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257" r:id="rId2"/>
    <p:sldId id="334" r:id="rId3"/>
    <p:sldId id="335" r:id="rId4"/>
    <p:sldId id="336" r:id="rId5"/>
    <p:sldId id="338" r:id="rId6"/>
    <p:sldId id="337" r:id="rId7"/>
    <p:sldId id="340" r:id="rId8"/>
    <p:sldId id="342" r:id="rId9"/>
    <p:sldId id="343" r:id="rId10"/>
    <p:sldId id="344" r:id="rId11"/>
    <p:sldId id="353" r:id="rId12"/>
    <p:sldId id="359" r:id="rId13"/>
    <p:sldId id="258" r:id="rId14"/>
    <p:sldId id="259" r:id="rId15"/>
    <p:sldId id="260" r:id="rId16"/>
    <p:sldId id="261" r:id="rId17"/>
    <p:sldId id="262" r:id="rId18"/>
    <p:sldId id="263" r:id="rId19"/>
    <p:sldId id="264" r:id="rId20"/>
    <p:sldId id="265" r:id="rId21"/>
    <p:sldId id="266" r:id="rId22"/>
    <p:sldId id="267" r:id="rId23"/>
    <p:sldId id="346" r:id="rId24"/>
    <p:sldId id="349" r:id="rId25"/>
    <p:sldId id="268" r:id="rId26"/>
    <p:sldId id="269" r:id="rId27"/>
    <p:sldId id="355" r:id="rId28"/>
    <p:sldId id="354" r:id="rId29"/>
    <p:sldId id="356" r:id="rId30"/>
    <p:sldId id="357" r:id="rId31"/>
    <p:sldId id="358" r:id="rId32"/>
    <p:sldId id="270" r:id="rId33"/>
    <p:sldId id="271" r:id="rId34"/>
    <p:sldId id="272" r:id="rId35"/>
    <p:sldId id="273" r:id="rId36"/>
    <p:sldId id="274"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3" r:id="rId59"/>
    <p:sldId id="314" r:id="rId60"/>
    <p:sldId id="317" r:id="rId61"/>
    <p:sldId id="318" r:id="rId62"/>
    <p:sldId id="319" r:id="rId63"/>
    <p:sldId id="320" r:id="rId64"/>
    <p:sldId id="321" r:id="rId65"/>
    <p:sldId id="322" r:id="rId66"/>
    <p:sldId id="324" r:id="rId67"/>
    <p:sldId id="325" r:id="rId68"/>
    <p:sldId id="326" r:id="rId69"/>
    <p:sldId id="327" r:id="rId70"/>
    <p:sldId id="328" r:id="rId71"/>
    <p:sldId id="329" r:id="rId72"/>
    <p:sldId id="330" r:id="rId73"/>
    <p:sldId id="331" r:id="rId74"/>
    <p:sldId id="332" r:id="rId75"/>
    <p:sldId id="333" r:id="rId76"/>
    <p:sldId id="275" r:id="rId77"/>
    <p:sldId id="276" r:id="rId78"/>
    <p:sldId id="360" r:id="rId79"/>
    <p:sldId id="277" r:id="rId80"/>
    <p:sldId id="278" r:id="rId81"/>
    <p:sldId id="339" r:id="rId82"/>
    <p:sldId id="279" r:id="rId83"/>
    <p:sldId id="280" r:id="rId84"/>
    <p:sldId id="281" r:id="rId85"/>
    <p:sldId id="282" r:id="rId86"/>
    <p:sldId id="341" r:id="rId87"/>
    <p:sldId id="283" r:id="rId88"/>
    <p:sldId id="347" r:id="rId89"/>
    <p:sldId id="284" r:id="rId9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FC44CB2-139B-4223-B711-1AFCDCEAF4FF}">
          <p14:sldIdLst>
            <p14:sldId id="257"/>
            <p14:sldId id="334"/>
            <p14:sldId id="335"/>
            <p14:sldId id="336"/>
            <p14:sldId id="338"/>
            <p14:sldId id="337"/>
            <p14:sldId id="340"/>
          </p14:sldIdLst>
        </p14:section>
        <p14:section name="Why doing a PhD?" id="{C3A96643-7499-4090-BAF4-F61FD1DD0F83}">
          <p14:sldIdLst>
            <p14:sldId id="342"/>
            <p14:sldId id="343"/>
            <p14:sldId id="344"/>
            <p14:sldId id="353"/>
            <p14:sldId id="359"/>
          </p14:sldIdLst>
        </p14:section>
        <p14:section name="Methodo" id="{BBB2EA25-F55A-4F3B-9938-00F0C7C2D104}">
          <p14:sldIdLst>
            <p14:sldId id="258"/>
            <p14:sldId id="259"/>
            <p14:sldId id="260"/>
            <p14:sldId id="261"/>
            <p14:sldId id="262"/>
            <p14:sldId id="263"/>
            <p14:sldId id="264"/>
            <p14:sldId id="265"/>
            <p14:sldId id="266"/>
            <p14:sldId id="267"/>
            <p14:sldId id="346"/>
            <p14:sldId id="349"/>
            <p14:sldId id="268"/>
            <p14:sldId id="269"/>
            <p14:sldId id="355"/>
            <p14:sldId id="354"/>
            <p14:sldId id="356"/>
            <p14:sldId id="357"/>
            <p14:sldId id="358"/>
            <p14:sldId id="270"/>
            <p14:sldId id="271"/>
            <p14:sldId id="272"/>
            <p14:sldId id="273"/>
            <p14:sldId id="274"/>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3"/>
            <p14:sldId id="314"/>
            <p14:sldId id="317"/>
            <p14:sldId id="318"/>
            <p14:sldId id="319"/>
            <p14:sldId id="320"/>
            <p14:sldId id="321"/>
            <p14:sldId id="322"/>
            <p14:sldId id="324"/>
            <p14:sldId id="325"/>
            <p14:sldId id="326"/>
            <p14:sldId id="327"/>
            <p14:sldId id="328"/>
            <p14:sldId id="329"/>
            <p14:sldId id="330"/>
            <p14:sldId id="331"/>
            <p14:sldId id="332"/>
            <p14:sldId id="333"/>
          </p14:sldIdLst>
        </p14:section>
        <p14:section name="Your presentation" id="{3EFC86F2-76AC-4727-B712-46E531FE5F38}">
          <p14:sldIdLst>
            <p14:sldId id="275"/>
            <p14:sldId id="276"/>
            <p14:sldId id="360"/>
            <p14:sldId id="277"/>
          </p14:sldIdLst>
        </p14:section>
        <p14:section name="CV and cover letter" id="{2FCEAE7B-4B6E-444D-B950-978ADAB407D8}">
          <p14:sldIdLst>
            <p14:sldId id="278"/>
            <p14:sldId id="339"/>
            <p14:sldId id="279"/>
            <p14:sldId id="280"/>
            <p14:sldId id="281"/>
            <p14:sldId id="282"/>
            <p14:sldId id="341"/>
            <p14:sldId id="283"/>
            <p14:sldId id="347"/>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133" autoAdjust="0"/>
  </p:normalViewPr>
  <p:slideViewPr>
    <p:cSldViewPr snapToGrid="0">
      <p:cViewPr varScale="1">
        <p:scale>
          <a:sx n="66" d="100"/>
          <a:sy n="66" d="100"/>
        </p:scale>
        <p:origin x="644" y="52"/>
      </p:cViewPr>
      <p:guideLst/>
    </p:cSldViewPr>
  </p:slideViewPr>
  <p:outlineViewPr>
    <p:cViewPr>
      <p:scale>
        <a:sx n="33" d="100"/>
        <a:sy n="33" d="100"/>
      </p:scale>
      <p:origin x="0" y="-67788"/>
    </p:cViewPr>
  </p:outlineViewPr>
  <p:notesTextViewPr>
    <p:cViewPr>
      <p:scale>
        <a:sx n="3" d="2"/>
        <a:sy n="3" d="2"/>
      </p:scale>
      <p:origin x="0" y="0"/>
    </p:cViewPr>
  </p:notesTextViewPr>
  <p:sorterViewPr>
    <p:cViewPr>
      <p:scale>
        <a:sx n="100" d="100"/>
        <a:sy n="100" d="100"/>
      </p:scale>
      <p:origin x="0" y="-34680"/>
    </p:cViewPr>
  </p:sorterViewPr>
  <p:notesViewPr>
    <p:cSldViewPr snapToGrid="0">
      <p:cViewPr varScale="1">
        <p:scale>
          <a:sx n="53" d="100"/>
          <a:sy n="53" d="100"/>
        </p:scale>
        <p:origin x="264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3F7D14-AEAB-4656-BD2A-1F308D999103}" type="datetimeFigureOut">
              <a:rPr lang="fr-FR" smtClean="0"/>
              <a:t>22/09/2021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87E175-5CB7-4F4D-A999-D90AE910379F}" type="slidenum">
              <a:rPr lang="fr-FR" smtClean="0"/>
              <a:t>‹N°›</a:t>
            </a:fld>
            <a:endParaRPr lang="fr-FR"/>
          </a:p>
        </p:txBody>
      </p:sp>
    </p:spTree>
    <p:extLst>
      <p:ext uri="{BB962C8B-B14F-4D97-AF65-F5344CB8AC3E}">
        <p14:creationId xmlns:p14="http://schemas.microsoft.com/office/powerpoint/2010/main" val="1383052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E7C98-AB04-41D3-AC4A-38C4CD0CDD7C}" type="datetimeFigureOut">
              <a:rPr lang="fr-FR" smtClean="0"/>
              <a:t>22/09/2021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2FF9B-5A12-4CFF-80CF-FC54E55E9427}" type="slidenum">
              <a:rPr lang="fr-FR" smtClean="0"/>
              <a:t>‹N°›</a:t>
            </a:fld>
            <a:endParaRPr lang="fr-FR"/>
          </a:p>
        </p:txBody>
      </p:sp>
    </p:spTree>
    <p:extLst>
      <p:ext uri="{BB962C8B-B14F-4D97-AF65-F5344CB8AC3E}">
        <p14:creationId xmlns:p14="http://schemas.microsoft.com/office/powerpoint/2010/main" val="168221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Competition</a:t>
            </a:r>
            <a:r>
              <a:rPr lang="fr-FR" dirty="0"/>
              <a:t> + </a:t>
            </a:r>
            <a:r>
              <a:rPr lang="fr-FR" dirty="0" err="1"/>
              <a:t>cheating</a:t>
            </a:r>
            <a:r>
              <a:rPr lang="fr-FR" baseline="0" dirty="0"/>
              <a:t> vs. </a:t>
            </a:r>
            <a:r>
              <a:rPr lang="fr-FR" baseline="0" dirty="0" err="1"/>
              <a:t>Competition</a:t>
            </a:r>
            <a:r>
              <a:rPr lang="fr-FR" baseline="0" dirty="0"/>
              <a:t> + </a:t>
            </a:r>
            <a:r>
              <a:rPr lang="fr-FR" baseline="0" dirty="0" err="1"/>
              <a:t>lying</a:t>
            </a:r>
            <a:endParaRPr lang="fr-FR" dirty="0"/>
          </a:p>
        </p:txBody>
      </p:sp>
      <p:sp>
        <p:nvSpPr>
          <p:cNvPr id="4" name="Espace réservé du numéro de diapositive 3"/>
          <p:cNvSpPr>
            <a:spLocks noGrp="1"/>
          </p:cNvSpPr>
          <p:nvPr>
            <p:ph type="sldNum" sz="quarter" idx="10"/>
          </p:nvPr>
        </p:nvSpPr>
        <p:spPr/>
        <p:txBody>
          <a:bodyPr/>
          <a:lstStyle/>
          <a:p>
            <a:fld id="{066BA19E-4387-46F3-9199-4D4DF813D1E2}" type="slidenum">
              <a:rPr lang="fr-FR" smtClean="0"/>
              <a:t>28</a:t>
            </a:fld>
            <a:endParaRPr lang="fr-FR"/>
          </a:p>
        </p:txBody>
      </p:sp>
    </p:spTree>
    <p:extLst>
      <p:ext uri="{BB962C8B-B14F-4D97-AF65-F5344CB8AC3E}">
        <p14:creationId xmlns:p14="http://schemas.microsoft.com/office/powerpoint/2010/main" val="109166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E1E851-D614-4058-816A-2B6744D0E78A}" type="slidenum">
              <a:rPr lang="fr-FR" smtClean="0"/>
              <a:t>87</a:t>
            </a:fld>
            <a:endParaRPr lang="fr-FR"/>
          </a:p>
        </p:txBody>
      </p:sp>
    </p:spTree>
    <p:extLst>
      <p:ext uri="{BB962C8B-B14F-4D97-AF65-F5344CB8AC3E}">
        <p14:creationId xmlns:p14="http://schemas.microsoft.com/office/powerpoint/2010/main" val="3675670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DB6AF8B-7EC9-4E42-92B3-CECDEBB99967}" type="datetime1">
              <a:rPr lang="fr-FR" smtClean="0"/>
              <a:t>22/09/2021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836F49-5A05-4529-9F0D-77236B6C3B28}" type="slidenum">
              <a:rPr lang="fr-FR" smtClean="0"/>
              <a:t>‹N°›</a:t>
            </a:fld>
            <a:endParaRPr lang="fr-FR"/>
          </a:p>
        </p:txBody>
      </p:sp>
    </p:spTree>
    <p:extLst>
      <p:ext uri="{BB962C8B-B14F-4D97-AF65-F5344CB8AC3E}">
        <p14:creationId xmlns:p14="http://schemas.microsoft.com/office/powerpoint/2010/main" val="100604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4250D68-76AB-42C6-BD9A-73A4F7F6CFE8}" type="datetime1">
              <a:rPr lang="fr-FR" smtClean="0"/>
              <a:t>22/09/2021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836F49-5A05-4529-9F0D-77236B6C3B28}" type="slidenum">
              <a:rPr lang="fr-FR" smtClean="0"/>
              <a:t>‹N°›</a:t>
            </a:fld>
            <a:endParaRPr lang="fr-FR"/>
          </a:p>
        </p:txBody>
      </p:sp>
    </p:spTree>
    <p:extLst>
      <p:ext uri="{BB962C8B-B14F-4D97-AF65-F5344CB8AC3E}">
        <p14:creationId xmlns:p14="http://schemas.microsoft.com/office/powerpoint/2010/main" val="123847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0167FF-5BE5-4F1B-A7B6-18081098937D}" type="datetime1">
              <a:rPr lang="fr-FR" smtClean="0"/>
              <a:t>22/09/2021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836F49-5A05-4529-9F0D-77236B6C3B28}" type="slidenum">
              <a:rPr lang="fr-FR" smtClean="0"/>
              <a:t>‹N°›</a:t>
            </a:fld>
            <a:endParaRPr lang="fr-FR"/>
          </a:p>
        </p:txBody>
      </p:sp>
    </p:spTree>
    <p:extLst>
      <p:ext uri="{BB962C8B-B14F-4D97-AF65-F5344CB8AC3E}">
        <p14:creationId xmlns:p14="http://schemas.microsoft.com/office/powerpoint/2010/main" val="156637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0D05449-561C-4DE0-9E68-541B348A60B7}" type="datetime1">
              <a:rPr lang="fr-FR" smtClean="0"/>
              <a:t>22/09/2021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836F49-5A05-4529-9F0D-77236B6C3B28}" type="slidenum">
              <a:rPr lang="fr-FR" smtClean="0"/>
              <a:t>‹N°›</a:t>
            </a:fld>
            <a:endParaRPr lang="fr-FR"/>
          </a:p>
        </p:txBody>
      </p:sp>
    </p:spTree>
    <p:extLst>
      <p:ext uri="{BB962C8B-B14F-4D97-AF65-F5344CB8AC3E}">
        <p14:creationId xmlns:p14="http://schemas.microsoft.com/office/powerpoint/2010/main" val="411270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352B06E-4C9E-418A-805A-59E0C263BBF9}" type="datetime1">
              <a:rPr lang="fr-FR" smtClean="0"/>
              <a:t>22/09/2021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836F49-5A05-4529-9F0D-77236B6C3B28}" type="slidenum">
              <a:rPr lang="fr-FR" smtClean="0"/>
              <a:t>‹N°›</a:t>
            </a:fld>
            <a:endParaRPr lang="fr-FR"/>
          </a:p>
        </p:txBody>
      </p:sp>
    </p:spTree>
    <p:extLst>
      <p:ext uri="{BB962C8B-B14F-4D97-AF65-F5344CB8AC3E}">
        <p14:creationId xmlns:p14="http://schemas.microsoft.com/office/powerpoint/2010/main" val="129620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31F9D83-9D12-414C-904C-9B725EFE5294}" type="datetime1">
              <a:rPr lang="fr-FR" smtClean="0"/>
              <a:t>22/09/2021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836F49-5A05-4529-9F0D-77236B6C3B28}" type="slidenum">
              <a:rPr lang="fr-FR" smtClean="0"/>
              <a:t>‹N°›</a:t>
            </a:fld>
            <a:endParaRPr lang="fr-FR"/>
          </a:p>
        </p:txBody>
      </p:sp>
    </p:spTree>
    <p:extLst>
      <p:ext uri="{BB962C8B-B14F-4D97-AF65-F5344CB8AC3E}">
        <p14:creationId xmlns:p14="http://schemas.microsoft.com/office/powerpoint/2010/main" val="317527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CB2D195-A729-4D93-80F6-E0286AC26B5A}" type="datetime1">
              <a:rPr lang="fr-FR" smtClean="0"/>
              <a:t>22/09/2021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836F49-5A05-4529-9F0D-77236B6C3B28}" type="slidenum">
              <a:rPr lang="fr-FR" smtClean="0"/>
              <a:t>‹N°›</a:t>
            </a:fld>
            <a:endParaRPr lang="fr-FR"/>
          </a:p>
        </p:txBody>
      </p:sp>
    </p:spTree>
    <p:extLst>
      <p:ext uri="{BB962C8B-B14F-4D97-AF65-F5344CB8AC3E}">
        <p14:creationId xmlns:p14="http://schemas.microsoft.com/office/powerpoint/2010/main" val="277527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5F35B29-DA63-4362-A76D-99F58EF54845}" type="datetime1">
              <a:rPr lang="fr-FR" smtClean="0"/>
              <a:t>22/09/2021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836F49-5A05-4529-9F0D-77236B6C3B28}" type="slidenum">
              <a:rPr lang="fr-FR" smtClean="0"/>
              <a:t>‹N°›</a:t>
            </a:fld>
            <a:endParaRPr lang="fr-FR"/>
          </a:p>
        </p:txBody>
      </p:sp>
    </p:spTree>
    <p:extLst>
      <p:ext uri="{BB962C8B-B14F-4D97-AF65-F5344CB8AC3E}">
        <p14:creationId xmlns:p14="http://schemas.microsoft.com/office/powerpoint/2010/main" val="24582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1BDC4C-8D18-4DE9-A805-6AB5B4844D3D}" type="datetime1">
              <a:rPr lang="fr-FR" smtClean="0"/>
              <a:t>22/09/2021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‹N°›</a:t>
            </a:fld>
            <a:endParaRPr lang="fr-FR"/>
          </a:p>
        </p:txBody>
      </p:sp>
    </p:spTree>
    <p:extLst>
      <p:ext uri="{BB962C8B-B14F-4D97-AF65-F5344CB8AC3E}">
        <p14:creationId xmlns:p14="http://schemas.microsoft.com/office/powerpoint/2010/main" val="319948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5ED6E7A-B99C-4761-B6D7-DA57560A53E5}" type="datetime1">
              <a:rPr lang="fr-FR" smtClean="0"/>
              <a:t>22/09/2021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836F49-5A05-4529-9F0D-77236B6C3B28}" type="slidenum">
              <a:rPr lang="fr-FR" smtClean="0"/>
              <a:t>‹N°›</a:t>
            </a:fld>
            <a:endParaRPr lang="fr-FR"/>
          </a:p>
        </p:txBody>
      </p:sp>
    </p:spTree>
    <p:extLst>
      <p:ext uri="{BB962C8B-B14F-4D97-AF65-F5344CB8AC3E}">
        <p14:creationId xmlns:p14="http://schemas.microsoft.com/office/powerpoint/2010/main" val="192633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0DCDA3D-005E-4702-B9AA-03F364E6DBE3}" type="datetime1">
              <a:rPr lang="fr-FR" smtClean="0"/>
              <a:t>22/09/2021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836F49-5A05-4529-9F0D-77236B6C3B28}" type="slidenum">
              <a:rPr lang="fr-FR" smtClean="0"/>
              <a:t>‹N°›</a:t>
            </a:fld>
            <a:endParaRPr lang="fr-FR"/>
          </a:p>
        </p:txBody>
      </p:sp>
    </p:spTree>
    <p:extLst>
      <p:ext uri="{BB962C8B-B14F-4D97-AF65-F5344CB8AC3E}">
        <p14:creationId xmlns:p14="http://schemas.microsoft.com/office/powerpoint/2010/main" val="164826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18EA4-C0F0-43EB-8D88-DB4055E601D9}" type="datetime1">
              <a:rPr lang="fr-FR" smtClean="0"/>
              <a:t>22/09/2021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36F49-5A05-4529-9F0D-77236B6C3B28}" type="slidenum">
              <a:rPr lang="fr-FR" smtClean="0"/>
              <a:t>‹N°›</a:t>
            </a:fld>
            <a:endParaRPr lang="fr-FR"/>
          </a:p>
        </p:txBody>
      </p:sp>
    </p:spTree>
    <p:extLst>
      <p:ext uri="{BB962C8B-B14F-4D97-AF65-F5344CB8AC3E}">
        <p14:creationId xmlns:p14="http://schemas.microsoft.com/office/powerpoint/2010/main" val="8368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ain.guillaume@parisdescartes.fr" TargetMode="External"/><Relationship Id="rId2" Type="http://schemas.openxmlformats.org/officeDocument/2006/relationships/hyperlink" Target="mailto:liza.charroin@univ-paris1.fr"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ted.com/#/" TargetMode="External"/><Relationship Id="rId2" Type="http://schemas.openxmlformats.org/officeDocument/2006/relationships/hyperlink" Target="https://www.journals.elsevier.com/journal-of-economic-psychology" TargetMode="External"/><Relationship Id="rId1" Type="http://schemas.openxmlformats.org/officeDocument/2006/relationships/slideLayout" Target="../slideLayouts/slideLayout7.xml"/><Relationship Id="rId4" Type="http://schemas.openxmlformats.org/officeDocument/2006/relationships/hyperlink" Target="http://nep.repec.org/"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ideas.repec.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conomics-and-psychology.org/jml/index.php/faculty"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apa.org/pubs/journals/resources/impact-factors" TargetMode="External"/><Relationship Id="rId2" Type="http://schemas.openxmlformats.org/officeDocument/2006/relationships/hyperlink" Target="https://www.gate.cnrs.fr/IMG/pdf/categorisation37_liste_juin_2020-2.pdf" TargetMode="External"/><Relationship Id="rId1" Type="http://schemas.openxmlformats.org/officeDocument/2006/relationships/slideLayout" Target="../slideLayouts/slideLayout7.xml"/><Relationship Id="rId4" Type="http://schemas.openxmlformats.org/officeDocument/2006/relationships/hyperlink" Target="https://www.scimagojr.com/journalrank.php"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overleaf.com/" TargetMode="External"/><Relationship Id="rId3" Type="http://schemas.openxmlformats.org/officeDocument/2006/relationships/slide" Target="slide41.xml"/><Relationship Id="rId7" Type="http://schemas.openxmlformats.org/officeDocument/2006/relationships/hyperlink" Target="https://www.latex-project.org/get/" TargetMode="External"/><Relationship Id="rId2" Type="http://schemas.openxmlformats.org/officeDocument/2006/relationships/hyperlink" Target="https://scholar.google.fr/" TargetMode="External"/><Relationship Id="rId1" Type="http://schemas.openxmlformats.org/officeDocument/2006/relationships/slideLayout" Target="../slideLayouts/slideLayout7.xml"/><Relationship Id="rId6" Type="http://schemas.openxmlformats.org/officeDocument/2006/relationships/hyperlink" Target="https://ideas.repec.org/" TargetMode="External"/><Relationship Id="rId5" Type="http://schemas.openxmlformats.org/officeDocument/2006/relationships/hyperlink" Target="https://www.jstor.org/" TargetMode="External"/><Relationship Id="rId4" Type="http://schemas.openxmlformats.org/officeDocument/2006/relationships/slide" Target="slide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aeaweb.org/econlit/jelCodes.php?view=je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apastyle.apa.org/inde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urs.univ-paris1.fr/fixe/M2PhDtrack"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twp.duke.edu/sites/twp.duke.edu/files/file-attachments/econ.original.pdf" TargetMode="External"/><Relationship Id="rId2" Type="http://schemas.openxmlformats.org/officeDocument/2006/relationships/hyperlink" Target="https://static1.squarespace.com/static/58991b1546c3c4da5df402e4/t/589c5b0f37c58162f7acb007/1486641936481/A+Guide+to+Writing+in+Economics.pdf" TargetMode="External"/><Relationship Id="rId1" Type="http://schemas.openxmlformats.org/officeDocument/2006/relationships/slideLayout" Target="../slideLayouts/slideLayout2.xml"/><Relationship Id="rId5" Type="http://schemas.openxmlformats.org/officeDocument/2006/relationships/hyperlink" Target="http://writing2.richmond.edu/writing/wweb/psychology/BG%20Psychology.pdf" TargetMode="External"/><Relationship Id="rId4" Type="http://schemas.openxmlformats.org/officeDocument/2006/relationships/hyperlink" Target="https://inomics.com/insight/top-writing-tips-for-economics-papers-1141763"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1464840" y="461520"/>
            <a:ext cx="9141480" cy="238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90000"/>
              </a:lnSpc>
            </a:pPr>
            <a:r>
              <a:rPr lang="en-US" sz="6000" b="0" strike="noStrike" spc="-1">
                <a:solidFill>
                  <a:srgbClr val="000000"/>
                </a:solidFill>
                <a:latin typeface="Calibri Light"/>
                <a:ea typeface="DejaVu Sans"/>
              </a:rPr>
              <a:t>PhD track: academic career</a:t>
            </a:r>
            <a:r>
              <a:rPr lang="en-US"/>
              <a:t/>
            </a:r>
            <a:br>
              <a:rPr lang="en-US"/>
            </a:br>
            <a:r>
              <a:rPr lang="en-US" sz="4000" b="0" strike="noStrike" spc="-1">
                <a:solidFill>
                  <a:srgbClr val="000000"/>
                </a:solidFill>
                <a:latin typeface="Calibri Light"/>
                <a:ea typeface="DejaVu Sans"/>
              </a:rPr>
              <a:t>Introduction and methodology</a:t>
            </a:r>
            <a:endParaRPr lang="en-US" sz="4000" b="0" strike="noStrike" spc="-1" dirty="0">
              <a:latin typeface="Arial"/>
            </a:endParaRPr>
          </a:p>
        </p:txBody>
      </p:sp>
      <p:sp>
        <p:nvSpPr>
          <p:cNvPr id="115" name="CustomShape 2"/>
          <p:cNvSpPr/>
          <p:nvPr/>
        </p:nvSpPr>
        <p:spPr>
          <a:xfrm>
            <a:off x="1417680" y="2849400"/>
            <a:ext cx="9141480" cy="165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pPr>
            <a:endParaRPr lang="fr-FR" sz="1800" b="0" strike="noStrike" spc="-1">
              <a:latin typeface="Arial"/>
            </a:endParaRPr>
          </a:p>
          <a:p>
            <a:pPr algn="ctr">
              <a:lnSpc>
                <a:spcPct val="90000"/>
              </a:lnSpc>
              <a:spcBef>
                <a:spcPts val="1001"/>
              </a:spcBef>
            </a:pPr>
            <a:r>
              <a:rPr lang="fr-FR" sz="2400" b="0" strike="noStrike" spc="-1">
                <a:solidFill>
                  <a:srgbClr val="000000"/>
                </a:solidFill>
                <a:latin typeface="Calibri"/>
                <a:ea typeface="DejaVu Sans"/>
              </a:rPr>
              <a:t>Liza CHARROIN (Eco): </a:t>
            </a:r>
            <a:r>
              <a:rPr lang="fr-FR" sz="2400" b="0" strike="noStrike" spc="-1">
                <a:solidFill>
                  <a:srgbClr val="000000"/>
                </a:solidFill>
                <a:latin typeface="Calibri"/>
                <a:ea typeface="DejaVu Sans"/>
                <a:hlinkClick r:id="rId2"/>
              </a:rPr>
              <a:t>liza.charroin@univ-paris1.fr</a:t>
            </a:r>
            <a:r>
              <a:rPr lang="fr-FR" sz="2400" b="0" strike="noStrike" spc="-1">
                <a:solidFill>
                  <a:srgbClr val="000000"/>
                </a:solidFill>
                <a:latin typeface="Calibri"/>
                <a:ea typeface="DejaVu Sans"/>
              </a:rPr>
              <a:t>  </a:t>
            </a:r>
            <a:endParaRPr lang="fr-FR" sz="2400" b="0" strike="noStrike" spc="-1">
              <a:latin typeface="Arial"/>
            </a:endParaRPr>
          </a:p>
          <a:p>
            <a:pPr algn="ctr">
              <a:lnSpc>
                <a:spcPct val="90000"/>
              </a:lnSpc>
              <a:spcBef>
                <a:spcPts val="1001"/>
              </a:spcBef>
            </a:pPr>
            <a:r>
              <a:rPr lang="fr-FR" sz="2400" b="0" strike="noStrike" spc="-1">
                <a:solidFill>
                  <a:srgbClr val="000000"/>
                </a:solidFill>
                <a:latin typeface="Calibri"/>
                <a:ea typeface="DejaVu Sans"/>
              </a:rPr>
              <a:t>Alain GUILLAUME (Psycho</a:t>
            </a:r>
            <a:r>
              <a:rPr lang="fr-FR" sz="2400" spc="-1">
                <a:solidFill>
                  <a:srgbClr val="000000"/>
                </a:solidFill>
                <a:latin typeface="Calibri"/>
              </a:rPr>
              <a:t>): </a:t>
            </a:r>
            <a:r>
              <a:rPr lang="fr-FR" sz="2400" spc="-1">
                <a:solidFill>
                  <a:srgbClr val="000000"/>
                </a:solidFill>
                <a:latin typeface="Calibri"/>
                <a:hlinkClick r:id="rId3"/>
              </a:rPr>
              <a:t>alain.guillaume@parisdescartes.fr</a:t>
            </a:r>
            <a:r>
              <a:rPr lang="fr-FR" sz="2400" spc="-1">
                <a:solidFill>
                  <a:srgbClr val="000000"/>
                </a:solidFill>
                <a:latin typeface="Calibri"/>
              </a:rPr>
              <a:t> </a:t>
            </a:r>
            <a:endParaRPr lang="fr-FR" sz="2400" b="0" strike="noStrike" spc="-1">
              <a:latin typeface="Arial"/>
            </a:endParaRPr>
          </a:p>
          <a:p>
            <a:pPr algn="ctr">
              <a:lnSpc>
                <a:spcPct val="90000"/>
              </a:lnSpc>
              <a:spcBef>
                <a:spcPts val="1001"/>
              </a:spcBef>
            </a:pPr>
            <a:endParaRPr lang="fr-FR" sz="2400" b="0" strike="noStrike" spc="-1" dirty="0">
              <a:latin typeface="Arial"/>
            </a:endParaRPr>
          </a:p>
        </p:txBody>
      </p:sp>
      <p:pic>
        <p:nvPicPr>
          <p:cNvPr id="116" name="Grafik 3"/>
          <p:cNvPicPr/>
          <p:nvPr/>
        </p:nvPicPr>
        <p:blipFill>
          <a:blip r:embed="rId4"/>
          <a:stretch/>
        </p:blipFill>
        <p:spPr>
          <a:xfrm>
            <a:off x="1370520" y="4332068"/>
            <a:ext cx="4744440" cy="2136600"/>
          </a:xfrm>
          <a:prstGeom prst="rect">
            <a:avLst/>
          </a:prstGeom>
          <a:ln>
            <a:noFill/>
          </a:ln>
        </p:spPr>
      </p:pic>
      <p:sp>
        <p:nvSpPr>
          <p:cNvPr id="2" name="Espace réservé du numéro de diapositive 1"/>
          <p:cNvSpPr>
            <a:spLocks noGrp="1"/>
          </p:cNvSpPr>
          <p:nvPr>
            <p:ph type="sldNum" sz="quarter" idx="12"/>
          </p:nvPr>
        </p:nvSpPr>
        <p:spPr/>
        <p:txBody>
          <a:bodyPr/>
          <a:lstStyle/>
          <a:p>
            <a:fld id="{42836F49-5A05-4529-9F0D-77236B6C3B28}" type="slidenum">
              <a:rPr lang="fr-FR" smtClean="0"/>
              <a:t>1</a:t>
            </a:fld>
            <a:endParaRPr lang="fr-FR"/>
          </a:p>
        </p:txBody>
      </p:sp>
      <p:pic>
        <p:nvPicPr>
          <p:cNvPr id="3" name="Picture 2" descr="Université de Paris">
            <a:extLst>
              <a:ext uri="{FF2B5EF4-FFF2-40B4-BE49-F238E27FC236}">
                <a16:creationId xmlns:a16="http://schemas.microsoft.com/office/drawing/2014/main" id="{D9652DBE-09C1-47E1-BE28-DD045D55F7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8740" y="4838393"/>
            <a:ext cx="36957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388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Reasons to do a PhD</a:t>
            </a:r>
          </a:p>
        </p:txBody>
      </p:sp>
      <p:sp>
        <p:nvSpPr>
          <p:cNvPr id="3" name="Espace réservé du contenu 2"/>
          <p:cNvSpPr>
            <a:spLocks noGrp="1"/>
          </p:cNvSpPr>
          <p:nvPr>
            <p:ph idx="1"/>
          </p:nvPr>
        </p:nvSpPr>
        <p:spPr/>
        <p:txBody>
          <a:bodyPr/>
          <a:lstStyle/>
          <a:p>
            <a:r>
              <a:rPr lang="en-US" noProof="0" dirty="0"/>
              <a:t>You want to do work on something you </a:t>
            </a:r>
            <a:r>
              <a:rPr lang="en-US" b="1" noProof="0" dirty="0">
                <a:solidFill>
                  <a:schemeClr val="accent2"/>
                </a:solidFill>
              </a:rPr>
              <a:t>love</a:t>
            </a:r>
            <a:r>
              <a:rPr lang="en-US" noProof="0" dirty="0"/>
              <a:t>.</a:t>
            </a:r>
          </a:p>
          <a:p>
            <a:r>
              <a:rPr lang="en-US" noProof="0" dirty="0"/>
              <a:t>You want to improve yourself and </a:t>
            </a:r>
            <a:r>
              <a:rPr lang="en-US" b="1" noProof="0" dirty="0">
                <a:solidFill>
                  <a:schemeClr val="accent2"/>
                </a:solidFill>
              </a:rPr>
              <a:t>learn</a:t>
            </a:r>
            <a:r>
              <a:rPr lang="en-US" noProof="0" dirty="0"/>
              <a:t>. </a:t>
            </a:r>
          </a:p>
          <a:p>
            <a:r>
              <a:rPr lang="en-US" noProof="0" dirty="0"/>
              <a:t>You really want to become an </a:t>
            </a:r>
            <a:r>
              <a:rPr lang="en-US" b="1" noProof="0" dirty="0">
                <a:solidFill>
                  <a:schemeClr val="accent2"/>
                </a:solidFill>
              </a:rPr>
              <a:t>academic researcher</a:t>
            </a:r>
            <a:r>
              <a:rPr lang="en-US" noProof="0" dirty="0"/>
              <a:t>. </a:t>
            </a:r>
          </a:p>
          <a:p>
            <a:r>
              <a:rPr lang="en-US" noProof="0" dirty="0"/>
              <a:t>You want to be at the </a:t>
            </a:r>
            <a:r>
              <a:rPr lang="en-US" b="1" noProof="0" dirty="0">
                <a:solidFill>
                  <a:schemeClr val="accent2"/>
                </a:solidFill>
              </a:rPr>
              <a:t>best</a:t>
            </a:r>
            <a:r>
              <a:rPr lang="en-US" noProof="0" dirty="0"/>
              <a:t> of your field. </a:t>
            </a:r>
          </a:p>
          <a:p>
            <a:endParaRPr lang="en-US" noProof="0" dirty="0"/>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10</a:t>
            </a:fld>
            <a:endParaRPr lang="fr-FR"/>
          </a:p>
        </p:txBody>
      </p:sp>
    </p:spTree>
    <p:extLst>
      <p:ext uri="{BB962C8B-B14F-4D97-AF65-F5344CB8AC3E}">
        <p14:creationId xmlns:p14="http://schemas.microsoft.com/office/powerpoint/2010/main" val="95973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11</a:t>
            </a:fld>
            <a:endParaRPr lang="fr-FR"/>
          </a:p>
        </p:txBody>
      </p:sp>
      <p:pic>
        <p:nvPicPr>
          <p:cNvPr id="5" name="Picture 2" descr="http://matt.might.net/articles/phd-school-in-pictures/images/PhDKnowledge.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55" y="213676"/>
            <a:ext cx="4104639" cy="30784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matt.might.net/articles/phd-school-in-pictures/images/PhDKnowledge.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1760" y="53590"/>
            <a:ext cx="4033185" cy="30248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matt.might.net/articles/phd-school-in-pictures/images/PhDKnowledge.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9374" y="3638664"/>
            <a:ext cx="3453899" cy="2590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matt.might.net/articles/phd-school-in-pictures/images/PhDKnowledge.0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0753" y="3292155"/>
            <a:ext cx="4377925" cy="32834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419941"/>
            <a:ext cx="2323393" cy="369332"/>
          </a:xfrm>
          <a:prstGeom prst="rect">
            <a:avLst/>
          </a:prstGeom>
        </p:spPr>
        <p:txBody>
          <a:bodyPr wrap="none">
            <a:spAutoFit/>
          </a:bodyPr>
          <a:lstStyle/>
          <a:p>
            <a:r>
              <a:rPr lang="fr-FR" dirty="0"/>
              <a:t>http://matt.might.net/</a:t>
            </a:r>
          </a:p>
        </p:txBody>
      </p:sp>
      <p:pic>
        <p:nvPicPr>
          <p:cNvPr id="10" name="Picture 4" descr="http://matt.might.net/articles/phd-school-in-pictures/images/PhDKnowledge.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6323" y="53590"/>
            <a:ext cx="4104639" cy="307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importance of the Master </a:t>
            </a:r>
            <a:r>
              <a:rPr lang="fr-FR" dirty="0" err="1"/>
              <a:t>thesis</a:t>
            </a:r>
            <a:endParaRPr lang="fr-FR" dirty="0"/>
          </a:p>
        </p:txBody>
      </p:sp>
      <p:sp>
        <p:nvSpPr>
          <p:cNvPr id="3" name="Espace réservé du contenu 2"/>
          <p:cNvSpPr>
            <a:spLocks noGrp="1"/>
          </p:cNvSpPr>
          <p:nvPr>
            <p:ph idx="1"/>
          </p:nvPr>
        </p:nvSpPr>
        <p:spPr/>
        <p:txBody>
          <a:bodyPr/>
          <a:lstStyle/>
          <a:p>
            <a:r>
              <a:rPr lang="en-US" dirty="0"/>
              <a:t>Your </a:t>
            </a:r>
            <a:r>
              <a:rPr lang="en-US" b="1" dirty="0">
                <a:solidFill>
                  <a:schemeClr val="accent2"/>
                </a:solidFill>
              </a:rPr>
              <a:t>master thesis </a:t>
            </a:r>
            <a:r>
              <a:rPr lang="en-US" dirty="0"/>
              <a:t>is very important to get a PhD funding. </a:t>
            </a:r>
          </a:p>
          <a:p>
            <a:r>
              <a:rPr lang="en-US" dirty="0"/>
              <a:t>Why? </a:t>
            </a:r>
          </a:p>
          <a:p>
            <a:pPr lvl="1"/>
            <a:r>
              <a:rPr lang="en-US" dirty="0"/>
              <a:t>It shows your qualities</a:t>
            </a:r>
          </a:p>
          <a:p>
            <a:pPr lvl="1"/>
            <a:r>
              <a:rPr lang="en-US" dirty="0"/>
              <a:t>Your grade is usually the first step to get a grant</a:t>
            </a:r>
          </a:p>
          <a:p>
            <a:pPr lvl="1"/>
            <a:r>
              <a:rPr lang="en-US" dirty="0"/>
              <a:t>The topic of your master thesis is usually the topic of your PhD</a:t>
            </a:r>
          </a:p>
          <a:p>
            <a:r>
              <a:rPr lang="en-US" dirty="0"/>
              <a:t>We will see the important methodological points to write your master thesis. </a:t>
            </a:r>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12</a:t>
            </a:fld>
            <a:endParaRPr lang="fr-FR"/>
          </a:p>
        </p:txBody>
      </p:sp>
    </p:spTree>
    <p:extLst>
      <p:ext uri="{BB962C8B-B14F-4D97-AF65-F5344CB8AC3E}">
        <p14:creationId xmlns:p14="http://schemas.microsoft.com/office/powerpoint/2010/main" val="1199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831960" y="1709640"/>
            <a:ext cx="10513080" cy="285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fr-FR" sz="6000" b="0" strike="noStrike" spc="-1" dirty="0" err="1">
                <a:solidFill>
                  <a:srgbClr val="000000"/>
                </a:solidFill>
                <a:latin typeface="Calibri Light"/>
                <a:ea typeface="DejaVu Sans"/>
              </a:rPr>
              <a:t>Methodology</a:t>
            </a:r>
            <a:r>
              <a:rPr lang="fr-FR" sz="6000" b="0" strike="noStrike" spc="-1" dirty="0">
                <a:solidFill>
                  <a:srgbClr val="000000"/>
                </a:solidFill>
                <a:latin typeface="Calibri Light"/>
                <a:ea typeface="DejaVu Sans"/>
              </a:rPr>
              <a:t>: </a:t>
            </a:r>
            <a:r>
              <a:rPr lang="fr-FR" sz="6000" b="0" strike="noStrike" spc="-1" dirty="0" err="1">
                <a:solidFill>
                  <a:srgbClr val="000000"/>
                </a:solidFill>
                <a:latin typeface="Calibri Light"/>
                <a:ea typeface="DejaVu Sans"/>
              </a:rPr>
              <a:t>steps</a:t>
            </a:r>
            <a:r>
              <a:rPr lang="fr-FR" sz="6000" b="0" strike="noStrike" spc="-1" dirty="0">
                <a:solidFill>
                  <a:srgbClr val="000000"/>
                </a:solidFill>
                <a:latin typeface="Calibri Light"/>
                <a:ea typeface="DejaVu Sans"/>
              </a:rPr>
              <a:t> to </a:t>
            </a:r>
            <a:r>
              <a:rPr lang="fr-FR" sz="6000" b="0" strike="noStrike" spc="-1" dirty="0" err="1">
                <a:solidFill>
                  <a:srgbClr val="000000"/>
                </a:solidFill>
                <a:latin typeface="Calibri Light"/>
                <a:ea typeface="DejaVu Sans"/>
              </a:rPr>
              <a:t>write</a:t>
            </a:r>
            <a:r>
              <a:rPr lang="fr-FR" sz="6000" b="0" strike="noStrike" spc="-1" dirty="0">
                <a:solidFill>
                  <a:srgbClr val="000000"/>
                </a:solidFill>
                <a:latin typeface="Calibri Light"/>
                <a:ea typeface="DejaVu Sans"/>
              </a:rPr>
              <a:t> </a:t>
            </a:r>
            <a:r>
              <a:rPr lang="fr-FR" sz="6000" b="0" strike="noStrike" spc="-1" dirty="0" err="1">
                <a:solidFill>
                  <a:srgbClr val="000000"/>
                </a:solidFill>
                <a:latin typeface="Calibri Light"/>
                <a:ea typeface="DejaVu Sans"/>
              </a:rPr>
              <a:t>your</a:t>
            </a:r>
            <a:r>
              <a:rPr lang="fr-FR" sz="6000" b="0" strike="noStrike" spc="-1" dirty="0">
                <a:solidFill>
                  <a:srgbClr val="000000"/>
                </a:solidFill>
                <a:latin typeface="Calibri Light"/>
                <a:ea typeface="DejaVu Sans"/>
              </a:rPr>
              <a:t> Master </a:t>
            </a:r>
            <a:r>
              <a:rPr lang="fr-FR" sz="6000" b="0" strike="noStrike" spc="-1" dirty="0" err="1">
                <a:solidFill>
                  <a:srgbClr val="000000"/>
                </a:solidFill>
                <a:latin typeface="Calibri Light"/>
                <a:ea typeface="DejaVu Sans"/>
              </a:rPr>
              <a:t>thesis</a:t>
            </a:r>
            <a:endParaRPr lang="fr-FR" sz="6000" b="0" strike="noStrike" spc="-1" dirty="0">
              <a:latin typeface="Arial"/>
            </a:endParaRPr>
          </a:p>
        </p:txBody>
      </p:sp>
      <p:sp>
        <p:nvSpPr>
          <p:cNvPr id="135" name="CustomShape 2"/>
          <p:cNvSpPr/>
          <p:nvPr/>
        </p:nvSpPr>
        <p:spPr>
          <a:xfrm>
            <a:off x="831960" y="4589640"/>
            <a:ext cx="10513080" cy="149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pPr>
            <a:endParaRPr lang="en-US" sz="24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13</a:t>
            </a:fld>
            <a:endParaRPr lang="fr-FR"/>
          </a:p>
        </p:txBody>
      </p:sp>
    </p:spTree>
    <p:extLst>
      <p:ext uri="{BB962C8B-B14F-4D97-AF65-F5344CB8AC3E}">
        <p14:creationId xmlns:p14="http://schemas.microsoft.com/office/powerpoint/2010/main" val="2006944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Steps to write your Master thesis</a:t>
            </a:r>
            <a:endParaRPr lang="fr-FR" sz="4400" b="0" strike="noStrike" spc="-1">
              <a:latin typeface="Arial"/>
            </a:endParaRPr>
          </a:p>
        </p:txBody>
      </p:sp>
      <p:sp>
        <p:nvSpPr>
          <p:cNvPr id="137"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Find a topic you are interested in.</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Find a supervisor.</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Make the literature review.</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Specify clearly your research question. </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Write your Master thesis.</a:t>
            </a:r>
            <a:endParaRPr lang="en-US" sz="2800" b="0" strike="noStrike" spc="-1" dirty="0">
              <a:latin typeface="Arial"/>
            </a:endParaRPr>
          </a:p>
          <a:p>
            <a:pPr>
              <a:lnSpc>
                <a:spcPct val="90000"/>
              </a:lnSpc>
              <a:spcBef>
                <a:spcPts val="1001"/>
              </a:spcBef>
            </a:pPr>
            <a:endParaRPr lang="en-US" sz="2800" b="0" strike="noStrike" spc="-1" dirty="0">
              <a:latin typeface="Arial"/>
            </a:endParaRPr>
          </a:p>
          <a:p>
            <a:pPr>
              <a:lnSpc>
                <a:spcPct val="90000"/>
              </a:lnSpc>
              <a:spcBef>
                <a:spcPts val="1001"/>
              </a:spcBef>
            </a:pPr>
            <a:r>
              <a:rPr lang="en-US" sz="2800" b="0" strike="noStrike" spc="-1" dirty="0">
                <a:solidFill>
                  <a:srgbClr val="000000"/>
                </a:solidFill>
                <a:latin typeface="Calibri"/>
                <a:ea typeface="DejaVu Sans"/>
              </a:rPr>
              <a:t>First advice: begin early!</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14</a:t>
            </a:fld>
            <a:endParaRPr lang="fr-FR"/>
          </a:p>
        </p:txBody>
      </p:sp>
    </p:spTree>
    <p:extLst>
      <p:ext uri="{BB962C8B-B14F-4D97-AF65-F5344CB8AC3E}">
        <p14:creationId xmlns:p14="http://schemas.microsoft.com/office/powerpoint/2010/main" val="3290499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Steps to write your Master thesis</a:t>
            </a:r>
            <a:endParaRPr lang="fr-FR" sz="4400" b="0" strike="noStrike" spc="-1">
              <a:latin typeface="Arial"/>
            </a:endParaRPr>
          </a:p>
        </p:txBody>
      </p:sp>
      <p:sp>
        <p:nvSpPr>
          <p:cNvPr id="139"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14440" indent="-511920">
              <a:lnSpc>
                <a:spcPct val="90000"/>
              </a:lnSpc>
              <a:spcBef>
                <a:spcPts val="1001"/>
              </a:spcBef>
              <a:buClr>
                <a:srgbClr val="FF0000"/>
              </a:buClr>
              <a:buFont typeface="Calibri Light"/>
              <a:buAutoNum type="arabicPeriod"/>
            </a:pPr>
            <a:r>
              <a:rPr lang="en-US" sz="2800" b="0" strike="noStrike" spc="-1" dirty="0">
                <a:solidFill>
                  <a:srgbClr val="FF0000"/>
                </a:solidFill>
                <a:latin typeface="Calibri"/>
                <a:ea typeface="DejaVu Sans"/>
              </a:rPr>
              <a:t>Find a topic you are interested in.</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Find a supervisor.</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Make the literature review.</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Specify clearly your research question. </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Write your Master thesis.</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15</a:t>
            </a:fld>
            <a:endParaRPr lang="fr-FR"/>
          </a:p>
        </p:txBody>
      </p:sp>
    </p:spTree>
    <p:extLst>
      <p:ext uri="{BB962C8B-B14F-4D97-AF65-F5344CB8AC3E}">
        <p14:creationId xmlns:p14="http://schemas.microsoft.com/office/powerpoint/2010/main" val="1771254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1- Find a topic you‘re interested in</a:t>
            </a:r>
            <a:endParaRPr lang="fr-FR" sz="4400" b="0" strike="noStrike" spc="-1">
              <a:latin typeface="Arial"/>
            </a:endParaRPr>
          </a:p>
        </p:txBody>
      </p:sp>
      <p:sp>
        <p:nvSpPr>
          <p:cNvPr id="141"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You need to find a topic:</a:t>
            </a:r>
            <a:endParaRPr lang="en-US" sz="28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That you are </a:t>
            </a:r>
            <a:r>
              <a:rPr lang="en-US" sz="2400" b="1" strike="noStrike" spc="-1" dirty="0">
                <a:solidFill>
                  <a:schemeClr val="accent2"/>
                </a:solidFill>
                <a:latin typeface="Calibri"/>
                <a:ea typeface="DejaVu Sans"/>
              </a:rPr>
              <a:t>interested</a:t>
            </a:r>
            <a:r>
              <a:rPr lang="en-US" sz="2400" b="0" strike="noStrike" spc="-1" dirty="0">
                <a:solidFill>
                  <a:srgbClr val="000000"/>
                </a:solidFill>
                <a:latin typeface="Calibri"/>
                <a:ea typeface="DejaVu Sans"/>
              </a:rPr>
              <a:t> in and that may interest one supervisor in particular and also the research world</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That is not too </a:t>
            </a:r>
            <a:r>
              <a:rPr lang="en-US" sz="2400" b="1" strike="noStrike" spc="-1" dirty="0">
                <a:solidFill>
                  <a:schemeClr val="accent2"/>
                </a:solidFill>
                <a:latin typeface="Calibri"/>
                <a:ea typeface="DejaVu Sans"/>
              </a:rPr>
              <a:t>wide</a:t>
            </a:r>
            <a:r>
              <a:rPr lang="en-US" sz="2400" b="0" strike="noStrike" spc="-1" dirty="0">
                <a:solidFill>
                  <a:srgbClr val="000000"/>
                </a:solidFill>
                <a:latin typeface="Calibri"/>
                <a:ea typeface="DejaVu Sans"/>
              </a:rPr>
              <a:t> and not too </a:t>
            </a:r>
            <a:r>
              <a:rPr lang="en-US" sz="2400" b="1" strike="noStrike" spc="-1" dirty="0">
                <a:solidFill>
                  <a:schemeClr val="accent2"/>
                </a:solidFill>
                <a:latin typeface="Calibri"/>
                <a:ea typeface="DejaVu Sans"/>
              </a:rPr>
              <a:t>narrow</a:t>
            </a:r>
            <a:r>
              <a:rPr lang="en-US" sz="2400" b="0" strike="noStrike" spc="-1" dirty="0">
                <a:solidFill>
                  <a:srgbClr val="000000"/>
                </a:solidFill>
                <a:latin typeface="Calibri"/>
                <a:ea typeface="DejaVu Sans"/>
              </a:rPr>
              <a:t>…</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That has been </a:t>
            </a:r>
            <a:r>
              <a:rPr lang="en-US" sz="2400" b="1" strike="noStrike" spc="-1" dirty="0">
                <a:solidFill>
                  <a:schemeClr val="accent2"/>
                </a:solidFill>
                <a:latin typeface="Calibri"/>
                <a:ea typeface="DejaVu Sans"/>
              </a:rPr>
              <a:t>discussed</a:t>
            </a:r>
            <a:r>
              <a:rPr lang="en-US" sz="2400" b="0" strike="noStrike" spc="-1" dirty="0">
                <a:solidFill>
                  <a:srgbClr val="FF0000"/>
                </a:solidFill>
                <a:latin typeface="Calibri"/>
                <a:ea typeface="DejaVu Sans"/>
              </a:rPr>
              <a:t> </a:t>
            </a:r>
            <a:r>
              <a:rPr lang="en-US" sz="2400" b="1" strike="noStrike" spc="-1" dirty="0">
                <a:solidFill>
                  <a:schemeClr val="accent2"/>
                </a:solidFill>
                <a:latin typeface="Calibri"/>
                <a:ea typeface="DejaVu Sans"/>
              </a:rPr>
              <a:t>recently</a:t>
            </a:r>
            <a:r>
              <a:rPr lang="en-US" sz="2400" b="0" strike="noStrike" spc="-1" dirty="0">
                <a:solidFill>
                  <a:srgbClr val="FF0000"/>
                </a:solidFill>
                <a:latin typeface="Calibri"/>
                <a:ea typeface="DejaVu Sans"/>
              </a:rPr>
              <a:t> </a:t>
            </a:r>
            <a:r>
              <a:rPr lang="en-US" sz="2400" b="0" strike="noStrike" spc="-1" dirty="0">
                <a:solidFill>
                  <a:srgbClr val="000000"/>
                </a:solidFill>
                <a:latin typeface="Calibri"/>
                <a:ea typeface="DejaVu Sans"/>
              </a:rPr>
              <a:t>in the literature (hot topic?)</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That does not overlap with what has already been done. </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It must be a </a:t>
            </a:r>
            <a:r>
              <a:rPr lang="en-US" sz="2400" b="1" strike="noStrike" spc="-1" dirty="0">
                <a:solidFill>
                  <a:schemeClr val="accent2"/>
                </a:solidFill>
                <a:latin typeface="Calibri"/>
                <a:ea typeface="DejaVu Sans"/>
              </a:rPr>
              <a:t>new</a:t>
            </a:r>
            <a:r>
              <a:rPr lang="en-US" sz="2400" b="0" strike="noStrike" spc="-1" dirty="0">
                <a:solidFill>
                  <a:srgbClr val="000000"/>
                </a:solidFill>
                <a:latin typeface="Calibri"/>
                <a:ea typeface="DejaVu Sans"/>
              </a:rPr>
              <a:t> but also </a:t>
            </a:r>
            <a:r>
              <a:rPr lang="en-US" sz="2400" b="1" strike="noStrike" spc="-1" dirty="0">
                <a:solidFill>
                  <a:schemeClr val="accent2"/>
                </a:solidFill>
                <a:latin typeface="Calibri"/>
                <a:ea typeface="DejaVu Sans"/>
              </a:rPr>
              <a:t>feasible</a:t>
            </a:r>
            <a:r>
              <a:rPr lang="en-US" sz="2400" b="0" strike="noStrike" spc="-1" dirty="0">
                <a:solidFill>
                  <a:srgbClr val="000000"/>
                </a:solidFill>
                <a:latin typeface="Calibri"/>
                <a:ea typeface="DejaVu Sans"/>
              </a:rPr>
              <a:t> project (don‘t be unrealistic). </a:t>
            </a:r>
            <a:endParaRPr lang="en-US" sz="24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Choose wisely, for some of you this topic will be the topic of your PhD and a specialty in your academic career. </a:t>
            </a:r>
            <a:endParaRPr lang="en-US" sz="2800" b="0" strike="noStrike" spc="-1" dirty="0">
              <a:latin typeface="Arial"/>
            </a:endParaRPr>
          </a:p>
          <a:p>
            <a:pPr>
              <a:lnSpc>
                <a:spcPct val="90000"/>
              </a:lnSpc>
              <a:spcBef>
                <a:spcPts val="1001"/>
              </a:spcBef>
            </a:pPr>
            <a:endParaRPr lang="en-US" sz="2800" b="0" strike="noStrike" spc="-1" dirty="0">
              <a:latin typeface="Arial"/>
            </a:endParaRPr>
          </a:p>
          <a:p>
            <a:pPr>
              <a:lnSpc>
                <a:spcPct val="100000"/>
              </a:lnSpc>
            </a:pP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16</a:t>
            </a:fld>
            <a:endParaRPr lang="fr-FR"/>
          </a:p>
        </p:txBody>
      </p:sp>
    </p:spTree>
    <p:extLst>
      <p:ext uri="{BB962C8B-B14F-4D97-AF65-F5344CB8AC3E}">
        <p14:creationId xmlns:p14="http://schemas.microsoft.com/office/powerpoint/2010/main" val="235798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1- Find a topic you‘re interested in</a:t>
            </a:r>
            <a:endParaRPr lang="fr-FR" sz="4400" b="0" strike="noStrike" spc="-1">
              <a:latin typeface="Arial"/>
            </a:endParaRPr>
          </a:p>
        </p:txBody>
      </p:sp>
      <p:sp>
        <p:nvSpPr>
          <p:cNvPr id="143"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5500" lnSpcReduction="10000"/>
          </a:bodyPr>
          <a:lstStyle/>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You may find </a:t>
            </a:r>
            <a:r>
              <a:rPr lang="en-US" sz="2800" b="1" strike="noStrike" spc="-1" dirty="0">
                <a:solidFill>
                  <a:schemeClr val="accent2"/>
                </a:solidFill>
                <a:latin typeface="Calibri"/>
                <a:ea typeface="DejaVu Sans"/>
              </a:rPr>
              <a:t>ideas</a:t>
            </a:r>
            <a:r>
              <a:rPr lang="en-US" sz="2800" b="0" strike="noStrike" spc="-1" dirty="0">
                <a:solidFill>
                  <a:srgbClr val="000000"/>
                </a:solidFill>
                <a:latin typeface="Calibri"/>
                <a:ea typeface="DejaVu Sans"/>
              </a:rPr>
              <a:t> </a:t>
            </a:r>
            <a:r>
              <a:rPr lang="en-US" sz="2800" b="1" strike="noStrike" spc="-1" dirty="0">
                <a:solidFill>
                  <a:schemeClr val="accent2"/>
                </a:solidFill>
                <a:latin typeface="Calibri"/>
                <a:ea typeface="DejaVu Sans"/>
              </a:rPr>
              <a:t>everywhere</a:t>
            </a:r>
            <a:r>
              <a:rPr lang="en-US" sz="2800" b="0" strike="noStrike" spc="-1" dirty="0">
                <a:solidFill>
                  <a:srgbClr val="000000"/>
                </a:solidFill>
                <a:latin typeface="Calibri"/>
                <a:ea typeface="DejaVu Sans"/>
              </a:rPr>
              <a:t>:</a:t>
            </a:r>
            <a:endParaRPr lang="en-US" sz="2800" b="0" strike="noStrike" spc="-1" dirty="0">
              <a:latin typeface="Arial"/>
            </a:endParaRPr>
          </a:p>
          <a:p>
            <a:pPr marL="228600"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In the economics/psychology literature. Go on the webpage of research journals: for ex </a:t>
            </a:r>
            <a:r>
              <a:rPr lang="en-US" sz="2400" b="0" u="sng" strike="noStrike" spc="-1" dirty="0">
                <a:solidFill>
                  <a:srgbClr val="0563C1"/>
                </a:solidFill>
                <a:uFillTx/>
                <a:latin typeface="Calibri"/>
                <a:ea typeface="DejaVu Sans"/>
                <a:hlinkClick r:id="rId2"/>
              </a:rPr>
              <a:t>https://www.journals.elsevier.com/journal-of-economic-psychology</a:t>
            </a:r>
            <a:endParaRPr lang="en-US" sz="2400" b="0" strike="noStrike" spc="-1" dirty="0">
              <a:latin typeface="Arial"/>
            </a:endParaRPr>
          </a:p>
          <a:p>
            <a:pPr marL="228600"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In other fields of research (</a:t>
            </a:r>
            <a:r>
              <a:rPr lang="en-US" sz="2400" b="0" strike="noStrike" spc="-1" dirty="0" err="1">
                <a:solidFill>
                  <a:srgbClr val="000000"/>
                </a:solidFill>
                <a:latin typeface="Calibri"/>
                <a:ea typeface="DejaVu Sans"/>
              </a:rPr>
              <a:t>pluridisciplinary</a:t>
            </a:r>
            <a:r>
              <a:rPr lang="en-US" sz="2400" b="0" strike="noStrike" spc="-1" dirty="0">
                <a:solidFill>
                  <a:srgbClr val="000000"/>
                </a:solidFill>
                <a:latin typeface="Calibri"/>
                <a:ea typeface="DejaVu Sans"/>
              </a:rPr>
              <a:t>: </a:t>
            </a:r>
            <a:r>
              <a:rPr lang="en-US" sz="2400" b="0" strike="noStrike" spc="-1" dirty="0" err="1">
                <a:solidFill>
                  <a:srgbClr val="000000"/>
                </a:solidFill>
                <a:latin typeface="Calibri"/>
                <a:ea typeface="DejaVu Sans"/>
              </a:rPr>
              <a:t>neuroeconomics</a:t>
            </a:r>
            <a:r>
              <a:rPr lang="en-US" sz="2400" b="0" strike="noStrike" spc="-1" dirty="0">
                <a:solidFill>
                  <a:srgbClr val="000000"/>
                </a:solidFill>
                <a:latin typeface="Calibri"/>
                <a:ea typeface="DejaVu Sans"/>
              </a:rPr>
              <a:t>, biology/economics, environment, criminality, etc.)</a:t>
            </a:r>
            <a:endParaRPr lang="en-US" sz="2400" b="0" strike="noStrike" spc="-1" dirty="0">
              <a:latin typeface="Arial"/>
            </a:endParaRPr>
          </a:p>
          <a:p>
            <a:pPr marL="228600"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In the newspaper, radio, TV, </a:t>
            </a:r>
            <a:r>
              <a:rPr lang="en-US" sz="2400" b="0" strike="noStrike" spc="-1" dirty="0" err="1">
                <a:solidFill>
                  <a:srgbClr val="000000"/>
                </a:solidFill>
                <a:latin typeface="Calibri"/>
                <a:ea typeface="DejaVu Sans"/>
              </a:rPr>
              <a:t>youtube</a:t>
            </a:r>
            <a:r>
              <a:rPr lang="en-US" sz="2400" b="0" strike="noStrike" spc="-1" dirty="0">
                <a:solidFill>
                  <a:srgbClr val="000000"/>
                </a:solidFill>
                <a:latin typeface="Calibri"/>
                <a:ea typeface="DejaVu Sans"/>
              </a:rPr>
              <a:t> (Science </a:t>
            </a:r>
            <a:r>
              <a:rPr lang="en-US" sz="2400" b="0" strike="noStrike" spc="-1" dirty="0" err="1">
                <a:solidFill>
                  <a:srgbClr val="000000"/>
                </a:solidFill>
                <a:latin typeface="Calibri"/>
                <a:ea typeface="DejaVu Sans"/>
              </a:rPr>
              <a:t>étonnante</a:t>
            </a:r>
            <a:r>
              <a:rPr lang="en-US" sz="2400" b="0" strike="noStrike" spc="-1" dirty="0">
                <a:solidFill>
                  <a:srgbClr val="000000"/>
                </a:solidFill>
                <a:latin typeface="Calibri"/>
                <a:ea typeface="DejaVu Sans"/>
              </a:rPr>
              <a:t>, </a:t>
            </a:r>
            <a:r>
              <a:rPr lang="en-US" sz="2400" b="0" strike="noStrike" spc="-1" dirty="0" err="1">
                <a:solidFill>
                  <a:srgbClr val="000000"/>
                </a:solidFill>
                <a:latin typeface="Calibri"/>
                <a:ea typeface="DejaVu Sans"/>
              </a:rPr>
              <a:t>dessine</a:t>
            </a:r>
            <a:r>
              <a:rPr lang="en-US" sz="2400" b="0" strike="noStrike" spc="-1" dirty="0">
                <a:solidFill>
                  <a:srgbClr val="000000"/>
                </a:solidFill>
                <a:latin typeface="Calibri"/>
                <a:ea typeface="DejaVu Sans"/>
              </a:rPr>
              <a:t> </a:t>
            </a:r>
            <a:r>
              <a:rPr lang="en-US" sz="2400" b="0" strike="noStrike" spc="-1" dirty="0" err="1">
                <a:solidFill>
                  <a:srgbClr val="000000"/>
                </a:solidFill>
                <a:latin typeface="Calibri"/>
                <a:ea typeface="DejaVu Sans"/>
              </a:rPr>
              <a:t>moi</a:t>
            </a:r>
            <a:r>
              <a:rPr lang="en-US" sz="2400" b="0" strike="noStrike" spc="-1" dirty="0">
                <a:solidFill>
                  <a:srgbClr val="000000"/>
                </a:solidFill>
                <a:latin typeface="Calibri"/>
                <a:ea typeface="DejaVu Sans"/>
              </a:rPr>
              <a:t> </a:t>
            </a:r>
            <a:r>
              <a:rPr lang="en-US" sz="2400" b="0" strike="noStrike" spc="-1" dirty="0" err="1">
                <a:solidFill>
                  <a:srgbClr val="000000"/>
                </a:solidFill>
                <a:latin typeface="Calibri"/>
                <a:ea typeface="DejaVu Sans"/>
              </a:rPr>
              <a:t>l‘éco</a:t>
            </a:r>
            <a:r>
              <a:rPr lang="en-US" sz="2400" b="0" strike="noStrike" spc="-1" dirty="0">
                <a:solidFill>
                  <a:srgbClr val="000000"/>
                </a:solidFill>
                <a:latin typeface="Calibri"/>
                <a:ea typeface="DejaVu Sans"/>
              </a:rPr>
              <a:t>, </a:t>
            </a:r>
            <a:r>
              <a:rPr lang="en-US" sz="2400" b="0" strike="noStrike" spc="-1" dirty="0" err="1">
                <a:solidFill>
                  <a:srgbClr val="000000"/>
                </a:solidFill>
                <a:latin typeface="Calibri"/>
                <a:ea typeface="DejaVu Sans"/>
              </a:rPr>
              <a:t>hygiène</a:t>
            </a:r>
            <a:r>
              <a:rPr lang="en-US" sz="2400" b="0" strike="noStrike" spc="-1" dirty="0">
                <a:solidFill>
                  <a:srgbClr val="000000"/>
                </a:solidFill>
                <a:latin typeface="Calibri"/>
                <a:ea typeface="DejaVu Sans"/>
              </a:rPr>
              <a:t> </a:t>
            </a:r>
            <a:r>
              <a:rPr lang="en-US" sz="2400" b="0" strike="noStrike" spc="-1" dirty="0" err="1">
                <a:solidFill>
                  <a:srgbClr val="000000"/>
                </a:solidFill>
                <a:latin typeface="Calibri"/>
                <a:ea typeface="DejaVu Sans"/>
              </a:rPr>
              <a:t>mentale</a:t>
            </a:r>
            <a:r>
              <a:rPr lang="en-US" sz="2400" b="0" strike="noStrike" spc="-1" dirty="0">
                <a:solidFill>
                  <a:srgbClr val="000000"/>
                </a:solidFill>
                <a:latin typeface="Calibri"/>
                <a:ea typeface="DejaVu Sans"/>
              </a:rPr>
              <a:t>, etc.), Twitter... Be CURIOUS!</a:t>
            </a:r>
            <a:endParaRPr lang="en-US" sz="2400" b="0" strike="noStrike" spc="-1" dirty="0">
              <a:latin typeface="Arial"/>
            </a:endParaRPr>
          </a:p>
          <a:p>
            <a:pPr marL="228600"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TED conferences </a:t>
            </a:r>
            <a:r>
              <a:rPr lang="en-US" sz="2400" b="0" u="sng" strike="noStrike" spc="-1" dirty="0">
                <a:solidFill>
                  <a:srgbClr val="0563C1"/>
                </a:solidFill>
                <a:uFillTx/>
                <a:latin typeface="Calibri"/>
                <a:ea typeface="DejaVu Sans"/>
                <a:hlinkClick r:id="rId3"/>
              </a:rPr>
              <a:t>https://www.ted.com/#/</a:t>
            </a:r>
            <a:endParaRPr lang="en-US" sz="2400" b="0" strike="noStrike" spc="-1" dirty="0">
              <a:latin typeface="Arial"/>
            </a:endParaRPr>
          </a:p>
          <a:p>
            <a:pPr marL="228600"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REPEC Newsletter: </a:t>
            </a:r>
            <a:r>
              <a:rPr lang="en-US" sz="2400" b="0" u="sng" strike="noStrike" spc="-1" dirty="0">
                <a:solidFill>
                  <a:srgbClr val="0563C1"/>
                </a:solidFill>
                <a:uFillTx/>
                <a:latin typeface="Calibri"/>
                <a:ea typeface="DejaVu Sans"/>
                <a:hlinkClick r:id="rId4"/>
              </a:rPr>
              <a:t>http://nep.repec.org/</a:t>
            </a:r>
            <a:r>
              <a:rPr lang="en-US" sz="2400" b="0" strike="noStrike" spc="-1" dirty="0">
                <a:solidFill>
                  <a:srgbClr val="000000"/>
                </a:solidFill>
                <a:latin typeface="Calibri"/>
                <a:ea typeface="DejaVu Sans"/>
              </a:rPr>
              <a:t> You can subscribe to different newsletters (Cognitive and </a:t>
            </a:r>
            <a:r>
              <a:rPr lang="en-US" sz="2400" b="0" strike="noStrike" spc="-1" dirty="0" err="1">
                <a:solidFill>
                  <a:srgbClr val="000000"/>
                </a:solidFill>
                <a:latin typeface="Calibri"/>
                <a:ea typeface="DejaVu Sans"/>
              </a:rPr>
              <a:t>Behavioural</a:t>
            </a:r>
            <a:r>
              <a:rPr lang="en-US" sz="2400" b="0" strike="noStrike" spc="-1" dirty="0">
                <a:solidFill>
                  <a:srgbClr val="000000"/>
                </a:solidFill>
                <a:latin typeface="Calibri"/>
                <a:ea typeface="DejaVu Sans"/>
              </a:rPr>
              <a:t> Economics, Experimental Economics, </a:t>
            </a:r>
            <a:r>
              <a:rPr lang="en-US" sz="2400" b="0" strike="noStrike" spc="-1" dirty="0" err="1">
                <a:solidFill>
                  <a:srgbClr val="000000"/>
                </a:solidFill>
                <a:latin typeface="Calibri"/>
                <a:ea typeface="DejaVu Sans"/>
              </a:rPr>
              <a:t>etc</a:t>
            </a:r>
            <a:r>
              <a:rPr lang="en-US" sz="2400" b="0" strike="noStrike" spc="-1" dirty="0">
                <a:solidFill>
                  <a:srgbClr val="000000"/>
                </a:solidFill>
                <a:latin typeface="Calibri"/>
                <a:ea typeface="DejaVu Sans"/>
              </a:rPr>
              <a:t>)</a:t>
            </a:r>
            <a:endParaRPr lang="en-US" sz="2400" b="0" strike="noStrike" spc="-1" dirty="0">
              <a:latin typeface="Arial"/>
            </a:endParaRPr>
          </a:p>
          <a:p>
            <a:pPr marL="228600"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Seminars at the Uni. </a:t>
            </a:r>
            <a:endParaRPr lang="en-US" sz="2400" b="0" strike="noStrike" spc="-1" dirty="0">
              <a:latin typeface="Arial"/>
            </a:endParaRPr>
          </a:p>
          <a:p>
            <a:pPr marL="228600"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By talking to your supervisor, other professors, other students, your family, etc. </a:t>
            </a:r>
            <a:endParaRPr lang="en-US" sz="24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17</a:t>
            </a:fld>
            <a:endParaRPr lang="fr-FR"/>
          </a:p>
        </p:txBody>
      </p:sp>
    </p:spTree>
    <p:extLst>
      <p:ext uri="{BB962C8B-B14F-4D97-AF65-F5344CB8AC3E}">
        <p14:creationId xmlns:p14="http://schemas.microsoft.com/office/powerpoint/2010/main" val="88272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1- Find a topic</a:t>
            </a:r>
            <a:endParaRPr lang="fr-FR" sz="4400" b="0" strike="noStrike" spc="-1">
              <a:latin typeface="Arial"/>
            </a:endParaRPr>
          </a:p>
        </p:txBody>
      </p:sp>
      <p:sp>
        <p:nvSpPr>
          <p:cNvPr id="145"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You need to find a </a:t>
            </a:r>
            <a:r>
              <a:rPr lang="en-US" sz="2800" b="1" strike="noStrike" spc="-1" dirty="0">
                <a:solidFill>
                  <a:schemeClr val="accent2"/>
                </a:solidFill>
                <a:latin typeface="Calibri"/>
                <a:ea typeface="DejaVu Sans"/>
              </a:rPr>
              <a:t>new topic</a:t>
            </a:r>
            <a:r>
              <a:rPr lang="en-US" sz="2800" b="0" strike="noStrike" spc="-1" dirty="0">
                <a:solidFill>
                  <a:srgbClr val="FF0000"/>
                </a:solidFill>
                <a:latin typeface="Calibri"/>
                <a:ea typeface="DejaVu Sans"/>
              </a:rPr>
              <a:t>. </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It is not because no paper has been published that there exists no work on it. You also need to check if there exists working papers on this topic:</a:t>
            </a:r>
            <a:endParaRPr lang="en-US" sz="28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Google scholar</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u="sng" strike="noStrike" spc="-1" dirty="0">
                <a:solidFill>
                  <a:srgbClr val="0563C1"/>
                </a:solidFill>
                <a:uFillTx/>
                <a:latin typeface="Calibri"/>
                <a:ea typeface="DejaVu Sans"/>
                <a:hlinkClick r:id="rId2"/>
              </a:rPr>
              <a:t>https://ideas.repec.org/</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Research gate or webpages of authors you like. They often talk about their projects. </a:t>
            </a:r>
            <a:endParaRPr lang="en-US" sz="2400" b="0" strike="noStrike" spc="-1" dirty="0">
              <a:latin typeface="Arial"/>
            </a:endParaRPr>
          </a:p>
          <a:p>
            <a:pPr>
              <a:lnSpc>
                <a:spcPct val="90000"/>
              </a:lnSpc>
              <a:spcBef>
                <a:spcPts val="1001"/>
              </a:spcBef>
            </a:pPr>
            <a:endParaRPr lang="en-US" sz="24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18</a:t>
            </a:fld>
            <a:endParaRPr lang="fr-FR"/>
          </a:p>
        </p:txBody>
      </p:sp>
    </p:spTree>
    <p:extLst>
      <p:ext uri="{BB962C8B-B14F-4D97-AF65-F5344CB8AC3E}">
        <p14:creationId xmlns:p14="http://schemas.microsoft.com/office/powerpoint/2010/main" val="209400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Steps to write your Master thesis</a:t>
            </a:r>
            <a:endParaRPr lang="fr-FR" sz="4400" b="0" strike="noStrike" spc="-1">
              <a:latin typeface="Arial"/>
            </a:endParaRPr>
          </a:p>
        </p:txBody>
      </p:sp>
      <p:sp>
        <p:nvSpPr>
          <p:cNvPr id="147"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Find a topic you are interested in.</a:t>
            </a:r>
            <a:endParaRPr lang="en-US" sz="2800" b="0" strike="noStrike" spc="-1" dirty="0">
              <a:latin typeface="Arial"/>
            </a:endParaRPr>
          </a:p>
          <a:p>
            <a:pPr marL="514440" indent="-511920">
              <a:lnSpc>
                <a:spcPct val="90000"/>
              </a:lnSpc>
              <a:spcBef>
                <a:spcPts val="1001"/>
              </a:spcBef>
              <a:buClr>
                <a:srgbClr val="FF0000"/>
              </a:buClr>
              <a:buFont typeface="Calibri Light"/>
              <a:buAutoNum type="arabicPeriod"/>
            </a:pPr>
            <a:r>
              <a:rPr lang="en-US" sz="2800" b="0" strike="noStrike" spc="-1" dirty="0">
                <a:solidFill>
                  <a:srgbClr val="FF0000"/>
                </a:solidFill>
                <a:latin typeface="Calibri"/>
                <a:ea typeface="DejaVu Sans"/>
              </a:rPr>
              <a:t>Find a supervisor.</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Make the literature review.</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Specify clearly your research question. </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Write your Master thesis.</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19</a:t>
            </a:fld>
            <a:endParaRPr lang="fr-FR"/>
          </a:p>
        </p:txBody>
      </p:sp>
    </p:spTree>
    <p:extLst>
      <p:ext uri="{BB962C8B-B14F-4D97-AF65-F5344CB8AC3E}">
        <p14:creationId xmlns:p14="http://schemas.microsoft.com/office/powerpoint/2010/main" val="2265036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What is this course about?</a:t>
            </a:r>
          </a:p>
        </p:txBody>
      </p:sp>
      <p:sp>
        <p:nvSpPr>
          <p:cNvPr id="3" name="Inhaltsplatzhalter 2"/>
          <p:cNvSpPr>
            <a:spLocks noGrp="1"/>
          </p:cNvSpPr>
          <p:nvPr>
            <p:ph idx="1"/>
          </p:nvPr>
        </p:nvSpPr>
        <p:spPr/>
        <p:txBody>
          <a:bodyPr>
            <a:normAutofit/>
          </a:bodyPr>
          <a:lstStyle/>
          <a:p>
            <a:r>
              <a:rPr lang="en-US" noProof="0" dirty="0"/>
              <a:t>18 hours of courses: Wednesday mornings, 3h per session. </a:t>
            </a:r>
          </a:p>
          <a:p>
            <a:r>
              <a:rPr lang="en-US" noProof="0" dirty="0"/>
              <a:t>6 classes of 3 hours: </a:t>
            </a:r>
            <a:r>
              <a:rPr lang="fr-FR" dirty="0" err="1"/>
              <a:t>september</a:t>
            </a:r>
            <a:r>
              <a:rPr lang="fr-FR" dirty="0"/>
              <a:t> 22, </a:t>
            </a:r>
            <a:r>
              <a:rPr lang="fr-FR" dirty="0" err="1"/>
              <a:t>october</a:t>
            </a:r>
            <a:r>
              <a:rPr lang="fr-FR" dirty="0"/>
              <a:t> 6, </a:t>
            </a:r>
            <a:r>
              <a:rPr lang="fr-FR" dirty="0" err="1"/>
              <a:t>november</a:t>
            </a:r>
            <a:r>
              <a:rPr lang="fr-FR" dirty="0"/>
              <a:t> 10, 17, 24 and </a:t>
            </a:r>
            <a:r>
              <a:rPr lang="fr-FR" dirty="0" err="1"/>
              <a:t>december</a:t>
            </a:r>
            <a:r>
              <a:rPr lang="fr-FR" dirty="0"/>
              <a:t> 1. </a:t>
            </a:r>
            <a:endParaRPr lang="en-US" noProof="0" dirty="0"/>
          </a:p>
          <a:p>
            <a:r>
              <a:rPr lang="en-US" b="1" noProof="0" dirty="0">
                <a:solidFill>
                  <a:schemeClr val="accent2"/>
                </a:solidFill>
              </a:rPr>
              <a:t>Interactive course </a:t>
            </a:r>
            <a:r>
              <a:rPr lang="en-US" noProof="0" dirty="0"/>
              <a:t>to help you in your master thesis preparation and to prepare you for an academic career (PhD). </a:t>
            </a:r>
          </a:p>
          <a:p>
            <a:r>
              <a:rPr lang="en-US" b="1" noProof="0" dirty="0">
                <a:solidFill>
                  <a:schemeClr val="accent2"/>
                </a:solidFill>
              </a:rPr>
              <a:t>3 masters </a:t>
            </a:r>
            <a:r>
              <a:rPr lang="en-US" noProof="0" dirty="0"/>
              <a:t>involved: </a:t>
            </a:r>
          </a:p>
          <a:p>
            <a:pPr lvl="1"/>
            <a:r>
              <a:rPr lang="en-US" noProof="0" dirty="0"/>
              <a:t>Economics and Psychology</a:t>
            </a:r>
          </a:p>
          <a:p>
            <a:pPr lvl="1"/>
            <a:r>
              <a:rPr lang="en-US" noProof="0" dirty="0"/>
              <a:t>PCFA: </a:t>
            </a:r>
            <a:r>
              <a:rPr lang="en-US" noProof="0" dirty="0" err="1"/>
              <a:t>Psychologie</a:t>
            </a:r>
            <a:r>
              <a:rPr lang="en-US" noProof="0" dirty="0"/>
              <a:t> cognitive </a:t>
            </a:r>
            <a:r>
              <a:rPr lang="en-US" noProof="0" dirty="0" err="1"/>
              <a:t>fondamentale</a:t>
            </a:r>
            <a:r>
              <a:rPr lang="en-US" noProof="0" dirty="0"/>
              <a:t> </a:t>
            </a:r>
            <a:r>
              <a:rPr lang="en-US" noProof="0" dirty="0" err="1"/>
              <a:t>appliquée</a:t>
            </a:r>
            <a:endParaRPr lang="en-US" noProof="0" dirty="0"/>
          </a:p>
          <a:p>
            <a:pPr lvl="1"/>
            <a:r>
              <a:rPr lang="en-US" noProof="0" dirty="0" err="1" smtClean="0"/>
              <a:t>Ergonomie</a:t>
            </a:r>
            <a:r>
              <a:rPr lang="en-US" noProof="0" dirty="0" smtClean="0"/>
              <a:t> (no student this year)</a:t>
            </a:r>
            <a:endParaRPr lang="en-US" noProof="0" dirty="0"/>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2</a:t>
            </a:fld>
            <a:endParaRPr lang="fr-FR"/>
          </a:p>
        </p:txBody>
      </p:sp>
    </p:spTree>
    <p:extLst>
      <p:ext uri="{BB962C8B-B14F-4D97-AF65-F5344CB8AC3E}">
        <p14:creationId xmlns:p14="http://schemas.microsoft.com/office/powerpoint/2010/main" val="368218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2- Find a supervisor</a:t>
            </a:r>
            <a:endParaRPr lang="fr-FR" sz="4400" b="0" strike="noStrike" spc="-1">
              <a:latin typeface="Arial"/>
            </a:endParaRPr>
          </a:p>
        </p:txBody>
      </p:sp>
      <p:sp>
        <p:nvSpPr>
          <p:cNvPr id="149"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Maybe even the 1st step… Your supervisor may propose you a topic.</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You can find the names of all the teachers of the Master Economics and Psychology here: </a:t>
            </a:r>
            <a:r>
              <a:rPr lang="en-US" sz="2800" b="0" u="sng" strike="noStrike" spc="-1" dirty="0">
                <a:solidFill>
                  <a:srgbClr val="0563C1"/>
                </a:solidFill>
                <a:uFillTx/>
                <a:latin typeface="Calibri"/>
                <a:ea typeface="DejaVu Sans"/>
                <a:hlinkClick r:id="rId2"/>
              </a:rPr>
              <a:t>http://www.economics-and-psychology.org/jml/index.php/faculty</a:t>
            </a:r>
            <a:r>
              <a:rPr lang="en-US" sz="2800" b="0" u="sng" strike="noStrike" spc="-1" dirty="0">
                <a:solidFill>
                  <a:srgbClr val="0563C1"/>
                </a:solidFill>
                <a:uFillTx/>
                <a:latin typeface="Calibri"/>
                <a:ea typeface="DejaVu Sans"/>
              </a:rPr>
              <a:t> </a:t>
            </a:r>
          </a:p>
          <a:p>
            <a:pPr marL="228600" indent="-226080">
              <a:lnSpc>
                <a:spcPct val="90000"/>
              </a:lnSpc>
              <a:spcBef>
                <a:spcPts val="1001"/>
              </a:spcBef>
              <a:buClr>
                <a:srgbClr val="000000"/>
              </a:buClr>
              <a:buFont typeface="Arial"/>
              <a:buChar char="•"/>
            </a:pPr>
            <a:r>
              <a:rPr lang="en-US" sz="2800" spc="-1" dirty="0">
                <a:latin typeface="Calibri"/>
              </a:rPr>
              <a:t>You can very often choose your supervisor (can be from another University, but check that with your Master’s director)</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Look at their field of research, publications, interests and contact them (the sooner, the better).</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You will need to </a:t>
            </a:r>
            <a:r>
              <a:rPr lang="en-US" sz="2800" b="1" strike="noStrike" spc="-1" dirty="0">
                <a:solidFill>
                  <a:schemeClr val="accent2"/>
                </a:solidFill>
                <a:latin typeface="Calibri"/>
                <a:ea typeface="DejaVu Sans"/>
              </a:rPr>
              <a:t>meet him/her multiple times </a:t>
            </a:r>
            <a:r>
              <a:rPr lang="en-US" sz="2800" b="0" strike="noStrike" spc="-1" dirty="0">
                <a:solidFill>
                  <a:srgbClr val="000000"/>
                </a:solidFill>
                <a:latin typeface="Calibri"/>
                <a:ea typeface="DejaVu Sans"/>
              </a:rPr>
              <a:t>during the year. </a:t>
            </a:r>
          </a:p>
          <a:p>
            <a:pPr marL="228600" indent="-226080">
              <a:lnSpc>
                <a:spcPct val="90000"/>
              </a:lnSpc>
              <a:spcBef>
                <a:spcPts val="1001"/>
              </a:spcBef>
              <a:buClr>
                <a:srgbClr val="000000"/>
              </a:buClr>
              <a:buFont typeface="Arial"/>
              <a:buChar char="•"/>
            </a:pPr>
            <a:r>
              <a:rPr lang="en-US" sz="2800" spc="-1" dirty="0">
                <a:solidFill>
                  <a:srgbClr val="000000"/>
                </a:solidFill>
                <a:latin typeface="Calibri"/>
              </a:rPr>
              <a:t>2 supervisors may be a good idea. </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20</a:t>
            </a:fld>
            <a:endParaRPr lang="fr-FR"/>
          </a:p>
        </p:txBody>
      </p:sp>
    </p:spTree>
    <p:extLst>
      <p:ext uri="{BB962C8B-B14F-4D97-AF65-F5344CB8AC3E}">
        <p14:creationId xmlns:p14="http://schemas.microsoft.com/office/powerpoint/2010/main" val="153017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Steps to write your Master thesis</a:t>
            </a:r>
            <a:endParaRPr lang="fr-FR" sz="4400" b="0" strike="noStrike" spc="-1">
              <a:latin typeface="Arial"/>
            </a:endParaRPr>
          </a:p>
        </p:txBody>
      </p:sp>
      <p:sp>
        <p:nvSpPr>
          <p:cNvPr id="151"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Find a topic you are interested in.</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Find a supervisor.</a:t>
            </a:r>
            <a:endParaRPr lang="en-US" sz="2800" b="0" strike="noStrike" spc="-1" dirty="0">
              <a:latin typeface="Arial"/>
            </a:endParaRPr>
          </a:p>
          <a:p>
            <a:pPr marL="514440" indent="-511920">
              <a:lnSpc>
                <a:spcPct val="90000"/>
              </a:lnSpc>
              <a:spcBef>
                <a:spcPts val="1001"/>
              </a:spcBef>
              <a:buClr>
                <a:srgbClr val="FF0000"/>
              </a:buClr>
              <a:buFont typeface="Calibri Light"/>
              <a:buAutoNum type="arabicPeriod"/>
            </a:pPr>
            <a:r>
              <a:rPr lang="en-US" sz="2800" b="0" strike="noStrike" spc="-1" dirty="0">
                <a:solidFill>
                  <a:srgbClr val="FF0000"/>
                </a:solidFill>
                <a:latin typeface="Calibri"/>
                <a:ea typeface="DejaVu Sans"/>
              </a:rPr>
              <a:t>Make the literature review.</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Specify clearly your research question. </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Write your Master thesis.</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21</a:t>
            </a:fld>
            <a:endParaRPr lang="fr-FR"/>
          </a:p>
        </p:txBody>
      </p:sp>
    </p:spTree>
    <p:extLst>
      <p:ext uri="{BB962C8B-B14F-4D97-AF65-F5344CB8AC3E}">
        <p14:creationId xmlns:p14="http://schemas.microsoft.com/office/powerpoint/2010/main" val="32850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3- Make your literature review (1/2)</a:t>
            </a:r>
            <a:endParaRPr lang="fr-FR" sz="4400" b="0" strike="noStrike" spc="-1">
              <a:latin typeface="Arial"/>
            </a:endParaRPr>
          </a:p>
        </p:txBody>
      </p:sp>
      <p:sp>
        <p:nvSpPr>
          <p:cNvPr id="153" name="CustomShape 2"/>
          <p:cNvSpPr/>
          <p:nvPr/>
        </p:nvSpPr>
        <p:spPr>
          <a:xfrm>
            <a:off x="838080" y="1609560"/>
            <a:ext cx="10513080" cy="473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Find all the important papers that deal with the topic you want to study.</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There are always one or two papers that are closer to what you want to study, these are your </a:t>
            </a:r>
            <a:r>
              <a:rPr lang="en-US" sz="2800" b="1" strike="noStrike" spc="-1" dirty="0">
                <a:solidFill>
                  <a:schemeClr val="accent2"/>
                </a:solidFill>
                <a:latin typeface="Calibri"/>
                <a:ea typeface="DejaVu Sans"/>
              </a:rPr>
              <a:t>main references</a:t>
            </a:r>
            <a:r>
              <a:rPr lang="en-US" sz="2800" b="0" strike="noStrike" spc="-1" dirty="0">
                <a:solidFill>
                  <a:srgbClr val="000000"/>
                </a:solidFill>
                <a:latin typeface="Calibri"/>
                <a:ea typeface="DejaVu Sans"/>
              </a:rPr>
              <a:t>. They usually need to be well published, cited many times, etc. Example.</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Rankings of economic journals (CNRS</a:t>
            </a:r>
            <a:r>
              <a:rPr lang="en-US" sz="2800" spc="-1" dirty="0">
                <a:solidFill>
                  <a:srgbClr val="000000"/>
                </a:solidFill>
                <a:ea typeface="DejaVu Sans"/>
              </a:rPr>
              <a:t>): </a:t>
            </a:r>
            <a:r>
              <a:rPr lang="en-US" sz="2800" spc="-1" dirty="0">
                <a:solidFill>
                  <a:srgbClr val="000000"/>
                </a:solidFill>
                <a:ea typeface="DejaVu Sans"/>
                <a:hlinkClick r:id="rId2"/>
              </a:rPr>
              <a:t>https://www.gate.cnrs.fr/IMG/pdf/categorisation37_liste_juin_2020-2.pdf</a:t>
            </a:r>
            <a:r>
              <a:rPr lang="en-US" sz="2800" spc="-1" dirty="0">
                <a:solidFill>
                  <a:srgbClr val="000000"/>
                </a:solidFill>
                <a:ea typeface="DejaVu Sans"/>
              </a:rPr>
              <a:t> (example</a:t>
            </a:r>
            <a:r>
              <a:rPr lang="en-US" sz="2800" b="0" strike="noStrike" spc="-1" dirty="0">
                <a:solidFill>
                  <a:srgbClr val="000000"/>
                </a:solidFill>
                <a:latin typeface="Calibri"/>
                <a:ea typeface="DejaVu Sans"/>
              </a:rPr>
              <a:t>: Journal of Economic Psychology)</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Ranking of psychology journals</a:t>
            </a:r>
            <a:endParaRPr lang="en-US" sz="2800" b="0" strike="noStrike" spc="-1" dirty="0">
              <a:latin typeface="Arial"/>
            </a:endParaRPr>
          </a:p>
          <a:p>
            <a:pPr>
              <a:lnSpc>
                <a:spcPct val="90000"/>
              </a:lnSpc>
              <a:spcBef>
                <a:spcPts val="1001"/>
              </a:spcBef>
            </a:pPr>
            <a:r>
              <a:rPr lang="en-US" sz="2800" b="0" strike="noStrike" spc="-1" dirty="0">
                <a:solidFill>
                  <a:srgbClr val="000000"/>
                </a:solidFill>
                <a:latin typeface="Calibri"/>
                <a:ea typeface="DejaVu Sans"/>
              </a:rPr>
              <a:t>	</a:t>
            </a:r>
            <a:r>
              <a:rPr lang="en-US" sz="2800" b="0" u="sng" strike="noStrike" spc="-1" dirty="0">
                <a:solidFill>
                  <a:srgbClr val="0563C1"/>
                </a:solidFill>
                <a:uFillTx/>
                <a:latin typeface="Calibri"/>
                <a:ea typeface="DejaVu Sans"/>
                <a:hlinkClick r:id="rId3"/>
              </a:rPr>
              <a:t>https://www.apa.org/pubs/journals/resources/impact-factors</a:t>
            </a:r>
            <a:r>
              <a:rPr lang="en-US" sz="2800" b="0" strike="noStrike" spc="-1" dirty="0">
                <a:solidFill>
                  <a:srgbClr val="000000"/>
                </a:solidFill>
                <a:latin typeface="Calibri"/>
                <a:ea typeface="DejaVu Sans"/>
              </a:rPr>
              <a:t>	</a:t>
            </a:r>
            <a:endParaRPr lang="en-US" sz="2800" b="0" strike="noStrike" spc="-1" dirty="0">
              <a:latin typeface="Arial"/>
            </a:endParaRPr>
          </a:p>
          <a:p>
            <a:pPr>
              <a:lnSpc>
                <a:spcPct val="90000"/>
              </a:lnSpc>
              <a:spcBef>
                <a:spcPts val="1001"/>
              </a:spcBef>
            </a:pPr>
            <a:r>
              <a:rPr lang="en-US" sz="2800" b="0" strike="noStrike" spc="-1" dirty="0">
                <a:solidFill>
                  <a:srgbClr val="000000"/>
                </a:solidFill>
                <a:latin typeface="Calibri"/>
                <a:ea typeface="DejaVu Sans"/>
              </a:rPr>
              <a:t>			</a:t>
            </a:r>
            <a:r>
              <a:rPr lang="en-US" sz="2800" b="0" u="sng" strike="noStrike" spc="-1" dirty="0">
                <a:solidFill>
                  <a:srgbClr val="0563C1"/>
                </a:solidFill>
                <a:uFillTx/>
                <a:latin typeface="Calibri"/>
                <a:ea typeface="DejaVu Sans"/>
                <a:hlinkClick r:id="rId4"/>
              </a:rPr>
              <a:t>https://www.scimagojr.com/journalrank.php</a:t>
            </a:r>
            <a:endParaRPr lang="en-US" sz="2800" b="0" u="sng" strike="noStrike" spc="-1" dirty="0">
              <a:solidFill>
                <a:srgbClr val="0563C1"/>
              </a:solidFill>
              <a:uFillTx/>
              <a:latin typeface="Calibri"/>
              <a:ea typeface="DejaVu Sans"/>
            </a:endParaRPr>
          </a:p>
          <a:p>
            <a:pPr>
              <a:lnSpc>
                <a:spcPct val="90000"/>
              </a:lnSpc>
              <a:spcBef>
                <a:spcPts val="1001"/>
              </a:spcBef>
            </a:pPr>
            <a:endParaRPr lang="en-US" sz="2800" b="0" strike="noStrike" spc="-1" dirty="0">
              <a:latin typeface="Arial"/>
            </a:endParaRPr>
          </a:p>
          <a:p>
            <a:pPr>
              <a:lnSpc>
                <a:spcPct val="90000"/>
              </a:lnSpc>
              <a:spcBef>
                <a:spcPts val="1001"/>
              </a:spcBef>
            </a:pP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22</a:t>
            </a:fld>
            <a:endParaRPr lang="fr-FR"/>
          </a:p>
        </p:txBody>
      </p:sp>
    </p:spTree>
    <p:extLst>
      <p:ext uri="{BB962C8B-B14F-4D97-AF65-F5344CB8AC3E}">
        <p14:creationId xmlns:p14="http://schemas.microsoft.com/office/powerpoint/2010/main" val="10275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2836F49-5A05-4529-9F0D-77236B6C3B28}" type="slidenum">
              <a:rPr lang="fr-FR" smtClean="0"/>
              <a:t>23</a:t>
            </a:fld>
            <a:endParaRPr lang="fr-FR"/>
          </a:p>
        </p:txBody>
      </p:sp>
      <p:pic>
        <p:nvPicPr>
          <p:cNvPr id="3" name="Image 2"/>
          <p:cNvPicPr>
            <a:picLocks noChangeAspect="1"/>
          </p:cNvPicPr>
          <p:nvPr/>
        </p:nvPicPr>
        <p:blipFill rotWithShape="1">
          <a:blip r:embed="rId2"/>
          <a:srcRect l="58750" t="28519" r="10070" b="13702"/>
          <a:stretch/>
        </p:blipFill>
        <p:spPr>
          <a:xfrm>
            <a:off x="279400" y="228600"/>
            <a:ext cx="11404600" cy="5943600"/>
          </a:xfrm>
          <a:prstGeom prst="rect">
            <a:avLst/>
          </a:prstGeom>
        </p:spPr>
      </p:pic>
      <p:sp>
        <p:nvSpPr>
          <p:cNvPr id="4" name="Rectangle à coins arrondis 3"/>
          <p:cNvSpPr/>
          <p:nvPr/>
        </p:nvSpPr>
        <p:spPr>
          <a:xfrm>
            <a:off x="685800" y="4102100"/>
            <a:ext cx="10998200" cy="31750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49637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 212"/>
          <p:cNvPicPr/>
          <p:nvPr/>
        </p:nvPicPr>
        <p:blipFill rotWithShape="1">
          <a:blip r:embed="rId2"/>
          <a:srcRect b="19522"/>
          <a:stretch/>
        </p:blipFill>
        <p:spPr>
          <a:xfrm>
            <a:off x="1358900" y="1351440"/>
            <a:ext cx="10127980" cy="5453621"/>
          </a:xfrm>
          <a:prstGeom prst="rect">
            <a:avLst/>
          </a:prstGeom>
          <a:ln>
            <a:noFill/>
          </a:ln>
        </p:spPr>
      </p:pic>
      <p:sp>
        <p:nvSpPr>
          <p:cNvPr id="214" name="CustomShape 1"/>
          <p:cNvSpPr/>
          <p:nvPr/>
        </p:nvSpPr>
        <p:spPr>
          <a:xfrm>
            <a:off x="419760" y="107280"/>
            <a:ext cx="1079496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0" strike="noStrike" spc="-1" dirty="0">
                <a:solidFill>
                  <a:srgbClr val="000000"/>
                </a:solidFill>
                <a:latin typeface="Arial"/>
                <a:ea typeface="DejaVu Sans"/>
              </a:rPr>
              <a:t>https://www.researchgate.net/publication/326212036_Journal_Citation_Reports_2018_Thomson_Impact_Factor_2018</a:t>
            </a:r>
            <a:endParaRPr lang="fr-FR" sz="1600" b="0" strike="noStrike" spc="-1" dirty="0">
              <a:latin typeface="Arial"/>
            </a:endParaRPr>
          </a:p>
        </p:txBody>
      </p:sp>
      <p:sp>
        <p:nvSpPr>
          <p:cNvPr id="215" name="CustomShape 2"/>
          <p:cNvSpPr/>
          <p:nvPr/>
        </p:nvSpPr>
        <p:spPr>
          <a:xfrm>
            <a:off x="323999" y="478080"/>
            <a:ext cx="8444615"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800" b="0" strike="noStrike" spc="-1" dirty="0">
                <a:solidFill>
                  <a:srgbClr val="000000"/>
                </a:solidFill>
                <a:latin typeface="Arial"/>
                <a:ea typeface="DejaVu Sans"/>
              </a:rPr>
              <a:t>Journal Impact Factor / 12271 </a:t>
            </a:r>
            <a:r>
              <a:rPr lang="fr-FR" sz="1800" b="0" strike="noStrike" spc="-1" dirty="0" err="1">
                <a:solidFill>
                  <a:srgbClr val="000000"/>
                </a:solidFill>
                <a:latin typeface="Arial"/>
                <a:ea typeface="DejaVu Sans"/>
              </a:rPr>
              <a:t>academic</a:t>
            </a:r>
            <a:r>
              <a:rPr lang="fr-FR" sz="1800" b="0" strike="noStrike" spc="-1" dirty="0">
                <a:solidFill>
                  <a:srgbClr val="000000"/>
                </a:solidFill>
                <a:latin typeface="Arial"/>
                <a:ea typeface="DejaVu Sans"/>
              </a:rPr>
              <a:t> </a:t>
            </a:r>
            <a:r>
              <a:rPr lang="fr-FR" sz="1800" b="0" strike="noStrike" spc="-1" dirty="0" err="1">
                <a:solidFill>
                  <a:srgbClr val="000000"/>
                </a:solidFill>
                <a:latin typeface="Arial"/>
                <a:ea typeface="DejaVu Sans"/>
              </a:rPr>
              <a:t>journals</a:t>
            </a:r>
            <a:r>
              <a:rPr lang="fr-FR" sz="1800" b="0" strike="noStrike" spc="-1" dirty="0">
                <a:solidFill>
                  <a:srgbClr val="000000"/>
                </a:solidFill>
                <a:latin typeface="Arial"/>
                <a:ea typeface="DejaVu Sans"/>
              </a:rPr>
              <a:t> are </a:t>
            </a:r>
            <a:r>
              <a:rPr lang="fr-FR" sz="1800" b="0" strike="noStrike" spc="-1" dirty="0" err="1">
                <a:solidFill>
                  <a:srgbClr val="000000"/>
                </a:solidFill>
                <a:latin typeface="Arial"/>
                <a:ea typeface="DejaVu Sans"/>
              </a:rPr>
              <a:t>listed</a:t>
            </a:r>
            <a:r>
              <a:rPr lang="fr-FR" sz="1800" b="0" strike="noStrike" spc="-1" dirty="0">
                <a:solidFill>
                  <a:srgbClr val="000000"/>
                </a:solidFill>
                <a:latin typeface="Arial"/>
                <a:ea typeface="DejaVu Sans"/>
              </a:rPr>
              <a:t> !!</a:t>
            </a:r>
            <a:endParaRPr lang="fr-FR" sz="1800" b="0" strike="noStrike" spc="-1" dirty="0">
              <a:latin typeface="Arial"/>
            </a:endParaRPr>
          </a:p>
        </p:txBody>
      </p:sp>
      <p:sp>
        <p:nvSpPr>
          <p:cNvPr id="216" name="CustomShape 3"/>
          <p:cNvSpPr/>
          <p:nvPr/>
        </p:nvSpPr>
        <p:spPr>
          <a:xfrm>
            <a:off x="455399" y="1005120"/>
            <a:ext cx="9304617"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pc="-1" dirty="0" err="1">
                <a:solidFill>
                  <a:srgbClr val="000000"/>
                </a:solidFill>
                <a:latin typeface="Arial"/>
                <a:ea typeface="DejaVu Sans"/>
              </a:rPr>
              <a:t>I</a:t>
            </a:r>
            <a:r>
              <a:rPr lang="fr-FR" sz="1800" b="0" strike="noStrike" spc="-1" dirty="0" err="1">
                <a:solidFill>
                  <a:srgbClr val="000000"/>
                </a:solidFill>
                <a:latin typeface="Arial"/>
                <a:ea typeface="DejaVu Sans"/>
              </a:rPr>
              <a:t>t’s</a:t>
            </a:r>
            <a:r>
              <a:rPr lang="fr-FR" sz="1800" b="0" strike="noStrike" spc="-1" dirty="0">
                <a:solidFill>
                  <a:srgbClr val="000000"/>
                </a:solidFill>
                <a:latin typeface="Arial"/>
                <a:ea typeface="DejaVu Sans"/>
              </a:rPr>
              <a:t> a PDF, </a:t>
            </a:r>
            <a:r>
              <a:rPr lang="fr-FR" sz="1800" b="0" strike="noStrike" spc="-1" dirty="0" err="1">
                <a:solidFill>
                  <a:srgbClr val="000000"/>
                </a:solidFill>
                <a:latin typeface="Arial"/>
                <a:ea typeface="DejaVu Sans"/>
              </a:rPr>
              <a:t>you</a:t>
            </a:r>
            <a:r>
              <a:rPr lang="fr-FR" sz="1800" b="0" strike="noStrike" spc="-1" dirty="0">
                <a:solidFill>
                  <a:srgbClr val="000000"/>
                </a:solidFill>
                <a:latin typeface="Arial"/>
                <a:ea typeface="DejaVu Sans"/>
              </a:rPr>
              <a:t> </a:t>
            </a:r>
            <a:r>
              <a:rPr lang="fr-FR" sz="1800" b="0" strike="noStrike" spc="-1" dirty="0" err="1">
                <a:solidFill>
                  <a:srgbClr val="000000"/>
                </a:solidFill>
                <a:latin typeface="Arial"/>
                <a:ea typeface="DejaVu Sans"/>
              </a:rPr>
              <a:t>can</a:t>
            </a:r>
            <a:r>
              <a:rPr lang="fr-FR" sz="1800" b="0" strike="noStrike" spc="-1" dirty="0">
                <a:solidFill>
                  <a:srgbClr val="000000"/>
                </a:solidFill>
                <a:latin typeface="Arial"/>
                <a:ea typeface="DejaVu Sans"/>
              </a:rPr>
              <a:t> </a:t>
            </a:r>
            <a:r>
              <a:rPr lang="fr-FR" sz="1800" b="0" strike="noStrike" spc="-1" dirty="0" err="1">
                <a:solidFill>
                  <a:srgbClr val="000000"/>
                </a:solidFill>
                <a:latin typeface="Arial"/>
                <a:ea typeface="DejaVu Sans"/>
              </a:rPr>
              <a:t>search</a:t>
            </a:r>
            <a:r>
              <a:rPr lang="fr-FR" sz="1800" b="0" strike="noStrike" spc="-1" dirty="0">
                <a:solidFill>
                  <a:srgbClr val="000000"/>
                </a:solidFill>
                <a:latin typeface="Arial"/>
                <a:ea typeface="DejaVu Sans"/>
              </a:rPr>
              <a:t> for the journal </a:t>
            </a:r>
            <a:r>
              <a:rPr lang="fr-FR" sz="1800" b="0" strike="noStrike" spc="-1" dirty="0" err="1">
                <a:solidFill>
                  <a:srgbClr val="000000"/>
                </a:solidFill>
                <a:latin typeface="Arial"/>
                <a:ea typeface="DejaVu Sans"/>
              </a:rPr>
              <a:t>you</a:t>
            </a:r>
            <a:r>
              <a:rPr lang="fr-FR" sz="1800" b="0" strike="noStrike" spc="-1" dirty="0">
                <a:solidFill>
                  <a:srgbClr val="000000"/>
                </a:solidFill>
                <a:latin typeface="Arial"/>
                <a:ea typeface="DejaVu Sans"/>
              </a:rPr>
              <a:t> have in </a:t>
            </a:r>
            <a:r>
              <a:rPr lang="fr-FR" sz="1800" b="0" strike="noStrike" spc="-1" dirty="0" err="1">
                <a:solidFill>
                  <a:srgbClr val="000000"/>
                </a:solidFill>
                <a:latin typeface="Arial"/>
                <a:ea typeface="DejaVu Sans"/>
              </a:rPr>
              <a:t>mind</a:t>
            </a:r>
            <a:r>
              <a:rPr lang="fr-FR" sz="1800" b="0" strike="noStrike" spc="-1" dirty="0">
                <a:solidFill>
                  <a:srgbClr val="000000"/>
                </a:solidFill>
                <a:latin typeface="Arial"/>
                <a:ea typeface="DejaVu Sans"/>
              </a:rPr>
              <a:t> for </a:t>
            </a:r>
            <a:r>
              <a:rPr lang="fr-FR" sz="1800" b="0" strike="noStrike" spc="-1" dirty="0" err="1">
                <a:solidFill>
                  <a:srgbClr val="000000"/>
                </a:solidFill>
                <a:latin typeface="Arial"/>
                <a:ea typeface="DejaVu Sans"/>
              </a:rPr>
              <a:t>your</a:t>
            </a:r>
            <a:r>
              <a:rPr lang="fr-FR" sz="1800" b="0" strike="noStrike" spc="-1" dirty="0">
                <a:solidFill>
                  <a:srgbClr val="000000"/>
                </a:solidFill>
                <a:latin typeface="Arial"/>
                <a:ea typeface="DejaVu Sans"/>
              </a:rPr>
              <a:t> publication</a:t>
            </a:r>
            <a:endParaRPr lang="fr-FR" sz="1800" b="0" strike="noStrike" spc="-1" dirty="0">
              <a:latin typeface="Arial"/>
            </a:endParaRPr>
          </a:p>
        </p:txBody>
      </p:sp>
      <p:sp>
        <p:nvSpPr>
          <p:cNvPr id="3" name="Espace réservé du numéro de diapositive 2"/>
          <p:cNvSpPr>
            <a:spLocks noGrp="1"/>
          </p:cNvSpPr>
          <p:nvPr>
            <p:ph type="sldNum" sz="quarter" idx="12"/>
          </p:nvPr>
        </p:nvSpPr>
        <p:spPr/>
        <p:txBody>
          <a:bodyPr/>
          <a:lstStyle/>
          <a:p>
            <a:fld id="{42836F49-5A05-4529-9F0D-77236B6C3B28}" type="slidenum">
              <a:rPr lang="fr-FR" smtClean="0"/>
              <a:t>24</a:t>
            </a:fld>
            <a:endParaRPr lang="fr-FR"/>
          </a:p>
        </p:txBody>
      </p:sp>
    </p:spTree>
    <p:extLst>
      <p:ext uri="{BB962C8B-B14F-4D97-AF65-F5344CB8AC3E}">
        <p14:creationId xmlns:p14="http://schemas.microsoft.com/office/powerpoint/2010/main" val="3265243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3- Make your literature review (2/2)</a:t>
            </a:r>
            <a:endParaRPr lang="fr-FR" sz="4400" b="0" strike="noStrike" spc="-1">
              <a:latin typeface="Arial"/>
            </a:endParaRPr>
          </a:p>
        </p:txBody>
      </p:sp>
      <p:sp>
        <p:nvSpPr>
          <p:cNvPr id="155" name="CustomShape 2"/>
          <p:cNvSpPr/>
          <p:nvPr/>
        </p:nvSpPr>
        <p:spPr>
          <a:xfrm>
            <a:off x="530280" y="1936080"/>
            <a:ext cx="11382320" cy="353797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16000" indent="-214920">
              <a:lnSpc>
                <a:spcPct val="100000"/>
              </a:lnSpc>
              <a:buClr>
                <a:srgbClr val="000000"/>
              </a:buClr>
              <a:buSzPct val="45000"/>
              <a:buFont typeface="Wingdings" charset="2"/>
              <a:buChar char=""/>
            </a:pPr>
            <a:r>
              <a:rPr lang="en-US" sz="2800" b="0" strike="noStrike" spc="-1" dirty="0">
                <a:solidFill>
                  <a:srgbClr val="000000"/>
                </a:solidFill>
                <a:latin typeface="Calibri"/>
                <a:ea typeface="DejaVu Sans"/>
              </a:rPr>
              <a:t>You need an </a:t>
            </a:r>
            <a:r>
              <a:rPr lang="en-US" sz="2800" b="1" strike="noStrike" spc="-1" dirty="0">
                <a:solidFill>
                  <a:schemeClr val="accent2"/>
                </a:solidFill>
                <a:latin typeface="Calibri"/>
                <a:ea typeface="DejaVu Sans"/>
              </a:rPr>
              <a:t>exhaustive</a:t>
            </a:r>
            <a:r>
              <a:rPr lang="en-US" sz="2800" b="0" strike="noStrike" spc="-1" dirty="0">
                <a:solidFill>
                  <a:srgbClr val="000000"/>
                </a:solidFill>
                <a:latin typeface="Calibri"/>
                <a:ea typeface="DejaVu Sans"/>
              </a:rPr>
              <a:t> literature review (not to copy another author )</a:t>
            </a:r>
            <a:endParaRPr lang="en-US" sz="2800" b="0" strike="noStrike" spc="-1" dirty="0">
              <a:latin typeface="Arial"/>
            </a:endParaRPr>
          </a:p>
          <a:p>
            <a:pPr>
              <a:lnSpc>
                <a:spcPct val="100000"/>
              </a:lnSpc>
            </a:pPr>
            <a:r>
              <a:rPr lang="en-US" sz="2800" b="0" strike="noStrike" spc="-1" dirty="0">
                <a:solidFill>
                  <a:srgbClr val="000000"/>
                </a:solidFill>
                <a:latin typeface="Calibri"/>
                <a:ea typeface="DejaVu Sans"/>
              </a:rPr>
              <a:t>  but also </a:t>
            </a:r>
            <a:r>
              <a:rPr lang="en-US" sz="2800" b="1" strike="noStrike" spc="-1" dirty="0">
                <a:solidFill>
                  <a:schemeClr val="accent2"/>
                </a:solidFill>
                <a:latin typeface="Calibri"/>
                <a:ea typeface="DejaVu Sans"/>
              </a:rPr>
              <a:t>know when to stop</a:t>
            </a:r>
          </a:p>
          <a:p>
            <a:pPr>
              <a:lnSpc>
                <a:spcPct val="100000"/>
              </a:lnSpc>
            </a:pPr>
            <a:r>
              <a:rPr lang="en-US" sz="2800" b="0" strike="noStrike" spc="-1" dirty="0">
                <a:solidFill>
                  <a:srgbClr val="000000"/>
                </a:solidFill>
                <a:latin typeface="Calibri"/>
                <a:ea typeface="DejaVu Sans"/>
              </a:rPr>
              <a:t> </a:t>
            </a:r>
            <a:endParaRPr lang="en-US" sz="2800" b="0" strike="noStrike" spc="-1" dirty="0">
              <a:latin typeface="Arial"/>
            </a:endParaRPr>
          </a:p>
          <a:p>
            <a:pPr marL="216000" indent="-214920">
              <a:lnSpc>
                <a:spcPct val="100000"/>
              </a:lnSpc>
              <a:buClr>
                <a:srgbClr val="000000"/>
              </a:buClr>
              <a:buSzPct val="45000"/>
              <a:buFont typeface="Wingdings" charset="2"/>
              <a:buChar char=""/>
            </a:pPr>
            <a:r>
              <a:rPr lang="en-US" sz="2800" b="0" strike="noStrike" spc="-1" dirty="0">
                <a:solidFill>
                  <a:srgbClr val="000000"/>
                </a:solidFill>
                <a:latin typeface="Calibri"/>
                <a:ea typeface="DejaVu Sans"/>
              </a:rPr>
              <a:t>You </a:t>
            </a:r>
            <a:r>
              <a:rPr lang="en-US" sz="2800" b="1" strike="noStrike" spc="-1" dirty="0">
                <a:solidFill>
                  <a:schemeClr val="accent2"/>
                </a:solidFill>
                <a:latin typeface="Calibri"/>
                <a:ea typeface="DejaVu Sans"/>
              </a:rPr>
              <a:t>don’t have to read all the papers </a:t>
            </a:r>
            <a:r>
              <a:rPr lang="en-US" sz="2800" b="0" strike="noStrike" spc="-1" dirty="0">
                <a:solidFill>
                  <a:srgbClr val="000000"/>
                </a:solidFill>
                <a:latin typeface="Calibri"/>
                <a:ea typeface="DejaVu Sans"/>
              </a:rPr>
              <a:t>you see (first read the abstract and then decide whether or not to go further)</a:t>
            </a:r>
            <a:endParaRPr lang="en-US" sz="2800" b="0" strike="noStrike" spc="-1" dirty="0">
              <a:latin typeface="Arial"/>
            </a:endParaRPr>
          </a:p>
          <a:p>
            <a:pPr>
              <a:lnSpc>
                <a:spcPct val="100000"/>
              </a:lnSpc>
            </a:pPr>
            <a:r>
              <a:rPr lang="en-US" sz="2800" b="0" strike="noStrike" spc="-1" dirty="0">
                <a:solidFill>
                  <a:srgbClr val="000000"/>
                </a:solidFill>
                <a:latin typeface="Calibri"/>
                <a:ea typeface="DejaVu Sans"/>
              </a:rPr>
              <a:t> </a:t>
            </a:r>
            <a:endParaRPr lang="en-US" sz="2800" b="0" strike="noStrike" spc="-1" dirty="0">
              <a:latin typeface="Arial"/>
            </a:endParaRPr>
          </a:p>
          <a:p>
            <a:pPr marL="216000" indent="-214920">
              <a:lnSpc>
                <a:spcPct val="100000"/>
              </a:lnSpc>
              <a:buClr>
                <a:srgbClr val="000000"/>
              </a:buClr>
              <a:buSzPct val="45000"/>
              <a:buFont typeface="Wingdings" charset="2"/>
              <a:buChar char=""/>
            </a:pPr>
            <a:r>
              <a:rPr lang="en-US" sz="2800" b="0" strike="noStrike" spc="-1" dirty="0">
                <a:solidFill>
                  <a:srgbClr val="000000"/>
                </a:solidFill>
                <a:latin typeface="Calibri"/>
                <a:ea typeface="DejaVu Sans"/>
              </a:rPr>
              <a:t>Take notes when you read an important paper</a:t>
            </a:r>
            <a:endParaRPr lang="en-US" sz="2800" b="0" strike="noStrike" spc="-1" dirty="0">
              <a:latin typeface="Arial"/>
            </a:endParaRPr>
          </a:p>
          <a:p>
            <a:pPr marL="216000" indent="-214920">
              <a:lnSpc>
                <a:spcPct val="100000"/>
              </a:lnSpc>
              <a:buClr>
                <a:srgbClr val="000000"/>
              </a:buClr>
              <a:buSzPct val="45000"/>
              <a:buFont typeface="Wingdings" charset="2"/>
              <a:buChar char=""/>
            </a:pPr>
            <a:r>
              <a:rPr lang="en-US" sz="2800" spc="-1" dirty="0">
                <a:solidFill>
                  <a:srgbClr val="000000"/>
                </a:solidFill>
                <a:latin typeface="Calibri"/>
                <a:ea typeface="DejaVu Sans"/>
              </a:rPr>
              <a:t>K</a:t>
            </a:r>
            <a:r>
              <a:rPr lang="en-US" sz="2800" b="0" strike="noStrike" spc="-1" dirty="0">
                <a:solidFill>
                  <a:srgbClr val="000000"/>
                </a:solidFill>
                <a:latin typeface="Calibri"/>
                <a:ea typeface="DejaVu Sans"/>
              </a:rPr>
              <a:t>eep track of what you have already read </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25</a:t>
            </a:fld>
            <a:endParaRPr lang="fr-FR"/>
          </a:p>
        </p:txBody>
      </p:sp>
    </p:spTree>
    <p:extLst>
      <p:ext uri="{BB962C8B-B14F-4D97-AF65-F5344CB8AC3E}">
        <p14:creationId xmlns:p14="http://schemas.microsoft.com/office/powerpoint/2010/main" val="348672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Useful websites and software (free access)</a:t>
            </a:r>
            <a:endParaRPr lang="fr-FR" sz="4400" b="0" strike="noStrike" spc="-1">
              <a:latin typeface="Arial"/>
            </a:endParaRPr>
          </a:p>
        </p:txBody>
      </p:sp>
      <p:sp>
        <p:nvSpPr>
          <p:cNvPr id="157"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lnSpcReduction="10000"/>
          </a:bodyPr>
          <a:lstStyle/>
          <a:p>
            <a:pPr marL="228600" indent="-226080">
              <a:lnSpc>
                <a:spcPct val="90000"/>
              </a:lnSpc>
              <a:spcBef>
                <a:spcPts val="1001"/>
              </a:spcBef>
              <a:buClr>
                <a:srgbClr val="000000"/>
              </a:buClr>
              <a:buFont typeface="Arial"/>
              <a:buChar char="•"/>
            </a:pPr>
            <a:r>
              <a:rPr lang="en-US" sz="2800" b="0" u="sng" strike="noStrike" spc="-1" dirty="0">
                <a:solidFill>
                  <a:srgbClr val="0563C1"/>
                </a:solidFill>
                <a:uFillTx/>
                <a:latin typeface="Calibri"/>
                <a:ea typeface="DejaVu Sans"/>
                <a:hlinkClick r:id="rId2"/>
              </a:rPr>
              <a:t>https://scholar.google.fr/</a:t>
            </a:r>
            <a:endParaRPr lang="en-US" sz="28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Make research by title, author, journal.</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Create alerts </a:t>
            </a:r>
            <a:r>
              <a:rPr lang="en-US" sz="2400" b="0" strike="noStrike" spc="-1" dirty="0">
                <a:solidFill>
                  <a:srgbClr val="000000"/>
                </a:solidFill>
                <a:latin typeface="Calibri"/>
                <a:ea typeface="DejaVu Sans"/>
                <a:hlinkClick r:id="rId3" action="ppaction://hlinksldjump"/>
              </a:rPr>
              <a:t>Example</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Reference paper: what does it cite? Who cited it? </a:t>
            </a:r>
            <a:r>
              <a:rPr lang="en-US" sz="2400" b="0" strike="noStrike" spc="-1" dirty="0">
                <a:solidFill>
                  <a:srgbClr val="000000"/>
                </a:solidFill>
                <a:latin typeface="Calibri"/>
                <a:ea typeface="DejaVu Sans"/>
                <a:hlinkClick r:id="rId4" action="ppaction://hlinksldjump"/>
              </a:rPr>
              <a:t>Example</a:t>
            </a:r>
            <a:endParaRPr lang="en-US" sz="2400" b="0" strike="noStrike" spc="-1" dirty="0">
              <a:solidFill>
                <a:srgbClr val="000000"/>
              </a:solidFill>
              <a:latin typeface="Calibri"/>
              <a:ea typeface="DejaVu Sans"/>
            </a:endParaRPr>
          </a:p>
          <a:p>
            <a:pPr marL="228600" indent="-226080">
              <a:lnSpc>
                <a:spcPct val="90000"/>
              </a:lnSpc>
              <a:spcBef>
                <a:spcPts val="499"/>
              </a:spcBef>
              <a:buClr>
                <a:srgbClr val="000000"/>
              </a:buClr>
              <a:buFont typeface="Arial"/>
              <a:buChar char="•"/>
            </a:pPr>
            <a:r>
              <a:rPr lang="en-US" sz="2400" spc="-1" dirty="0">
                <a:solidFill>
                  <a:srgbClr val="000000"/>
                </a:solidFill>
                <a:ea typeface="DejaVu Sans"/>
              </a:rPr>
              <a:t>JSTOR </a:t>
            </a:r>
            <a:r>
              <a:rPr lang="en-US" sz="2400" spc="-1" dirty="0">
                <a:solidFill>
                  <a:srgbClr val="000000"/>
                </a:solidFill>
                <a:ea typeface="DejaVu Sans"/>
                <a:hlinkClick r:id="rId5"/>
              </a:rPr>
              <a:t>https://www.jstor.org/</a:t>
            </a:r>
            <a:r>
              <a:rPr lang="en-US" sz="2400" spc="-1" dirty="0">
                <a:solidFill>
                  <a:srgbClr val="000000"/>
                </a:solidFill>
                <a:ea typeface="DejaVu Sans"/>
              </a:rPr>
              <a:t> </a:t>
            </a:r>
            <a:endParaRPr lang="en-US" sz="2400" b="0" strike="noStrike" spc="-1" dirty="0">
              <a:latin typeface="Arial"/>
            </a:endParaRPr>
          </a:p>
          <a:p>
            <a:pPr marL="228600" indent="-226080">
              <a:lnSpc>
                <a:spcPct val="90000"/>
              </a:lnSpc>
              <a:spcBef>
                <a:spcPts val="1001"/>
              </a:spcBef>
              <a:buClr>
                <a:srgbClr val="000000"/>
              </a:buClr>
              <a:buFont typeface="Arial"/>
              <a:buChar char="•"/>
            </a:pPr>
            <a:r>
              <a:rPr lang="en-US" sz="2800" b="0" u="sng" strike="noStrike" spc="-1" dirty="0">
                <a:solidFill>
                  <a:srgbClr val="0563C1"/>
                </a:solidFill>
                <a:uFillTx/>
                <a:latin typeface="Calibri"/>
                <a:ea typeface="DejaVu Sans"/>
              </a:rPr>
              <a:t>https://pubmed</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u="sng" strike="noStrike" spc="-1" dirty="0">
                <a:solidFill>
                  <a:srgbClr val="0563C1"/>
                </a:solidFill>
                <a:uFillTx/>
                <a:latin typeface="Calibri"/>
                <a:ea typeface="DejaVu Sans"/>
                <a:hlinkClick r:id="rId6"/>
              </a:rPr>
              <a:t>https://ideas.repec.org/</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Latex: </a:t>
            </a:r>
            <a:r>
              <a:rPr lang="en-US" sz="2800" b="0" u="sng" strike="noStrike" spc="-1" dirty="0">
                <a:solidFill>
                  <a:srgbClr val="0563C1"/>
                </a:solidFill>
                <a:uFillTx/>
                <a:latin typeface="Calibri"/>
                <a:ea typeface="DejaVu Sans"/>
                <a:hlinkClick r:id="rId7"/>
              </a:rPr>
              <a:t>https://www.latex-project.org/get/</a:t>
            </a:r>
            <a:r>
              <a:rPr lang="en-US" sz="2800" b="0" strike="noStrike" spc="-1" dirty="0">
                <a:solidFill>
                  <a:srgbClr val="000000"/>
                </a:solidFill>
                <a:latin typeface="Calibri"/>
                <a:ea typeface="DejaVu Sans"/>
              </a:rPr>
              <a:t> You can do your bibliography automatically with a .bib document. (Latex is often used to write research articles.)</a:t>
            </a:r>
          </a:p>
          <a:p>
            <a:pPr marL="228600" indent="-226080">
              <a:lnSpc>
                <a:spcPct val="90000"/>
              </a:lnSpc>
              <a:spcBef>
                <a:spcPts val="1001"/>
              </a:spcBef>
              <a:buClr>
                <a:srgbClr val="000000"/>
              </a:buClr>
              <a:buFont typeface="Arial"/>
              <a:buChar char="•"/>
            </a:pPr>
            <a:r>
              <a:rPr lang="en-US" sz="2800" spc="-1" dirty="0">
                <a:solidFill>
                  <a:srgbClr val="000000"/>
                </a:solidFill>
                <a:latin typeface="Calibri"/>
              </a:rPr>
              <a:t>Overleaf (online editor of </a:t>
            </a:r>
            <a:r>
              <a:rPr lang="en-US" sz="2800" spc="-1" dirty="0" err="1">
                <a:solidFill>
                  <a:srgbClr val="000000"/>
                </a:solidFill>
                <a:latin typeface="Calibri"/>
              </a:rPr>
              <a:t>LaTeX</a:t>
            </a:r>
            <a:r>
              <a:rPr lang="en-US" sz="2800" spc="-1" dirty="0">
                <a:solidFill>
                  <a:srgbClr val="000000"/>
                </a:solidFill>
                <a:latin typeface="Calibri"/>
              </a:rPr>
              <a:t>): </a:t>
            </a:r>
            <a:r>
              <a:rPr lang="en-US" sz="2800" dirty="0">
                <a:hlinkClick r:id="rId8"/>
              </a:rPr>
              <a:t>https://www.overleaf.com/</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26</a:t>
            </a:fld>
            <a:endParaRPr lang="fr-FR"/>
          </a:p>
        </p:txBody>
      </p:sp>
    </p:spTree>
    <p:extLst>
      <p:ext uri="{BB962C8B-B14F-4D97-AF65-F5344CB8AC3E}">
        <p14:creationId xmlns:p14="http://schemas.microsoft.com/office/powerpoint/2010/main" val="1548794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Search for papers</a:t>
            </a:r>
          </a:p>
        </p:txBody>
      </p:sp>
      <p:sp>
        <p:nvSpPr>
          <p:cNvPr id="3" name="Espace réservé du contenu 2"/>
          <p:cNvSpPr>
            <a:spLocks noGrp="1"/>
          </p:cNvSpPr>
          <p:nvPr>
            <p:ph idx="1"/>
          </p:nvPr>
        </p:nvSpPr>
        <p:spPr/>
        <p:txBody>
          <a:bodyPr/>
          <a:lstStyle/>
          <a:p>
            <a:r>
              <a:rPr lang="en-US" noProof="0" dirty="0" err="1"/>
              <a:t>Mendeley</a:t>
            </a:r>
            <a:r>
              <a:rPr lang="en-US" noProof="0" dirty="0"/>
              <a:t> or </a:t>
            </a:r>
            <a:r>
              <a:rPr lang="en-US" noProof="0" dirty="0" err="1"/>
              <a:t>Zotero</a:t>
            </a:r>
            <a:r>
              <a:rPr lang="en-US" noProof="0" dirty="0"/>
              <a:t> </a:t>
            </a:r>
          </a:p>
          <a:p>
            <a:pPr lvl="1"/>
            <a:r>
              <a:rPr lang="en-US" noProof="0" dirty="0"/>
              <a:t>You can put all the articles you have seen</a:t>
            </a:r>
          </a:p>
          <a:p>
            <a:pPr lvl="1"/>
            <a:r>
              <a:rPr lang="en-US" noProof="0" dirty="0"/>
              <a:t>You can create folders</a:t>
            </a:r>
          </a:p>
          <a:p>
            <a:pPr lvl="1"/>
            <a:r>
              <a:rPr lang="en-US" noProof="0" dirty="0"/>
              <a:t>You can search by keywords</a:t>
            </a:r>
          </a:p>
          <a:p>
            <a:pPr lvl="1"/>
            <a:r>
              <a:rPr lang="en-US" noProof="0" dirty="0"/>
              <a:t>You can use it for references</a:t>
            </a:r>
          </a:p>
          <a:p>
            <a:pPr lvl="1"/>
            <a:r>
              <a:rPr lang="en-US" noProof="0" dirty="0"/>
              <a:t>You can use it to take short notes</a:t>
            </a:r>
          </a:p>
          <a:p>
            <a:pPr lvl="1"/>
            <a:endParaRPr lang="en-US" noProof="0" dirty="0"/>
          </a:p>
          <a:p>
            <a:pPr lvl="1"/>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pPr/>
              <a:t>27</a:t>
            </a:fld>
            <a:endParaRPr lang="de-DE" dirty="0"/>
          </a:p>
        </p:txBody>
      </p:sp>
    </p:spTree>
    <p:extLst>
      <p:ext uri="{BB962C8B-B14F-4D97-AF65-F5344CB8AC3E}">
        <p14:creationId xmlns:p14="http://schemas.microsoft.com/office/powerpoint/2010/main" val="2827723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C7A4D1-35F3-4DF9-9628-AF0DC1A56DF9}"/>
              </a:ext>
            </a:extLst>
          </p:cNvPr>
          <p:cNvSpPr>
            <a:spLocks noGrp="1"/>
          </p:cNvSpPr>
          <p:nvPr>
            <p:ph type="title"/>
          </p:nvPr>
        </p:nvSpPr>
        <p:spPr/>
        <p:txBody>
          <a:bodyPr/>
          <a:lstStyle/>
          <a:p>
            <a:r>
              <a:rPr lang="en-US" noProof="0" dirty="0"/>
              <a:t>Search for papers</a:t>
            </a:r>
          </a:p>
        </p:txBody>
      </p:sp>
      <p:sp>
        <p:nvSpPr>
          <p:cNvPr id="3" name="Espace réservé du contenu 2">
            <a:extLst>
              <a:ext uri="{FF2B5EF4-FFF2-40B4-BE49-F238E27FC236}">
                <a16:creationId xmlns:a16="http://schemas.microsoft.com/office/drawing/2014/main" id="{5C0E87B0-63BC-4407-AE59-6CF01A8C6F92}"/>
              </a:ext>
            </a:extLst>
          </p:cNvPr>
          <p:cNvSpPr>
            <a:spLocks noGrp="1"/>
          </p:cNvSpPr>
          <p:nvPr>
            <p:ph idx="1"/>
          </p:nvPr>
        </p:nvSpPr>
        <p:spPr/>
        <p:txBody>
          <a:bodyPr>
            <a:normAutofit/>
          </a:bodyPr>
          <a:lstStyle/>
          <a:p>
            <a:r>
              <a:rPr lang="en-US" noProof="0" dirty="0"/>
              <a:t>Use different </a:t>
            </a:r>
            <a:r>
              <a:rPr lang="en-US" b="1" noProof="0" dirty="0">
                <a:solidFill>
                  <a:schemeClr val="accent2"/>
                </a:solidFill>
              </a:rPr>
              <a:t>keywords</a:t>
            </a:r>
            <a:r>
              <a:rPr lang="en-US" noProof="0" dirty="0"/>
              <a:t>!</a:t>
            </a:r>
          </a:p>
          <a:p>
            <a:r>
              <a:rPr lang="en-US" noProof="0" dirty="0"/>
              <a:t>For articles that interest you, check the reference list of the article (papers written before) and who cited this article (papers written after)</a:t>
            </a:r>
          </a:p>
          <a:p>
            <a:r>
              <a:rPr lang="en-US" noProof="0" dirty="0"/>
              <a:t>Make sure the articles are credible (how many citations? In good journals?)</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28</a:t>
            </a:fld>
            <a:endParaRPr lang="de-DE"/>
          </a:p>
        </p:txBody>
      </p:sp>
    </p:spTree>
    <p:extLst>
      <p:ext uri="{BB962C8B-B14F-4D97-AF65-F5344CB8AC3E}">
        <p14:creationId xmlns:p14="http://schemas.microsoft.com/office/powerpoint/2010/main" val="2118836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Alert Google scholar</a:t>
            </a:r>
            <a:endParaRPr lang="fr-FR" sz="4400" b="0" strike="noStrike" spc="-1">
              <a:latin typeface="Arial"/>
            </a:endParaRPr>
          </a:p>
        </p:txBody>
      </p:sp>
      <p:pic>
        <p:nvPicPr>
          <p:cNvPr id="218" name="Image 4"/>
          <p:cNvPicPr/>
          <p:nvPr/>
        </p:nvPicPr>
        <p:blipFill>
          <a:blip r:embed="rId2"/>
          <a:srcRect l="571" t="11591" r="42505" b="53155"/>
          <a:stretch/>
        </p:blipFill>
        <p:spPr>
          <a:xfrm>
            <a:off x="1784520" y="2176560"/>
            <a:ext cx="8480160" cy="2950560"/>
          </a:xfrm>
          <a:prstGeom prst="rect">
            <a:avLst/>
          </a:prstGeom>
          <a:ln>
            <a:noFill/>
          </a:ln>
        </p:spPr>
      </p:pic>
      <p:sp>
        <p:nvSpPr>
          <p:cNvPr id="3" name="Espace réservé du numéro de diapositive 2"/>
          <p:cNvSpPr>
            <a:spLocks noGrp="1"/>
          </p:cNvSpPr>
          <p:nvPr>
            <p:ph type="sldNum" sz="quarter" idx="12"/>
          </p:nvPr>
        </p:nvSpPr>
        <p:spPr/>
        <p:txBody>
          <a:bodyPr/>
          <a:lstStyle/>
          <a:p>
            <a:fld id="{42836F49-5A05-4529-9F0D-77236B6C3B28}" type="slidenum">
              <a:rPr lang="fr-FR" smtClean="0"/>
              <a:t>29</a:t>
            </a:fld>
            <a:endParaRPr lang="fr-FR"/>
          </a:p>
        </p:txBody>
      </p:sp>
    </p:spTree>
    <p:extLst>
      <p:ext uri="{BB962C8B-B14F-4D97-AF65-F5344CB8AC3E}">
        <p14:creationId xmlns:p14="http://schemas.microsoft.com/office/powerpoint/2010/main" val="4151732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What is this course about?</a:t>
            </a:r>
          </a:p>
        </p:txBody>
      </p:sp>
      <p:sp>
        <p:nvSpPr>
          <p:cNvPr id="3" name="Inhaltsplatzhalter 2"/>
          <p:cNvSpPr>
            <a:spLocks noGrp="1"/>
          </p:cNvSpPr>
          <p:nvPr>
            <p:ph idx="1"/>
          </p:nvPr>
        </p:nvSpPr>
        <p:spPr/>
        <p:txBody>
          <a:bodyPr>
            <a:normAutofit lnSpcReduction="10000"/>
          </a:bodyPr>
          <a:lstStyle/>
          <a:p>
            <a:r>
              <a:rPr lang="en-US" b="1" noProof="0" dirty="0">
                <a:solidFill>
                  <a:schemeClr val="accent2"/>
                </a:solidFill>
              </a:rPr>
              <a:t>4 objectives/parts </a:t>
            </a:r>
            <a:r>
              <a:rPr lang="en-US" noProof="0" dirty="0"/>
              <a:t>of the course:  </a:t>
            </a:r>
          </a:p>
          <a:p>
            <a:pPr lvl="1"/>
            <a:r>
              <a:rPr lang="en-US" noProof="0" dirty="0"/>
              <a:t>Presentation of the research system, career opportunities, funding possibilities, etc.</a:t>
            </a:r>
          </a:p>
          <a:p>
            <a:pPr lvl="1"/>
            <a:r>
              <a:rPr lang="en-US" noProof="0" dirty="0"/>
              <a:t>Methodology: how to write your master thesis (literature review, etc.). </a:t>
            </a:r>
          </a:p>
          <a:p>
            <a:pPr lvl="1"/>
            <a:r>
              <a:rPr lang="en-US" noProof="0" dirty="0"/>
              <a:t>Presentation of master thesis project: you will present your master thesis project (or another research project if you are not sure of your topic) and will have to discuss the project of another student. </a:t>
            </a:r>
          </a:p>
          <a:p>
            <a:pPr lvl="1"/>
            <a:r>
              <a:rPr lang="en-US" spc="-1" noProof="0" dirty="0">
                <a:solidFill>
                  <a:srgbClr val="000000"/>
                </a:solidFill>
                <a:ea typeface="DejaVu Sans"/>
              </a:rPr>
              <a:t>Write a Cover Letter and prepare your CV</a:t>
            </a:r>
            <a:endParaRPr lang="en-US" noProof="0" dirty="0"/>
          </a:p>
          <a:p>
            <a:r>
              <a:rPr lang="en-US" noProof="0" dirty="0"/>
              <a:t>We are here to help you, orientate your research, guide you…</a:t>
            </a:r>
          </a:p>
          <a:p>
            <a:r>
              <a:rPr lang="en-US" noProof="0" dirty="0"/>
              <a:t>Small group, so let‘s make this course interactive and adapted to your needs and interests. </a:t>
            </a:r>
          </a:p>
          <a:p>
            <a:endParaRPr lang="en-US" noProof="0" dirty="0"/>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3</a:t>
            </a:fld>
            <a:endParaRPr lang="fr-FR"/>
          </a:p>
        </p:txBody>
      </p:sp>
    </p:spTree>
    <p:extLst>
      <p:ext uri="{BB962C8B-B14F-4D97-AF65-F5344CB8AC3E}">
        <p14:creationId xmlns:p14="http://schemas.microsoft.com/office/powerpoint/2010/main" val="271018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Example of a main reference</a:t>
            </a:r>
            <a:endParaRPr lang="fr-FR" sz="4400" b="0" strike="noStrike" spc="-1">
              <a:latin typeface="Arial"/>
            </a:endParaRPr>
          </a:p>
        </p:txBody>
      </p:sp>
      <p:pic>
        <p:nvPicPr>
          <p:cNvPr id="207" name="Inhaltsplatzhalter 3"/>
          <p:cNvPicPr/>
          <p:nvPr/>
        </p:nvPicPr>
        <p:blipFill>
          <a:blip r:embed="rId2"/>
          <a:srcRect l="-61" t="10449" r="76963" b="67769"/>
          <a:stretch/>
        </p:blipFill>
        <p:spPr>
          <a:xfrm>
            <a:off x="838080" y="2589840"/>
            <a:ext cx="9518040" cy="2522520"/>
          </a:xfrm>
          <a:prstGeom prst="rect">
            <a:avLst/>
          </a:prstGeom>
          <a:ln>
            <a:noFill/>
          </a:ln>
        </p:spPr>
      </p:pic>
      <p:sp>
        <p:nvSpPr>
          <p:cNvPr id="2" name="Espace réservé du numéro de diapositive 1"/>
          <p:cNvSpPr>
            <a:spLocks noGrp="1"/>
          </p:cNvSpPr>
          <p:nvPr>
            <p:ph type="sldNum" sz="quarter" idx="12"/>
          </p:nvPr>
        </p:nvSpPr>
        <p:spPr/>
        <p:txBody>
          <a:bodyPr/>
          <a:lstStyle/>
          <a:p>
            <a:fld id="{42836F49-5A05-4529-9F0D-77236B6C3B28}" type="slidenum">
              <a:rPr lang="fr-FR" smtClean="0"/>
              <a:t>30</a:t>
            </a:fld>
            <a:endParaRPr lang="fr-FR"/>
          </a:p>
        </p:txBody>
      </p:sp>
    </p:spTree>
    <p:extLst>
      <p:ext uri="{BB962C8B-B14F-4D97-AF65-F5344CB8AC3E}">
        <p14:creationId xmlns:p14="http://schemas.microsoft.com/office/powerpoint/2010/main" val="1492794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 3"/>
          <p:cNvPicPr/>
          <p:nvPr/>
        </p:nvPicPr>
        <p:blipFill>
          <a:blip r:embed="rId2"/>
          <a:srcRect t="11919" r="23482" b="6892"/>
          <a:stretch/>
        </p:blipFill>
        <p:spPr>
          <a:xfrm>
            <a:off x="916200" y="216360"/>
            <a:ext cx="10357200" cy="6181200"/>
          </a:xfrm>
          <a:prstGeom prst="rect">
            <a:avLst/>
          </a:prstGeom>
          <a:ln>
            <a:noFill/>
          </a:ln>
        </p:spPr>
      </p:pic>
      <p:sp>
        <p:nvSpPr>
          <p:cNvPr id="3" name="Espace réservé du numéro de diapositive 2"/>
          <p:cNvSpPr>
            <a:spLocks noGrp="1"/>
          </p:cNvSpPr>
          <p:nvPr>
            <p:ph type="sldNum" sz="quarter" idx="12"/>
          </p:nvPr>
        </p:nvSpPr>
        <p:spPr/>
        <p:txBody>
          <a:bodyPr/>
          <a:lstStyle/>
          <a:p>
            <a:fld id="{42836F49-5A05-4529-9F0D-77236B6C3B28}" type="slidenum">
              <a:rPr lang="fr-FR" smtClean="0"/>
              <a:t>31</a:t>
            </a:fld>
            <a:endParaRPr lang="fr-FR"/>
          </a:p>
        </p:txBody>
      </p:sp>
    </p:spTree>
    <p:extLst>
      <p:ext uri="{BB962C8B-B14F-4D97-AF65-F5344CB8AC3E}">
        <p14:creationId xmlns:p14="http://schemas.microsoft.com/office/powerpoint/2010/main" val="2789973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Steps to write your Master thesis</a:t>
            </a:r>
            <a:endParaRPr lang="fr-FR" sz="4400" b="0" strike="noStrike" spc="-1">
              <a:latin typeface="Arial"/>
            </a:endParaRPr>
          </a:p>
        </p:txBody>
      </p:sp>
      <p:sp>
        <p:nvSpPr>
          <p:cNvPr id="159"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Find a topic you are interested in.</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Find a supervisor.</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Make the literature review.</a:t>
            </a:r>
            <a:endParaRPr lang="en-US" sz="2800" b="0" strike="noStrike" spc="-1" dirty="0">
              <a:latin typeface="Arial"/>
            </a:endParaRPr>
          </a:p>
          <a:p>
            <a:pPr marL="514440" indent="-511920">
              <a:lnSpc>
                <a:spcPct val="90000"/>
              </a:lnSpc>
              <a:spcBef>
                <a:spcPts val="1001"/>
              </a:spcBef>
              <a:buClr>
                <a:srgbClr val="FF0000"/>
              </a:buClr>
              <a:buFont typeface="Calibri Light"/>
              <a:buAutoNum type="arabicPeriod"/>
            </a:pPr>
            <a:r>
              <a:rPr lang="en-US" sz="2800" b="0" strike="noStrike" spc="-1" dirty="0">
                <a:solidFill>
                  <a:srgbClr val="FF0000"/>
                </a:solidFill>
                <a:latin typeface="Calibri"/>
                <a:ea typeface="DejaVu Sans"/>
              </a:rPr>
              <a:t>Specify clearly your research question. </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Write your Master thesis.</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32</a:t>
            </a:fld>
            <a:endParaRPr lang="fr-FR"/>
          </a:p>
        </p:txBody>
      </p:sp>
    </p:spTree>
    <p:extLst>
      <p:ext uri="{BB962C8B-B14F-4D97-AF65-F5344CB8AC3E}">
        <p14:creationId xmlns:p14="http://schemas.microsoft.com/office/powerpoint/2010/main" val="905245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dirty="0">
                <a:solidFill>
                  <a:srgbClr val="000000"/>
                </a:solidFill>
                <a:latin typeface="Calibri Light"/>
                <a:ea typeface="DejaVu Sans"/>
              </a:rPr>
              <a:t>4- Specify clearly your research question</a:t>
            </a:r>
            <a:endParaRPr lang="en-US" sz="4400" b="0" strike="noStrike" spc="-1" dirty="0">
              <a:latin typeface="Arial"/>
            </a:endParaRPr>
          </a:p>
        </p:txBody>
      </p:sp>
      <p:sp>
        <p:nvSpPr>
          <p:cNvPr id="161"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Refine your research question depending on what you have found in the literature and what you can/cannot do.</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You need to have </a:t>
            </a:r>
            <a:r>
              <a:rPr lang="en-US" sz="2800" b="1" strike="noStrike" spc="-1" dirty="0">
                <a:solidFill>
                  <a:schemeClr val="accent2"/>
                </a:solidFill>
                <a:latin typeface="Calibri"/>
                <a:ea typeface="DejaVu Sans"/>
              </a:rPr>
              <a:t>one clear research question</a:t>
            </a:r>
            <a:r>
              <a:rPr lang="en-US" sz="2800" b="0" strike="noStrike" spc="-1" dirty="0">
                <a:solidFill>
                  <a:srgbClr val="000000"/>
                </a:solidFill>
                <a:latin typeface="Calibri"/>
                <a:ea typeface="DejaVu Sans"/>
              </a:rPr>
              <a:t>. </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Know how to position your research question in the existing literature. </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33</a:t>
            </a:fld>
            <a:endParaRPr lang="fr-FR"/>
          </a:p>
        </p:txBody>
      </p:sp>
    </p:spTree>
    <p:extLst>
      <p:ext uri="{BB962C8B-B14F-4D97-AF65-F5344CB8AC3E}">
        <p14:creationId xmlns:p14="http://schemas.microsoft.com/office/powerpoint/2010/main" val="3212600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Steps to write your Master thesis</a:t>
            </a:r>
            <a:endParaRPr lang="fr-FR" sz="4400" b="0" strike="noStrike" spc="-1">
              <a:latin typeface="Arial"/>
            </a:endParaRPr>
          </a:p>
        </p:txBody>
      </p:sp>
      <p:sp>
        <p:nvSpPr>
          <p:cNvPr id="163"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Find a topic you are interested in.</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Find a supervisor.</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Make the literature review.</a:t>
            </a:r>
            <a:endParaRPr lang="en-US" sz="2800" b="0" strike="noStrike" spc="-1" dirty="0">
              <a:latin typeface="Arial"/>
            </a:endParaRPr>
          </a:p>
          <a:p>
            <a:pPr marL="514440" indent="-511920">
              <a:lnSpc>
                <a:spcPct val="90000"/>
              </a:lnSpc>
              <a:spcBef>
                <a:spcPts val="1001"/>
              </a:spcBef>
              <a:buClr>
                <a:srgbClr val="000000"/>
              </a:buClr>
              <a:buFont typeface="Calibri Light"/>
              <a:buAutoNum type="arabicPeriod"/>
            </a:pPr>
            <a:r>
              <a:rPr lang="en-US" sz="2800" b="0" strike="noStrike" spc="-1" dirty="0">
                <a:solidFill>
                  <a:srgbClr val="000000"/>
                </a:solidFill>
                <a:latin typeface="Calibri"/>
                <a:ea typeface="DejaVu Sans"/>
              </a:rPr>
              <a:t>Specify clearly your research question. </a:t>
            </a:r>
            <a:endParaRPr lang="en-US" sz="2800" b="0" strike="noStrike" spc="-1" dirty="0">
              <a:latin typeface="Arial"/>
            </a:endParaRPr>
          </a:p>
          <a:p>
            <a:pPr marL="514440" indent="-511920">
              <a:lnSpc>
                <a:spcPct val="90000"/>
              </a:lnSpc>
              <a:spcBef>
                <a:spcPts val="1001"/>
              </a:spcBef>
              <a:buClr>
                <a:srgbClr val="FF0000"/>
              </a:buClr>
              <a:buFont typeface="Calibri Light"/>
              <a:buAutoNum type="arabicPeriod"/>
            </a:pPr>
            <a:r>
              <a:rPr lang="en-US" sz="2800" b="0" strike="noStrike" spc="-1" dirty="0">
                <a:solidFill>
                  <a:srgbClr val="FF0000"/>
                </a:solidFill>
                <a:latin typeface="Calibri"/>
                <a:ea typeface="DejaVu Sans"/>
              </a:rPr>
              <a:t>Write your Master thesis.</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34</a:t>
            </a:fld>
            <a:endParaRPr lang="fr-FR"/>
          </a:p>
        </p:txBody>
      </p:sp>
    </p:spTree>
    <p:extLst>
      <p:ext uri="{BB962C8B-B14F-4D97-AF65-F5344CB8AC3E}">
        <p14:creationId xmlns:p14="http://schemas.microsoft.com/office/powerpoint/2010/main" val="2045038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5- Write your Master thesis </a:t>
            </a:r>
            <a:endParaRPr lang="fr-FR" sz="4400" b="0" strike="noStrike" spc="-1">
              <a:latin typeface="Arial"/>
            </a:endParaRPr>
          </a:p>
        </p:txBody>
      </p:sp>
      <p:sp>
        <p:nvSpPr>
          <p:cNvPr id="165"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Your approach may be: </a:t>
            </a:r>
            <a:endParaRPr lang="en-US" sz="28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Only theoretical</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Theoretical and experimental</a:t>
            </a:r>
            <a:r>
              <a:rPr lang="en-US" sz="2400" spc="-1" dirty="0">
                <a:solidFill>
                  <a:srgbClr val="000000"/>
                </a:solidFill>
                <a:latin typeface="Calibri"/>
                <a:ea typeface="DejaVu Sans"/>
              </a:rPr>
              <a:t>/empirical</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Only experimental/empirical (still need to make some hypotheses)</a:t>
            </a:r>
            <a:endParaRPr lang="en-US" sz="24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For experimental works or works with physio measures (neuro, </a:t>
            </a:r>
            <a:r>
              <a:rPr lang="en-US" sz="2800" b="0" strike="noStrike" spc="-1" dirty="0" err="1">
                <a:solidFill>
                  <a:srgbClr val="000000"/>
                </a:solidFill>
                <a:latin typeface="Calibri"/>
                <a:ea typeface="DejaVu Sans"/>
              </a:rPr>
              <a:t>etc</a:t>
            </a:r>
            <a:r>
              <a:rPr lang="en-US" sz="2800" b="0" strike="noStrike" spc="-1" dirty="0">
                <a:solidFill>
                  <a:srgbClr val="000000"/>
                </a:solidFill>
                <a:latin typeface="Calibri"/>
                <a:ea typeface="DejaVu Sans"/>
              </a:rPr>
              <a:t>), </a:t>
            </a:r>
            <a:r>
              <a:rPr lang="en-US" sz="2800" b="1" strike="noStrike" spc="-1" dirty="0">
                <a:solidFill>
                  <a:schemeClr val="accent2"/>
                </a:solidFill>
                <a:latin typeface="Calibri"/>
                <a:ea typeface="DejaVu Sans"/>
              </a:rPr>
              <a:t>begin very early </a:t>
            </a:r>
            <a:r>
              <a:rPr lang="en-US" sz="2800" b="0" strike="noStrike" spc="-1" dirty="0">
                <a:solidFill>
                  <a:srgbClr val="000000"/>
                </a:solidFill>
                <a:latin typeface="Calibri"/>
                <a:ea typeface="DejaVu Sans"/>
              </a:rPr>
              <a:t>if you want to collect </a:t>
            </a:r>
            <a:r>
              <a:rPr lang="en-US" sz="2800" spc="-1" dirty="0">
                <a:solidFill>
                  <a:srgbClr val="000000"/>
                </a:solidFill>
                <a:latin typeface="Calibri"/>
                <a:ea typeface="DejaVu Sans"/>
              </a:rPr>
              <a:t>data </a:t>
            </a:r>
            <a:r>
              <a:rPr lang="en-US" sz="2800" b="0" strike="noStrike" spc="-1" dirty="0">
                <a:solidFill>
                  <a:srgbClr val="000000"/>
                </a:solidFill>
                <a:latin typeface="Calibri"/>
                <a:ea typeface="DejaVu Sans"/>
              </a:rPr>
              <a:t>and include some results. </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For all types of works, </a:t>
            </a:r>
            <a:r>
              <a:rPr lang="en-US" sz="2800" b="1" strike="noStrike" spc="-1" dirty="0">
                <a:solidFill>
                  <a:schemeClr val="accent2"/>
                </a:solidFill>
                <a:latin typeface="Calibri"/>
                <a:ea typeface="DejaVu Sans"/>
              </a:rPr>
              <a:t>do not wait until the end </a:t>
            </a:r>
            <a:r>
              <a:rPr lang="en-US" sz="2800" b="0" strike="noStrike" spc="-1" dirty="0">
                <a:solidFill>
                  <a:srgbClr val="000000"/>
                </a:solidFill>
                <a:latin typeface="Calibri"/>
                <a:ea typeface="DejaVu Sans"/>
              </a:rPr>
              <a:t>of the year to start writing. Take notes during the whole year. </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Maybe your Master thesis will be publishable in the next years.</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35</a:t>
            </a:fld>
            <a:endParaRPr lang="fr-FR"/>
          </a:p>
        </p:txBody>
      </p:sp>
    </p:spTree>
    <p:extLst>
      <p:ext uri="{BB962C8B-B14F-4D97-AF65-F5344CB8AC3E}">
        <p14:creationId xmlns:p14="http://schemas.microsoft.com/office/powerpoint/2010/main" val="10013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General advice</a:t>
            </a:r>
            <a:endParaRPr lang="fr-FR" sz="4400" b="0" strike="noStrike" spc="-1">
              <a:latin typeface="Arial"/>
            </a:endParaRPr>
          </a:p>
        </p:txBody>
      </p:sp>
      <p:sp>
        <p:nvSpPr>
          <p:cNvPr id="167"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6080">
              <a:lnSpc>
                <a:spcPct val="90000"/>
              </a:lnSpc>
              <a:spcBef>
                <a:spcPts val="1001"/>
              </a:spcBef>
              <a:buClr>
                <a:srgbClr val="000000"/>
              </a:buClr>
              <a:buFont typeface="Arial"/>
              <a:buChar char="•"/>
            </a:pPr>
            <a:r>
              <a:rPr lang="en-US" sz="2800" b="1" strike="noStrike" spc="-1" dirty="0">
                <a:solidFill>
                  <a:schemeClr val="accent2"/>
                </a:solidFill>
                <a:latin typeface="Calibri"/>
                <a:ea typeface="DejaVu Sans"/>
              </a:rPr>
              <a:t>Talk to people </a:t>
            </a:r>
            <a:r>
              <a:rPr lang="en-US" sz="2800" b="0" strike="noStrike" spc="-1" dirty="0">
                <a:solidFill>
                  <a:srgbClr val="000000"/>
                </a:solidFill>
                <a:latin typeface="Calibri"/>
                <a:ea typeface="DejaVu Sans"/>
              </a:rPr>
              <a:t>about your work: </a:t>
            </a:r>
            <a:endParaRPr lang="en-US" sz="28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To other students.</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To economists/psychologists: multi-disciplinary approach.</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Even to your grand mother, little brother, etc. It may give you ideas, consider other options, etc. It is a very good exercise to explain clearly your research project to different populations.</a:t>
            </a:r>
            <a:endParaRPr lang="en-US" sz="24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36</a:t>
            </a:fld>
            <a:endParaRPr lang="fr-FR"/>
          </a:p>
        </p:txBody>
      </p:sp>
    </p:spTree>
    <p:extLst>
      <p:ext uri="{BB962C8B-B14F-4D97-AF65-F5344CB8AC3E}">
        <p14:creationId xmlns:p14="http://schemas.microsoft.com/office/powerpoint/2010/main" val="4059651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053A1E-AA03-4F09-A54F-A63C27FEEAC3}"/>
              </a:ext>
            </a:extLst>
          </p:cNvPr>
          <p:cNvSpPr>
            <a:spLocks noGrp="1"/>
          </p:cNvSpPr>
          <p:nvPr>
            <p:ph type="title"/>
          </p:nvPr>
        </p:nvSpPr>
        <p:spPr/>
        <p:txBody>
          <a:bodyPr/>
          <a:lstStyle/>
          <a:p>
            <a:r>
              <a:rPr lang="en-US" noProof="0" dirty="0"/>
              <a:t>General advice</a:t>
            </a:r>
          </a:p>
        </p:txBody>
      </p:sp>
      <p:sp>
        <p:nvSpPr>
          <p:cNvPr id="3" name="Espace réservé du contenu 2">
            <a:extLst>
              <a:ext uri="{FF2B5EF4-FFF2-40B4-BE49-F238E27FC236}">
                <a16:creationId xmlns:a16="http://schemas.microsoft.com/office/drawing/2014/main" id="{5CD8BE7F-DCDA-4C2B-8B87-E1A0B1138640}"/>
              </a:ext>
            </a:extLst>
          </p:cNvPr>
          <p:cNvSpPr>
            <a:spLocks noGrp="1"/>
          </p:cNvSpPr>
          <p:nvPr>
            <p:ph idx="1"/>
          </p:nvPr>
        </p:nvSpPr>
        <p:spPr/>
        <p:txBody>
          <a:bodyPr>
            <a:normAutofit fontScale="92500" lnSpcReduction="10000"/>
          </a:bodyPr>
          <a:lstStyle/>
          <a:p>
            <a:r>
              <a:rPr lang="en-US" noProof="0" dirty="0"/>
              <a:t>Your thesis must be </a:t>
            </a:r>
            <a:r>
              <a:rPr lang="en-US" b="1" noProof="0" dirty="0">
                <a:solidFill>
                  <a:schemeClr val="accent2"/>
                </a:solidFill>
              </a:rPr>
              <a:t>clearly written</a:t>
            </a:r>
            <a:r>
              <a:rPr lang="en-US" noProof="0" dirty="0"/>
              <a:t>: </a:t>
            </a:r>
          </a:p>
          <a:p>
            <a:pPr lvl="1"/>
            <a:r>
              <a:rPr lang="en-US" noProof="0" dirty="0"/>
              <a:t>Short sentences: go straight to the point: subject + verb + object. Do not repeat what you already said. </a:t>
            </a:r>
          </a:p>
          <a:p>
            <a:pPr lvl="1"/>
            <a:r>
              <a:rPr lang="en-US" noProof="0" dirty="0"/>
              <a:t>Structure your thesis: paragraphs are logically written. </a:t>
            </a:r>
          </a:p>
          <a:p>
            <a:r>
              <a:rPr lang="en-US" noProof="0" dirty="0"/>
              <a:t>Your thesis </a:t>
            </a:r>
            <a:r>
              <a:rPr lang="en-US" b="1" noProof="0" dirty="0">
                <a:solidFill>
                  <a:schemeClr val="accent2"/>
                </a:solidFill>
              </a:rPr>
              <a:t>does not have to be long</a:t>
            </a:r>
            <a:r>
              <a:rPr lang="en-US" noProof="0" dirty="0"/>
              <a:t>: </a:t>
            </a:r>
          </a:p>
          <a:p>
            <a:pPr lvl="1"/>
            <a:r>
              <a:rPr lang="en-US" noProof="0" dirty="0"/>
              <a:t>A good master thesis (or PhD thesis or research article) is not a long one… </a:t>
            </a:r>
          </a:p>
          <a:p>
            <a:pPr lvl="1"/>
            <a:r>
              <a:rPr lang="en-US" noProof="0" dirty="0"/>
              <a:t>If you can express the same idea in less words, do it. </a:t>
            </a:r>
          </a:p>
          <a:p>
            <a:pPr lvl="1"/>
            <a:r>
              <a:rPr lang="en-US" noProof="0" dirty="0"/>
              <a:t>Papers in “Science”: usually less than 10 pages.  </a:t>
            </a:r>
          </a:p>
          <a:p>
            <a:pPr lvl="1"/>
            <a:r>
              <a:rPr lang="en-US" noProof="0" dirty="0"/>
              <a:t>For your Master thesis, around 40 pages seem good. </a:t>
            </a:r>
          </a:p>
          <a:p>
            <a:r>
              <a:rPr lang="en-US" noProof="0" dirty="0"/>
              <a:t>A lot of the advice can be applied to other pieces of work: research articles, PhD thesis, etc. </a:t>
            </a:r>
          </a:p>
          <a:p>
            <a:r>
              <a:rPr lang="en-US" b="1" spc="-1" dirty="0">
                <a:solidFill>
                  <a:srgbClr val="000000"/>
                </a:solidFill>
              </a:rPr>
              <a:t>No plagiarism! We have tools to detect it very easily.</a:t>
            </a:r>
            <a:endParaRPr lang="en-US" b="1" spc="-1" dirty="0">
              <a:latin typeface="Arial"/>
            </a:endParaRPr>
          </a:p>
          <a:p>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37</a:t>
            </a:fld>
            <a:endParaRPr lang="de-DE"/>
          </a:p>
        </p:txBody>
      </p:sp>
    </p:spTree>
    <p:extLst>
      <p:ext uri="{BB962C8B-B14F-4D97-AF65-F5344CB8AC3E}">
        <p14:creationId xmlns:p14="http://schemas.microsoft.com/office/powerpoint/2010/main" val="257289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D9D9A-9906-490B-8308-ABC7A1E8FFF2}"/>
              </a:ext>
            </a:extLst>
          </p:cNvPr>
          <p:cNvSpPr>
            <a:spLocks noGrp="1"/>
          </p:cNvSpPr>
          <p:nvPr>
            <p:ph type="title"/>
          </p:nvPr>
        </p:nvSpPr>
        <p:spPr/>
        <p:txBody>
          <a:bodyPr/>
          <a:lstStyle/>
          <a:p>
            <a:r>
              <a:rPr lang="en-US" noProof="0" dirty="0"/>
              <a:t>General advice</a:t>
            </a:r>
          </a:p>
        </p:txBody>
      </p:sp>
      <p:sp>
        <p:nvSpPr>
          <p:cNvPr id="3" name="Espace réservé du contenu 2">
            <a:extLst>
              <a:ext uri="{FF2B5EF4-FFF2-40B4-BE49-F238E27FC236}">
                <a16:creationId xmlns:a16="http://schemas.microsoft.com/office/drawing/2014/main" id="{7828264A-A0D7-4ACE-84BF-4145C30965CB}"/>
              </a:ext>
            </a:extLst>
          </p:cNvPr>
          <p:cNvSpPr>
            <a:spLocks noGrp="1"/>
          </p:cNvSpPr>
          <p:nvPr>
            <p:ph idx="1"/>
          </p:nvPr>
        </p:nvSpPr>
        <p:spPr/>
        <p:txBody>
          <a:bodyPr/>
          <a:lstStyle/>
          <a:p>
            <a:r>
              <a:rPr lang="en-US" noProof="0" dirty="0"/>
              <a:t>Use active tense: </a:t>
            </a:r>
          </a:p>
          <a:p>
            <a:pPr lvl="1"/>
            <a:r>
              <a:rPr lang="en-US" noProof="0" dirty="0"/>
              <a:t>instead of « Participants are randomly assigned to the different treatments », it is better to use « We randomly assigned participants to the different treatments ». </a:t>
            </a:r>
          </a:p>
          <a:p>
            <a:pPr lvl="1"/>
            <a:r>
              <a:rPr lang="en-US" noProof="0" dirty="0"/>
              <a:t>Instead of « Data were collected… », write « I collected data… »</a:t>
            </a:r>
          </a:p>
          <a:p>
            <a:r>
              <a:rPr lang="en-US" noProof="0" dirty="0"/>
              <a:t>For me, it is fine to use « I » instead of « we » if you’re the single author. But careful…</a:t>
            </a:r>
          </a:p>
          <a:p>
            <a:r>
              <a:rPr lang="en-US" noProof="0" dirty="0"/>
              <a:t>Use present tense: « we find that » instead of « we have found that ». Even for the literature : « Fehr and Schmidt (1999) show that… ». Or at least, keep the same tense everywhere. </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38</a:t>
            </a:fld>
            <a:endParaRPr lang="de-DE"/>
          </a:p>
        </p:txBody>
      </p:sp>
    </p:spTree>
    <p:extLst>
      <p:ext uri="{BB962C8B-B14F-4D97-AF65-F5344CB8AC3E}">
        <p14:creationId xmlns:p14="http://schemas.microsoft.com/office/powerpoint/2010/main" val="266306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Content of your Master thesis</a:t>
            </a:r>
          </a:p>
        </p:txBody>
      </p:sp>
      <p:sp>
        <p:nvSpPr>
          <p:cNvPr id="3" name="Inhaltsplatzhalter 2"/>
          <p:cNvSpPr>
            <a:spLocks noGrp="1"/>
          </p:cNvSpPr>
          <p:nvPr>
            <p:ph idx="1"/>
          </p:nvPr>
        </p:nvSpPr>
        <p:spPr>
          <a:xfrm>
            <a:off x="838200" y="1825624"/>
            <a:ext cx="10515600" cy="5032375"/>
          </a:xfrm>
        </p:spPr>
        <p:txBody>
          <a:bodyPr>
            <a:normAutofit fontScale="92500" lnSpcReduction="20000"/>
          </a:bodyPr>
          <a:lstStyle/>
          <a:p>
            <a:pPr marL="514350" indent="-514350">
              <a:buFont typeface="+mj-lt"/>
              <a:buAutoNum type="arabicPeriod"/>
            </a:pPr>
            <a:r>
              <a:rPr lang="en-US" noProof="0" dirty="0"/>
              <a:t>Title </a:t>
            </a:r>
          </a:p>
          <a:p>
            <a:pPr marL="514350" indent="-514350">
              <a:buFont typeface="+mj-lt"/>
              <a:buAutoNum type="arabicPeriod"/>
            </a:pPr>
            <a:r>
              <a:rPr lang="en-US" noProof="0" dirty="0"/>
              <a:t>Abstract</a:t>
            </a:r>
          </a:p>
          <a:p>
            <a:pPr marL="514350" indent="-514350">
              <a:buFont typeface="+mj-lt"/>
              <a:buAutoNum type="arabicPeriod"/>
            </a:pPr>
            <a:r>
              <a:rPr lang="en-US" noProof="0" dirty="0"/>
              <a:t>Introduction</a:t>
            </a:r>
          </a:p>
          <a:p>
            <a:pPr marL="514350" indent="-514350">
              <a:buFont typeface="+mj-lt"/>
              <a:buAutoNum type="arabicPeriod"/>
            </a:pPr>
            <a:r>
              <a:rPr lang="en-US" noProof="0" dirty="0"/>
              <a:t>Literature review</a:t>
            </a:r>
          </a:p>
          <a:p>
            <a:pPr marL="514350" indent="-514350">
              <a:buFont typeface="+mj-lt"/>
              <a:buAutoNum type="arabicPeriod"/>
            </a:pPr>
            <a:r>
              <a:rPr lang="en-US" noProof="0" dirty="0"/>
              <a:t>Body of the text: methodology (theory, experimental design…) and results.</a:t>
            </a:r>
          </a:p>
          <a:p>
            <a:pPr marL="514350" indent="-514350">
              <a:buFont typeface="+mj-lt"/>
              <a:buAutoNum type="arabicPeriod"/>
            </a:pPr>
            <a:r>
              <a:rPr lang="en-US" noProof="0" dirty="0"/>
              <a:t>Conclusion</a:t>
            </a:r>
          </a:p>
          <a:p>
            <a:pPr marL="514350" indent="-514350">
              <a:buFont typeface="+mj-lt"/>
              <a:buAutoNum type="arabicPeriod"/>
            </a:pPr>
            <a:r>
              <a:rPr lang="en-US" noProof="0" dirty="0"/>
              <a:t>References</a:t>
            </a:r>
          </a:p>
          <a:p>
            <a:pPr marL="514350" indent="-514350">
              <a:buFont typeface="+mj-lt"/>
              <a:buAutoNum type="arabicPeriod"/>
            </a:pPr>
            <a:r>
              <a:rPr lang="en-US" noProof="0" dirty="0"/>
              <a:t>Appendix </a:t>
            </a:r>
          </a:p>
          <a:p>
            <a:pPr marL="0" indent="0">
              <a:buNone/>
            </a:pPr>
            <a:endParaRPr lang="en-US" noProof="0" dirty="0"/>
          </a:p>
          <a:p>
            <a:pPr marL="0" indent="0">
              <a:buNone/>
            </a:pPr>
            <a:r>
              <a:rPr lang="en-US" b="1" noProof="0" dirty="0">
                <a:solidFill>
                  <a:schemeClr val="accent2"/>
                </a:solidFill>
              </a:rPr>
              <a:t>Does not mean that you first need to write your title, then your abstract, etc. On the contrary!</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39</a:t>
            </a:fld>
            <a:endParaRPr lang="de-DE"/>
          </a:p>
        </p:txBody>
      </p:sp>
    </p:spTree>
    <p:extLst>
      <p:ext uri="{BB962C8B-B14F-4D97-AF65-F5344CB8AC3E}">
        <p14:creationId xmlns:p14="http://schemas.microsoft.com/office/powerpoint/2010/main" val="2201742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What is this course about?</a:t>
            </a:r>
          </a:p>
        </p:txBody>
      </p:sp>
      <p:sp>
        <p:nvSpPr>
          <p:cNvPr id="3" name="Inhaltsplatzhalter 2"/>
          <p:cNvSpPr>
            <a:spLocks noGrp="1"/>
          </p:cNvSpPr>
          <p:nvPr>
            <p:ph idx="1"/>
          </p:nvPr>
        </p:nvSpPr>
        <p:spPr/>
        <p:txBody>
          <a:bodyPr>
            <a:normAutofit fontScale="92500" lnSpcReduction="20000"/>
          </a:bodyPr>
          <a:lstStyle/>
          <a:p>
            <a:r>
              <a:rPr lang="en-US" b="1" noProof="0" dirty="0">
                <a:solidFill>
                  <a:schemeClr val="accent2"/>
                </a:solidFill>
              </a:rPr>
              <a:t>Orals</a:t>
            </a:r>
            <a:r>
              <a:rPr lang="en-US" noProof="0" dirty="0"/>
              <a:t> to present:</a:t>
            </a:r>
          </a:p>
          <a:p>
            <a:pPr lvl="1"/>
            <a:r>
              <a:rPr lang="en-US" noProof="0" dirty="0"/>
              <a:t>Your research idea, the question you want to study.</a:t>
            </a:r>
          </a:p>
          <a:p>
            <a:pPr lvl="1"/>
            <a:r>
              <a:rPr lang="en-US" noProof="0" dirty="0"/>
              <a:t>The existing literature: the reference paper and others, and how you would fit/complete the literature.</a:t>
            </a:r>
          </a:p>
          <a:p>
            <a:pPr lvl="1"/>
            <a:r>
              <a:rPr lang="en-US" noProof="0" dirty="0"/>
              <a:t>The methodology you want to use and why.</a:t>
            </a:r>
          </a:p>
          <a:p>
            <a:r>
              <a:rPr lang="en-US" noProof="0" dirty="0"/>
              <a:t>The presenter sends his/her slides a week in advance. </a:t>
            </a:r>
          </a:p>
          <a:p>
            <a:r>
              <a:rPr lang="en-US" noProof="0" dirty="0"/>
              <a:t>Others work too! </a:t>
            </a:r>
          </a:p>
          <a:p>
            <a:pPr lvl="1"/>
            <a:r>
              <a:rPr lang="en-US" noProof="0" dirty="0"/>
              <a:t>We will form groups (today maybe?): </a:t>
            </a:r>
            <a:r>
              <a:rPr lang="en-US" b="1" noProof="0" dirty="0">
                <a:solidFill>
                  <a:schemeClr val="accent2"/>
                </a:solidFill>
              </a:rPr>
              <a:t>2 discussants </a:t>
            </a:r>
            <a:r>
              <a:rPr lang="en-US" noProof="0" dirty="0"/>
              <a:t>(one “expert” and one from another field). The discussants have to discuss/criticize/advise their colleague. </a:t>
            </a:r>
          </a:p>
          <a:p>
            <a:pPr lvl="1"/>
            <a:r>
              <a:rPr lang="en-US" noProof="0" dirty="0"/>
              <a:t>All other students have to read the slides of the others before coming to the course and be ready to ask questions.  </a:t>
            </a:r>
          </a:p>
          <a:p>
            <a:r>
              <a:rPr lang="en-US" noProof="0" dirty="0"/>
              <a:t>In addition, you have to provide us a </a:t>
            </a:r>
            <a:r>
              <a:rPr lang="en-US" b="1" noProof="0" dirty="0">
                <a:solidFill>
                  <a:schemeClr val="accent2"/>
                </a:solidFill>
              </a:rPr>
              <a:t>CV and cover letter </a:t>
            </a:r>
            <a:r>
              <a:rPr lang="en-US" noProof="0" dirty="0"/>
              <a:t>as if you were applying for a PhD grant. Again, this is to help you for your future academic career. </a:t>
            </a:r>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4</a:t>
            </a:fld>
            <a:endParaRPr lang="fr-FR"/>
          </a:p>
        </p:txBody>
      </p:sp>
    </p:spTree>
    <p:extLst>
      <p:ext uri="{BB962C8B-B14F-4D97-AF65-F5344CB8AC3E}">
        <p14:creationId xmlns:p14="http://schemas.microsoft.com/office/powerpoint/2010/main" val="42567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Content of your Master thesis</a:t>
            </a:r>
          </a:p>
        </p:txBody>
      </p:sp>
      <p:sp>
        <p:nvSpPr>
          <p:cNvPr id="3" name="Inhaltsplatzhalter 2"/>
          <p:cNvSpPr>
            <a:spLocks noGrp="1"/>
          </p:cNvSpPr>
          <p:nvPr>
            <p:ph idx="1"/>
          </p:nvPr>
        </p:nvSpPr>
        <p:spPr>
          <a:xfrm>
            <a:off x="838200" y="1825624"/>
            <a:ext cx="10515600" cy="5032375"/>
          </a:xfrm>
        </p:spPr>
        <p:txBody>
          <a:bodyPr>
            <a:normAutofit/>
          </a:bodyPr>
          <a:lstStyle/>
          <a:p>
            <a:pPr marL="514350" indent="-514350">
              <a:buFont typeface="+mj-lt"/>
              <a:buAutoNum type="arabicPeriod"/>
            </a:pPr>
            <a:r>
              <a:rPr lang="en-US" noProof="0" dirty="0">
                <a:solidFill>
                  <a:srgbClr val="FF0000"/>
                </a:solidFill>
              </a:rPr>
              <a:t>Title </a:t>
            </a:r>
          </a:p>
          <a:p>
            <a:pPr marL="514350" indent="-514350">
              <a:buFont typeface="+mj-lt"/>
              <a:buAutoNum type="arabicPeriod"/>
            </a:pPr>
            <a:r>
              <a:rPr lang="en-US" noProof="0" dirty="0"/>
              <a:t>Abstract</a:t>
            </a:r>
          </a:p>
          <a:p>
            <a:pPr marL="514350" indent="-514350">
              <a:buFont typeface="+mj-lt"/>
              <a:buAutoNum type="arabicPeriod"/>
            </a:pPr>
            <a:r>
              <a:rPr lang="en-US" noProof="0" dirty="0"/>
              <a:t>Introduction</a:t>
            </a:r>
          </a:p>
          <a:p>
            <a:pPr marL="514350" indent="-514350">
              <a:buFont typeface="+mj-lt"/>
              <a:buAutoNum type="arabicPeriod"/>
            </a:pPr>
            <a:r>
              <a:rPr lang="en-US" noProof="0" dirty="0"/>
              <a:t>Literature review</a:t>
            </a:r>
          </a:p>
          <a:p>
            <a:pPr marL="514350" indent="-514350">
              <a:buFont typeface="+mj-lt"/>
              <a:buAutoNum type="arabicPeriod"/>
            </a:pPr>
            <a:r>
              <a:rPr lang="en-US" noProof="0" dirty="0"/>
              <a:t>Body of the text: methodology (theory, experimental design…) and results.</a:t>
            </a:r>
          </a:p>
          <a:p>
            <a:pPr marL="514350" indent="-514350">
              <a:buFont typeface="+mj-lt"/>
              <a:buAutoNum type="arabicPeriod"/>
            </a:pPr>
            <a:r>
              <a:rPr lang="en-US" noProof="0" dirty="0"/>
              <a:t>Conclusion</a:t>
            </a:r>
          </a:p>
          <a:p>
            <a:pPr marL="514350" indent="-514350">
              <a:buFont typeface="+mj-lt"/>
              <a:buAutoNum type="arabicPeriod"/>
            </a:pPr>
            <a:r>
              <a:rPr lang="en-US" noProof="0" dirty="0"/>
              <a:t>References</a:t>
            </a:r>
          </a:p>
          <a:p>
            <a:pPr marL="514350" indent="-514350">
              <a:buFont typeface="+mj-lt"/>
              <a:buAutoNum type="arabicPeriod"/>
            </a:pPr>
            <a:r>
              <a:rPr lang="en-US" noProof="0" dirty="0"/>
              <a:t>Appendix </a:t>
            </a:r>
          </a:p>
          <a:p>
            <a:pPr marL="0" indent="0">
              <a:buNone/>
            </a:pPr>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40</a:t>
            </a:fld>
            <a:endParaRPr lang="de-DE"/>
          </a:p>
        </p:txBody>
      </p:sp>
    </p:spTree>
    <p:extLst>
      <p:ext uri="{BB962C8B-B14F-4D97-AF65-F5344CB8AC3E}">
        <p14:creationId xmlns:p14="http://schemas.microsoft.com/office/powerpoint/2010/main" val="1231004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The title</a:t>
            </a:r>
          </a:p>
        </p:txBody>
      </p:sp>
      <p:sp>
        <p:nvSpPr>
          <p:cNvPr id="3" name="Inhaltsplatzhalter 2"/>
          <p:cNvSpPr>
            <a:spLocks noGrp="1"/>
          </p:cNvSpPr>
          <p:nvPr>
            <p:ph idx="1"/>
          </p:nvPr>
        </p:nvSpPr>
        <p:spPr/>
        <p:txBody>
          <a:bodyPr/>
          <a:lstStyle/>
          <a:p>
            <a:r>
              <a:rPr lang="en-US" noProof="0" dirty="0"/>
              <a:t>You need to include the main “keywords” of your research.</a:t>
            </a:r>
          </a:p>
          <a:p>
            <a:r>
              <a:rPr lang="en-US" noProof="0" dirty="0"/>
              <a:t>You can show the methodology you will use. </a:t>
            </a:r>
          </a:p>
          <a:p>
            <a:r>
              <a:rPr lang="en-US" noProof="0" dirty="0"/>
              <a:t>Ex: </a:t>
            </a:r>
          </a:p>
          <a:p>
            <a:pPr lvl="1"/>
            <a:r>
              <a:rPr lang="en-US" noProof="0" dirty="0"/>
              <a:t>Does </a:t>
            </a:r>
            <a:r>
              <a:rPr lang="en-US" noProof="0" dirty="0">
                <a:solidFill>
                  <a:srgbClr val="FF0000"/>
                </a:solidFill>
              </a:rPr>
              <a:t>competition</a:t>
            </a:r>
            <a:r>
              <a:rPr lang="en-US" noProof="0" dirty="0"/>
              <a:t> enhance </a:t>
            </a:r>
            <a:r>
              <a:rPr lang="en-US" noProof="0" dirty="0">
                <a:solidFill>
                  <a:srgbClr val="FF0000"/>
                </a:solidFill>
              </a:rPr>
              <a:t>performance</a:t>
            </a:r>
            <a:r>
              <a:rPr lang="en-US" noProof="0" dirty="0"/>
              <a:t> or </a:t>
            </a:r>
            <a:r>
              <a:rPr lang="en-US" noProof="0" dirty="0">
                <a:solidFill>
                  <a:srgbClr val="FF0000"/>
                </a:solidFill>
              </a:rPr>
              <a:t>cheating</a:t>
            </a:r>
            <a:r>
              <a:rPr lang="en-US" noProof="0" dirty="0"/>
              <a:t>? A </a:t>
            </a:r>
            <a:r>
              <a:rPr lang="en-US" noProof="0" dirty="0">
                <a:solidFill>
                  <a:schemeClr val="accent6">
                    <a:lumMod val="75000"/>
                  </a:schemeClr>
                </a:solidFill>
              </a:rPr>
              <a:t>laboratory</a:t>
            </a:r>
            <a:r>
              <a:rPr lang="en-US" noProof="0" dirty="0"/>
              <a:t> </a:t>
            </a:r>
            <a:r>
              <a:rPr lang="en-US" noProof="0" dirty="0">
                <a:solidFill>
                  <a:schemeClr val="accent6">
                    <a:lumMod val="75000"/>
                  </a:schemeClr>
                </a:solidFill>
              </a:rPr>
              <a:t>experiment</a:t>
            </a:r>
            <a:r>
              <a:rPr lang="en-US" noProof="0" dirty="0"/>
              <a:t> (paper by </a:t>
            </a:r>
            <a:r>
              <a:rPr lang="en-US" noProof="0" dirty="0" err="1"/>
              <a:t>Schwieren</a:t>
            </a:r>
            <a:r>
              <a:rPr lang="en-US" noProof="0" dirty="0"/>
              <a:t> and </a:t>
            </a:r>
            <a:r>
              <a:rPr lang="en-US" noProof="0" dirty="0" err="1"/>
              <a:t>Weichselbaumer</a:t>
            </a:r>
            <a:r>
              <a:rPr lang="en-US" noProof="0" dirty="0"/>
              <a:t> in JEP)</a:t>
            </a:r>
          </a:p>
          <a:p>
            <a:pPr lvl="1"/>
            <a:r>
              <a:rPr lang="en-US" noProof="0" dirty="0">
                <a:solidFill>
                  <a:srgbClr val="FF0000"/>
                </a:solidFill>
              </a:rPr>
              <a:t>Luck</a:t>
            </a:r>
            <a:r>
              <a:rPr lang="en-US" noProof="0" dirty="0"/>
              <a:t> or </a:t>
            </a:r>
            <a:r>
              <a:rPr lang="en-US" noProof="0" dirty="0">
                <a:solidFill>
                  <a:srgbClr val="FF0000"/>
                </a:solidFill>
              </a:rPr>
              <a:t>cheating</a:t>
            </a:r>
            <a:r>
              <a:rPr lang="en-US" noProof="0" dirty="0"/>
              <a:t>? A </a:t>
            </a:r>
            <a:r>
              <a:rPr lang="en-US" noProof="0" dirty="0">
                <a:solidFill>
                  <a:schemeClr val="accent6">
                    <a:lumMod val="75000"/>
                  </a:schemeClr>
                </a:solidFill>
              </a:rPr>
              <a:t>field</a:t>
            </a:r>
            <a:r>
              <a:rPr lang="en-US" noProof="0" dirty="0"/>
              <a:t> </a:t>
            </a:r>
            <a:r>
              <a:rPr lang="en-US" noProof="0" dirty="0">
                <a:solidFill>
                  <a:schemeClr val="accent6">
                    <a:lumMod val="75000"/>
                  </a:schemeClr>
                </a:solidFill>
              </a:rPr>
              <a:t>experiment</a:t>
            </a:r>
            <a:r>
              <a:rPr lang="en-US" noProof="0" dirty="0"/>
              <a:t> on </a:t>
            </a:r>
            <a:r>
              <a:rPr lang="en-US" noProof="0" dirty="0">
                <a:solidFill>
                  <a:srgbClr val="FF0000"/>
                </a:solidFill>
              </a:rPr>
              <a:t>honesty</a:t>
            </a:r>
            <a:r>
              <a:rPr lang="en-US" noProof="0" dirty="0"/>
              <a:t> with </a:t>
            </a:r>
            <a:r>
              <a:rPr lang="en-US" noProof="0" dirty="0">
                <a:solidFill>
                  <a:srgbClr val="FF0000"/>
                </a:solidFill>
              </a:rPr>
              <a:t>children</a:t>
            </a:r>
            <a:r>
              <a:rPr lang="en-US" noProof="0" dirty="0"/>
              <a:t> (paper of </a:t>
            </a:r>
            <a:r>
              <a:rPr lang="en-US" noProof="0" dirty="0" err="1"/>
              <a:t>Bucciol</a:t>
            </a:r>
            <a:r>
              <a:rPr lang="en-US" noProof="0" dirty="0"/>
              <a:t> and </a:t>
            </a:r>
            <a:r>
              <a:rPr lang="en-US" noProof="0" dirty="0" err="1"/>
              <a:t>Piovesan</a:t>
            </a:r>
            <a:r>
              <a:rPr lang="en-US" noProof="0" dirty="0"/>
              <a:t> in JEP)</a:t>
            </a:r>
          </a:p>
          <a:p>
            <a:r>
              <a:rPr lang="en-US" noProof="0" dirty="0"/>
              <a:t>Probably the last thing to do.</a:t>
            </a:r>
          </a:p>
          <a:p>
            <a:pPr lvl="1"/>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41</a:t>
            </a:fld>
            <a:endParaRPr lang="de-DE"/>
          </a:p>
        </p:txBody>
      </p:sp>
    </p:spTree>
    <p:extLst>
      <p:ext uri="{BB962C8B-B14F-4D97-AF65-F5344CB8AC3E}">
        <p14:creationId xmlns:p14="http://schemas.microsoft.com/office/powerpoint/2010/main" val="25647283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Content of your Master thesis</a:t>
            </a:r>
          </a:p>
        </p:txBody>
      </p:sp>
      <p:sp>
        <p:nvSpPr>
          <p:cNvPr id="3" name="Inhaltsplatzhalter 2"/>
          <p:cNvSpPr>
            <a:spLocks noGrp="1"/>
          </p:cNvSpPr>
          <p:nvPr>
            <p:ph idx="1"/>
          </p:nvPr>
        </p:nvSpPr>
        <p:spPr>
          <a:xfrm>
            <a:off x="838200" y="1825624"/>
            <a:ext cx="10515600" cy="5032375"/>
          </a:xfrm>
        </p:spPr>
        <p:txBody>
          <a:bodyPr>
            <a:normAutofit/>
          </a:bodyPr>
          <a:lstStyle/>
          <a:p>
            <a:pPr marL="514350" indent="-514350">
              <a:buFont typeface="+mj-lt"/>
              <a:buAutoNum type="arabicPeriod"/>
            </a:pPr>
            <a:r>
              <a:rPr lang="en-US" noProof="0" dirty="0"/>
              <a:t>Title</a:t>
            </a:r>
            <a:r>
              <a:rPr lang="en-US" noProof="0" dirty="0">
                <a:solidFill>
                  <a:srgbClr val="FF0000"/>
                </a:solidFill>
              </a:rPr>
              <a:t> </a:t>
            </a:r>
          </a:p>
          <a:p>
            <a:pPr marL="514350" indent="-514350">
              <a:buFont typeface="+mj-lt"/>
              <a:buAutoNum type="arabicPeriod"/>
            </a:pPr>
            <a:r>
              <a:rPr lang="en-US" noProof="0" dirty="0">
                <a:solidFill>
                  <a:srgbClr val="FF0000"/>
                </a:solidFill>
              </a:rPr>
              <a:t>Abstract</a:t>
            </a:r>
          </a:p>
          <a:p>
            <a:pPr marL="514350" indent="-514350">
              <a:buFont typeface="+mj-lt"/>
              <a:buAutoNum type="arabicPeriod"/>
            </a:pPr>
            <a:r>
              <a:rPr lang="en-US" noProof="0" dirty="0"/>
              <a:t>Introduction</a:t>
            </a:r>
          </a:p>
          <a:p>
            <a:pPr marL="514350" indent="-514350">
              <a:buFont typeface="+mj-lt"/>
              <a:buAutoNum type="arabicPeriod"/>
            </a:pPr>
            <a:r>
              <a:rPr lang="en-US" noProof="0" dirty="0"/>
              <a:t>Literature review</a:t>
            </a:r>
          </a:p>
          <a:p>
            <a:pPr marL="514350" indent="-514350">
              <a:buFont typeface="+mj-lt"/>
              <a:buAutoNum type="arabicPeriod"/>
            </a:pPr>
            <a:r>
              <a:rPr lang="en-US" noProof="0" dirty="0"/>
              <a:t>Body of the text: methodology (theory, experimental design…) and results.</a:t>
            </a:r>
          </a:p>
          <a:p>
            <a:pPr marL="514350" indent="-514350">
              <a:buFont typeface="+mj-lt"/>
              <a:buAutoNum type="arabicPeriod"/>
            </a:pPr>
            <a:r>
              <a:rPr lang="en-US" noProof="0" dirty="0"/>
              <a:t>Conclusion</a:t>
            </a:r>
          </a:p>
          <a:p>
            <a:pPr marL="514350" indent="-514350">
              <a:buFont typeface="+mj-lt"/>
              <a:buAutoNum type="arabicPeriod"/>
            </a:pPr>
            <a:r>
              <a:rPr lang="en-US" noProof="0" dirty="0"/>
              <a:t>References</a:t>
            </a:r>
          </a:p>
          <a:p>
            <a:pPr marL="514350" indent="-514350">
              <a:buFont typeface="+mj-lt"/>
              <a:buAutoNum type="arabicPeriod"/>
            </a:pPr>
            <a:r>
              <a:rPr lang="en-US" noProof="0" dirty="0"/>
              <a:t>Appendix </a:t>
            </a:r>
          </a:p>
          <a:p>
            <a:pPr marL="0" indent="0">
              <a:buNone/>
            </a:pPr>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42</a:t>
            </a:fld>
            <a:endParaRPr lang="de-DE"/>
          </a:p>
        </p:txBody>
      </p:sp>
    </p:spTree>
    <p:extLst>
      <p:ext uri="{BB962C8B-B14F-4D97-AF65-F5344CB8AC3E}">
        <p14:creationId xmlns:p14="http://schemas.microsoft.com/office/powerpoint/2010/main" val="2241588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5AA269-9781-47CF-BFFA-9804A6850842}"/>
              </a:ext>
            </a:extLst>
          </p:cNvPr>
          <p:cNvSpPr>
            <a:spLocks noGrp="1"/>
          </p:cNvSpPr>
          <p:nvPr>
            <p:ph type="title"/>
          </p:nvPr>
        </p:nvSpPr>
        <p:spPr/>
        <p:txBody>
          <a:bodyPr/>
          <a:lstStyle/>
          <a:p>
            <a:r>
              <a:rPr lang="en-US" noProof="0" dirty="0"/>
              <a:t>Abstract</a:t>
            </a:r>
          </a:p>
        </p:txBody>
      </p:sp>
      <p:sp>
        <p:nvSpPr>
          <p:cNvPr id="3" name="Espace réservé du contenu 2">
            <a:extLst>
              <a:ext uri="{FF2B5EF4-FFF2-40B4-BE49-F238E27FC236}">
                <a16:creationId xmlns:a16="http://schemas.microsoft.com/office/drawing/2014/main" id="{5B0CB95F-2014-4A3E-ADE7-8CE52244FA36}"/>
              </a:ext>
            </a:extLst>
          </p:cNvPr>
          <p:cNvSpPr>
            <a:spLocks noGrp="1"/>
          </p:cNvSpPr>
          <p:nvPr>
            <p:ph idx="1"/>
          </p:nvPr>
        </p:nvSpPr>
        <p:spPr/>
        <p:txBody>
          <a:bodyPr/>
          <a:lstStyle/>
          <a:p>
            <a:r>
              <a:rPr lang="en-US" noProof="0" dirty="0"/>
              <a:t>The abstract is very important. It is a </a:t>
            </a:r>
            <a:r>
              <a:rPr lang="en-US" b="1" noProof="0" dirty="0">
                <a:solidFill>
                  <a:schemeClr val="accent2"/>
                </a:solidFill>
              </a:rPr>
              <a:t>condensed version of your paper</a:t>
            </a:r>
            <a:r>
              <a:rPr lang="en-US" noProof="0" dirty="0">
                <a:solidFill>
                  <a:schemeClr val="accent2"/>
                </a:solidFill>
              </a:rPr>
              <a:t>.</a:t>
            </a:r>
            <a:r>
              <a:rPr lang="en-US" noProof="0" dirty="0"/>
              <a:t> We need to know here what is the </a:t>
            </a:r>
            <a:r>
              <a:rPr lang="en-US" b="1" noProof="0" dirty="0">
                <a:solidFill>
                  <a:schemeClr val="accent2"/>
                </a:solidFill>
              </a:rPr>
              <a:t>main interes</a:t>
            </a:r>
            <a:r>
              <a:rPr lang="en-US" noProof="0" dirty="0">
                <a:solidFill>
                  <a:schemeClr val="accent2"/>
                </a:solidFill>
              </a:rPr>
              <a:t>t </a:t>
            </a:r>
            <a:r>
              <a:rPr lang="en-US" noProof="0" dirty="0"/>
              <a:t>of your paper and what you </a:t>
            </a:r>
            <a:r>
              <a:rPr lang="en-US" b="1" noProof="0" dirty="0">
                <a:solidFill>
                  <a:schemeClr val="accent2"/>
                </a:solidFill>
              </a:rPr>
              <a:t>found</a:t>
            </a:r>
            <a:r>
              <a:rPr lang="en-US" noProof="0" dirty="0"/>
              <a:t>. </a:t>
            </a:r>
          </a:p>
          <a:p>
            <a:r>
              <a:rPr lang="en-US" noProof="0" dirty="0"/>
              <a:t>Readers may want to read the rest of the paper after reading your abstract. </a:t>
            </a:r>
          </a:p>
          <a:p>
            <a:r>
              <a:rPr lang="en-US" noProof="0" dirty="0"/>
              <a:t>It must be short (around 100-150 words). </a:t>
            </a:r>
          </a:p>
          <a:p>
            <a:r>
              <a:rPr lang="en-US" noProof="0" dirty="0"/>
              <a:t>No literature and no notations/citations in the abstract (some exceptions). </a:t>
            </a:r>
          </a:p>
          <a:p>
            <a:r>
              <a:rPr lang="en-US" noProof="0" dirty="0"/>
              <a:t>This is the last thing (with the title) that you should write.</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43</a:t>
            </a:fld>
            <a:endParaRPr lang="de-DE"/>
          </a:p>
        </p:txBody>
      </p:sp>
    </p:spTree>
    <p:extLst>
      <p:ext uri="{BB962C8B-B14F-4D97-AF65-F5344CB8AC3E}">
        <p14:creationId xmlns:p14="http://schemas.microsoft.com/office/powerpoint/2010/main" val="21468375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How to write an abstract? Example</a:t>
            </a:r>
          </a:p>
        </p:txBody>
      </p:sp>
      <p:sp>
        <p:nvSpPr>
          <p:cNvPr id="3" name="Inhaltsplatzhalter 2"/>
          <p:cNvSpPr>
            <a:spLocks noGrp="1"/>
          </p:cNvSpPr>
          <p:nvPr>
            <p:ph idx="1"/>
          </p:nvPr>
        </p:nvSpPr>
        <p:spPr>
          <a:xfrm>
            <a:off x="427214" y="1825625"/>
            <a:ext cx="8713347" cy="4669565"/>
          </a:xfrm>
        </p:spPr>
        <p:txBody>
          <a:bodyPr>
            <a:normAutofit fontScale="70000" lnSpcReduction="20000"/>
          </a:bodyPr>
          <a:lstStyle/>
          <a:p>
            <a:pPr marL="0" indent="0">
              <a:buNone/>
            </a:pPr>
            <a:r>
              <a:rPr lang="en-US" noProof="0" dirty="0"/>
              <a:t>Truth Telling Under Oath</a:t>
            </a:r>
          </a:p>
          <a:p>
            <a:pPr marL="0" indent="0">
              <a:buNone/>
            </a:pPr>
            <a:r>
              <a:rPr lang="en-US" noProof="0" dirty="0"/>
              <a:t>Nicolas </a:t>
            </a:r>
            <a:r>
              <a:rPr lang="en-US" noProof="0" dirty="0" err="1"/>
              <a:t>Jacquemet</a:t>
            </a:r>
            <a:r>
              <a:rPr lang="en-US" noProof="0" dirty="0"/>
              <a:t>, </a:t>
            </a:r>
            <a:r>
              <a:rPr lang="en-US" noProof="0" dirty="0" err="1"/>
              <a:t>Stéphane</a:t>
            </a:r>
            <a:r>
              <a:rPr lang="en-US" noProof="0" dirty="0"/>
              <a:t> </a:t>
            </a:r>
            <a:r>
              <a:rPr lang="en-US" noProof="0" dirty="0" err="1"/>
              <a:t>Luchini</a:t>
            </a:r>
            <a:r>
              <a:rPr lang="en-US" noProof="0" dirty="0"/>
              <a:t>, Julie </a:t>
            </a:r>
            <a:r>
              <a:rPr lang="en-US" noProof="0" dirty="0" err="1"/>
              <a:t>Rosaz</a:t>
            </a:r>
            <a:r>
              <a:rPr lang="en-US" noProof="0" dirty="0"/>
              <a:t> , Jason F. </a:t>
            </a:r>
            <a:r>
              <a:rPr lang="en-US" noProof="0" dirty="0" err="1"/>
              <a:t>Shogren</a:t>
            </a:r>
            <a:r>
              <a:rPr lang="en-US" noProof="0" dirty="0"/>
              <a:t> </a:t>
            </a:r>
          </a:p>
          <a:p>
            <a:pPr marL="0" indent="0">
              <a:buNone/>
            </a:pPr>
            <a:endParaRPr lang="en-US" noProof="0" dirty="0">
              <a:solidFill>
                <a:schemeClr val="accent2">
                  <a:lumMod val="75000"/>
                </a:schemeClr>
              </a:solidFill>
            </a:endParaRPr>
          </a:p>
          <a:p>
            <a:pPr marL="0" indent="0" algn="just">
              <a:buNone/>
            </a:pPr>
            <a:r>
              <a:rPr lang="en-US" noProof="0" dirty="0">
                <a:solidFill>
                  <a:schemeClr val="accent2">
                    <a:lumMod val="75000"/>
                  </a:schemeClr>
                </a:solidFill>
              </a:rPr>
              <a:t>Oath taking</a:t>
            </a:r>
            <a:r>
              <a:rPr lang="en-US" noProof="0" dirty="0"/>
              <a:t> for senior executives has been promoted as a means to </a:t>
            </a:r>
            <a:r>
              <a:rPr lang="en-US" noProof="0" dirty="0">
                <a:solidFill>
                  <a:schemeClr val="accent2">
                    <a:lumMod val="75000"/>
                  </a:schemeClr>
                </a:solidFill>
              </a:rPr>
              <a:t>enhance honesty </a:t>
            </a:r>
            <a:r>
              <a:rPr lang="en-US" noProof="0" dirty="0"/>
              <a:t>within and toward organizations. Herein we explore whether </a:t>
            </a:r>
            <a:r>
              <a:rPr lang="en-US" noProof="0" dirty="0">
                <a:solidFill>
                  <a:schemeClr val="accent6"/>
                </a:solidFill>
              </a:rPr>
              <a:t>people who voluntarily sign a solemn truth-telling oath are more committed to sincere behavior when offered the chance to lie</a:t>
            </a:r>
            <a:r>
              <a:rPr lang="en-US" noProof="0" dirty="0"/>
              <a:t>. We design an </a:t>
            </a:r>
            <a:r>
              <a:rPr lang="en-US" noProof="0" dirty="0">
                <a:solidFill>
                  <a:schemeClr val="accent1">
                    <a:lumMod val="75000"/>
                  </a:schemeClr>
                </a:solidFill>
              </a:rPr>
              <a:t>experiment</a:t>
            </a:r>
            <a:r>
              <a:rPr lang="en-US" noProof="0" dirty="0"/>
              <a:t> to test how the oath affects truth telling in </a:t>
            </a:r>
            <a:r>
              <a:rPr lang="en-US" noProof="0" dirty="0">
                <a:solidFill>
                  <a:schemeClr val="accent1">
                    <a:lumMod val="75000"/>
                  </a:schemeClr>
                </a:solidFill>
              </a:rPr>
              <a:t>two contexts</a:t>
            </a:r>
            <a:r>
              <a:rPr lang="en-US" noProof="0" dirty="0"/>
              <a:t>: a neutral context replicating the typical experiment in the literature, and a “loaded” context in which we remind subjects that “a lie is a lie.” We consider four payoff configurations, with differential monetary incentives to lie, implemented as within-subjects treatment variables. The results are reinforced by robustness investigations in which each subject made only one lying decision. Our </a:t>
            </a:r>
            <a:r>
              <a:rPr lang="en-US" noProof="0" dirty="0">
                <a:solidFill>
                  <a:srgbClr val="FF0000"/>
                </a:solidFill>
              </a:rPr>
              <a:t>results show that the oath reduces lying, especially in the loaded environment</a:t>
            </a:r>
            <a:r>
              <a:rPr lang="en-US" noProof="0" dirty="0"/>
              <a:t>—falsehoods are reduced by 50%. The oath, however, has a weaker effect on lying in the neutral environment. The oath did affect decision times in all instances: the average person takes significantly more time deciding whether to lie under oath.</a:t>
            </a:r>
          </a:p>
        </p:txBody>
      </p:sp>
      <p:sp>
        <p:nvSpPr>
          <p:cNvPr id="4" name="Textfeld 3"/>
          <p:cNvSpPr txBox="1"/>
          <p:nvPr/>
        </p:nvSpPr>
        <p:spPr>
          <a:xfrm>
            <a:off x="9598250" y="2790395"/>
            <a:ext cx="670696" cy="369332"/>
          </a:xfrm>
          <a:prstGeom prst="rect">
            <a:avLst/>
          </a:prstGeom>
          <a:noFill/>
        </p:spPr>
        <p:txBody>
          <a:bodyPr wrap="none" rtlCol="0">
            <a:spAutoFit/>
          </a:bodyPr>
          <a:lstStyle/>
          <a:p>
            <a:r>
              <a:rPr lang="de-DE" dirty="0">
                <a:solidFill>
                  <a:schemeClr val="accent2">
                    <a:lumMod val="75000"/>
                  </a:schemeClr>
                </a:solidFill>
              </a:rPr>
              <a:t>Topic</a:t>
            </a:r>
          </a:p>
        </p:txBody>
      </p:sp>
      <p:sp>
        <p:nvSpPr>
          <p:cNvPr id="5" name="Textfeld 4"/>
          <p:cNvSpPr txBox="1"/>
          <p:nvPr/>
        </p:nvSpPr>
        <p:spPr>
          <a:xfrm>
            <a:off x="9598250" y="3097161"/>
            <a:ext cx="1905906" cy="369332"/>
          </a:xfrm>
          <a:prstGeom prst="rect">
            <a:avLst/>
          </a:prstGeom>
          <a:noFill/>
        </p:spPr>
        <p:txBody>
          <a:bodyPr wrap="none" rtlCol="0">
            <a:spAutoFit/>
          </a:bodyPr>
          <a:lstStyle/>
          <a:p>
            <a:r>
              <a:rPr lang="de-DE" dirty="0">
                <a:solidFill>
                  <a:schemeClr val="accent6">
                    <a:lumMod val="75000"/>
                  </a:schemeClr>
                </a:solidFill>
              </a:rPr>
              <a:t>Research question</a:t>
            </a:r>
          </a:p>
        </p:txBody>
      </p:sp>
      <p:sp>
        <p:nvSpPr>
          <p:cNvPr id="6" name="Textfeld 5"/>
          <p:cNvSpPr txBox="1"/>
          <p:nvPr/>
        </p:nvSpPr>
        <p:spPr>
          <a:xfrm>
            <a:off x="9598250" y="3466493"/>
            <a:ext cx="1448217" cy="369332"/>
          </a:xfrm>
          <a:prstGeom prst="rect">
            <a:avLst/>
          </a:prstGeom>
          <a:noFill/>
        </p:spPr>
        <p:txBody>
          <a:bodyPr wrap="none" rtlCol="0">
            <a:spAutoFit/>
          </a:bodyPr>
          <a:lstStyle/>
          <a:p>
            <a:r>
              <a:rPr lang="de-DE" dirty="0">
                <a:solidFill>
                  <a:schemeClr val="accent5"/>
                </a:solidFill>
              </a:rPr>
              <a:t>Methodology</a:t>
            </a:r>
          </a:p>
        </p:txBody>
      </p:sp>
      <p:sp>
        <p:nvSpPr>
          <p:cNvPr id="7" name="Textfeld 6"/>
          <p:cNvSpPr txBox="1"/>
          <p:nvPr/>
        </p:nvSpPr>
        <p:spPr>
          <a:xfrm>
            <a:off x="9745735" y="4688300"/>
            <a:ext cx="852285" cy="369332"/>
          </a:xfrm>
          <a:prstGeom prst="rect">
            <a:avLst/>
          </a:prstGeom>
          <a:noFill/>
        </p:spPr>
        <p:txBody>
          <a:bodyPr wrap="none" rtlCol="0">
            <a:spAutoFit/>
          </a:bodyPr>
          <a:lstStyle/>
          <a:p>
            <a:r>
              <a:rPr lang="de-DE" dirty="0">
                <a:solidFill>
                  <a:srgbClr val="FF0000"/>
                </a:solidFill>
              </a:rPr>
              <a:t>Results</a:t>
            </a:r>
          </a:p>
        </p:txBody>
      </p:sp>
      <p:sp>
        <p:nvSpPr>
          <p:cNvPr id="8" name="Espace réservé du numéro de diapositive 7"/>
          <p:cNvSpPr>
            <a:spLocks noGrp="1"/>
          </p:cNvSpPr>
          <p:nvPr>
            <p:ph type="sldNum" sz="quarter" idx="12"/>
          </p:nvPr>
        </p:nvSpPr>
        <p:spPr/>
        <p:txBody>
          <a:bodyPr/>
          <a:lstStyle/>
          <a:p>
            <a:fld id="{F14C78AC-A0F4-4D94-AD4F-B6C451FAD900}" type="slidenum">
              <a:rPr lang="de-DE" smtClean="0"/>
              <a:t>44</a:t>
            </a:fld>
            <a:endParaRPr lang="de-DE"/>
          </a:p>
        </p:txBody>
      </p:sp>
    </p:spTree>
    <p:extLst>
      <p:ext uri="{BB962C8B-B14F-4D97-AF65-F5344CB8AC3E}">
        <p14:creationId xmlns:p14="http://schemas.microsoft.com/office/powerpoint/2010/main" val="2513212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FC0F3C-BD1F-4406-9210-ECF8396C7DB6}"/>
              </a:ext>
            </a:extLst>
          </p:cNvPr>
          <p:cNvSpPr>
            <a:spLocks noGrp="1"/>
          </p:cNvSpPr>
          <p:nvPr>
            <p:ph type="title"/>
          </p:nvPr>
        </p:nvSpPr>
        <p:spPr/>
        <p:txBody>
          <a:bodyPr/>
          <a:lstStyle/>
          <a:p>
            <a:r>
              <a:rPr lang="en-US" noProof="0" dirty="0"/>
              <a:t>Abstract</a:t>
            </a:r>
          </a:p>
        </p:txBody>
      </p:sp>
      <p:sp>
        <p:nvSpPr>
          <p:cNvPr id="3" name="Espace réservé du contenu 2">
            <a:extLst>
              <a:ext uri="{FF2B5EF4-FFF2-40B4-BE49-F238E27FC236}">
                <a16:creationId xmlns:a16="http://schemas.microsoft.com/office/drawing/2014/main" id="{AA1E6DA3-A222-4B11-8F34-3349F669753A}"/>
              </a:ext>
            </a:extLst>
          </p:cNvPr>
          <p:cNvSpPr>
            <a:spLocks noGrp="1"/>
          </p:cNvSpPr>
          <p:nvPr>
            <p:ph idx="1"/>
          </p:nvPr>
        </p:nvSpPr>
        <p:spPr/>
        <p:txBody>
          <a:bodyPr/>
          <a:lstStyle/>
          <a:p>
            <a:r>
              <a:rPr lang="en-US" noProof="0" dirty="0"/>
              <a:t>After the abstract: </a:t>
            </a:r>
          </a:p>
          <a:p>
            <a:pPr lvl="1"/>
            <a:r>
              <a:rPr lang="en-US" noProof="0" dirty="0"/>
              <a:t>Keywords (from the previous article: deception, lies, truth-telling, oath, laboratory experiment). </a:t>
            </a:r>
          </a:p>
          <a:p>
            <a:pPr lvl="1"/>
            <a:r>
              <a:rPr lang="en-US" noProof="0" dirty="0"/>
              <a:t>JEL classification codes (economics): </a:t>
            </a:r>
            <a:r>
              <a:rPr lang="en-US" noProof="0" dirty="0">
                <a:hlinkClick r:id="rId2"/>
              </a:rPr>
              <a:t>https://www.aeaweb.org/econlit/jelCodes.php?view=jel</a:t>
            </a:r>
            <a:r>
              <a:rPr lang="en-US" noProof="0" dirty="0"/>
              <a:t> (from the previous article: C92 Laboratory, Group Behavior, D03 Behavioral Microeconomics: Underlying Principles, D63 Equity, Justice, Inequality, and Other Normative Criteria and Measurement)</a:t>
            </a:r>
          </a:p>
          <a:p>
            <a:pPr lvl="1"/>
            <a:r>
              <a:rPr lang="en-US" noProof="0" dirty="0"/>
              <a:t>Acknowledgments (you can thank your Master supervisor here ;) ) </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45</a:t>
            </a:fld>
            <a:endParaRPr lang="de-DE"/>
          </a:p>
        </p:txBody>
      </p:sp>
    </p:spTree>
    <p:extLst>
      <p:ext uri="{BB962C8B-B14F-4D97-AF65-F5344CB8AC3E}">
        <p14:creationId xmlns:p14="http://schemas.microsoft.com/office/powerpoint/2010/main" val="7722564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Content of your Master thesis</a:t>
            </a:r>
          </a:p>
        </p:txBody>
      </p:sp>
      <p:sp>
        <p:nvSpPr>
          <p:cNvPr id="3" name="Inhaltsplatzhalter 2"/>
          <p:cNvSpPr>
            <a:spLocks noGrp="1"/>
          </p:cNvSpPr>
          <p:nvPr>
            <p:ph idx="1"/>
          </p:nvPr>
        </p:nvSpPr>
        <p:spPr>
          <a:xfrm>
            <a:off x="838200" y="1825624"/>
            <a:ext cx="10515600" cy="5032375"/>
          </a:xfrm>
        </p:spPr>
        <p:txBody>
          <a:bodyPr>
            <a:normAutofit/>
          </a:bodyPr>
          <a:lstStyle/>
          <a:p>
            <a:pPr marL="514350" indent="-514350">
              <a:buFont typeface="+mj-lt"/>
              <a:buAutoNum type="arabicPeriod"/>
            </a:pPr>
            <a:r>
              <a:rPr lang="en-US" noProof="0" dirty="0"/>
              <a:t>Title</a:t>
            </a:r>
            <a:r>
              <a:rPr lang="en-US" noProof="0" dirty="0">
                <a:solidFill>
                  <a:srgbClr val="FF0000"/>
                </a:solidFill>
              </a:rPr>
              <a:t> </a:t>
            </a:r>
          </a:p>
          <a:p>
            <a:pPr marL="514350" indent="-514350">
              <a:buFont typeface="+mj-lt"/>
              <a:buAutoNum type="arabicPeriod"/>
            </a:pPr>
            <a:r>
              <a:rPr lang="en-US" noProof="0" dirty="0"/>
              <a:t>Abstract</a:t>
            </a:r>
          </a:p>
          <a:p>
            <a:pPr marL="514350" indent="-514350">
              <a:buFont typeface="+mj-lt"/>
              <a:buAutoNum type="arabicPeriod"/>
            </a:pPr>
            <a:r>
              <a:rPr lang="en-US" noProof="0" dirty="0">
                <a:solidFill>
                  <a:srgbClr val="FF0000"/>
                </a:solidFill>
              </a:rPr>
              <a:t>Introduction</a:t>
            </a:r>
          </a:p>
          <a:p>
            <a:pPr marL="514350" indent="-514350">
              <a:buFont typeface="+mj-lt"/>
              <a:buAutoNum type="arabicPeriod"/>
            </a:pPr>
            <a:r>
              <a:rPr lang="en-US" noProof="0" dirty="0"/>
              <a:t>Literature review</a:t>
            </a:r>
          </a:p>
          <a:p>
            <a:pPr marL="514350" indent="-514350">
              <a:buFont typeface="+mj-lt"/>
              <a:buAutoNum type="arabicPeriod"/>
            </a:pPr>
            <a:r>
              <a:rPr lang="en-US" noProof="0" dirty="0"/>
              <a:t>Body of the text: methodology (theory, experimental design…) and results.</a:t>
            </a:r>
          </a:p>
          <a:p>
            <a:pPr marL="514350" indent="-514350">
              <a:buFont typeface="+mj-lt"/>
              <a:buAutoNum type="arabicPeriod"/>
            </a:pPr>
            <a:r>
              <a:rPr lang="en-US" noProof="0" dirty="0"/>
              <a:t>Conclusion</a:t>
            </a:r>
          </a:p>
          <a:p>
            <a:pPr marL="514350" indent="-514350">
              <a:buFont typeface="+mj-lt"/>
              <a:buAutoNum type="arabicPeriod"/>
            </a:pPr>
            <a:r>
              <a:rPr lang="en-US" noProof="0" dirty="0"/>
              <a:t>References</a:t>
            </a:r>
          </a:p>
          <a:p>
            <a:pPr marL="514350" indent="-514350">
              <a:buFont typeface="+mj-lt"/>
              <a:buAutoNum type="arabicPeriod"/>
            </a:pPr>
            <a:r>
              <a:rPr lang="en-US" noProof="0" dirty="0"/>
              <a:t>Appendix </a:t>
            </a:r>
          </a:p>
          <a:p>
            <a:pPr marL="0" indent="0">
              <a:buNone/>
            </a:pPr>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46</a:t>
            </a:fld>
            <a:endParaRPr lang="de-DE"/>
          </a:p>
        </p:txBody>
      </p:sp>
    </p:spTree>
    <p:extLst>
      <p:ext uri="{BB962C8B-B14F-4D97-AF65-F5344CB8AC3E}">
        <p14:creationId xmlns:p14="http://schemas.microsoft.com/office/powerpoint/2010/main" val="1067881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Introduction </a:t>
            </a:r>
          </a:p>
        </p:txBody>
      </p:sp>
      <p:sp>
        <p:nvSpPr>
          <p:cNvPr id="3" name="Inhaltsplatzhalter 2"/>
          <p:cNvSpPr>
            <a:spLocks noGrp="1"/>
          </p:cNvSpPr>
          <p:nvPr>
            <p:ph idx="1"/>
          </p:nvPr>
        </p:nvSpPr>
        <p:spPr/>
        <p:txBody>
          <a:bodyPr>
            <a:normAutofit fontScale="92500" lnSpcReduction="20000"/>
          </a:bodyPr>
          <a:lstStyle/>
          <a:p>
            <a:r>
              <a:rPr lang="en-US" noProof="0" dirty="0"/>
              <a:t>Your introduction must:</a:t>
            </a:r>
          </a:p>
          <a:p>
            <a:pPr lvl="1"/>
            <a:r>
              <a:rPr lang="en-US" b="1" noProof="0" dirty="0">
                <a:solidFill>
                  <a:schemeClr val="accent2"/>
                </a:solidFill>
              </a:rPr>
              <a:t>Introduce</a:t>
            </a:r>
            <a:r>
              <a:rPr lang="en-US" noProof="0" dirty="0"/>
              <a:t> your topic, explain why it is interesting.</a:t>
            </a:r>
          </a:p>
          <a:p>
            <a:pPr lvl="1"/>
            <a:r>
              <a:rPr lang="en-US" noProof="0" dirty="0"/>
              <a:t>Explain how it </a:t>
            </a:r>
            <a:r>
              <a:rPr lang="en-US" b="1" noProof="0" dirty="0">
                <a:solidFill>
                  <a:schemeClr val="accent2"/>
                </a:solidFill>
              </a:rPr>
              <a:t>contributes</a:t>
            </a:r>
            <a:r>
              <a:rPr lang="en-US" noProof="0" dirty="0"/>
              <a:t> to the existing literature.</a:t>
            </a:r>
          </a:p>
          <a:p>
            <a:pPr lvl="1"/>
            <a:r>
              <a:rPr lang="en-US" noProof="0" dirty="0"/>
              <a:t>Specify clearly your </a:t>
            </a:r>
            <a:r>
              <a:rPr lang="en-US" b="1" noProof="0" dirty="0">
                <a:solidFill>
                  <a:schemeClr val="accent2"/>
                </a:solidFill>
              </a:rPr>
              <a:t>problematic/research question</a:t>
            </a:r>
            <a:r>
              <a:rPr lang="en-US" noProof="0" dirty="0"/>
              <a:t>.</a:t>
            </a:r>
          </a:p>
          <a:p>
            <a:pPr lvl="1"/>
            <a:r>
              <a:rPr lang="en-US" noProof="0" dirty="0"/>
              <a:t>Explain your </a:t>
            </a:r>
            <a:r>
              <a:rPr lang="en-US" b="1" noProof="0" dirty="0">
                <a:solidFill>
                  <a:schemeClr val="accent2"/>
                </a:solidFill>
              </a:rPr>
              <a:t>methodology</a:t>
            </a:r>
            <a:r>
              <a:rPr lang="en-US" noProof="0" dirty="0"/>
              <a:t>.</a:t>
            </a:r>
          </a:p>
          <a:p>
            <a:pPr lvl="1"/>
            <a:r>
              <a:rPr lang="en-US" noProof="0" dirty="0"/>
              <a:t>Highlight your </a:t>
            </a:r>
            <a:r>
              <a:rPr lang="en-US" b="1" noProof="0" dirty="0">
                <a:solidFill>
                  <a:schemeClr val="accent2"/>
                </a:solidFill>
              </a:rPr>
              <a:t>main result(s).</a:t>
            </a:r>
          </a:p>
          <a:p>
            <a:pPr lvl="1"/>
            <a:r>
              <a:rPr lang="en-US" noProof="0" dirty="0"/>
              <a:t>Describe the </a:t>
            </a:r>
            <a:r>
              <a:rPr lang="en-US" b="1" noProof="0" dirty="0">
                <a:solidFill>
                  <a:schemeClr val="accent2"/>
                </a:solidFill>
              </a:rPr>
              <a:t>outline</a:t>
            </a:r>
            <a:r>
              <a:rPr lang="en-US" noProof="0" dirty="0"/>
              <a:t> of your thesis.</a:t>
            </a:r>
          </a:p>
          <a:p>
            <a:r>
              <a:rPr lang="en-US" noProof="0" dirty="0"/>
              <a:t>The introduction should not be too long: 5 pages MAXIMUM (2 pages may be enough, 3 is the average). </a:t>
            </a:r>
          </a:p>
          <a:p>
            <a:r>
              <a:rPr lang="en-US" noProof="0" dirty="0"/>
              <a:t>The introduction is linked with your conclusion. </a:t>
            </a:r>
          </a:p>
          <a:p>
            <a:r>
              <a:rPr lang="en-US" noProof="0" dirty="0"/>
              <a:t>This is the </a:t>
            </a:r>
            <a:r>
              <a:rPr lang="en-US" b="1" noProof="0" dirty="0">
                <a:solidFill>
                  <a:schemeClr val="accent2"/>
                </a:solidFill>
              </a:rPr>
              <a:t>MOST important </a:t>
            </a:r>
            <a:r>
              <a:rPr lang="en-US" noProof="0" dirty="0"/>
              <a:t>part of your Master 2 thesis. If it is not good, readers won‘t want to go further or will have a very bad feeling.</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47</a:t>
            </a:fld>
            <a:endParaRPr lang="de-DE"/>
          </a:p>
        </p:txBody>
      </p:sp>
    </p:spTree>
    <p:extLst>
      <p:ext uri="{BB962C8B-B14F-4D97-AF65-F5344CB8AC3E}">
        <p14:creationId xmlns:p14="http://schemas.microsoft.com/office/powerpoint/2010/main" val="1720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Introduction</a:t>
            </a:r>
          </a:p>
        </p:txBody>
      </p:sp>
      <p:sp>
        <p:nvSpPr>
          <p:cNvPr id="3" name="Inhaltsplatzhalter 2"/>
          <p:cNvSpPr>
            <a:spLocks noGrp="1"/>
          </p:cNvSpPr>
          <p:nvPr>
            <p:ph idx="1"/>
          </p:nvPr>
        </p:nvSpPr>
        <p:spPr>
          <a:xfrm>
            <a:off x="838200" y="1825625"/>
            <a:ext cx="10515600" cy="4545678"/>
          </a:xfrm>
        </p:spPr>
        <p:txBody>
          <a:bodyPr>
            <a:normAutofit/>
          </a:bodyPr>
          <a:lstStyle/>
          <a:p>
            <a:pPr marL="514350" indent="-514350">
              <a:buFont typeface="+mj-lt"/>
              <a:buAutoNum type="arabicPeriod"/>
            </a:pPr>
            <a:r>
              <a:rPr lang="en-US" noProof="0" dirty="0"/>
              <a:t>Start with giving an </a:t>
            </a:r>
            <a:r>
              <a:rPr lang="en-US" b="1" noProof="0" dirty="0"/>
              <a:t>introduction of your topic</a:t>
            </a:r>
            <a:r>
              <a:rPr lang="en-US" noProof="0" dirty="0"/>
              <a:t>. </a:t>
            </a:r>
          </a:p>
          <a:p>
            <a:pPr marL="0" indent="0">
              <a:buNone/>
            </a:pPr>
            <a:endParaRPr lang="en-US" noProof="0" dirty="0"/>
          </a:p>
          <a:p>
            <a:pPr marL="0" indent="0">
              <a:buNone/>
            </a:pPr>
            <a:r>
              <a:rPr lang="en-US" noProof="0" dirty="0"/>
              <a:t>You need to contextualize your topic, to connect it to reality. Show that you want to solve a real world problem. </a:t>
            </a:r>
          </a:p>
          <a:p>
            <a:pPr marL="0" indent="0">
              <a:buNone/>
            </a:pPr>
            <a:r>
              <a:rPr lang="en-US" noProof="0" dirty="0"/>
              <a:t>Do not start with “Since hundreds of years…”, “The literature on … has always been interested in…”. </a:t>
            </a:r>
          </a:p>
          <a:p>
            <a:pPr marL="0" indent="0">
              <a:buNone/>
            </a:pPr>
            <a:r>
              <a:rPr lang="en-US" noProof="0" dirty="0"/>
              <a:t>Start directly with the topic. </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48</a:t>
            </a:fld>
            <a:endParaRPr lang="de-DE"/>
          </a:p>
        </p:txBody>
      </p:sp>
    </p:spTree>
    <p:extLst>
      <p:ext uri="{BB962C8B-B14F-4D97-AF65-F5344CB8AC3E}">
        <p14:creationId xmlns:p14="http://schemas.microsoft.com/office/powerpoint/2010/main" val="8148395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10085-1674-4EF4-8B28-AA73ACD384EF}"/>
              </a:ext>
            </a:extLst>
          </p:cNvPr>
          <p:cNvSpPr>
            <a:spLocks noGrp="1"/>
          </p:cNvSpPr>
          <p:nvPr>
            <p:ph type="title"/>
          </p:nvPr>
        </p:nvSpPr>
        <p:spPr/>
        <p:txBody>
          <a:bodyPr/>
          <a:lstStyle/>
          <a:p>
            <a:r>
              <a:rPr lang="en-US" noProof="0" dirty="0"/>
              <a:t>Introduction</a:t>
            </a:r>
          </a:p>
        </p:txBody>
      </p:sp>
      <p:sp>
        <p:nvSpPr>
          <p:cNvPr id="3" name="Espace réservé du contenu 2">
            <a:extLst>
              <a:ext uri="{FF2B5EF4-FFF2-40B4-BE49-F238E27FC236}">
                <a16:creationId xmlns:a16="http://schemas.microsoft.com/office/drawing/2014/main" id="{D0BB1B43-0F29-431B-AFFC-B48D92A9CFC8}"/>
              </a:ext>
            </a:extLst>
          </p:cNvPr>
          <p:cNvSpPr>
            <a:spLocks noGrp="1"/>
          </p:cNvSpPr>
          <p:nvPr>
            <p:ph idx="1"/>
          </p:nvPr>
        </p:nvSpPr>
        <p:spPr/>
        <p:txBody>
          <a:bodyPr>
            <a:normAutofit fontScale="92500" lnSpcReduction="10000"/>
          </a:bodyPr>
          <a:lstStyle/>
          <a:p>
            <a:pPr marL="514350" indent="-514350">
              <a:buFont typeface="+mj-lt"/>
              <a:buAutoNum type="arabicPeriod"/>
            </a:pPr>
            <a:r>
              <a:rPr lang="en-US" noProof="0" dirty="0"/>
              <a:t>Start with giving an introduction of your topic. </a:t>
            </a:r>
          </a:p>
          <a:p>
            <a:pPr marL="0" indent="0">
              <a:buNone/>
            </a:pPr>
            <a:endParaRPr lang="en-US" noProof="0" dirty="0"/>
          </a:p>
          <a:p>
            <a:pPr marL="0" indent="0">
              <a:buNone/>
            </a:pPr>
            <a:r>
              <a:rPr lang="en-US" sz="2000" noProof="0" dirty="0"/>
              <a:t>In “Does competition enhance performance or cheating? A laboratory experiment” (</a:t>
            </a:r>
            <a:r>
              <a:rPr lang="en-US" sz="2000" noProof="0" dirty="0" err="1"/>
              <a:t>Schwieren</a:t>
            </a:r>
            <a:r>
              <a:rPr lang="en-US" sz="2000" noProof="0" dirty="0"/>
              <a:t>, </a:t>
            </a:r>
            <a:r>
              <a:rPr lang="en-US" sz="2000" noProof="0" dirty="0" err="1"/>
              <a:t>Weichselbaumer</a:t>
            </a:r>
            <a:r>
              <a:rPr lang="en-US" sz="2000" noProof="0" dirty="0"/>
              <a:t>, 2010, JEP) </a:t>
            </a:r>
          </a:p>
          <a:p>
            <a:pPr marL="0" indent="0">
              <a:buNone/>
            </a:pPr>
            <a:r>
              <a:rPr lang="en-US" noProof="0" dirty="0"/>
              <a:t>“Economic theory typically considers competition as desirable, since competition improves the </a:t>
            </a:r>
            <a:r>
              <a:rPr lang="en-US" noProof="0" dirty="0">
                <a:solidFill>
                  <a:schemeClr val="accent1"/>
                </a:solidFill>
              </a:rPr>
              <a:t>functioning of markets</a:t>
            </a:r>
            <a:r>
              <a:rPr lang="en-US" noProof="0" dirty="0"/>
              <a:t>, </a:t>
            </a:r>
            <a:r>
              <a:rPr lang="en-US" noProof="0" dirty="0">
                <a:solidFill>
                  <a:schemeClr val="accent1"/>
                </a:solidFill>
              </a:rPr>
              <a:t>fosters innovation</a:t>
            </a:r>
            <a:r>
              <a:rPr lang="en-US" noProof="0" dirty="0"/>
              <a:t>, guarantees efficiency by </a:t>
            </a:r>
            <a:r>
              <a:rPr lang="en-US" noProof="0" dirty="0">
                <a:solidFill>
                  <a:schemeClr val="accent1"/>
                </a:solidFill>
              </a:rPr>
              <a:t>forcing firms to produce at lowest costs</a:t>
            </a:r>
            <a:r>
              <a:rPr lang="en-US" noProof="0" dirty="0"/>
              <a:t>, encourages </a:t>
            </a:r>
            <a:r>
              <a:rPr lang="en-US" noProof="0" dirty="0">
                <a:solidFill>
                  <a:schemeClr val="accent1"/>
                </a:solidFill>
              </a:rPr>
              <a:t>highest effort among employees</a:t>
            </a:r>
            <a:r>
              <a:rPr lang="en-US" noProof="0" dirty="0"/>
              <a:t> and reduces possibilities of discriminatory behavior of employers […] Lately, however, economists began to become interested in other than purely economic effects of competition. For example, Shleifer (2004) suggests that </a:t>
            </a:r>
            <a:r>
              <a:rPr lang="en-US" noProof="0" dirty="0">
                <a:solidFill>
                  <a:schemeClr val="accent2"/>
                </a:solidFill>
              </a:rPr>
              <a:t>competition may favor unethical behavior such as corruption or cheating</a:t>
            </a:r>
            <a:r>
              <a:rPr lang="en-US" noProof="0" dirty="0"/>
              <a:t>.”</a:t>
            </a:r>
          </a:p>
          <a:p>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49</a:t>
            </a:fld>
            <a:endParaRPr lang="de-DE"/>
          </a:p>
        </p:txBody>
      </p:sp>
    </p:spTree>
    <p:extLst>
      <p:ext uri="{BB962C8B-B14F-4D97-AF65-F5344CB8AC3E}">
        <p14:creationId xmlns:p14="http://schemas.microsoft.com/office/powerpoint/2010/main" val="783449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Calendar</a:t>
            </a:r>
          </a:p>
        </p:txBody>
      </p:sp>
      <p:sp>
        <p:nvSpPr>
          <p:cNvPr id="3" name="Espace réservé du contenu 2"/>
          <p:cNvSpPr>
            <a:spLocks noGrp="1"/>
          </p:cNvSpPr>
          <p:nvPr>
            <p:ph idx="1"/>
          </p:nvPr>
        </p:nvSpPr>
        <p:spPr/>
        <p:txBody>
          <a:bodyPr/>
          <a:lstStyle/>
          <a:p>
            <a:r>
              <a:rPr lang="en-US" b="1" noProof="0" dirty="0">
                <a:solidFill>
                  <a:schemeClr val="accent2"/>
                </a:solidFill>
              </a:rPr>
              <a:t>1st session</a:t>
            </a:r>
            <a:r>
              <a:rPr lang="en-US" noProof="0" dirty="0"/>
              <a:t>: </a:t>
            </a:r>
          </a:p>
          <a:p>
            <a:pPr lvl="1"/>
            <a:r>
              <a:rPr lang="en-US" noProof="0" dirty="0"/>
              <a:t>Why doing a PhD + tour de table</a:t>
            </a:r>
          </a:p>
          <a:p>
            <a:pPr lvl="1"/>
            <a:r>
              <a:rPr lang="en-US" noProof="0" dirty="0"/>
              <a:t>Methodology on writing your master thesis</a:t>
            </a:r>
          </a:p>
          <a:p>
            <a:pPr lvl="1"/>
            <a:r>
              <a:rPr lang="en-US" dirty="0"/>
              <a:t>Your presentation in this class</a:t>
            </a:r>
          </a:p>
          <a:p>
            <a:pPr lvl="1"/>
            <a:r>
              <a:rPr lang="en-US" noProof="0" dirty="0"/>
              <a:t>CV and cover letter</a:t>
            </a:r>
          </a:p>
          <a:p>
            <a:r>
              <a:rPr lang="en-US" noProof="0" dirty="0"/>
              <a:t>2</a:t>
            </a:r>
            <a:r>
              <a:rPr lang="en-US" baseline="30000" noProof="0" dirty="0"/>
              <a:t>nd</a:t>
            </a:r>
            <a:r>
              <a:rPr lang="en-US" noProof="0" dirty="0"/>
              <a:t> session: </a:t>
            </a:r>
          </a:p>
          <a:p>
            <a:pPr lvl="1"/>
            <a:r>
              <a:rPr lang="en-US" noProof="0" dirty="0"/>
              <a:t>Academic/research system</a:t>
            </a:r>
          </a:p>
          <a:p>
            <a:pPr lvl="1"/>
            <a:r>
              <a:rPr lang="en-US" noProof="0" dirty="0"/>
              <a:t>PhD </a:t>
            </a:r>
            <a:r>
              <a:rPr lang="en-US" noProof="0" dirty="0" err="1"/>
              <a:t>fundings</a:t>
            </a:r>
            <a:endParaRPr lang="en-US" noProof="0" dirty="0"/>
          </a:p>
          <a:p>
            <a:r>
              <a:rPr lang="en-US" noProof="0" dirty="0"/>
              <a:t>4 other sessions for presentations/discussion</a:t>
            </a:r>
          </a:p>
          <a:p>
            <a:endParaRPr lang="en-US" noProof="0" dirty="0"/>
          </a:p>
          <a:p>
            <a:pPr lvl="1"/>
            <a:endParaRPr lang="en-US" noProof="0" dirty="0"/>
          </a:p>
          <a:p>
            <a:endParaRPr lang="en-US" noProof="0" dirty="0"/>
          </a:p>
          <a:p>
            <a:endParaRPr lang="en-US" noProof="0" dirty="0"/>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5</a:t>
            </a:fld>
            <a:endParaRPr lang="fr-FR"/>
          </a:p>
        </p:txBody>
      </p:sp>
    </p:spTree>
    <p:extLst>
      <p:ext uri="{BB962C8B-B14F-4D97-AF65-F5344CB8AC3E}">
        <p14:creationId xmlns:p14="http://schemas.microsoft.com/office/powerpoint/2010/main" val="35246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Introduction</a:t>
            </a:r>
          </a:p>
        </p:txBody>
      </p:sp>
      <p:sp>
        <p:nvSpPr>
          <p:cNvPr id="3" name="Inhaltsplatzhalter 2"/>
          <p:cNvSpPr>
            <a:spLocks noGrp="1"/>
          </p:cNvSpPr>
          <p:nvPr>
            <p:ph idx="1"/>
          </p:nvPr>
        </p:nvSpPr>
        <p:spPr/>
        <p:txBody>
          <a:bodyPr/>
          <a:lstStyle/>
          <a:p>
            <a:pPr marL="514350" indent="-514350">
              <a:buFont typeface="+mj-lt"/>
              <a:buAutoNum type="arabicPeriod" startAt="2"/>
            </a:pPr>
            <a:r>
              <a:rPr lang="en-US" noProof="0" dirty="0"/>
              <a:t>Present your </a:t>
            </a:r>
            <a:r>
              <a:rPr lang="en-US" b="1" noProof="0" dirty="0"/>
              <a:t>research question</a:t>
            </a:r>
            <a:r>
              <a:rPr lang="en-US" noProof="0" dirty="0"/>
              <a:t>, your objective.</a:t>
            </a:r>
          </a:p>
          <a:p>
            <a:pPr marL="0" indent="0">
              <a:buNone/>
            </a:pPr>
            <a:endParaRPr lang="en-US" noProof="0" dirty="0"/>
          </a:p>
          <a:p>
            <a:pPr marL="0" indent="0">
              <a:buNone/>
            </a:pPr>
            <a:r>
              <a:rPr lang="en-US" noProof="0" dirty="0"/>
              <a:t>It needs to be clear and straight to the point. </a:t>
            </a:r>
          </a:p>
          <a:p>
            <a:pPr marL="0" indent="0">
              <a:buNone/>
            </a:pPr>
            <a:r>
              <a:rPr lang="en-US" noProof="0" dirty="0"/>
              <a:t>“In this paper, we are interested in the effect of competitive pressure on cheating.”</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50</a:t>
            </a:fld>
            <a:endParaRPr lang="de-DE"/>
          </a:p>
        </p:txBody>
      </p:sp>
    </p:spTree>
    <p:extLst>
      <p:ext uri="{BB962C8B-B14F-4D97-AF65-F5344CB8AC3E}">
        <p14:creationId xmlns:p14="http://schemas.microsoft.com/office/powerpoint/2010/main" val="9173790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Introduction</a:t>
            </a:r>
          </a:p>
        </p:txBody>
      </p:sp>
      <p:sp>
        <p:nvSpPr>
          <p:cNvPr id="3" name="Inhaltsplatzhalter 2"/>
          <p:cNvSpPr>
            <a:spLocks noGrp="1"/>
          </p:cNvSpPr>
          <p:nvPr>
            <p:ph idx="1"/>
          </p:nvPr>
        </p:nvSpPr>
        <p:spPr/>
        <p:txBody>
          <a:bodyPr>
            <a:normAutofit fontScale="85000" lnSpcReduction="20000"/>
          </a:bodyPr>
          <a:lstStyle/>
          <a:p>
            <a:pPr marL="514350" indent="-514350">
              <a:buFont typeface="+mj-lt"/>
              <a:buAutoNum type="arabicPeriod" startAt="3"/>
            </a:pPr>
            <a:r>
              <a:rPr lang="en-US" noProof="0" dirty="0"/>
              <a:t>Explain why your </a:t>
            </a:r>
            <a:r>
              <a:rPr lang="en-US" b="1" noProof="0" dirty="0"/>
              <a:t>research question is important </a:t>
            </a:r>
            <a:r>
              <a:rPr lang="en-US" noProof="0" dirty="0"/>
              <a:t>and why the answer to your question is not obvious.</a:t>
            </a:r>
          </a:p>
          <a:p>
            <a:pPr marL="0" indent="0">
              <a:buNone/>
            </a:pPr>
            <a:endParaRPr lang="en-US" noProof="0" dirty="0"/>
          </a:p>
          <a:p>
            <a:pPr marL="0" indent="0">
              <a:buNone/>
            </a:pPr>
            <a:r>
              <a:rPr lang="en-US" noProof="0" dirty="0"/>
              <a:t>Different reasons/mechanisms at work:</a:t>
            </a:r>
          </a:p>
          <a:p>
            <a:pPr marL="0" indent="0">
              <a:buNone/>
            </a:pPr>
            <a:r>
              <a:rPr lang="en-US" noProof="0" dirty="0"/>
              <a:t>“With respect to competition the ‘‘rational cheater model” would predict that the higher the competition, i.e. the </a:t>
            </a:r>
            <a:r>
              <a:rPr lang="en-US" noProof="0" dirty="0">
                <a:solidFill>
                  <a:schemeClr val="accent1">
                    <a:lumMod val="75000"/>
                  </a:schemeClr>
                </a:solidFill>
              </a:rPr>
              <a:t>higher the benefit </a:t>
            </a:r>
            <a:r>
              <a:rPr lang="en-US" noProof="0" dirty="0"/>
              <a:t>of doing better than the others, the more cheating we should observe. […] But also </a:t>
            </a:r>
            <a:r>
              <a:rPr lang="en-US" noProof="0" dirty="0">
                <a:solidFill>
                  <a:schemeClr val="accent1">
                    <a:lumMod val="75000"/>
                  </a:schemeClr>
                </a:solidFill>
              </a:rPr>
              <a:t>behavioral/psychological motives</a:t>
            </a:r>
            <a:r>
              <a:rPr lang="en-US" noProof="0" dirty="0"/>
              <a:t> may lead towards increased cheating under competitive pressure. Competition emphasizes the importance of </a:t>
            </a:r>
            <a:r>
              <a:rPr lang="en-US" noProof="0" dirty="0">
                <a:solidFill>
                  <a:schemeClr val="accent1">
                    <a:lumMod val="75000"/>
                  </a:schemeClr>
                </a:solidFill>
              </a:rPr>
              <a:t>personal success</a:t>
            </a:r>
            <a:r>
              <a:rPr lang="en-US" noProof="0" dirty="0"/>
              <a:t>. As a result, people who do not bring about the desired achievements may feel pressured to engage in </a:t>
            </a:r>
            <a:r>
              <a:rPr lang="en-US" noProof="0" dirty="0" err="1"/>
              <a:t>pretence</a:t>
            </a:r>
            <a:r>
              <a:rPr lang="en-US" noProof="0" dirty="0"/>
              <a:t> of such. Furthermore, competition draws the attention from the well-being of the group towards the individual and thereby lessens the social cohesion within a group. Consequently, individuals may find themselves less bound to adhere to standards of fairness but may </a:t>
            </a:r>
            <a:r>
              <a:rPr lang="en-US" noProof="0" dirty="0">
                <a:solidFill>
                  <a:schemeClr val="accent1">
                    <a:lumMod val="75000"/>
                  </a:schemeClr>
                </a:solidFill>
              </a:rPr>
              <a:t>find it legitimate to gain their personal share</a:t>
            </a:r>
            <a:r>
              <a:rPr lang="en-US" noProof="0" dirty="0"/>
              <a:t> by cheating.”</a:t>
            </a:r>
          </a:p>
          <a:p>
            <a:pPr marL="0" indent="0">
              <a:buNone/>
            </a:pPr>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51</a:t>
            </a:fld>
            <a:endParaRPr lang="de-DE"/>
          </a:p>
        </p:txBody>
      </p:sp>
    </p:spTree>
    <p:extLst>
      <p:ext uri="{BB962C8B-B14F-4D97-AF65-F5344CB8AC3E}">
        <p14:creationId xmlns:p14="http://schemas.microsoft.com/office/powerpoint/2010/main" val="969336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Introduction</a:t>
            </a:r>
          </a:p>
        </p:txBody>
      </p:sp>
      <p:sp>
        <p:nvSpPr>
          <p:cNvPr id="3" name="Inhaltsplatzhalter 2"/>
          <p:cNvSpPr>
            <a:spLocks noGrp="1"/>
          </p:cNvSpPr>
          <p:nvPr>
            <p:ph idx="1"/>
          </p:nvPr>
        </p:nvSpPr>
        <p:spPr/>
        <p:txBody>
          <a:bodyPr/>
          <a:lstStyle/>
          <a:p>
            <a:pPr marL="514350" indent="-514350">
              <a:buFont typeface="+mj-lt"/>
              <a:buAutoNum type="arabicPeriod" startAt="4"/>
            </a:pPr>
            <a:r>
              <a:rPr lang="en-US" noProof="0" dirty="0"/>
              <a:t>Explain your </a:t>
            </a:r>
            <a:r>
              <a:rPr lang="en-US" b="1" noProof="0" dirty="0"/>
              <a:t>contribution</a:t>
            </a:r>
            <a:r>
              <a:rPr lang="en-US" noProof="0" dirty="0"/>
              <a:t> to the literature. </a:t>
            </a:r>
          </a:p>
          <a:p>
            <a:pPr marL="514350" indent="-514350">
              <a:buFont typeface="+mj-lt"/>
              <a:buAutoNum type="arabicPeriod" startAt="4"/>
            </a:pPr>
            <a:endParaRPr lang="en-US" noProof="0" dirty="0"/>
          </a:p>
          <a:p>
            <a:pPr marL="0" indent="0">
              <a:buNone/>
            </a:pPr>
            <a:r>
              <a:rPr lang="en-US" noProof="0" dirty="0"/>
              <a:t>You may either present the literature and your contribution in the introduction or make a literature review in another section. But in both cases, you need to explain how you contribute to the literature, which gap you fill.</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52</a:t>
            </a:fld>
            <a:endParaRPr lang="de-DE"/>
          </a:p>
        </p:txBody>
      </p:sp>
    </p:spTree>
    <p:extLst>
      <p:ext uri="{BB962C8B-B14F-4D97-AF65-F5344CB8AC3E}">
        <p14:creationId xmlns:p14="http://schemas.microsoft.com/office/powerpoint/2010/main" val="33078447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Introduction</a:t>
            </a:r>
          </a:p>
        </p:txBody>
      </p:sp>
      <p:sp>
        <p:nvSpPr>
          <p:cNvPr id="3" name="Inhaltsplatzhalter 2"/>
          <p:cNvSpPr>
            <a:spLocks noGrp="1"/>
          </p:cNvSpPr>
          <p:nvPr>
            <p:ph idx="1"/>
          </p:nvPr>
        </p:nvSpPr>
        <p:spPr>
          <a:xfrm>
            <a:off x="838200" y="1835250"/>
            <a:ext cx="10515600" cy="4351338"/>
          </a:xfrm>
        </p:spPr>
        <p:txBody>
          <a:bodyPr>
            <a:normAutofit lnSpcReduction="10000"/>
          </a:bodyPr>
          <a:lstStyle/>
          <a:p>
            <a:pPr marL="514350" indent="-514350">
              <a:buFont typeface="+mj-lt"/>
              <a:buAutoNum type="arabicPeriod" startAt="5"/>
            </a:pPr>
            <a:r>
              <a:rPr lang="en-US" sz="2400" noProof="0" dirty="0"/>
              <a:t>Methodology: how do you answer to your research question?</a:t>
            </a:r>
          </a:p>
          <a:p>
            <a:pPr marL="0" indent="0">
              <a:buNone/>
            </a:pPr>
            <a:endParaRPr lang="en-US" sz="2400" noProof="0" dirty="0"/>
          </a:p>
          <a:p>
            <a:pPr marL="0" indent="0">
              <a:buNone/>
            </a:pPr>
            <a:r>
              <a:rPr lang="en-US" sz="2400" b="1" noProof="0" dirty="0"/>
              <a:t>If theoretical</a:t>
            </a:r>
            <a:r>
              <a:rPr lang="en-US" sz="2400" noProof="0" dirty="0"/>
              <a:t>: explain your model briefly (do not put equations in the introduction).</a:t>
            </a:r>
          </a:p>
          <a:p>
            <a:pPr marL="0" indent="0">
              <a:buNone/>
            </a:pPr>
            <a:r>
              <a:rPr lang="en-US" sz="2400" b="1" noProof="0" dirty="0"/>
              <a:t>If experimental</a:t>
            </a:r>
            <a:r>
              <a:rPr lang="en-US" sz="2400" noProof="0" dirty="0"/>
              <a:t>: present your design, treatments. </a:t>
            </a:r>
          </a:p>
          <a:p>
            <a:pPr marL="0" indent="0">
              <a:buNone/>
            </a:pPr>
            <a:r>
              <a:rPr lang="en-US" sz="2400" b="1" noProof="0" dirty="0"/>
              <a:t>If surveys</a:t>
            </a:r>
            <a:r>
              <a:rPr lang="en-US" sz="2400" noProof="0" dirty="0"/>
              <a:t>: present your questionnaire.</a:t>
            </a:r>
          </a:p>
          <a:p>
            <a:pPr marL="0" indent="0">
              <a:buNone/>
            </a:pPr>
            <a:r>
              <a:rPr lang="en-US" sz="2400" noProof="0" dirty="0"/>
              <a:t>“In our experiment, individuals also have the possibility to </a:t>
            </a:r>
            <a:r>
              <a:rPr lang="en-US" sz="2400" noProof="0" dirty="0">
                <a:solidFill>
                  <a:schemeClr val="accent1">
                    <a:lumMod val="75000"/>
                  </a:schemeClr>
                </a:solidFill>
              </a:rPr>
              <a:t>distort information among a number of cheating opportunities</a:t>
            </a:r>
            <a:r>
              <a:rPr lang="en-US" sz="2400" noProof="0" dirty="0"/>
              <a:t>. Subjects have to conduct a task under two different treatments: a </a:t>
            </a:r>
            <a:r>
              <a:rPr lang="en-US" sz="2400" noProof="0" dirty="0">
                <a:solidFill>
                  <a:schemeClr val="accent1">
                    <a:lumMod val="75000"/>
                  </a:schemeClr>
                </a:solidFill>
              </a:rPr>
              <a:t>non-competitive</a:t>
            </a:r>
            <a:r>
              <a:rPr lang="en-US" sz="2400" noProof="0" dirty="0"/>
              <a:t> and </a:t>
            </a:r>
            <a:r>
              <a:rPr lang="en-US" sz="2400" noProof="0" dirty="0">
                <a:solidFill>
                  <a:schemeClr val="accent1">
                    <a:lumMod val="75000"/>
                  </a:schemeClr>
                </a:solidFill>
              </a:rPr>
              <a:t>competitive treatment</a:t>
            </a:r>
            <a:r>
              <a:rPr lang="en-US" sz="2400" noProof="0" dirty="0"/>
              <a:t>. The level of competitiveness is induced by the </a:t>
            </a:r>
            <a:r>
              <a:rPr lang="en-US" sz="2400" noProof="0" dirty="0">
                <a:solidFill>
                  <a:schemeClr val="accent1">
                    <a:lumMod val="75000"/>
                  </a:schemeClr>
                </a:solidFill>
              </a:rPr>
              <a:t>structure of the payments </a:t>
            </a:r>
            <a:r>
              <a:rPr lang="en-US" sz="2400" noProof="0" dirty="0"/>
              <a:t>awarded which either depend on </a:t>
            </a:r>
            <a:r>
              <a:rPr lang="en-US" sz="2400" noProof="0" dirty="0">
                <a:solidFill>
                  <a:schemeClr val="accent1">
                    <a:lumMod val="75000"/>
                  </a:schemeClr>
                </a:solidFill>
              </a:rPr>
              <a:t>absolute or relative performance</a:t>
            </a:r>
            <a:r>
              <a:rPr lang="en-US" sz="2400" noProof="0" dirty="0"/>
              <a:t>. As we can observe the subjects’ behavior without their knowing we can test whether cheating is indeed increased by competition”</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53</a:t>
            </a:fld>
            <a:endParaRPr lang="de-DE"/>
          </a:p>
        </p:txBody>
      </p:sp>
    </p:spTree>
    <p:extLst>
      <p:ext uri="{BB962C8B-B14F-4D97-AF65-F5344CB8AC3E}">
        <p14:creationId xmlns:p14="http://schemas.microsoft.com/office/powerpoint/2010/main" val="9585770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Introduction</a:t>
            </a:r>
          </a:p>
        </p:txBody>
      </p:sp>
      <p:sp>
        <p:nvSpPr>
          <p:cNvPr id="3" name="Inhaltsplatzhalter 2"/>
          <p:cNvSpPr>
            <a:spLocks noGrp="1"/>
          </p:cNvSpPr>
          <p:nvPr>
            <p:ph idx="1"/>
          </p:nvPr>
        </p:nvSpPr>
        <p:spPr/>
        <p:txBody>
          <a:bodyPr>
            <a:normAutofit/>
          </a:bodyPr>
          <a:lstStyle/>
          <a:p>
            <a:pPr marL="514350" indent="-514350">
              <a:buFont typeface="+mj-lt"/>
              <a:buAutoNum type="arabicPeriod" startAt="6"/>
            </a:pPr>
            <a:r>
              <a:rPr lang="en-US" noProof="0" dirty="0"/>
              <a:t>Present your results:</a:t>
            </a:r>
          </a:p>
          <a:p>
            <a:pPr marL="0" indent="0">
              <a:buNone/>
            </a:pPr>
            <a:endParaRPr lang="en-US" noProof="0" dirty="0"/>
          </a:p>
          <a:p>
            <a:pPr marL="0" indent="0">
              <a:buNone/>
            </a:pPr>
            <a:r>
              <a:rPr lang="en-US" noProof="0" dirty="0"/>
              <a:t>Present your theoretical results and experimental/empirical results. </a:t>
            </a:r>
          </a:p>
          <a:p>
            <a:pPr marL="0" indent="0">
              <a:buNone/>
            </a:pPr>
            <a:r>
              <a:rPr lang="en-US" noProof="0" dirty="0"/>
              <a:t>“In our experiment we find that indeed </a:t>
            </a:r>
            <a:r>
              <a:rPr lang="en-US" noProof="0" dirty="0">
                <a:solidFill>
                  <a:schemeClr val="accent1">
                    <a:lumMod val="75000"/>
                  </a:schemeClr>
                </a:solidFill>
              </a:rPr>
              <a:t>competitive pressure causes individuals to cheat</a:t>
            </a:r>
            <a:r>
              <a:rPr lang="en-US" noProof="0" dirty="0"/>
              <a:t>, however, this is </a:t>
            </a:r>
            <a:r>
              <a:rPr lang="en-US" noProof="0" dirty="0">
                <a:solidFill>
                  <a:schemeClr val="accent2"/>
                </a:solidFill>
              </a:rPr>
              <a:t>only the case for individuals, who have a relatively low ability at the task at hand</a:t>
            </a:r>
            <a:r>
              <a:rPr lang="en-US" noProof="0" dirty="0"/>
              <a:t>. This corresponds with the predictions of the economics of crime that people who have more to gain are more likely to engage in unethical cheating behavior.”</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54</a:t>
            </a:fld>
            <a:endParaRPr lang="de-DE"/>
          </a:p>
        </p:txBody>
      </p:sp>
    </p:spTree>
    <p:extLst>
      <p:ext uri="{BB962C8B-B14F-4D97-AF65-F5344CB8AC3E}">
        <p14:creationId xmlns:p14="http://schemas.microsoft.com/office/powerpoint/2010/main" val="1273553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Introduction</a:t>
            </a:r>
          </a:p>
        </p:txBody>
      </p:sp>
      <p:sp>
        <p:nvSpPr>
          <p:cNvPr id="3" name="Inhaltsplatzhalter 2"/>
          <p:cNvSpPr>
            <a:spLocks noGrp="1"/>
          </p:cNvSpPr>
          <p:nvPr>
            <p:ph idx="1"/>
          </p:nvPr>
        </p:nvSpPr>
        <p:spPr/>
        <p:txBody>
          <a:bodyPr/>
          <a:lstStyle/>
          <a:p>
            <a:pPr marL="514350" indent="-514350">
              <a:buFont typeface="+mj-lt"/>
              <a:buAutoNum type="arabicPeriod" startAt="7"/>
            </a:pPr>
            <a:r>
              <a:rPr lang="en-US" noProof="0" dirty="0"/>
              <a:t>Outline of your master thesis.</a:t>
            </a:r>
          </a:p>
          <a:p>
            <a:pPr marL="514350" indent="-514350">
              <a:buFont typeface="+mj-lt"/>
              <a:buAutoNum type="arabicPeriod" startAt="7"/>
            </a:pPr>
            <a:endParaRPr lang="en-US" noProof="0" dirty="0"/>
          </a:p>
          <a:p>
            <a:pPr marL="0" indent="0">
              <a:buNone/>
            </a:pPr>
            <a:r>
              <a:rPr lang="en-US" noProof="0" dirty="0"/>
              <a:t>In Section 1, I review the literature on… In Section 2, I explain the experimental design … Finally Section … concludes. </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55</a:t>
            </a:fld>
            <a:endParaRPr lang="de-DE"/>
          </a:p>
        </p:txBody>
      </p:sp>
    </p:spTree>
    <p:extLst>
      <p:ext uri="{BB962C8B-B14F-4D97-AF65-F5344CB8AC3E}">
        <p14:creationId xmlns:p14="http://schemas.microsoft.com/office/powerpoint/2010/main" val="19719117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Content of your Master thesis</a:t>
            </a:r>
          </a:p>
        </p:txBody>
      </p:sp>
      <p:sp>
        <p:nvSpPr>
          <p:cNvPr id="3" name="Inhaltsplatzhalter 2"/>
          <p:cNvSpPr>
            <a:spLocks noGrp="1"/>
          </p:cNvSpPr>
          <p:nvPr>
            <p:ph idx="1"/>
          </p:nvPr>
        </p:nvSpPr>
        <p:spPr>
          <a:xfrm>
            <a:off x="838200" y="1825624"/>
            <a:ext cx="10515600" cy="5032375"/>
          </a:xfrm>
        </p:spPr>
        <p:txBody>
          <a:bodyPr>
            <a:normAutofit/>
          </a:bodyPr>
          <a:lstStyle/>
          <a:p>
            <a:pPr marL="514350" indent="-514350">
              <a:buFont typeface="+mj-lt"/>
              <a:buAutoNum type="arabicPeriod"/>
            </a:pPr>
            <a:r>
              <a:rPr lang="en-US" noProof="0" dirty="0"/>
              <a:t>Title</a:t>
            </a:r>
            <a:r>
              <a:rPr lang="en-US" noProof="0" dirty="0">
                <a:solidFill>
                  <a:srgbClr val="FF0000"/>
                </a:solidFill>
              </a:rPr>
              <a:t> </a:t>
            </a:r>
          </a:p>
          <a:p>
            <a:pPr marL="514350" indent="-514350">
              <a:buFont typeface="+mj-lt"/>
              <a:buAutoNum type="arabicPeriod"/>
            </a:pPr>
            <a:r>
              <a:rPr lang="en-US" noProof="0" dirty="0"/>
              <a:t>Abstract</a:t>
            </a:r>
          </a:p>
          <a:p>
            <a:pPr marL="514350" indent="-514350">
              <a:buFont typeface="+mj-lt"/>
              <a:buAutoNum type="arabicPeriod"/>
            </a:pPr>
            <a:r>
              <a:rPr lang="en-US" noProof="0" dirty="0"/>
              <a:t>Introduction</a:t>
            </a:r>
          </a:p>
          <a:p>
            <a:pPr marL="514350" indent="-514350">
              <a:buFont typeface="+mj-lt"/>
              <a:buAutoNum type="arabicPeriod"/>
            </a:pPr>
            <a:r>
              <a:rPr lang="en-US" noProof="0" dirty="0">
                <a:solidFill>
                  <a:srgbClr val="FF0000"/>
                </a:solidFill>
              </a:rPr>
              <a:t>Literature review</a:t>
            </a:r>
          </a:p>
          <a:p>
            <a:pPr marL="514350" indent="-514350">
              <a:buFont typeface="+mj-lt"/>
              <a:buAutoNum type="arabicPeriod"/>
            </a:pPr>
            <a:r>
              <a:rPr lang="en-US" noProof="0" dirty="0"/>
              <a:t>Body of the text: methodology (theory, experimental design…) and results.</a:t>
            </a:r>
          </a:p>
          <a:p>
            <a:pPr marL="514350" indent="-514350">
              <a:buFont typeface="+mj-lt"/>
              <a:buAutoNum type="arabicPeriod"/>
            </a:pPr>
            <a:r>
              <a:rPr lang="en-US" noProof="0" dirty="0"/>
              <a:t>Conclusion</a:t>
            </a:r>
          </a:p>
          <a:p>
            <a:pPr marL="514350" indent="-514350">
              <a:buFont typeface="+mj-lt"/>
              <a:buAutoNum type="arabicPeriod"/>
            </a:pPr>
            <a:r>
              <a:rPr lang="en-US" noProof="0" dirty="0"/>
              <a:t>References</a:t>
            </a:r>
          </a:p>
          <a:p>
            <a:pPr marL="514350" indent="-514350">
              <a:buFont typeface="+mj-lt"/>
              <a:buAutoNum type="arabicPeriod"/>
            </a:pPr>
            <a:r>
              <a:rPr lang="en-US" noProof="0" dirty="0"/>
              <a:t>Appendix </a:t>
            </a:r>
          </a:p>
          <a:p>
            <a:pPr marL="0" indent="0">
              <a:buNone/>
            </a:pPr>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56</a:t>
            </a:fld>
            <a:endParaRPr lang="de-DE"/>
          </a:p>
        </p:txBody>
      </p:sp>
    </p:spTree>
    <p:extLst>
      <p:ext uri="{BB962C8B-B14F-4D97-AF65-F5344CB8AC3E}">
        <p14:creationId xmlns:p14="http://schemas.microsoft.com/office/powerpoint/2010/main" val="14524923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Literature</a:t>
            </a:r>
          </a:p>
        </p:txBody>
      </p:sp>
      <p:sp>
        <p:nvSpPr>
          <p:cNvPr id="3" name="Inhaltsplatzhalter 2"/>
          <p:cNvSpPr>
            <a:spLocks noGrp="1"/>
          </p:cNvSpPr>
          <p:nvPr>
            <p:ph idx="1"/>
          </p:nvPr>
        </p:nvSpPr>
        <p:spPr/>
        <p:txBody>
          <a:bodyPr>
            <a:normAutofit lnSpcReduction="10000"/>
          </a:bodyPr>
          <a:lstStyle/>
          <a:p>
            <a:r>
              <a:rPr lang="en-US" b="1" noProof="0" dirty="0">
                <a:solidFill>
                  <a:schemeClr val="accent2"/>
                </a:solidFill>
              </a:rPr>
              <a:t>Main reference papers </a:t>
            </a:r>
            <a:r>
              <a:rPr lang="en-US" noProof="0" dirty="0"/>
              <a:t>of your research field and some additional papers. </a:t>
            </a:r>
          </a:p>
          <a:p>
            <a:r>
              <a:rPr lang="en-US" noProof="0" dirty="0"/>
              <a:t>Only present papers that are </a:t>
            </a:r>
            <a:r>
              <a:rPr lang="en-US" b="1" noProof="0" dirty="0">
                <a:solidFill>
                  <a:schemeClr val="accent2"/>
                </a:solidFill>
              </a:rPr>
              <a:t>close to your research question</a:t>
            </a:r>
            <a:r>
              <a:rPr lang="en-US" noProof="0" dirty="0"/>
              <a:t>. Know where to stop.</a:t>
            </a:r>
          </a:p>
          <a:p>
            <a:r>
              <a:rPr lang="en-US" noProof="0" dirty="0"/>
              <a:t>Show that you understand the literature and have a </a:t>
            </a:r>
            <a:r>
              <a:rPr lang="en-US" b="1" noProof="0" dirty="0">
                <a:solidFill>
                  <a:schemeClr val="accent2"/>
                </a:solidFill>
              </a:rPr>
              <a:t>global vision </a:t>
            </a:r>
            <a:r>
              <a:rPr lang="en-US" noProof="0" dirty="0"/>
              <a:t>of what has been done and what needs to be done (what are the gaps). </a:t>
            </a:r>
          </a:p>
          <a:p>
            <a:r>
              <a:rPr lang="en-US" noProof="0" dirty="0"/>
              <a:t>Highlight how your research would </a:t>
            </a:r>
            <a:r>
              <a:rPr lang="en-US" b="1" noProof="0" dirty="0">
                <a:solidFill>
                  <a:schemeClr val="accent2"/>
                </a:solidFill>
              </a:rPr>
              <a:t>contribute</a:t>
            </a:r>
            <a:r>
              <a:rPr lang="en-US" noProof="0" dirty="0"/>
              <a:t> to this literature and fill some gaps.</a:t>
            </a:r>
          </a:p>
          <a:p>
            <a:r>
              <a:rPr lang="en-US" noProof="0" dirty="0"/>
              <a:t>The literature review may be a section on its own or be part of the introduction. </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57</a:t>
            </a:fld>
            <a:endParaRPr lang="de-DE"/>
          </a:p>
        </p:txBody>
      </p:sp>
    </p:spTree>
    <p:extLst>
      <p:ext uri="{BB962C8B-B14F-4D97-AF65-F5344CB8AC3E}">
        <p14:creationId xmlns:p14="http://schemas.microsoft.com/office/powerpoint/2010/main" val="42356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B397EB-AA1A-4A31-80C4-3F01865A147F}"/>
              </a:ext>
            </a:extLst>
          </p:cNvPr>
          <p:cNvSpPr>
            <a:spLocks noGrp="1"/>
          </p:cNvSpPr>
          <p:nvPr>
            <p:ph type="title"/>
          </p:nvPr>
        </p:nvSpPr>
        <p:spPr/>
        <p:txBody>
          <a:bodyPr/>
          <a:lstStyle/>
          <a:p>
            <a:r>
              <a:rPr lang="en-US" noProof="0" dirty="0"/>
              <a:t>Read papers</a:t>
            </a:r>
          </a:p>
        </p:txBody>
      </p:sp>
      <p:sp>
        <p:nvSpPr>
          <p:cNvPr id="3" name="Espace réservé du contenu 2">
            <a:extLst>
              <a:ext uri="{FF2B5EF4-FFF2-40B4-BE49-F238E27FC236}">
                <a16:creationId xmlns:a16="http://schemas.microsoft.com/office/drawing/2014/main" id="{67CFB9B7-7FB1-4C39-A1C6-BB5CE49C4307}"/>
              </a:ext>
            </a:extLst>
          </p:cNvPr>
          <p:cNvSpPr>
            <a:spLocks noGrp="1"/>
          </p:cNvSpPr>
          <p:nvPr>
            <p:ph idx="1"/>
          </p:nvPr>
        </p:nvSpPr>
        <p:spPr/>
        <p:txBody>
          <a:bodyPr/>
          <a:lstStyle/>
          <a:p>
            <a:r>
              <a:rPr lang="en-US" b="1" noProof="0" dirty="0">
                <a:solidFill>
                  <a:schemeClr val="accent2"/>
                </a:solidFill>
              </a:rPr>
              <a:t>Do not read all the papers</a:t>
            </a:r>
            <a:r>
              <a:rPr lang="en-US" noProof="0" dirty="0"/>
              <a:t>, be effective and selective. Start reading the </a:t>
            </a:r>
            <a:r>
              <a:rPr lang="en-US" b="1" noProof="0" dirty="0">
                <a:solidFill>
                  <a:schemeClr val="accent2"/>
                </a:solidFill>
              </a:rPr>
              <a:t>abstract</a:t>
            </a:r>
            <a:r>
              <a:rPr lang="en-US" noProof="0" dirty="0"/>
              <a:t>, then if necessary the introduction (or even conclusion) and then the body of the text. </a:t>
            </a:r>
          </a:p>
          <a:p>
            <a:r>
              <a:rPr lang="en-US" noProof="0" dirty="0"/>
              <a:t>Then if you think the paper is essential and needs to be in your literature review, read it carefully. </a:t>
            </a:r>
          </a:p>
          <a:p>
            <a:r>
              <a:rPr lang="en-US" b="1" noProof="0" dirty="0">
                <a:solidFill>
                  <a:schemeClr val="accent2"/>
                </a:solidFill>
              </a:rPr>
              <a:t>Write short note </a:t>
            </a:r>
            <a:r>
              <a:rPr lang="en-US" noProof="0" dirty="0"/>
              <a:t>on each paper: </a:t>
            </a:r>
          </a:p>
          <a:p>
            <a:pPr lvl="1"/>
            <a:r>
              <a:rPr lang="en-US" noProof="0" dirty="0"/>
              <a:t>Topic, intro: what do they study?</a:t>
            </a:r>
          </a:p>
          <a:p>
            <a:pPr lvl="1"/>
            <a:r>
              <a:rPr lang="en-US" noProof="0" dirty="0"/>
              <a:t>Methodology, design: how do they study it?</a:t>
            </a:r>
          </a:p>
          <a:p>
            <a:pPr lvl="1"/>
            <a:r>
              <a:rPr lang="en-US" noProof="0" dirty="0"/>
              <a:t>Results: what do they find?</a:t>
            </a:r>
          </a:p>
          <a:p>
            <a:pPr lvl="1"/>
            <a:r>
              <a:rPr lang="en-US" noProof="0" dirty="0"/>
              <a:t>Discussion: why is it interesting and is linked to your research?</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58</a:t>
            </a:fld>
            <a:endParaRPr lang="de-DE"/>
          </a:p>
        </p:txBody>
      </p:sp>
    </p:spTree>
    <p:extLst>
      <p:ext uri="{BB962C8B-B14F-4D97-AF65-F5344CB8AC3E}">
        <p14:creationId xmlns:p14="http://schemas.microsoft.com/office/powerpoint/2010/main" val="198299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AAC47-762C-4770-82C2-AEB18201BC34}"/>
              </a:ext>
            </a:extLst>
          </p:cNvPr>
          <p:cNvSpPr>
            <a:spLocks noGrp="1"/>
          </p:cNvSpPr>
          <p:nvPr>
            <p:ph type="title"/>
          </p:nvPr>
        </p:nvSpPr>
        <p:spPr/>
        <p:txBody>
          <a:bodyPr/>
          <a:lstStyle/>
          <a:p>
            <a:r>
              <a:rPr lang="en-US" noProof="0" dirty="0"/>
              <a:t>Read papers</a:t>
            </a:r>
          </a:p>
        </p:txBody>
      </p:sp>
      <p:sp>
        <p:nvSpPr>
          <p:cNvPr id="3" name="Espace réservé du contenu 2">
            <a:extLst>
              <a:ext uri="{FF2B5EF4-FFF2-40B4-BE49-F238E27FC236}">
                <a16:creationId xmlns:a16="http://schemas.microsoft.com/office/drawing/2014/main" id="{59F69876-B932-4727-BA01-4F2B835EF98D}"/>
              </a:ext>
            </a:extLst>
          </p:cNvPr>
          <p:cNvSpPr>
            <a:spLocks noGrp="1"/>
          </p:cNvSpPr>
          <p:nvPr>
            <p:ph idx="1"/>
          </p:nvPr>
        </p:nvSpPr>
        <p:spPr/>
        <p:txBody>
          <a:bodyPr/>
          <a:lstStyle/>
          <a:p>
            <a:r>
              <a:rPr lang="en-US" noProof="0" dirty="0"/>
              <a:t>Find connections/links between the paper you found, “identify relations, contradictions, gaps, and inconsistencies” and “suggest next steps to solve the research problem” (APA Publication Manual 2010, p. 10). </a:t>
            </a:r>
          </a:p>
          <a:p>
            <a:pPr lvl="1"/>
            <a:r>
              <a:rPr lang="en-US" noProof="0" dirty="0">
                <a:hlinkClick r:id="rId2"/>
              </a:rPr>
              <a:t>https://apastyle.apa.org/index</a:t>
            </a:r>
            <a:endParaRPr lang="en-US" noProof="0" dirty="0"/>
          </a:p>
          <a:p>
            <a:r>
              <a:rPr lang="en-US" noProof="0" dirty="0"/>
              <a:t>It may be useful to do some graphs/maps to visualize the literature and where you would locate your work.</a:t>
            </a:r>
          </a:p>
          <a:p>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59</a:t>
            </a:fld>
            <a:endParaRPr lang="de-DE"/>
          </a:p>
        </p:txBody>
      </p:sp>
    </p:spTree>
    <p:extLst>
      <p:ext uri="{BB962C8B-B14F-4D97-AF65-F5344CB8AC3E}">
        <p14:creationId xmlns:p14="http://schemas.microsoft.com/office/powerpoint/2010/main" val="5043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Grading</a:t>
            </a:r>
          </a:p>
        </p:txBody>
      </p:sp>
      <p:sp>
        <p:nvSpPr>
          <p:cNvPr id="3" name="Inhaltsplatzhalter 2"/>
          <p:cNvSpPr>
            <a:spLocks noGrp="1"/>
          </p:cNvSpPr>
          <p:nvPr>
            <p:ph idx="1"/>
          </p:nvPr>
        </p:nvSpPr>
        <p:spPr/>
        <p:txBody>
          <a:bodyPr/>
          <a:lstStyle/>
          <a:p>
            <a:r>
              <a:rPr lang="en-US" noProof="0" dirty="0"/>
              <a:t>60%: presentation of Master thesis project. </a:t>
            </a:r>
          </a:p>
          <a:p>
            <a:r>
              <a:rPr lang="en-US" noProof="0" dirty="0"/>
              <a:t>20%: discuss/criticize your colleague.</a:t>
            </a:r>
          </a:p>
          <a:p>
            <a:r>
              <a:rPr lang="en-US" dirty="0"/>
              <a:t>20</a:t>
            </a:r>
            <a:r>
              <a:rPr lang="en-US" noProof="0" dirty="0"/>
              <a:t>%: CV and cover letter. </a:t>
            </a:r>
          </a:p>
          <a:p>
            <a:r>
              <a:rPr lang="en-US" dirty="0"/>
              <a:t>+ bonus</a:t>
            </a:r>
            <a:r>
              <a:rPr lang="en-US" noProof="0" dirty="0"/>
              <a:t>: attendance and active participation in class.</a:t>
            </a:r>
          </a:p>
          <a:p>
            <a:endParaRPr lang="en-US" noProof="0" dirty="0"/>
          </a:p>
          <a:p>
            <a:pPr marL="0" indent="0">
              <a:buNone/>
            </a:pPr>
            <a:endParaRPr lang="en-US" noProof="0" dirty="0"/>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6</a:t>
            </a:fld>
            <a:endParaRPr lang="fr-FR"/>
          </a:p>
        </p:txBody>
      </p:sp>
    </p:spTree>
    <p:extLst>
      <p:ext uri="{BB962C8B-B14F-4D97-AF65-F5344CB8AC3E}">
        <p14:creationId xmlns:p14="http://schemas.microsoft.com/office/powerpoint/2010/main" val="41165618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4AAC47-762C-4770-82C2-AEB18201BC34}"/>
              </a:ext>
            </a:extLst>
          </p:cNvPr>
          <p:cNvSpPr>
            <a:spLocks noGrp="1"/>
          </p:cNvSpPr>
          <p:nvPr>
            <p:ph type="title"/>
          </p:nvPr>
        </p:nvSpPr>
        <p:spPr/>
        <p:txBody>
          <a:bodyPr/>
          <a:lstStyle/>
          <a:p>
            <a:r>
              <a:rPr lang="en-US" noProof="0" dirty="0"/>
              <a:t>Write your literature review</a:t>
            </a:r>
          </a:p>
        </p:txBody>
      </p:sp>
      <p:sp>
        <p:nvSpPr>
          <p:cNvPr id="3" name="Espace réservé du contenu 2">
            <a:extLst>
              <a:ext uri="{FF2B5EF4-FFF2-40B4-BE49-F238E27FC236}">
                <a16:creationId xmlns:a16="http://schemas.microsoft.com/office/drawing/2014/main" id="{59F69876-B932-4727-BA01-4F2B835EF98D}"/>
              </a:ext>
            </a:extLst>
          </p:cNvPr>
          <p:cNvSpPr>
            <a:spLocks noGrp="1"/>
          </p:cNvSpPr>
          <p:nvPr>
            <p:ph idx="1"/>
          </p:nvPr>
        </p:nvSpPr>
        <p:spPr/>
        <p:txBody>
          <a:bodyPr>
            <a:normAutofit/>
          </a:bodyPr>
          <a:lstStyle/>
          <a:p>
            <a:r>
              <a:rPr lang="en-US" noProof="0" dirty="0"/>
              <a:t>Do not just make a list of papers.</a:t>
            </a:r>
          </a:p>
          <a:p>
            <a:r>
              <a:rPr lang="en-US" b="1" noProof="0" dirty="0">
                <a:solidFill>
                  <a:schemeClr val="accent2"/>
                </a:solidFill>
              </a:rPr>
              <a:t>Structure</a:t>
            </a:r>
            <a:r>
              <a:rPr lang="en-US" noProof="0" dirty="0"/>
              <a:t> your literature review: </a:t>
            </a:r>
          </a:p>
          <a:p>
            <a:pPr lvl="1"/>
            <a:r>
              <a:rPr lang="en-US" b="1" noProof="0" dirty="0">
                <a:solidFill>
                  <a:schemeClr val="accent2"/>
                </a:solidFill>
              </a:rPr>
              <a:t>Chronological</a:t>
            </a:r>
            <a:r>
              <a:rPr lang="en-US" noProof="0" dirty="0"/>
              <a:t>: how the study of the topic evolved over time, what were the contributions made one after the other?</a:t>
            </a:r>
          </a:p>
          <a:p>
            <a:pPr lvl="1"/>
            <a:r>
              <a:rPr lang="en-US" b="1" noProof="0" dirty="0">
                <a:solidFill>
                  <a:schemeClr val="accent2"/>
                </a:solidFill>
              </a:rPr>
              <a:t>Thematic</a:t>
            </a:r>
            <a:r>
              <a:rPr lang="en-US" noProof="0" dirty="0"/>
              <a:t>: you can categorize papers in different subsections depending on their topic</a:t>
            </a:r>
          </a:p>
          <a:p>
            <a:pPr lvl="1"/>
            <a:r>
              <a:rPr lang="en-US" b="1" noProof="0" dirty="0">
                <a:solidFill>
                  <a:schemeClr val="accent2"/>
                </a:solidFill>
              </a:rPr>
              <a:t>Methodology</a:t>
            </a:r>
            <a:r>
              <a:rPr lang="en-US" noProof="0" dirty="0"/>
              <a:t>: research in economics, then research in psychology and finally  in both for ex. </a:t>
            </a:r>
          </a:p>
          <a:p>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60</a:t>
            </a:fld>
            <a:endParaRPr lang="de-DE"/>
          </a:p>
        </p:txBody>
      </p:sp>
    </p:spTree>
    <p:extLst>
      <p:ext uri="{BB962C8B-B14F-4D97-AF65-F5344CB8AC3E}">
        <p14:creationId xmlns:p14="http://schemas.microsoft.com/office/powerpoint/2010/main" val="20555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Write your literature review</a:t>
            </a:r>
          </a:p>
        </p:txBody>
      </p:sp>
      <p:sp>
        <p:nvSpPr>
          <p:cNvPr id="3" name="Inhaltsplatzhalter 2"/>
          <p:cNvSpPr>
            <a:spLocks noGrp="1"/>
          </p:cNvSpPr>
          <p:nvPr>
            <p:ph idx="1"/>
          </p:nvPr>
        </p:nvSpPr>
        <p:spPr/>
        <p:txBody>
          <a:bodyPr>
            <a:normAutofit fontScale="92500" lnSpcReduction="20000"/>
          </a:bodyPr>
          <a:lstStyle/>
          <a:p>
            <a:r>
              <a:rPr lang="en-US" noProof="0" dirty="0"/>
              <a:t>Do not make a list of papers. </a:t>
            </a:r>
          </a:p>
          <a:p>
            <a:r>
              <a:rPr lang="en-US" noProof="0" dirty="0"/>
              <a:t>Need to show the </a:t>
            </a:r>
            <a:r>
              <a:rPr lang="en-US" b="1" noProof="0" dirty="0">
                <a:solidFill>
                  <a:schemeClr val="accent2"/>
                </a:solidFill>
              </a:rPr>
              <a:t>links between the papers</a:t>
            </a:r>
            <a:r>
              <a:rPr lang="en-US" noProof="0" dirty="0"/>
              <a:t>, the global thinking, the “big picture” behind all these research papers (debate behind these multiple papers).  </a:t>
            </a:r>
          </a:p>
          <a:p>
            <a:r>
              <a:rPr lang="en-US" noProof="0" dirty="0"/>
              <a:t>It is not just a summary of books/articles, but: </a:t>
            </a:r>
          </a:p>
          <a:p>
            <a:pPr lvl="1"/>
            <a:r>
              <a:rPr lang="en-US" noProof="0" dirty="0"/>
              <a:t>You should analyze the research that has been done</a:t>
            </a:r>
          </a:p>
          <a:p>
            <a:pPr lvl="1"/>
            <a:r>
              <a:rPr lang="en-US" noProof="0" dirty="0"/>
              <a:t>You should highlight patterns, gaps and debates behind research</a:t>
            </a:r>
          </a:p>
          <a:p>
            <a:pPr lvl="1"/>
            <a:r>
              <a:rPr lang="en-US" noProof="0" dirty="0"/>
              <a:t>Show the state of the art</a:t>
            </a:r>
          </a:p>
          <a:p>
            <a:r>
              <a:rPr lang="en-US" noProof="0" dirty="0"/>
              <a:t>Two goals: describe works done in your area + explain why your work is different/necessary/fills a gap</a:t>
            </a:r>
          </a:p>
          <a:p>
            <a:r>
              <a:rPr lang="en-US" noProof="0" dirty="0"/>
              <a:t>Do not copy/paste a sentence of each abstract… Use </a:t>
            </a:r>
            <a:r>
              <a:rPr lang="en-US" b="1" noProof="0" dirty="0">
                <a:solidFill>
                  <a:schemeClr val="accent2"/>
                </a:solidFill>
              </a:rPr>
              <a:t>your own words </a:t>
            </a:r>
            <a:r>
              <a:rPr lang="en-US" noProof="0" dirty="0"/>
              <a:t>to explain what the authors did. </a:t>
            </a:r>
          </a:p>
          <a:p>
            <a:endParaRPr lang="en-US" noProof="0" dirty="0"/>
          </a:p>
          <a:p>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61</a:t>
            </a:fld>
            <a:endParaRPr lang="de-DE"/>
          </a:p>
        </p:txBody>
      </p:sp>
    </p:spTree>
    <p:extLst>
      <p:ext uri="{BB962C8B-B14F-4D97-AF65-F5344CB8AC3E}">
        <p14:creationId xmlns:p14="http://schemas.microsoft.com/office/powerpoint/2010/main" val="37593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187E6-3336-4DA1-8654-F41F28C33828}"/>
              </a:ext>
            </a:extLst>
          </p:cNvPr>
          <p:cNvSpPr>
            <a:spLocks noGrp="1"/>
          </p:cNvSpPr>
          <p:nvPr>
            <p:ph type="title"/>
          </p:nvPr>
        </p:nvSpPr>
        <p:spPr/>
        <p:txBody>
          <a:bodyPr/>
          <a:lstStyle/>
          <a:p>
            <a:r>
              <a:rPr lang="en-US" noProof="0" dirty="0"/>
              <a:t>Write your literature review</a:t>
            </a:r>
          </a:p>
        </p:txBody>
      </p:sp>
      <p:sp>
        <p:nvSpPr>
          <p:cNvPr id="3" name="Espace réservé du contenu 2">
            <a:extLst>
              <a:ext uri="{FF2B5EF4-FFF2-40B4-BE49-F238E27FC236}">
                <a16:creationId xmlns:a16="http://schemas.microsoft.com/office/drawing/2014/main" id="{2ED920B6-5603-4034-B687-74111D33EE44}"/>
              </a:ext>
            </a:extLst>
          </p:cNvPr>
          <p:cNvSpPr>
            <a:spLocks noGrp="1"/>
          </p:cNvSpPr>
          <p:nvPr>
            <p:ph idx="1"/>
          </p:nvPr>
        </p:nvSpPr>
        <p:spPr/>
        <p:txBody>
          <a:bodyPr/>
          <a:lstStyle/>
          <a:p>
            <a:r>
              <a:rPr lang="en-US" noProof="0" dirty="0"/>
              <a:t>Usually, </a:t>
            </a:r>
            <a:r>
              <a:rPr lang="en-US" b="1" noProof="0" dirty="0">
                <a:solidFill>
                  <a:schemeClr val="accent2"/>
                </a:solidFill>
              </a:rPr>
              <a:t>one or two sentences</a:t>
            </a:r>
            <a:r>
              <a:rPr lang="en-US" b="1" noProof="0" dirty="0"/>
              <a:t> </a:t>
            </a:r>
            <a:r>
              <a:rPr lang="en-US" noProof="0" dirty="0"/>
              <a:t>about a paper are sufficient to describe the main idea to the reader. If it is your reference paper, a short paragraph may be needed. </a:t>
            </a:r>
          </a:p>
          <a:p>
            <a:r>
              <a:rPr lang="en-US" noProof="0" dirty="0"/>
              <a:t>At the end (or after every subsection), show the limitations of the literature: the </a:t>
            </a:r>
            <a:r>
              <a:rPr lang="en-US" b="1" noProof="0" dirty="0">
                <a:solidFill>
                  <a:schemeClr val="accent2"/>
                </a:solidFill>
              </a:rPr>
              <a:t>gaps,</a:t>
            </a:r>
            <a:r>
              <a:rPr lang="en-US" noProof="0" dirty="0"/>
              <a:t> what has not been checked, what </a:t>
            </a:r>
            <a:r>
              <a:rPr lang="en-US" b="1" noProof="0" dirty="0">
                <a:solidFill>
                  <a:schemeClr val="accent2"/>
                </a:solidFill>
              </a:rPr>
              <a:t>other mechanism</a:t>
            </a:r>
            <a:r>
              <a:rPr lang="en-US" noProof="0" dirty="0">
                <a:solidFill>
                  <a:schemeClr val="accent2"/>
                </a:solidFill>
              </a:rPr>
              <a:t> </a:t>
            </a:r>
            <a:r>
              <a:rPr lang="en-US" noProof="0" dirty="0"/>
              <a:t>may be at work… </a:t>
            </a:r>
            <a:r>
              <a:rPr lang="en-US" noProof="0" dirty="0">
                <a:sym typeface="Wingdings" panose="05000000000000000000" pitchFamily="2" charset="2"/>
              </a:rPr>
              <a:t> </a:t>
            </a:r>
            <a:r>
              <a:rPr lang="en-US" b="1" noProof="0" dirty="0">
                <a:solidFill>
                  <a:schemeClr val="accent2"/>
                </a:solidFill>
                <a:sym typeface="Wingdings" panose="05000000000000000000" pitchFamily="2" charset="2"/>
              </a:rPr>
              <a:t>your</a:t>
            </a:r>
            <a:r>
              <a:rPr lang="en-US" b="1" noProof="0" dirty="0">
                <a:sym typeface="Wingdings" panose="05000000000000000000" pitchFamily="2" charset="2"/>
              </a:rPr>
              <a:t> </a:t>
            </a:r>
            <a:r>
              <a:rPr lang="en-US" b="1" noProof="0" dirty="0">
                <a:solidFill>
                  <a:schemeClr val="accent2"/>
                </a:solidFill>
                <a:sym typeface="Wingdings" panose="05000000000000000000" pitchFamily="2" charset="2"/>
              </a:rPr>
              <a:t>contribution</a:t>
            </a:r>
            <a:r>
              <a:rPr lang="en-US" noProof="0" dirty="0">
                <a:sym typeface="Wingdings" panose="05000000000000000000" pitchFamily="2" charset="2"/>
              </a:rPr>
              <a:t>. </a:t>
            </a:r>
          </a:p>
          <a:p>
            <a:r>
              <a:rPr lang="en-US" noProof="0" dirty="0">
                <a:sym typeface="Wingdings" panose="05000000000000000000" pitchFamily="2" charset="2"/>
              </a:rPr>
              <a:t>Show the limitations but d</a:t>
            </a:r>
            <a:r>
              <a:rPr lang="en-US" noProof="0" dirty="0"/>
              <a:t>o not “judge” the articles! Never say “bad”, “not good”, etc.  </a:t>
            </a:r>
          </a:p>
          <a:p>
            <a:endParaRPr lang="en-US" noProof="0" dirty="0"/>
          </a:p>
          <a:p>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62</a:t>
            </a:fld>
            <a:endParaRPr lang="de-DE"/>
          </a:p>
        </p:txBody>
      </p:sp>
    </p:spTree>
    <p:extLst>
      <p:ext uri="{BB962C8B-B14F-4D97-AF65-F5344CB8AC3E}">
        <p14:creationId xmlns:p14="http://schemas.microsoft.com/office/powerpoint/2010/main" val="42220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Content of your Master thesis</a:t>
            </a:r>
          </a:p>
        </p:txBody>
      </p:sp>
      <p:sp>
        <p:nvSpPr>
          <p:cNvPr id="3" name="Inhaltsplatzhalter 2"/>
          <p:cNvSpPr>
            <a:spLocks noGrp="1"/>
          </p:cNvSpPr>
          <p:nvPr>
            <p:ph idx="1"/>
          </p:nvPr>
        </p:nvSpPr>
        <p:spPr>
          <a:xfrm>
            <a:off x="838200" y="1825624"/>
            <a:ext cx="10515600" cy="5032375"/>
          </a:xfrm>
        </p:spPr>
        <p:txBody>
          <a:bodyPr>
            <a:normAutofit/>
          </a:bodyPr>
          <a:lstStyle/>
          <a:p>
            <a:pPr marL="514350" indent="-514350">
              <a:buFont typeface="+mj-lt"/>
              <a:buAutoNum type="arabicPeriod"/>
            </a:pPr>
            <a:r>
              <a:rPr lang="en-US" noProof="0" dirty="0"/>
              <a:t>Title</a:t>
            </a:r>
            <a:r>
              <a:rPr lang="en-US" noProof="0" dirty="0">
                <a:solidFill>
                  <a:srgbClr val="FF0000"/>
                </a:solidFill>
              </a:rPr>
              <a:t> </a:t>
            </a:r>
          </a:p>
          <a:p>
            <a:pPr marL="514350" indent="-514350">
              <a:buFont typeface="+mj-lt"/>
              <a:buAutoNum type="arabicPeriod"/>
            </a:pPr>
            <a:r>
              <a:rPr lang="en-US" noProof="0" dirty="0"/>
              <a:t>Abstract</a:t>
            </a:r>
          </a:p>
          <a:p>
            <a:pPr marL="514350" indent="-514350">
              <a:buFont typeface="+mj-lt"/>
              <a:buAutoNum type="arabicPeriod"/>
            </a:pPr>
            <a:r>
              <a:rPr lang="en-US" noProof="0" dirty="0"/>
              <a:t>Introduction</a:t>
            </a:r>
          </a:p>
          <a:p>
            <a:pPr marL="514350" indent="-514350">
              <a:buFont typeface="+mj-lt"/>
              <a:buAutoNum type="arabicPeriod"/>
            </a:pPr>
            <a:r>
              <a:rPr lang="en-US" noProof="0" dirty="0"/>
              <a:t>Literature review</a:t>
            </a:r>
          </a:p>
          <a:p>
            <a:pPr marL="514350" indent="-514350">
              <a:buFont typeface="+mj-lt"/>
              <a:buAutoNum type="arabicPeriod"/>
            </a:pPr>
            <a:r>
              <a:rPr lang="en-US" noProof="0" dirty="0">
                <a:solidFill>
                  <a:srgbClr val="FF0000"/>
                </a:solidFill>
              </a:rPr>
              <a:t>Body of the text: methodology (theory, experimental design, survey…) and results.</a:t>
            </a:r>
          </a:p>
          <a:p>
            <a:pPr marL="514350" indent="-514350">
              <a:buFont typeface="+mj-lt"/>
              <a:buAutoNum type="arabicPeriod"/>
            </a:pPr>
            <a:r>
              <a:rPr lang="en-US" noProof="0" dirty="0"/>
              <a:t>Conclusion</a:t>
            </a:r>
          </a:p>
          <a:p>
            <a:pPr marL="514350" indent="-514350">
              <a:buFont typeface="+mj-lt"/>
              <a:buAutoNum type="arabicPeriod"/>
            </a:pPr>
            <a:r>
              <a:rPr lang="en-US" noProof="0" dirty="0"/>
              <a:t>References</a:t>
            </a:r>
          </a:p>
          <a:p>
            <a:pPr marL="514350" indent="-514350">
              <a:buFont typeface="+mj-lt"/>
              <a:buAutoNum type="arabicPeriod"/>
            </a:pPr>
            <a:r>
              <a:rPr lang="en-US" noProof="0" dirty="0"/>
              <a:t>Appendix </a:t>
            </a:r>
          </a:p>
          <a:p>
            <a:pPr marL="0" indent="0">
              <a:buNone/>
            </a:pPr>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63</a:t>
            </a:fld>
            <a:endParaRPr lang="de-DE"/>
          </a:p>
        </p:txBody>
      </p:sp>
    </p:spTree>
    <p:extLst>
      <p:ext uri="{BB962C8B-B14F-4D97-AF65-F5344CB8AC3E}">
        <p14:creationId xmlns:p14="http://schemas.microsoft.com/office/powerpoint/2010/main" val="17674533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Body of the text </a:t>
            </a:r>
          </a:p>
        </p:txBody>
      </p:sp>
      <p:sp>
        <p:nvSpPr>
          <p:cNvPr id="3" name="Inhaltsplatzhalter 2"/>
          <p:cNvSpPr>
            <a:spLocks noGrp="1"/>
          </p:cNvSpPr>
          <p:nvPr>
            <p:ph idx="1"/>
          </p:nvPr>
        </p:nvSpPr>
        <p:spPr/>
        <p:txBody>
          <a:bodyPr>
            <a:normAutofit fontScale="92500" lnSpcReduction="10000"/>
          </a:bodyPr>
          <a:lstStyle/>
          <a:p>
            <a:r>
              <a:rPr lang="en-US" b="1" noProof="0" dirty="0">
                <a:solidFill>
                  <a:schemeClr val="accent2"/>
                </a:solidFill>
              </a:rPr>
              <a:t>Depends on the methodology </a:t>
            </a:r>
            <a:r>
              <a:rPr lang="en-US" noProof="0" dirty="0"/>
              <a:t>you use. </a:t>
            </a:r>
          </a:p>
          <a:p>
            <a:pPr lvl="1"/>
            <a:r>
              <a:rPr lang="en-US" noProof="0" dirty="0"/>
              <a:t>Theoretical: present your settings, your model.</a:t>
            </a:r>
          </a:p>
          <a:p>
            <a:pPr lvl="1"/>
            <a:r>
              <a:rPr lang="en-US" noProof="0" dirty="0"/>
              <a:t>Experimental: presents your design (treatments, information participants have, number of rounds, composition of groups, etc.)</a:t>
            </a:r>
          </a:p>
          <a:p>
            <a:pPr lvl="1"/>
            <a:r>
              <a:rPr lang="en-US" noProof="0" dirty="0"/>
              <a:t>Surveys: tool you used (</a:t>
            </a:r>
            <a:r>
              <a:rPr lang="en-US" noProof="0" dirty="0" err="1"/>
              <a:t>limesurvey</a:t>
            </a:r>
            <a:r>
              <a:rPr lang="en-US" noProof="0" dirty="0"/>
              <a:t>), questions you asked, etc. </a:t>
            </a:r>
          </a:p>
          <a:p>
            <a:r>
              <a:rPr lang="en-US" b="1" noProof="0" dirty="0">
                <a:solidFill>
                  <a:schemeClr val="accent2"/>
                </a:solidFill>
              </a:rPr>
              <a:t>“Usual” parts </a:t>
            </a:r>
            <a:r>
              <a:rPr lang="en-US" noProof="0" dirty="0"/>
              <a:t>(not obviously in this order): </a:t>
            </a:r>
          </a:p>
          <a:p>
            <a:pPr lvl="1"/>
            <a:r>
              <a:rPr lang="en-US" noProof="0" dirty="0"/>
              <a:t>Data or Participants: who are the subjects of your study, how did you recruit them?</a:t>
            </a:r>
          </a:p>
          <a:p>
            <a:pPr lvl="1"/>
            <a:r>
              <a:rPr lang="en-US" noProof="0" dirty="0"/>
              <a:t>Design of the experiment or Survey or Data collection (blood, physiological measures: what did they do, which questions they answered, etc. </a:t>
            </a:r>
          </a:p>
          <a:p>
            <a:pPr lvl="1"/>
            <a:r>
              <a:rPr lang="en-US" noProof="0" dirty="0"/>
              <a:t>Procedures: additional information on the procedure of data collection (sequence of the experiment for ex).</a:t>
            </a:r>
          </a:p>
          <a:p>
            <a:pPr lvl="1"/>
            <a:r>
              <a:rPr lang="en-US" noProof="0" dirty="0"/>
              <a:t>Results.</a:t>
            </a:r>
          </a:p>
          <a:p>
            <a:pPr lvl="1"/>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64</a:t>
            </a:fld>
            <a:endParaRPr lang="de-DE"/>
          </a:p>
        </p:txBody>
      </p:sp>
    </p:spTree>
    <p:extLst>
      <p:ext uri="{BB962C8B-B14F-4D97-AF65-F5344CB8AC3E}">
        <p14:creationId xmlns:p14="http://schemas.microsoft.com/office/powerpoint/2010/main" val="10979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BB07D5-9C2A-46DB-B905-B5D5647DD154}"/>
              </a:ext>
            </a:extLst>
          </p:cNvPr>
          <p:cNvSpPr>
            <a:spLocks noGrp="1"/>
          </p:cNvSpPr>
          <p:nvPr>
            <p:ph type="title"/>
          </p:nvPr>
        </p:nvSpPr>
        <p:spPr/>
        <p:txBody>
          <a:bodyPr/>
          <a:lstStyle/>
          <a:p>
            <a:r>
              <a:rPr lang="en-US" noProof="0" dirty="0"/>
              <a:t>Results</a:t>
            </a:r>
          </a:p>
        </p:txBody>
      </p:sp>
      <p:sp>
        <p:nvSpPr>
          <p:cNvPr id="3" name="Espace réservé du contenu 2">
            <a:extLst>
              <a:ext uri="{FF2B5EF4-FFF2-40B4-BE49-F238E27FC236}">
                <a16:creationId xmlns:a16="http://schemas.microsoft.com/office/drawing/2014/main" id="{D4E5D5F8-61A8-48C7-B3C5-5544E7623C4F}"/>
              </a:ext>
            </a:extLst>
          </p:cNvPr>
          <p:cNvSpPr>
            <a:spLocks noGrp="1"/>
          </p:cNvSpPr>
          <p:nvPr>
            <p:ph idx="1"/>
          </p:nvPr>
        </p:nvSpPr>
        <p:spPr/>
        <p:txBody>
          <a:bodyPr/>
          <a:lstStyle/>
          <a:p>
            <a:r>
              <a:rPr lang="en-US" noProof="0" dirty="0"/>
              <a:t>Results: </a:t>
            </a:r>
          </a:p>
          <a:p>
            <a:pPr lvl="1"/>
            <a:r>
              <a:rPr lang="en-US" noProof="0" dirty="0"/>
              <a:t>Put your </a:t>
            </a:r>
            <a:r>
              <a:rPr lang="en-US" b="1" noProof="0" dirty="0">
                <a:solidFill>
                  <a:schemeClr val="accent2"/>
                </a:solidFill>
              </a:rPr>
              <a:t>main result first</a:t>
            </a:r>
            <a:r>
              <a:rPr lang="en-US" noProof="0" dirty="0"/>
              <a:t>. Do not do a “surprise” or joke effect at the end. </a:t>
            </a:r>
          </a:p>
          <a:p>
            <a:pPr lvl="1"/>
            <a:r>
              <a:rPr lang="en-US" noProof="0" dirty="0"/>
              <a:t>Select the main results (we have a tendency to think that all our results are primary results, but not true) and structure them (Result 1, Result 2, etc.)</a:t>
            </a:r>
          </a:p>
          <a:p>
            <a:pPr lvl="1"/>
            <a:r>
              <a:rPr lang="en-US" noProof="0" dirty="0"/>
              <a:t>Use figures and tables to make your results more visual. </a:t>
            </a:r>
          </a:p>
          <a:p>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65</a:t>
            </a:fld>
            <a:endParaRPr lang="de-DE"/>
          </a:p>
        </p:txBody>
      </p:sp>
    </p:spTree>
    <p:extLst>
      <p:ext uri="{BB962C8B-B14F-4D97-AF65-F5344CB8AC3E}">
        <p14:creationId xmlns:p14="http://schemas.microsoft.com/office/powerpoint/2010/main" val="8109870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F70965-13C5-48B5-89E9-024418517513}"/>
              </a:ext>
            </a:extLst>
          </p:cNvPr>
          <p:cNvSpPr>
            <a:spLocks noGrp="1"/>
          </p:cNvSpPr>
          <p:nvPr>
            <p:ph type="title"/>
          </p:nvPr>
        </p:nvSpPr>
        <p:spPr/>
        <p:txBody>
          <a:bodyPr/>
          <a:lstStyle/>
          <a:p>
            <a:r>
              <a:rPr lang="en-US" noProof="0" dirty="0"/>
              <a:t>Results</a:t>
            </a:r>
          </a:p>
        </p:txBody>
      </p:sp>
      <p:sp>
        <p:nvSpPr>
          <p:cNvPr id="3" name="Espace réservé du contenu 2">
            <a:extLst>
              <a:ext uri="{FF2B5EF4-FFF2-40B4-BE49-F238E27FC236}">
                <a16:creationId xmlns:a16="http://schemas.microsoft.com/office/drawing/2014/main" id="{2CFE4D8B-5284-4128-9A5C-895924F1CC42}"/>
              </a:ext>
            </a:extLst>
          </p:cNvPr>
          <p:cNvSpPr>
            <a:spLocks noGrp="1"/>
          </p:cNvSpPr>
          <p:nvPr>
            <p:ph idx="1"/>
          </p:nvPr>
        </p:nvSpPr>
        <p:spPr/>
        <p:txBody>
          <a:bodyPr/>
          <a:lstStyle/>
          <a:p>
            <a:r>
              <a:rPr lang="en-US" noProof="0" dirty="0"/>
              <a:t>Have a </a:t>
            </a:r>
            <a:r>
              <a:rPr lang="en-US" b="1" noProof="0" dirty="0">
                <a:solidFill>
                  <a:schemeClr val="accent2"/>
                </a:solidFill>
              </a:rPr>
              <a:t>clear structure </a:t>
            </a:r>
            <a:r>
              <a:rPr lang="en-US" noProof="0" dirty="0"/>
              <a:t>for your results section: </a:t>
            </a:r>
          </a:p>
          <a:p>
            <a:pPr lvl="1"/>
            <a:r>
              <a:rPr lang="en-US" noProof="0" dirty="0"/>
              <a:t>Be precise, put your result close to the table showing this result</a:t>
            </a:r>
          </a:p>
          <a:p>
            <a:pPr lvl="1"/>
            <a:r>
              <a:rPr lang="en-US" noProof="0" dirty="0"/>
              <a:t>Go from one result to another in a logical order. </a:t>
            </a:r>
          </a:p>
          <a:p>
            <a:pPr lvl="1"/>
            <a:r>
              <a:rPr lang="en-US" noProof="0" dirty="0"/>
              <a:t>It has to be fluid. </a:t>
            </a:r>
          </a:p>
          <a:p>
            <a:r>
              <a:rPr lang="en-US" b="1" noProof="0" dirty="0">
                <a:solidFill>
                  <a:schemeClr val="accent2"/>
                </a:solidFill>
              </a:rPr>
              <a:t>Do not use too many footnotes</a:t>
            </a:r>
            <a:r>
              <a:rPr lang="en-US" noProof="0" dirty="0"/>
              <a:t>! Either it is important and deserves to be in the paper or it is not important and does not need to be here. It may be useful if you think some readers (but not all) will be interested in this point. </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66</a:t>
            </a:fld>
            <a:endParaRPr lang="de-DE"/>
          </a:p>
        </p:txBody>
      </p:sp>
    </p:spTree>
    <p:extLst>
      <p:ext uri="{BB962C8B-B14F-4D97-AF65-F5344CB8AC3E}">
        <p14:creationId xmlns:p14="http://schemas.microsoft.com/office/powerpoint/2010/main" val="228463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Content of your Master thesis</a:t>
            </a:r>
          </a:p>
        </p:txBody>
      </p:sp>
      <p:sp>
        <p:nvSpPr>
          <p:cNvPr id="3" name="Inhaltsplatzhalter 2"/>
          <p:cNvSpPr>
            <a:spLocks noGrp="1"/>
          </p:cNvSpPr>
          <p:nvPr>
            <p:ph idx="1"/>
          </p:nvPr>
        </p:nvSpPr>
        <p:spPr>
          <a:xfrm>
            <a:off x="838200" y="1825624"/>
            <a:ext cx="10515600" cy="5032375"/>
          </a:xfrm>
        </p:spPr>
        <p:txBody>
          <a:bodyPr>
            <a:normAutofit/>
          </a:bodyPr>
          <a:lstStyle/>
          <a:p>
            <a:pPr marL="514350" indent="-514350">
              <a:buFont typeface="+mj-lt"/>
              <a:buAutoNum type="arabicPeriod"/>
            </a:pPr>
            <a:r>
              <a:rPr lang="en-US" noProof="0" dirty="0"/>
              <a:t>Title</a:t>
            </a:r>
            <a:r>
              <a:rPr lang="en-US" noProof="0" dirty="0">
                <a:solidFill>
                  <a:srgbClr val="FF0000"/>
                </a:solidFill>
              </a:rPr>
              <a:t> </a:t>
            </a:r>
          </a:p>
          <a:p>
            <a:pPr marL="514350" indent="-514350">
              <a:buFont typeface="+mj-lt"/>
              <a:buAutoNum type="arabicPeriod"/>
            </a:pPr>
            <a:r>
              <a:rPr lang="en-US" noProof="0" dirty="0"/>
              <a:t>Abstract</a:t>
            </a:r>
          </a:p>
          <a:p>
            <a:pPr marL="514350" indent="-514350">
              <a:buFont typeface="+mj-lt"/>
              <a:buAutoNum type="arabicPeriod"/>
            </a:pPr>
            <a:r>
              <a:rPr lang="en-US" noProof="0" dirty="0"/>
              <a:t>Introduction</a:t>
            </a:r>
          </a:p>
          <a:p>
            <a:pPr marL="514350" indent="-514350">
              <a:buFont typeface="+mj-lt"/>
              <a:buAutoNum type="arabicPeriod"/>
            </a:pPr>
            <a:r>
              <a:rPr lang="en-US" noProof="0" dirty="0"/>
              <a:t>Literature review</a:t>
            </a:r>
          </a:p>
          <a:p>
            <a:pPr marL="514350" indent="-514350">
              <a:buFont typeface="+mj-lt"/>
              <a:buAutoNum type="arabicPeriod"/>
            </a:pPr>
            <a:r>
              <a:rPr lang="en-US" noProof="0" dirty="0"/>
              <a:t>Body of the text: methodology (theory, experimental design…) and results.</a:t>
            </a:r>
          </a:p>
          <a:p>
            <a:pPr marL="514350" indent="-514350">
              <a:buFont typeface="+mj-lt"/>
              <a:buAutoNum type="arabicPeriod"/>
            </a:pPr>
            <a:r>
              <a:rPr lang="en-US" noProof="0" dirty="0">
                <a:solidFill>
                  <a:srgbClr val="FF0000"/>
                </a:solidFill>
              </a:rPr>
              <a:t>Conclusion</a:t>
            </a:r>
          </a:p>
          <a:p>
            <a:pPr marL="514350" indent="-514350">
              <a:buFont typeface="+mj-lt"/>
              <a:buAutoNum type="arabicPeriod"/>
            </a:pPr>
            <a:r>
              <a:rPr lang="en-US" noProof="0" dirty="0"/>
              <a:t>References</a:t>
            </a:r>
          </a:p>
          <a:p>
            <a:pPr marL="514350" indent="-514350">
              <a:buFont typeface="+mj-lt"/>
              <a:buAutoNum type="arabicPeriod"/>
            </a:pPr>
            <a:r>
              <a:rPr lang="en-US" noProof="0" dirty="0"/>
              <a:t>Appendix </a:t>
            </a:r>
          </a:p>
          <a:p>
            <a:pPr marL="0" indent="0">
              <a:buNone/>
            </a:pPr>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67</a:t>
            </a:fld>
            <a:endParaRPr lang="de-DE"/>
          </a:p>
        </p:txBody>
      </p:sp>
    </p:spTree>
    <p:extLst>
      <p:ext uri="{BB962C8B-B14F-4D97-AF65-F5344CB8AC3E}">
        <p14:creationId xmlns:p14="http://schemas.microsoft.com/office/powerpoint/2010/main" val="15984045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Conclusion</a:t>
            </a:r>
          </a:p>
        </p:txBody>
      </p:sp>
      <p:sp>
        <p:nvSpPr>
          <p:cNvPr id="3" name="Inhaltsplatzhalter 2"/>
          <p:cNvSpPr>
            <a:spLocks noGrp="1"/>
          </p:cNvSpPr>
          <p:nvPr>
            <p:ph idx="1"/>
          </p:nvPr>
        </p:nvSpPr>
        <p:spPr/>
        <p:txBody>
          <a:bodyPr/>
          <a:lstStyle/>
          <a:p>
            <a:r>
              <a:rPr lang="en-US" b="1" noProof="0" dirty="0">
                <a:solidFill>
                  <a:schemeClr val="accent2"/>
                </a:solidFill>
              </a:rPr>
              <a:t>Two phases </a:t>
            </a:r>
            <a:r>
              <a:rPr lang="en-US" noProof="0" dirty="0"/>
              <a:t>in a conclusion: </a:t>
            </a:r>
          </a:p>
          <a:p>
            <a:pPr lvl="1"/>
            <a:r>
              <a:rPr lang="en-US" noProof="0" dirty="0"/>
              <a:t>First, you need to </a:t>
            </a:r>
            <a:r>
              <a:rPr lang="en-US" b="1" noProof="0" dirty="0">
                <a:solidFill>
                  <a:schemeClr val="accent2"/>
                </a:solidFill>
              </a:rPr>
              <a:t>summarize</a:t>
            </a:r>
            <a:r>
              <a:rPr lang="en-US" noProof="0" dirty="0"/>
              <a:t> your thesis (topic, research question, methodology and results). The conclusion “replies“ to the introduction, but do not repeat everything… Some authors even think a conclusion is useless. </a:t>
            </a:r>
          </a:p>
          <a:p>
            <a:pPr lvl="1"/>
            <a:r>
              <a:rPr lang="en-US" noProof="0" dirty="0"/>
              <a:t>Second, you need to </a:t>
            </a:r>
            <a:r>
              <a:rPr lang="en-US" b="1" noProof="0" dirty="0">
                <a:solidFill>
                  <a:schemeClr val="accent2"/>
                </a:solidFill>
              </a:rPr>
              <a:t>“open“</a:t>
            </a:r>
            <a:r>
              <a:rPr lang="en-US" noProof="0" dirty="0">
                <a:solidFill>
                  <a:schemeClr val="accent2"/>
                </a:solidFill>
              </a:rPr>
              <a:t>:</a:t>
            </a:r>
            <a:r>
              <a:rPr lang="en-US" noProof="0" dirty="0"/>
              <a:t> </a:t>
            </a:r>
          </a:p>
          <a:p>
            <a:pPr lvl="2"/>
            <a:r>
              <a:rPr lang="en-US" noProof="0" dirty="0"/>
              <a:t>What is next?</a:t>
            </a:r>
          </a:p>
          <a:p>
            <a:pPr lvl="2"/>
            <a:r>
              <a:rPr lang="en-US" noProof="0" dirty="0"/>
              <a:t>What is the limitation of your study and how you can go further?</a:t>
            </a:r>
          </a:p>
          <a:p>
            <a:pPr lvl="2"/>
            <a:r>
              <a:rPr lang="en-US" noProof="0" dirty="0"/>
              <a:t>What can be done to go further? Or to study a question that is close to yours?</a:t>
            </a:r>
          </a:p>
          <a:p>
            <a:r>
              <a:rPr lang="en-US" noProof="0" dirty="0"/>
              <a:t>You can also have (before the conclusion) a </a:t>
            </a:r>
            <a:r>
              <a:rPr lang="en-US" b="1" noProof="0" dirty="0">
                <a:solidFill>
                  <a:schemeClr val="accent2"/>
                </a:solidFill>
              </a:rPr>
              <a:t>discussion section</a:t>
            </a:r>
            <a:r>
              <a:rPr lang="en-US" noProof="0" dirty="0"/>
              <a:t>. </a:t>
            </a:r>
          </a:p>
          <a:p>
            <a:pPr lvl="2"/>
            <a:endParaRPr lang="en-US" noProof="0" dirty="0"/>
          </a:p>
          <a:p>
            <a:pPr marL="914400" lvl="2" indent="0">
              <a:buNone/>
            </a:pPr>
            <a:r>
              <a:rPr lang="en-US" noProof="0" dirty="0"/>
              <a:t> </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68</a:t>
            </a:fld>
            <a:endParaRPr lang="de-DE"/>
          </a:p>
        </p:txBody>
      </p:sp>
    </p:spTree>
    <p:extLst>
      <p:ext uri="{BB962C8B-B14F-4D97-AF65-F5344CB8AC3E}">
        <p14:creationId xmlns:p14="http://schemas.microsoft.com/office/powerpoint/2010/main" val="233406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Content of your Master thesis</a:t>
            </a:r>
          </a:p>
        </p:txBody>
      </p:sp>
      <p:sp>
        <p:nvSpPr>
          <p:cNvPr id="3" name="Inhaltsplatzhalter 2"/>
          <p:cNvSpPr>
            <a:spLocks noGrp="1"/>
          </p:cNvSpPr>
          <p:nvPr>
            <p:ph idx="1"/>
          </p:nvPr>
        </p:nvSpPr>
        <p:spPr>
          <a:xfrm>
            <a:off x="838200" y="1825624"/>
            <a:ext cx="10515600" cy="5032375"/>
          </a:xfrm>
        </p:spPr>
        <p:txBody>
          <a:bodyPr>
            <a:normAutofit/>
          </a:bodyPr>
          <a:lstStyle/>
          <a:p>
            <a:pPr marL="514350" indent="-514350">
              <a:buFont typeface="+mj-lt"/>
              <a:buAutoNum type="arabicPeriod"/>
            </a:pPr>
            <a:r>
              <a:rPr lang="en-US" noProof="0" dirty="0"/>
              <a:t>Title</a:t>
            </a:r>
            <a:r>
              <a:rPr lang="en-US" noProof="0" dirty="0">
                <a:solidFill>
                  <a:srgbClr val="FF0000"/>
                </a:solidFill>
              </a:rPr>
              <a:t> </a:t>
            </a:r>
          </a:p>
          <a:p>
            <a:pPr marL="514350" indent="-514350">
              <a:buFont typeface="+mj-lt"/>
              <a:buAutoNum type="arabicPeriod"/>
            </a:pPr>
            <a:r>
              <a:rPr lang="en-US" noProof="0" dirty="0"/>
              <a:t>Abstract</a:t>
            </a:r>
          </a:p>
          <a:p>
            <a:pPr marL="514350" indent="-514350">
              <a:buFont typeface="+mj-lt"/>
              <a:buAutoNum type="arabicPeriod"/>
            </a:pPr>
            <a:r>
              <a:rPr lang="en-US" noProof="0" dirty="0"/>
              <a:t>Introduction</a:t>
            </a:r>
          </a:p>
          <a:p>
            <a:pPr marL="514350" indent="-514350">
              <a:buFont typeface="+mj-lt"/>
              <a:buAutoNum type="arabicPeriod"/>
            </a:pPr>
            <a:r>
              <a:rPr lang="en-US" noProof="0" dirty="0"/>
              <a:t>Literature review</a:t>
            </a:r>
          </a:p>
          <a:p>
            <a:pPr marL="514350" indent="-514350">
              <a:buFont typeface="+mj-lt"/>
              <a:buAutoNum type="arabicPeriod"/>
            </a:pPr>
            <a:r>
              <a:rPr lang="en-US" noProof="0" dirty="0"/>
              <a:t>Body of the text: methodology (theory, experimental design…) and results.</a:t>
            </a:r>
          </a:p>
          <a:p>
            <a:pPr marL="514350" indent="-514350">
              <a:buFont typeface="+mj-lt"/>
              <a:buAutoNum type="arabicPeriod"/>
            </a:pPr>
            <a:r>
              <a:rPr lang="en-US" noProof="0" dirty="0"/>
              <a:t>Conclusion</a:t>
            </a:r>
          </a:p>
          <a:p>
            <a:pPr marL="514350" indent="-514350">
              <a:buFont typeface="+mj-lt"/>
              <a:buAutoNum type="arabicPeriod"/>
            </a:pPr>
            <a:r>
              <a:rPr lang="en-US" noProof="0" dirty="0">
                <a:solidFill>
                  <a:srgbClr val="FF0000"/>
                </a:solidFill>
              </a:rPr>
              <a:t>References</a:t>
            </a:r>
          </a:p>
          <a:p>
            <a:pPr marL="514350" indent="-514350">
              <a:buFont typeface="+mj-lt"/>
              <a:buAutoNum type="arabicPeriod"/>
            </a:pPr>
            <a:r>
              <a:rPr lang="en-US" noProof="0" dirty="0"/>
              <a:t>Appendix </a:t>
            </a:r>
          </a:p>
          <a:p>
            <a:pPr marL="0" indent="0">
              <a:buNone/>
            </a:pPr>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69</a:t>
            </a:fld>
            <a:endParaRPr lang="de-DE"/>
          </a:p>
        </p:txBody>
      </p:sp>
    </p:spTree>
    <p:extLst>
      <p:ext uri="{BB962C8B-B14F-4D97-AF65-F5344CB8AC3E}">
        <p14:creationId xmlns:p14="http://schemas.microsoft.com/office/powerpoint/2010/main" val="2931859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dirty="0">
                <a:solidFill>
                  <a:srgbClr val="000000"/>
                </a:solidFill>
                <a:latin typeface="Calibri Light"/>
                <a:ea typeface="DejaVu Sans"/>
              </a:rPr>
              <a:t>EPI (Espace Pédagogique Interactif)</a:t>
            </a:r>
            <a:endParaRPr lang="fr-FR" sz="4400" b="0" strike="noStrike" spc="-1" dirty="0">
              <a:latin typeface="Arial"/>
            </a:endParaRPr>
          </a:p>
        </p:txBody>
      </p:sp>
      <p:sp>
        <p:nvSpPr>
          <p:cNvPr id="131"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pPr>
            <a:endParaRPr lang="fr-FR" sz="2800" b="0" strike="noStrike" spc="-1" dirty="0">
              <a:latin typeface="Arial"/>
            </a:endParaRPr>
          </a:p>
          <a:p>
            <a:pPr>
              <a:lnSpc>
                <a:spcPct val="90000"/>
              </a:lnSpc>
              <a:spcBef>
                <a:spcPts val="1001"/>
              </a:spcBef>
            </a:pPr>
            <a:endParaRPr lang="fr-FR" sz="2800" b="0" strike="noStrike" spc="-1" dirty="0">
              <a:latin typeface="Arial"/>
            </a:endParaRPr>
          </a:p>
        </p:txBody>
      </p:sp>
      <p:sp>
        <p:nvSpPr>
          <p:cNvPr id="9" name="CustomShape 2"/>
          <p:cNvSpPr/>
          <p:nvPr/>
        </p:nvSpPr>
        <p:spPr>
          <a:xfrm>
            <a:off x="-228720" y="211548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pPr>
            <a:endParaRPr lang="fr-FR" sz="2800" b="0" strike="noStrike" spc="-1" dirty="0">
              <a:latin typeface="Arial"/>
            </a:endParaRPr>
          </a:p>
        </p:txBody>
      </p:sp>
      <p:sp>
        <p:nvSpPr>
          <p:cNvPr id="11" name="CustomShape 2"/>
          <p:cNvSpPr/>
          <p:nvPr/>
        </p:nvSpPr>
        <p:spPr>
          <a:xfrm>
            <a:off x="838080" y="168804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GB" sz="2800" dirty="0">
                <a:latin typeface="Calibri" panose="020F0502020204030204" pitchFamily="34" charset="0"/>
                <a:cs typeface="Calibri" panose="020F0502020204030204" pitchFamily="34" charset="0"/>
                <a:hlinkClick r:id="rId2"/>
              </a:rPr>
              <a:t>https://cours.univ-paris1.fr/fixe/M2PhDtrack</a:t>
            </a:r>
            <a:r>
              <a:rPr lang="en-GB" sz="2800" dirty="0">
                <a:latin typeface="Calibri" panose="020F0502020204030204" pitchFamily="34" charset="0"/>
                <a:cs typeface="Calibri" panose="020F0502020204030204" pitchFamily="34" charset="0"/>
              </a:rPr>
              <a:t> </a:t>
            </a:r>
          </a:p>
          <a:p>
            <a:r>
              <a:rPr lang="en-GB" sz="2800" dirty="0">
                <a:latin typeface="Calibri" panose="020F0502020204030204" pitchFamily="34" charset="0"/>
                <a:cs typeface="Calibri" panose="020F0502020204030204" pitchFamily="34" charset="0"/>
              </a:rPr>
              <a:t>For Paris 1 students, you should know this tool.</a:t>
            </a:r>
          </a:p>
          <a:p>
            <a:r>
              <a:rPr lang="en-GB" sz="2800" dirty="0">
                <a:latin typeface="Calibri" panose="020F0502020204030204" pitchFamily="34" charset="0"/>
                <a:cs typeface="Calibri" panose="020F0502020204030204" pitchFamily="34" charset="0"/>
              </a:rPr>
              <a:t>For U. of Paris students, you can log in with your username/password. </a:t>
            </a:r>
          </a:p>
          <a:p>
            <a:r>
              <a:rPr lang="en-GB" sz="2800" dirty="0">
                <a:latin typeface="Calibri" panose="020F0502020204030204" pitchFamily="34" charset="0"/>
                <a:cs typeface="Calibri" panose="020F0502020204030204" pitchFamily="34" charset="0"/>
              </a:rPr>
              <a:t>Password of the course (clef </a:t>
            </a:r>
            <a:r>
              <a:rPr lang="en-GB" sz="2800" dirty="0" err="1">
                <a:latin typeface="Calibri" panose="020F0502020204030204" pitchFamily="34" charset="0"/>
                <a:cs typeface="Calibri" panose="020F0502020204030204" pitchFamily="34" charset="0"/>
              </a:rPr>
              <a:t>d’inscription</a:t>
            </a:r>
            <a:r>
              <a:rPr lang="en-GB" sz="2800" dirty="0">
                <a:latin typeface="Calibri" panose="020F0502020204030204" pitchFamily="34" charset="0"/>
                <a:cs typeface="Calibri" panose="020F0502020204030204" pitchFamily="34" charset="0"/>
              </a:rPr>
              <a:t>) : M2PHDTRACK</a:t>
            </a:r>
            <a:endParaRPr lang="en-GB" sz="2800" b="0" strike="noStrike" spc="-1" dirty="0">
              <a:latin typeface="Calibri" panose="020F0502020204030204" pitchFamily="34" charset="0"/>
              <a:cs typeface="Calibri" panose="020F0502020204030204" pitchFamily="34" charset="0"/>
            </a:endParaRPr>
          </a:p>
          <a:p>
            <a:pPr marL="457200" indent="-457200">
              <a:lnSpc>
                <a:spcPct val="90000"/>
              </a:lnSpc>
              <a:spcBef>
                <a:spcPts val="1001"/>
              </a:spcBef>
              <a:buFont typeface="Arial" panose="020B0604020202020204" pitchFamily="34" charset="0"/>
              <a:buChar char="•"/>
            </a:pPr>
            <a:r>
              <a:rPr lang="en-GB" sz="2800" spc="-1" dirty="0">
                <a:latin typeface="Calibri" panose="020F0502020204030204" pitchFamily="34" charset="0"/>
                <a:cs typeface="Calibri" panose="020F0502020204030204" pitchFamily="34" charset="0"/>
              </a:rPr>
              <a:t>What you will find here: </a:t>
            </a:r>
          </a:p>
          <a:p>
            <a:pPr marL="914400" lvl="1" indent="-457200">
              <a:lnSpc>
                <a:spcPct val="90000"/>
              </a:lnSpc>
              <a:spcBef>
                <a:spcPts val="1001"/>
              </a:spcBef>
              <a:buFont typeface="Arial" panose="020B0604020202020204" pitchFamily="34" charset="0"/>
              <a:buChar char="•"/>
            </a:pPr>
            <a:r>
              <a:rPr lang="en-GB" sz="2800" b="0" strike="noStrike" spc="-1" dirty="0">
                <a:latin typeface="Calibri" panose="020F0502020204030204" pitchFamily="34" charset="0"/>
                <a:cs typeface="Calibri" panose="020F0502020204030204" pitchFamily="34" charset="0"/>
              </a:rPr>
              <a:t>More references</a:t>
            </a:r>
            <a:r>
              <a:rPr lang="en-GB" sz="2800" spc="-1" dirty="0">
                <a:latin typeface="Calibri" panose="020F0502020204030204" pitchFamily="34" charset="0"/>
                <a:cs typeface="Calibri" panose="020F0502020204030204" pitchFamily="34" charset="0"/>
              </a:rPr>
              <a:t>, papers on “writing in economics/psychology”</a:t>
            </a:r>
          </a:p>
          <a:p>
            <a:pPr marL="914400" lvl="1" indent="-457200">
              <a:lnSpc>
                <a:spcPct val="90000"/>
              </a:lnSpc>
              <a:spcBef>
                <a:spcPts val="1001"/>
              </a:spcBef>
              <a:buFont typeface="Arial" panose="020B0604020202020204" pitchFamily="34" charset="0"/>
              <a:buChar char="•"/>
            </a:pPr>
            <a:r>
              <a:rPr lang="en-GB" sz="2800" b="0" strike="noStrike" spc="-1" dirty="0">
                <a:latin typeface="Calibri" panose="020F0502020204030204" pitchFamily="34" charset="0"/>
                <a:cs typeface="Calibri" panose="020F0502020204030204" pitchFamily="34" charset="0"/>
              </a:rPr>
              <a:t>Slides of methodology and academic world parts </a:t>
            </a:r>
          </a:p>
          <a:p>
            <a:pPr marL="914400" lvl="1" indent="-457200">
              <a:lnSpc>
                <a:spcPct val="90000"/>
              </a:lnSpc>
              <a:spcBef>
                <a:spcPts val="1001"/>
              </a:spcBef>
              <a:buFont typeface="Arial" panose="020B0604020202020204" pitchFamily="34" charset="0"/>
              <a:buChar char="•"/>
            </a:pPr>
            <a:r>
              <a:rPr lang="en-GB" sz="2800" spc="-1" dirty="0">
                <a:latin typeface="Calibri" panose="020F0502020204030204" pitchFamily="34" charset="0"/>
                <a:cs typeface="Calibri" panose="020F0502020204030204" pitchFamily="34" charset="0"/>
              </a:rPr>
              <a:t>Slides of presentations and discussions</a:t>
            </a:r>
          </a:p>
          <a:p>
            <a:pPr marL="914400" lvl="1" indent="-457200">
              <a:lnSpc>
                <a:spcPct val="90000"/>
              </a:lnSpc>
              <a:spcBef>
                <a:spcPts val="1001"/>
              </a:spcBef>
              <a:buFont typeface="Arial" panose="020B0604020202020204" pitchFamily="34" charset="0"/>
              <a:buChar char="•"/>
            </a:pPr>
            <a:r>
              <a:rPr lang="en-GB" sz="2800" b="1" strike="noStrike" spc="-1" dirty="0">
                <a:solidFill>
                  <a:schemeClr val="accent2"/>
                </a:solidFill>
                <a:latin typeface="Calibri" panose="020F0502020204030204" pitchFamily="34" charset="0"/>
                <a:cs typeface="Calibri" panose="020F0502020204030204" pitchFamily="34" charset="0"/>
              </a:rPr>
              <a:t>Contacts of PhD students!</a:t>
            </a:r>
          </a:p>
          <a:p>
            <a:pPr>
              <a:lnSpc>
                <a:spcPct val="90000"/>
              </a:lnSpc>
              <a:spcBef>
                <a:spcPts val="1001"/>
              </a:spcBef>
            </a:pPr>
            <a:endParaRPr lang="en-GB" sz="2800" b="0" strike="noStrike" spc="-1"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7</a:t>
            </a:fld>
            <a:endParaRPr lang="fr-FR"/>
          </a:p>
        </p:txBody>
      </p:sp>
    </p:spTree>
    <p:extLst>
      <p:ext uri="{BB962C8B-B14F-4D97-AF65-F5344CB8AC3E}">
        <p14:creationId xmlns:p14="http://schemas.microsoft.com/office/powerpoint/2010/main" val="21911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References/bibliography</a:t>
            </a:r>
          </a:p>
        </p:txBody>
      </p:sp>
      <p:sp>
        <p:nvSpPr>
          <p:cNvPr id="3" name="Inhaltsplatzhalter 2"/>
          <p:cNvSpPr>
            <a:spLocks noGrp="1"/>
          </p:cNvSpPr>
          <p:nvPr>
            <p:ph idx="1"/>
          </p:nvPr>
        </p:nvSpPr>
        <p:spPr/>
        <p:txBody>
          <a:bodyPr/>
          <a:lstStyle/>
          <a:p>
            <a:r>
              <a:rPr lang="en-US" noProof="0" dirty="0"/>
              <a:t>It shows to the reader whether you know the literature well and if you have a clear and global view of the main papers. </a:t>
            </a:r>
          </a:p>
          <a:p>
            <a:r>
              <a:rPr lang="en-US" noProof="0" dirty="0"/>
              <a:t>Do not need to make a long list, but do not forget to cite the most important papers in the field of study. Show that you know which one are most suited for your study. </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70</a:t>
            </a:fld>
            <a:endParaRPr lang="de-DE"/>
          </a:p>
        </p:txBody>
      </p:sp>
    </p:spTree>
    <p:extLst>
      <p:ext uri="{BB962C8B-B14F-4D97-AF65-F5344CB8AC3E}">
        <p14:creationId xmlns:p14="http://schemas.microsoft.com/office/powerpoint/2010/main" val="367877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F079D0-2939-406A-B78F-8C1D786D2096}"/>
              </a:ext>
            </a:extLst>
          </p:cNvPr>
          <p:cNvSpPr>
            <a:spLocks noGrp="1"/>
          </p:cNvSpPr>
          <p:nvPr>
            <p:ph type="title"/>
          </p:nvPr>
        </p:nvSpPr>
        <p:spPr>
          <a:xfrm>
            <a:off x="110612" y="-332967"/>
            <a:ext cx="10515600" cy="1325563"/>
          </a:xfrm>
        </p:spPr>
        <p:txBody>
          <a:bodyPr/>
          <a:lstStyle/>
          <a:p>
            <a:r>
              <a:rPr lang="en-US" noProof="0" dirty="0"/>
              <a:t>Cite a paper</a:t>
            </a:r>
          </a:p>
        </p:txBody>
      </p:sp>
      <p:pic>
        <p:nvPicPr>
          <p:cNvPr id="4" name="Image 3">
            <a:extLst>
              <a:ext uri="{FF2B5EF4-FFF2-40B4-BE49-F238E27FC236}">
                <a16:creationId xmlns:a16="http://schemas.microsoft.com/office/drawing/2014/main" id="{4ED7F92D-38DE-4455-8BFC-4D2AB8B211C6}"/>
              </a:ext>
            </a:extLst>
          </p:cNvPr>
          <p:cNvPicPr>
            <a:picLocks noChangeAspect="1"/>
          </p:cNvPicPr>
          <p:nvPr/>
        </p:nvPicPr>
        <p:blipFill rotWithShape="1">
          <a:blip r:embed="rId2"/>
          <a:srcRect t="12754" r="27690" b="21739"/>
          <a:stretch/>
        </p:blipFill>
        <p:spPr>
          <a:xfrm>
            <a:off x="110612" y="618340"/>
            <a:ext cx="8175599" cy="4166146"/>
          </a:xfrm>
          <a:prstGeom prst="rect">
            <a:avLst/>
          </a:prstGeom>
        </p:spPr>
      </p:pic>
      <p:pic>
        <p:nvPicPr>
          <p:cNvPr id="5" name="Image 4">
            <a:extLst>
              <a:ext uri="{FF2B5EF4-FFF2-40B4-BE49-F238E27FC236}">
                <a16:creationId xmlns:a16="http://schemas.microsoft.com/office/drawing/2014/main" id="{0E9DE226-F818-4F9F-B92E-2E3CEB16F5D3}"/>
              </a:ext>
            </a:extLst>
          </p:cNvPr>
          <p:cNvPicPr>
            <a:picLocks noChangeAspect="1"/>
          </p:cNvPicPr>
          <p:nvPr/>
        </p:nvPicPr>
        <p:blipFill rotWithShape="1">
          <a:blip r:embed="rId3"/>
          <a:srcRect t="4203" r="74647" b="69275"/>
          <a:stretch/>
        </p:blipFill>
        <p:spPr>
          <a:xfrm>
            <a:off x="8080512" y="4114799"/>
            <a:ext cx="3851171" cy="2266123"/>
          </a:xfrm>
          <a:prstGeom prst="rect">
            <a:avLst/>
          </a:prstGeom>
        </p:spPr>
      </p:pic>
      <p:cxnSp>
        <p:nvCxnSpPr>
          <p:cNvPr id="7" name="Connecteur droit avec flèche 6">
            <a:extLst>
              <a:ext uri="{FF2B5EF4-FFF2-40B4-BE49-F238E27FC236}">
                <a16:creationId xmlns:a16="http://schemas.microsoft.com/office/drawing/2014/main" id="{B1BC826D-BD4C-46E3-9DFF-B3ECCE1F005D}"/>
              </a:ext>
            </a:extLst>
          </p:cNvPr>
          <p:cNvCxnSpPr/>
          <p:nvPr/>
        </p:nvCxnSpPr>
        <p:spPr>
          <a:xfrm>
            <a:off x="4969565" y="4621696"/>
            <a:ext cx="2812774" cy="864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F14C78AC-A0F4-4D94-AD4F-B6C451FAD900}" type="slidenum">
              <a:rPr lang="de-DE" smtClean="0"/>
              <a:t>71</a:t>
            </a:fld>
            <a:endParaRPr lang="de-DE"/>
          </a:p>
        </p:txBody>
      </p:sp>
    </p:spTree>
    <p:extLst>
      <p:ext uri="{BB962C8B-B14F-4D97-AF65-F5344CB8AC3E}">
        <p14:creationId xmlns:p14="http://schemas.microsoft.com/office/powerpoint/2010/main" val="22499038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Content of your Master thesis</a:t>
            </a:r>
          </a:p>
        </p:txBody>
      </p:sp>
      <p:sp>
        <p:nvSpPr>
          <p:cNvPr id="3" name="Inhaltsplatzhalter 2"/>
          <p:cNvSpPr>
            <a:spLocks noGrp="1"/>
          </p:cNvSpPr>
          <p:nvPr>
            <p:ph idx="1"/>
          </p:nvPr>
        </p:nvSpPr>
        <p:spPr>
          <a:xfrm>
            <a:off x="838200" y="1825624"/>
            <a:ext cx="10515600" cy="5032375"/>
          </a:xfrm>
        </p:spPr>
        <p:txBody>
          <a:bodyPr>
            <a:normAutofit/>
          </a:bodyPr>
          <a:lstStyle/>
          <a:p>
            <a:pPr marL="514350" indent="-514350">
              <a:buFont typeface="+mj-lt"/>
              <a:buAutoNum type="arabicPeriod"/>
            </a:pPr>
            <a:r>
              <a:rPr lang="en-US" noProof="0" dirty="0"/>
              <a:t>Title</a:t>
            </a:r>
            <a:r>
              <a:rPr lang="en-US" noProof="0" dirty="0">
                <a:solidFill>
                  <a:srgbClr val="FF0000"/>
                </a:solidFill>
              </a:rPr>
              <a:t> </a:t>
            </a:r>
          </a:p>
          <a:p>
            <a:pPr marL="514350" indent="-514350">
              <a:buFont typeface="+mj-lt"/>
              <a:buAutoNum type="arabicPeriod"/>
            </a:pPr>
            <a:r>
              <a:rPr lang="en-US" noProof="0" dirty="0"/>
              <a:t>Abstract</a:t>
            </a:r>
          </a:p>
          <a:p>
            <a:pPr marL="514350" indent="-514350">
              <a:buFont typeface="+mj-lt"/>
              <a:buAutoNum type="arabicPeriod"/>
            </a:pPr>
            <a:r>
              <a:rPr lang="en-US" noProof="0" dirty="0"/>
              <a:t>Introduction</a:t>
            </a:r>
          </a:p>
          <a:p>
            <a:pPr marL="514350" indent="-514350">
              <a:buFont typeface="+mj-lt"/>
              <a:buAutoNum type="arabicPeriod"/>
            </a:pPr>
            <a:r>
              <a:rPr lang="en-US" noProof="0" dirty="0"/>
              <a:t>Literature review</a:t>
            </a:r>
          </a:p>
          <a:p>
            <a:pPr marL="514350" indent="-514350">
              <a:buFont typeface="+mj-lt"/>
              <a:buAutoNum type="arabicPeriod"/>
            </a:pPr>
            <a:r>
              <a:rPr lang="en-US" noProof="0" dirty="0"/>
              <a:t>Body of the text: methodology (theory, experimental design…) and results.</a:t>
            </a:r>
          </a:p>
          <a:p>
            <a:pPr marL="514350" indent="-514350">
              <a:buFont typeface="+mj-lt"/>
              <a:buAutoNum type="arabicPeriod"/>
            </a:pPr>
            <a:r>
              <a:rPr lang="en-US" noProof="0" dirty="0"/>
              <a:t>Conclusion</a:t>
            </a:r>
          </a:p>
          <a:p>
            <a:pPr marL="514350" indent="-514350">
              <a:buFont typeface="+mj-lt"/>
              <a:buAutoNum type="arabicPeriod"/>
            </a:pPr>
            <a:r>
              <a:rPr lang="en-US" noProof="0" dirty="0"/>
              <a:t>References</a:t>
            </a:r>
          </a:p>
          <a:p>
            <a:pPr marL="514350" indent="-514350">
              <a:buFont typeface="+mj-lt"/>
              <a:buAutoNum type="arabicPeriod"/>
            </a:pPr>
            <a:r>
              <a:rPr lang="en-US" noProof="0" dirty="0">
                <a:solidFill>
                  <a:srgbClr val="FF0000"/>
                </a:solidFill>
              </a:rPr>
              <a:t>Appendix </a:t>
            </a:r>
          </a:p>
          <a:p>
            <a:pPr marL="0" indent="0">
              <a:buNone/>
            </a:pPr>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72</a:t>
            </a:fld>
            <a:endParaRPr lang="de-DE"/>
          </a:p>
        </p:txBody>
      </p:sp>
    </p:spTree>
    <p:extLst>
      <p:ext uri="{BB962C8B-B14F-4D97-AF65-F5344CB8AC3E}">
        <p14:creationId xmlns:p14="http://schemas.microsoft.com/office/powerpoint/2010/main" val="13233183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22E272-2987-442A-97B4-A63357C4068F}"/>
              </a:ext>
            </a:extLst>
          </p:cNvPr>
          <p:cNvSpPr>
            <a:spLocks noGrp="1"/>
          </p:cNvSpPr>
          <p:nvPr>
            <p:ph type="title"/>
          </p:nvPr>
        </p:nvSpPr>
        <p:spPr/>
        <p:txBody>
          <a:bodyPr/>
          <a:lstStyle/>
          <a:p>
            <a:r>
              <a:rPr lang="en-US" noProof="0" dirty="0"/>
              <a:t>Appendix</a:t>
            </a:r>
          </a:p>
        </p:txBody>
      </p:sp>
      <p:sp>
        <p:nvSpPr>
          <p:cNvPr id="3" name="Espace réservé du contenu 2">
            <a:extLst>
              <a:ext uri="{FF2B5EF4-FFF2-40B4-BE49-F238E27FC236}">
                <a16:creationId xmlns:a16="http://schemas.microsoft.com/office/drawing/2014/main" id="{C1C45BBE-C1DA-4AA0-9437-1A34B305A0CF}"/>
              </a:ext>
            </a:extLst>
          </p:cNvPr>
          <p:cNvSpPr>
            <a:spLocks noGrp="1"/>
          </p:cNvSpPr>
          <p:nvPr>
            <p:ph idx="1"/>
          </p:nvPr>
        </p:nvSpPr>
        <p:spPr/>
        <p:txBody>
          <a:bodyPr/>
          <a:lstStyle/>
          <a:p>
            <a:r>
              <a:rPr lang="en-US" noProof="0" dirty="0"/>
              <a:t>You can add here </a:t>
            </a:r>
            <a:r>
              <a:rPr lang="en-US" b="1" noProof="0" dirty="0"/>
              <a:t>things that are not essential </a:t>
            </a:r>
            <a:r>
              <a:rPr lang="en-US" noProof="0" dirty="0"/>
              <a:t>to your master thesis but still useful for the reader (anticipate what the readers may ask):</a:t>
            </a:r>
          </a:p>
          <a:p>
            <a:pPr lvl="1"/>
            <a:r>
              <a:rPr lang="en-US" noProof="0" dirty="0"/>
              <a:t>Additional graphs</a:t>
            </a:r>
          </a:p>
          <a:p>
            <a:pPr lvl="1"/>
            <a:r>
              <a:rPr lang="en-US" noProof="0" dirty="0"/>
              <a:t>Extensions of your model</a:t>
            </a:r>
          </a:p>
          <a:p>
            <a:pPr lvl="1"/>
            <a:r>
              <a:rPr lang="en-US" noProof="0" dirty="0"/>
              <a:t>Instructions of your experiment</a:t>
            </a:r>
          </a:p>
          <a:p>
            <a:pPr lvl="1"/>
            <a:r>
              <a:rPr lang="en-US" noProof="0" dirty="0"/>
              <a:t>All the robustness checks you did, the alternative explanations that are not significant.</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t>73</a:t>
            </a:fld>
            <a:endParaRPr lang="de-DE"/>
          </a:p>
        </p:txBody>
      </p:sp>
    </p:spTree>
    <p:extLst>
      <p:ext uri="{BB962C8B-B14F-4D97-AF65-F5344CB8AC3E}">
        <p14:creationId xmlns:p14="http://schemas.microsoft.com/office/powerpoint/2010/main" val="24434495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Useful websites</a:t>
            </a:r>
          </a:p>
        </p:txBody>
      </p:sp>
      <p:sp>
        <p:nvSpPr>
          <p:cNvPr id="3" name="Espace réservé du contenu 2"/>
          <p:cNvSpPr>
            <a:spLocks noGrp="1"/>
          </p:cNvSpPr>
          <p:nvPr>
            <p:ph idx="1"/>
          </p:nvPr>
        </p:nvSpPr>
        <p:spPr/>
        <p:txBody>
          <a:bodyPr>
            <a:normAutofit/>
          </a:bodyPr>
          <a:lstStyle/>
          <a:p>
            <a:r>
              <a:rPr lang="en-US" noProof="0" dirty="0"/>
              <a:t>Writing in economics:</a:t>
            </a:r>
          </a:p>
          <a:p>
            <a:pPr lvl="1"/>
            <a:r>
              <a:rPr lang="en-US" dirty="0">
                <a:hlinkClick r:id="rId2"/>
              </a:rPr>
              <a:t>https://</a:t>
            </a:r>
            <a:r>
              <a:rPr lang="en-US" dirty="0" smtClean="0">
                <a:hlinkClick r:id="rId2"/>
              </a:rPr>
              <a:t>static1.squarespace.com/static/58991b1546c3c4da5df402e4/t/589c5b0f37c58162f7acb007/1486641936481/A+Guide+to+Writing+in+Economics.pdf</a:t>
            </a:r>
            <a:r>
              <a:rPr lang="en-US" dirty="0" smtClean="0"/>
              <a:t> </a:t>
            </a:r>
          </a:p>
          <a:p>
            <a:pPr lvl="1"/>
            <a:r>
              <a:rPr lang="en-US" noProof="0" dirty="0" smtClean="0">
                <a:hlinkClick r:id="rId3"/>
              </a:rPr>
              <a:t>https</a:t>
            </a:r>
            <a:r>
              <a:rPr lang="en-US" noProof="0" dirty="0">
                <a:hlinkClick r:id="rId3"/>
              </a:rPr>
              <a:t>://twp.duke.edu/sites/twp.duke.edu/files/file-attachments/econ.original.pdf</a:t>
            </a:r>
            <a:endParaRPr lang="en-US" noProof="0" dirty="0"/>
          </a:p>
          <a:p>
            <a:pPr lvl="1"/>
            <a:r>
              <a:rPr lang="en-US" noProof="0" dirty="0">
                <a:hlinkClick r:id="rId4"/>
              </a:rPr>
              <a:t>https://inomics.com/insight/top-writing-tips-for-economics-papers-1141763</a:t>
            </a:r>
            <a:endParaRPr lang="en-US" noProof="0" dirty="0"/>
          </a:p>
          <a:p>
            <a:r>
              <a:rPr lang="en-US" noProof="0" dirty="0"/>
              <a:t>Writing in psychology: </a:t>
            </a:r>
          </a:p>
          <a:p>
            <a:pPr lvl="1"/>
            <a:r>
              <a:rPr lang="en-US" noProof="0" dirty="0">
                <a:hlinkClick r:id="rId5"/>
              </a:rPr>
              <a:t>http://writing2.richmond.edu/writing/wweb/psychology/BG%20Psychology.pdf</a:t>
            </a:r>
            <a:endParaRPr lang="en-US" noProof="0" dirty="0"/>
          </a:p>
          <a:p>
            <a:endParaRPr lang="en-US" noProof="0" dirty="0"/>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pPr/>
              <a:t>74</a:t>
            </a:fld>
            <a:endParaRPr lang="de-DE" dirty="0"/>
          </a:p>
        </p:txBody>
      </p:sp>
    </p:spTree>
    <p:extLst>
      <p:ext uri="{BB962C8B-B14F-4D97-AF65-F5344CB8AC3E}">
        <p14:creationId xmlns:p14="http://schemas.microsoft.com/office/powerpoint/2010/main" val="38893620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What’s next? </a:t>
            </a:r>
          </a:p>
        </p:txBody>
      </p:sp>
      <p:sp>
        <p:nvSpPr>
          <p:cNvPr id="3" name="Espace réservé du contenu 2"/>
          <p:cNvSpPr>
            <a:spLocks noGrp="1"/>
          </p:cNvSpPr>
          <p:nvPr>
            <p:ph idx="1"/>
          </p:nvPr>
        </p:nvSpPr>
        <p:spPr/>
        <p:txBody>
          <a:bodyPr/>
          <a:lstStyle/>
          <a:p>
            <a:r>
              <a:rPr lang="en-US" noProof="0" dirty="0"/>
              <a:t>Is there a methodology part you want to talk about next time?</a:t>
            </a:r>
          </a:p>
          <a:p>
            <a:pPr lvl="1"/>
            <a:r>
              <a:rPr lang="en-US" noProof="0" dirty="0"/>
              <a:t>Specific point you want us to talk about? </a:t>
            </a:r>
          </a:p>
          <a:p>
            <a:pPr lvl="1"/>
            <a:r>
              <a:rPr lang="en-US" noProof="0" dirty="0"/>
              <a:t>Master thesis defense? </a:t>
            </a:r>
          </a:p>
          <a:p>
            <a:pPr lvl="1"/>
            <a:r>
              <a:rPr lang="en-US" noProof="0" dirty="0"/>
              <a:t>More on literature review?</a:t>
            </a:r>
          </a:p>
          <a:p>
            <a:pPr lvl="1"/>
            <a:r>
              <a:rPr lang="en-US" noProof="0" dirty="0"/>
              <a:t>How to use </a:t>
            </a:r>
            <a:r>
              <a:rPr lang="en-US" noProof="0" dirty="0" err="1"/>
              <a:t>Mendeley</a:t>
            </a:r>
            <a:r>
              <a:rPr lang="en-US" noProof="0" dirty="0"/>
              <a:t>/</a:t>
            </a:r>
            <a:r>
              <a:rPr lang="en-US" noProof="0" dirty="0" err="1"/>
              <a:t>LaTeX</a:t>
            </a:r>
            <a:r>
              <a:rPr lang="en-US" noProof="0" dirty="0"/>
              <a:t>? </a:t>
            </a:r>
          </a:p>
          <a:p>
            <a:pPr lvl="1"/>
            <a:r>
              <a:rPr lang="en-US" noProof="0" dirty="0"/>
              <a:t>Something else?</a:t>
            </a:r>
          </a:p>
        </p:txBody>
      </p:sp>
      <p:sp>
        <p:nvSpPr>
          <p:cNvPr id="4" name="Espace réservé du numéro de diapositive 3"/>
          <p:cNvSpPr>
            <a:spLocks noGrp="1"/>
          </p:cNvSpPr>
          <p:nvPr>
            <p:ph type="sldNum" sz="quarter" idx="12"/>
          </p:nvPr>
        </p:nvSpPr>
        <p:spPr/>
        <p:txBody>
          <a:bodyPr/>
          <a:lstStyle/>
          <a:p>
            <a:fld id="{F14C78AC-A0F4-4D94-AD4F-B6C451FAD900}" type="slidenum">
              <a:rPr lang="de-DE" smtClean="0"/>
              <a:pPr/>
              <a:t>75</a:t>
            </a:fld>
            <a:endParaRPr lang="de-DE" dirty="0"/>
          </a:p>
        </p:txBody>
      </p:sp>
    </p:spTree>
    <p:extLst>
      <p:ext uri="{BB962C8B-B14F-4D97-AF65-F5344CB8AC3E}">
        <p14:creationId xmlns:p14="http://schemas.microsoft.com/office/powerpoint/2010/main" val="36772167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831960" y="1709640"/>
            <a:ext cx="10513080" cy="285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n-US" sz="6000" b="0" strike="noStrike" spc="-1" dirty="0">
                <a:solidFill>
                  <a:srgbClr val="000000"/>
                </a:solidFill>
                <a:latin typeface="Calibri Light"/>
                <a:ea typeface="DejaVu Sans"/>
              </a:rPr>
              <a:t>Your presentation</a:t>
            </a:r>
            <a:r>
              <a:rPr lang="en-US" sz="6000" spc="-1" dirty="0">
                <a:solidFill>
                  <a:srgbClr val="000000"/>
                </a:solidFill>
                <a:latin typeface="Calibri Light"/>
                <a:ea typeface="DejaVu Sans"/>
              </a:rPr>
              <a:t> in this class</a:t>
            </a:r>
          </a:p>
          <a:p>
            <a:pPr>
              <a:lnSpc>
                <a:spcPct val="90000"/>
              </a:lnSpc>
            </a:pPr>
            <a:r>
              <a:rPr lang="en-US" sz="6000" b="0" strike="noStrike" spc="-1" dirty="0">
                <a:solidFill>
                  <a:srgbClr val="000000"/>
                </a:solidFill>
                <a:latin typeface="Calibri Light"/>
              </a:rPr>
              <a:t>(and for your defense)</a:t>
            </a:r>
            <a:endParaRPr lang="en-US" sz="60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76</a:t>
            </a:fld>
            <a:endParaRPr lang="fr-FR"/>
          </a:p>
        </p:txBody>
      </p:sp>
    </p:spTree>
    <p:extLst>
      <p:ext uri="{BB962C8B-B14F-4D97-AF65-F5344CB8AC3E}">
        <p14:creationId xmlns:p14="http://schemas.microsoft.com/office/powerpoint/2010/main" val="8860062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Your presentation</a:t>
            </a:r>
            <a:endParaRPr lang="fr-FR" sz="4400" b="0" strike="noStrike" spc="-1">
              <a:latin typeface="Arial"/>
            </a:endParaRPr>
          </a:p>
        </p:txBody>
      </p:sp>
      <p:sp>
        <p:nvSpPr>
          <p:cNvPr id="171"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1000" lnSpcReduction="20000"/>
          </a:bodyPr>
          <a:lstStyle/>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Orals to present:</a:t>
            </a:r>
            <a:endParaRPr lang="en-US" sz="28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Your research idea, the question you want to study.</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The existing literature: the reference paper and others, and how you would fit/complete the literature</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The methodology you want to use and why.</a:t>
            </a:r>
            <a:endParaRPr lang="en-US" sz="24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You need to convince us that: </a:t>
            </a:r>
            <a:endParaRPr lang="en-US" sz="28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Your research question is interesting</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Your research will fill a gap of the literature</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You know how to deal with this question.</a:t>
            </a:r>
            <a:endParaRPr lang="en-US" sz="2400" b="0" strike="noStrike" spc="-1" dirty="0">
              <a:latin typeface="Arial"/>
            </a:endParaRPr>
          </a:p>
          <a:p>
            <a:pPr marL="228600" indent="-226080">
              <a:lnSpc>
                <a:spcPct val="90000"/>
              </a:lnSpc>
              <a:spcBef>
                <a:spcPts val="1001"/>
              </a:spcBef>
              <a:buClr>
                <a:srgbClr val="000000"/>
              </a:buClr>
              <a:buFont typeface="Arial"/>
              <a:buChar char="•"/>
            </a:pPr>
            <a:r>
              <a:rPr lang="en-US" sz="2800" spc="-1" dirty="0">
                <a:solidFill>
                  <a:srgbClr val="000000"/>
                </a:solidFill>
                <a:latin typeface="Calibri"/>
                <a:ea typeface="DejaVu Sans"/>
              </a:rPr>
              <a:t>Four</a:t>
            </a:r>
            <a:r>
              <a:rPr lang="en-US" sz="2800" b="0" strike="noStrike" spc="-1" dirty="0">
                <a:solidFill>
                  <a:srgbClr val="000000"/>
                </a:solidFill>
                <a:latin typeface="Calibri"/>
                <a:ea typeface="DejaVu Sans"/>
              </a:rPr>
              <a:t> parts: </a:t>
            </a:r>
            <a:endParaRPr lang="en-US" sz="28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Introduction: topic, research question</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Literature review and contribution to the literature</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How you (will) answer your research question</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Your hypotheses and/or your results</a:t>
            </a:r>
            <a:endParaRPr lang="en-US" sz="2400" b="0" strike="noStrike" spc="-1" dirty="0">
              <a:latin typeface="Arial"/>
            </a:endParaRPr>
          </a:p>
          <a:p>
            <a:pPr>
              <a:lnSpc>
                <a:spcPct val="90000"/>
              </a:lnSpc>
              <a:spcBef>
                <a:spcPts val="1001"/>
              </a:spcBef>
            </a:pPr>
            <a:endParaRPr lang="en-US" sz="24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77</a:t>
            </a:fld>
            <a:endParaRPr lang="fr-FR"/>
          </a:p>
        </p:txBody>
      </p:sp>
    </p:spTree>
    <p:extLst>
      <p:ext uri="{BB962C8B-B14F-4D97-AF65-F5344CB8AC3E}">
        <p14:creationId xmlns:p14="http://schemas.microsoft.com/office/powerpoint/2010/main" val="132374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General advice </a:t>
            </a:r>
          </a:p>
        </p:txBody>
      </p:sp>
      <p:sp>
        <p:nvSpPr>
          <p:cNvPr id="3" name="Espace réservé du contenu 2"/>
          <p:cNvSpPr>
            <a:spLocks noGrp="1"/>
          </p:cNvSpPr>
          <p:nvPr>
            <p:ph idx="1"/>
          </p:nvPr>
        </p:nvSpPr>
        <p:spPr/>
        <p:txBody>
          <a:bodyPr>
            <a:normAutofit lnSpcReduction="10000"/>
          </a:bodyPr>
          <a:lstStyle/>
          <a:p>
            <a:r>
              <a:rPr lang="en-US" dirty="0"/>
              <a:t>Do not write too much things on your slides </a:t>
            </a:r>
            <a:r>
              <a:rPr lang="en-US" dirty="0">
                <a:sym typeface="Wingdings" panose="05000000000000000000" pitchFamily="2" charset="2"/>
              </a:rPr>
              <a:t> </a:t>
            </a:r>
            <a:r>
              <a:rPr lang="en-US" b="1" dirty="0">
                <a:solidFill>
                  <a:schemeClr val="accent2"/>
                </a:solidFill>
                <a:sym typeface="Wingdings" panose="05000000000000000000" pitchFamily="2" charset="2"/>
              </a:rPr>
              <a:t>minimalism</a:t>
            </a:r>
            <a:r>
              <a:rPr lang="en-US" dirty="0">
                <a:sym typeface="Wingdings" panose="05000000000000000000" pitchFamily="2" charset="2"/>
              </a:rPr>
              <a:t> </a:t>
            </a:r>
          </a:p>
          <a:p>
            <a:r>
              <a:rPr lang="en-US" b="1" dirty="0">
                <a:solidFill>
                  <a:schemeClr val="accent2"/>
                </a:solidFill>
              </a:rPr>
              <a:t>Structure</a:t>
            </a:r>
            <a:r>
              <a:rPr lang="en-US" dirty="0"/>
              <a:t> your reasoning</a:t>
            </a:r>
          </a:p>
          <a:p>
            <a:pPr lvl="1"/>
            <a:r>
              <a:rPr lang="en-US" dirty="0"/>
              <a:t>Introduction</a:t>
            </a:r>
          </a:p>
          <a:p>
            <a:pPr lvl="1"/>
            <a:r>
              <a:rPr lang="en-US" dirty="0"/>
              <a:t>Literature</a:t>
            </a:r>
          </a:p>
          <a:p>
            <a:pPr lvl="1"/>
            <a:r>
              <a:rPr lang="en-US" dirty="0"/>
              <a:t>Your research question = the gap you fill in the literature</a:t>
            </a:r>
          </a:p>
          <a:p>
            <a:pPr lvl="1"/>
            <a:r>
              <a:rPr lang="en-US" dirty="0"/>
              <a:t>Methodology: how you answer your research question</a:t>
            </a:r>
          </a:p>
          <a:p>
            <a:pPr lvl="1"/>
            <a:r>
              <a:rPr lang="en-US" dirty="0"/>
              <a:t>Results</a:t>
            </a:r>
          </a:p>
          <a:p>
            <a:r>
              <a:rPr lang="en-US" dirty="0"/>
              <a:t>Make something </a:t>
            </a:r>
            <a:r>
              <a:rPr lang="en-US" b="1" dirty="0">
                <a:solidFill>
                  <a:schemeClr val="accent2"/>
                </a:solidFill>
              </a:rPr>
              <a:t>visual</a:t>
            </a:r>
            <a:r>
              <a:rPr lang="en-US" dirty="0"/>
              <a:t> (figures, pictures, etc.)</a:t>
            </a:r>
          </a:p>
          <a:p>
            <a:r>
              <a:rPr lang="en-US" dirty="0"/>
              <a:t>Use the </a:t>
            </a:r>
            <a:r>
              <a:rPr lang="en-US" b="1" dirty="0">
                <a:solidFill>
                  <a:schemeClr val="accent2"/>
                </a:solidFill>
              </a:rPr>
              <a:t>time</a:t>
            </a:r>
            <a:r>
              <a:rPr lang="en-US" dirty="0"/>
              <a:t> you have (time to be defined depending on the number of students), not less, not more!</a:t>
            </a:r>
          </a:p>
          <a:p>
            <a:endParaRPr lang="en-US" dirty="0"/>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78</a:t>
            </a:fld>
            <a:endParaRPr lang="fr-FR"/>
          </a:p>
        </p:txBody>
      </p:sp>
    </p:spTree>
    <p:extLst>
      <p:ext uri="{BB962C8B-B14F-4D97-AF65-F5344CB8AC3E}">
        <p14:creationId xmlns:p14="http://schemas.microsoft.com/office/powerpoint/2010/main" val="13676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Your role of discussant</a:t>
            </a:r>
            <a:endParaRPr lang="fr-FR" sz="4400" b="0" strike="noStrike" spc="-1">
              <a:latin typeface="Arial"/>
            </a:endParaRPr>
          </a:p>
        </p:txBody>
      </p:sp>
      <p:sp>
        <p:nvSpPr>
          <p:cNvPr id="173"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You will have the slides of your colleague a week in advance on the EPI and/or by mail.</a:t>
            </a:r>
            <a:endParaRPr lang="en-US" sz="28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You have to:</a:t>
            </a:r>
            <a:endParaRPr lang="en-US" sz="2800" b="0" strike="noStrike" spc="-1" dirty="0">
              <a:latin typeface="Arial"/>
            </a:endParaRPr>
          </a:p>
          <a:p>
            <a:pPr marL="685800" lvl="1" indent="-226080">
              <a:lnSpc>
                <a:spcPct val="90000"/>
              </a:lnSpc>
              <a:spcBef>
                <a:spcPts val="499"/>
              </a:spcBef>
              <a:buClr>
                <a:srgbClr val="000000"/>
              </a:buClr>
              <a:buFont typeface="Arial"/>
              <a:buChar char="•"/>
            </a:pPr>
            <a:r>
              <a:rPr lang="en-US" sz="2400" b="1" strike="noStrike" spc="-1" dirty="0">
                <a:solidFill>
                  <a:schemeClr val="accent2"/>
                </a:solidFill>
                <a:latin typeface="Calibri"/>
                <a:ea typeface="DejaVu Sans"/>
              </a:rPr>
              <a:t>Summarize</a:t>
            </a:r>
            <a:r>
              <a:rPr lang="en-US" sz="2400" b="0" strike="noStrike" spc="-1" dirty="0">
                <a:solidFill>
                  <a:srgbClr val="000000"/>
                </a:solidFill>
                <a:latin typeface="Calibri"/>
                <a:ea typeface="DejaVu Sans"/>
              </a:rPr>
              <a:t> your colleague’s work (very briefly)</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1" strike="noStrike" spc="-1" dirty="0">
                <a:solidFill>
                  <a:schemeClr val="accent2"/>
                </a:solidFill>
                <a:latin typeface="Calibri"/>
                <a:ea typeface="DejaVu Sans"/>
              </a:rPr>
              <a:t>Comment</a:t>
            </a:r>
            <a:r>
              <a:rPr lang="en-US" sz="2400" b="0" strike="noStrike" spc="-1" dirty="0">
                <a:solidFill>
                  <a:srgbClr val="000000"/>
                </a:solidFill>
                <a:latin typeface="Calibri"/>
                <a:ea typeface="DejaVu Sans"/>
              </a:rPr>
              <a:t> his/her work: say what is good, what is less good, what can be improved, how you would have done it, etc. </a:t>
            </a:r>
            <a:endParaRPr lang="en-US" sz="2400" b="0" strike="noStrike" spc="-1" dirty="0">
              <a:latin typeface="Arial"/>
            </a:endParaRPr>
          </a:p>
          <a:p>
            <a:pPr marL="685800" lvl="1" indent="-226080">
              <a:lnSpc>
                <a:spcPct val="90000"/>
              </a:lnSpc>
              <a:spcBef>
                <a:spcPts val="499"/>
              </a:spcBef>
              <a:buClr>
                <a:srgbClr val="000000"/>
              </a:buClr>
              <a:buFont typeface="Arial"/>
              <a:buChar char="•"/>
            </a:pPr>
            <a:r>
              <a:rPr lang="en-US" sz="2400" b="0" strike="noStrike" spc="-1" dirty="0">
                <a:solidFill>
                  <a:srgbClr val="000000"/>
                </a:solidFill>
                <a:latin typeface="Calibri"/>
                <a:ea typeface="DejaVu Sans"/>
              </a:rPr>
              <a:t>Prepare few </a:t>
            </a:r>
            <a:r>
              <a:rPr lang="en-US" sz="2400" b="1" strike="noStrike" spc="-1" dirty="0">
                <a:solidFill>
                  <a:schemeClr val="accent2"/>
                </a:solidFill>
                <a:latin typeface="Calibri"/>
                <a:ea typeface="DejaVu Sans"/>
              </a:rPr>
              <a:t>questions</a:t>
            </a:r>
            <a:r>
              <a:rPr lang="en-US" sz="2400" b="0" strike="noStrike" spc="-1" dirty="0">
                <a:solidFill>
                  <a:srgbClr val="000000"/>
                </a:solidFill>
                <a:latin typeface="Calibri"/>
                <a:ea typeface="DejaVu Sans"/>
              </a:rPr>
              <a:t>. </a:t>
            </a:r>
            <a:endParaRPr lang="en-US" sz="2400" b="0" strike="noStrike" spc="-1" dirty="0">
              <a:latin typeface="Arial"/>
            </a:endParaRPr>
          </a:p>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You can make few slides if that helps you or just a word document. </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79</a:t>
            </a:fld>
            <a:endParaRPr lang="fr-FR"/>
          </a:p>
        </p:txBody>
      </p:sp>
    </p:spTree>
    <p:extLst>
      <p:ext uri="{BB962C8B-B14F-4D97-AF65-F5344CB8AC3E}">
        <p14:creationId xmlns:p14="http://schemas.microsoft.com/office/powerpoint/2010/main" val="100478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Why doing a PhD? </a:t>
            </a:r>
          </a:p>
        </p:txBody>
      </p:sp>
      <p:sp>
        <p:nvSpPr>
          <p:cNvPr id="3" name="Espace réservé du texte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8</a:t>
            </a:fld>
            <a:endParaRPr lang="fr-FR"/>
          </a:p>
        </p:txBody>
      </p:sp>
    </p:spTree>
    <p:extLst>
      <p:ext uri="{BB962C8B-B14F-4D97-AF65-F5344CB8AC3E}">
        <p14:creationId xmlns:p14="http://schemas.microsoft.com/office/powerpoint/2010/main" val="21565666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831960" y="1709640"/>
            <a:ext cx="10513080" cy="285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fr-FR" sz="6000" b="0" strike="noStrike" spc="-1" dirty="0">
                <a:solidFill>
                  <a:srgbClr val="000000"/>
                </a:solidFill>
                <a:latin typeface="Calibri Light"/>
                <a:ea typeface="DejaVu Sans"/>
              </a:rPr>
              <a:t>CV and </a:t>
            </a:r>
            <a:r>
              <a:rPr lang="fr-FR" sz="6000" b="0" strike="noStrike" spc="-1" dirty="0" err="1">
                <a:solidFill>
                  <a:srgbClr val="000000"/>
                </a:solidFill>
                <a:latin typeface="Calibri Light"/>
                <a:ea typeface="DejaVu Sans"/>
              </a:rPr>
              <a:t>cover</a:t>
            </a:r>
            <a:r>
              <a:rPr lang="fr-FR" sz="6000" b="0" strike="noStrike" spc="-1" dirty="0">
                <a:solidFill>
                  <a:srgbClr val="000000"/>
                </a:solidFill>
                <a:latin typeface="Calibri Light"/>
                <a:ea typeface="DejaVu Sans"/>
              </a:rPr>
              <a:t> </a:t>
            </a:r>
            <a:r>
              <a:rPr lang="fr-FR" sz="6000" b="0" strike="noStrike" spc="-1" dirty="0" err="1">
                <a:solidFill>
                  <a:srgbClr val="000000"/>
                </a:solidFill>
                <a:latin typeface="Calibri Light"/>
                <a:ea typeface="DejaVu Sans"/>
              </a:rPr>
              <a:t>letter</a:t>
            </a:r>
            <a:endParaRPr lang="fr-FR" sz="60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80</a:t>
            </a:fld>
            <a:endParaRPr lang="fr-FR"/>
          </a:p>
        </p:txBody>
      </p:sp>
    </p:spTree>
    <p:extLst>
      <p:ext uri="{BB962C8B-B14F-4D97-AF65-F5344CB8AC3E}">
        <p14:creationId xmlns:p14="http://schemas.microsoft.com/office/powerpoint/2010/main" val="21287025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838799" y="397440"/>
            <a:ext cx="10384257" cy="76798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4400" b="0" strike="noStrike" spc="-1" dirty="0">
                <a:solidFill>
                  <a:srgbClr val="000000"/>
                </a:solidFill>
                <a:latin typeface="Calibri Light"/>
                <a:ea typeface="DejaVu Sans"/>
              </a:rPr>
              <a:t>Write a </a:t>
            </a:r>
            <a:r>
              <a:rPr lang="fr-FR" sz="4400" b="0" strike="noStrike" spc="-1" dirty="0" err="1">
                <a:solidFill>
                  <a:srgbClr val="000000"/>
                </a:solidFill>
                <a:latin typeface="Calibri Light"/>
                <a:ea typeface="DejaVu Sans"/>
              </a:rPr>
              <a:t>cover</a:t>
            </a:r>
            <a:r>
              <a:rPr lang="fr-FR" sz="4400" b="0" strike="noStrike" spc="-1" dirty="0">
                <a:solidFill>
                  <a:srgbClr val="000000"/>
                </a:solidFill>
                <a:latin typeface="Calibri Light"/>
                <a:ea typeface="DejaVu Sans"/>
              </a:rPr>
              <a:t> </a:t>
            </a:r>
            <a:r>
              <a:rPr lang="fr-FR" sz="4400" b="0" strike="noStrike" spc="-1" dirty="0" err="1">
                <a:solidFill>
                  <a:srgbClr val="000000"/>
                </a:solidFill>
                <a:latin typeface="Calibri Light"/>
                <a:ea typeface="DejaVu Sans"/>
              </a:rPr>
              <a:t>letter</a:t>
            </a:r>
            <a:r>
              <a:rPr lang="fr-FR" sz="4400" b="0" strike="noStrike" spc="-1" dirty="0">
                <a:solidFill>
                  <a:srgbClr val="000000"/>
                </a:solidFill>
                <a:latin typeface="Calibri Light"/>
                <a:ea typeface="DejaVu Sans"/>
              </a:rPr>
              <a:t> and </a:t>
            </a:r>
            <a:r>
              <a:rPr lang="fr-FR" sz="4400" b="0" strike="noStrike" spc="-1" dirty="0" err="1">
                <a:solidFill>
                  <a:srgbClr val="000000"/>
                </a:solidFill>
                <a:latin typeface="Calibri Light"/>
                <a:ea typeface="DejaVu Sans"/>
              </a:rPr>
              <a:t>prepare</a:t>
            </a:r>
            <a:r>
              <a:rPr lang="fr-FR" sz="4400" b="0" strike="noStrike" spc="-1" dirty="0">
                <a:solidFill>
                  <a:srgbClr val="000000"/>
                </a:solidFill>
                <a:latin typeface="Calibri Light"/>
                <a:ea typeface="DejaVu Sans"/>
              </a:rPr>
              <a:t> </a:t>
            </a:r>
            <a:r>
              <a:rPr lang="fr-FR" sz="4400" b="0" strike="noStrike" spc="-1" dirty="0" err="1">
                <a:solidFill>
                  <a:srgbClr val="000000"/>
                </a:solidFill>
                <a:latin typeface="Calibri Light"/>
                <a:ea typeface="DejaVu Sans"/>
              </a:rPr>
              <a:t>your</a:t>
            </a:r>
            <a:r>
              <a:rPr lang="fr-FR" sz="4400" b="0" strike="noStrike" spc="-1" dirty="0">
                <a:solidFill>
                  <a:srgbClr val="000000"/>
                </a:solidFill>
                <a:latin typeface="Calibri Light"/>
                <a:ea typeface="DejaVu Sans"/>
              </a:rPr>
              <a:t> CV</a:t>
            </a:r>
            <a:endParaRPr lang="fr-FR" sz="4400" b="0" strike="noStrike" spc="-1" dirty="0">
              <a:latin typeface="Arial"/>
            </a:endParaRPr>
          </a:p>
        </p:txBody>
      </p:sp>
      <p:sp>
        <p:nvSpPr>
          <p:cNvPr id="128" name="CustomShape 2"/>
          <p:cNvSpPr/>
          <p:nvPr/>
        </p:nvSpPr>
        <p:spPr>
          <a:xfrm>
            <a:off x="838800" y="1965240"/>
            <a:ext cx="9978120" cy="427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4200">
              <a:lnSpc>
                <a:spcPct val="100000"/>
              </a:lnSpc>
              <a:buClr>
                <a:srgbClr val="000000"/>
              </a:buClr>
              <a:buSzPct val="45000"/>
              <a:buFont typeface="Wingdings" charset="2"/>
              <a:buChar char=""/>
            </a:pPr>
            <a:r>
              <a:rPr lang="en-US" sz="2800" b="0" strike="noStrike" spc="-1" dirty="0">
                <a:solidFill>
                  <a:srgbClr val="000000"/>
                </a:solidFill>
                <a:latin typeface="Calibri"/>
                <a:ea typeface="DejaVu Sans"/>
              </a:rPr>
              <a:t>Your CV:</a:t>
            </a:r>
            <a:endParaRPr lang="en-US" sz="2800" b="0" strike="noStrike" spc="-1" dirty="0">
              <a:latin typeface="Arial"/>
            </a:endParaRPr>
          </a:p>
          <a:p>
            <a:pPr marL="864000" lvl="3" indent="-214200">
              <a:lnSpc>
                <a:spcPct val="100000"/>
              </a:lnSpc>
              <a:buClr>
                <a:srgbClr val="000000"/>
              </a:buClr>
              <a:buSzPct val="45000"/>
              <a:buFont typeface="Wingdings" charset="2"/>
              <a:buChar char=""/>
            </a:pPr>
            <a:r>
              <a:rPr lang="en-US" sz="2400" b="0" strike="noStrike" spc="-1" dirty="0">
                <a:solidFill>
                  <a:srgbClr val="000000"/>
                </a:solidFill>
                <a:latin typeface="Calibri"/>
                <a:ea typeface="DejaVu Sans"/>
              </a:rPr>
              <a:t>Prepare your CV (if not done yet)</a:t>
            </a:r>
            <a:endParaRPr lang="en-US" sz="2400" b="0" strike="noStrike" spc="-1" dirty="0">
              <a:latin typeface="Arial"/>
            </a:endParaRPr>
          </a:p>
          <a:p>
            <a:pPr marL="864000" lvl="3" indent="-214200">
              <a:lnSpc>
                <a:spcPct val="100000"/>
              </a:lnSpc>
              <a:buClr>
                <a:srgbClr val="000000"/>
              </a:buClr>
              <a:buSzPct val="45000"/>
              <a:buFont typeface="Wingdings" charset="2"/>
              <a:buChar char=""/>
            </a:pPr>
            <a:r>
              <a:rPr lang="en-US" sz="2400" b="0" strike="noStrike" spc="-1" dirty="0">
                <a:solidFill>
                  <a:srgbClr val="000000"/>
                </a:solidFill>
                <a:latin typeface="Calibri"/>
                <a:ea typeface="DejaVu Sans"/>
              </a:rPr>
              <a:t>2 pages (or more) with classical sections :</a:t>
            </a:r>
            <a:endParaRPr lang="en-US" sz="2400" b="0" strike="noStrike" spc="-1" dirty="0">
              <a:latin typeface="Arial"/>
            </a:endParaRPr>
          </a:p>
          <a:p>
            <a:pPr marL="1080000" lvl="4" indent="-214920">
              <a:lnSpc>
                <a:spcPct val="100000"/>
              </a:lnSpc>
              <a:buClr>
                <a:srgbClr val="000000"/>
              </a:buClr>
              <a:buSzPct val="45000"/>
              <a:buFont typeface="Wingdings" charset="2"/>
              <a:buChar char=""/>
            </a:pPr>
            <a:r>
              <a:rPr lang="en-US" sz="2400" b="0" strike="noStrike" spc="-1" dirty="0">
                <a:solidFill>
                  <a:srgbClr val="000000"/>
                </a:solidFill>
                <a:latin typeface="Calibri"/>
                <a:ea typeface="DejaVu Sans"/>
              </a:rPr>
              <a:t>Personal details, Career summary, Education, …</a:t>
            </a:r>
            <a:endParaRPr lang="en-US" sz="2400" b="0" strike="noStrike" spc="-1" dirty="0">
              <a:latin typeface="Arial"/>
            </a:endParaRPr>
          </a:p>
          <a:p>
            <a:pPr marL="1080000" lvl="4" indent="-214920">
              <a:lnSpc>
                <a:spcPct val="100000"/>
              </a:lnSpc>
              <a:buClr>
                <a:srgbClr val="000000"/>
              </a:buClr>
              <a:buSzPct val="45000"/>
              <a:buFont typeface="Wingdings" charset="2"/>
              <a:buChar char=""/>
            </a:pPr>
            <a:r>
              <a:rPr lang="en-US" sz="2400" b="0" strike="noStrike" spc="-1" dirty="0">
                <a:solidFill>
                  <a:srgbClr val="000000"/>
                </a:solidFill>
                <a:latin typeface="Calibri"/>
                <a:ea typeface="DejaVu Sans"/>
              </a:rPr>
              <a:t>(more on that later)</a:t>
            </a:r>
            <a:endParaRPr lang="en-US" sz="2400" b="0" strike="noStrike" spc="-1" dirty="0">
              <a:latin typeface="Arial"/>
            </a:endParaRPr>
          </a:p>
          <a:p>
            <a:pPr marL="864000" lvl="3" indent="-214200">
              <a:lnSpc>
                <a:spcPct val="100000"/>
              </a:lnSpc>
              <a:buClr>
                <a:srgbClr val="000000"/>
              </a:buClr>
              <a:buSzPct val="45000"/>
              <a:buFont typeface="Wingdings" charset="2"/>
              <a:buChar char=""/>
            </a:pPr>
            <a:r>
              <a:rPr lang="en-US" sz="2400" b="0" strike="noStrike" spc="-1" dirty="0">
                <a:solidFill>
                  <a:srgbClr val="000000"/>
                </a:solidFill>
                <a:latin typeface="Calibri"/>
                <a:ea typeface="DejaVu Sans"/>
              </a:rPr>
              <a:t>We will help you to improve it</a:t>
            </a:r>
            <a:endParaRPr lang="en-US" sz="2400" b="0" strike="noStrike" spc="-1" dirty="0">
              <a:latin typeface="Arial"/>
            </a:endParaRPr>
          </a:p>
          <a:p>
            <a:pPr>
              <a:lnSpc>
                <a:spcPct val="100000"/>
              </a:lnSpc>
            </a:pPr>
            <a:endParaRPr lang="en-US" sz="2400" b="0" strike="noStrike" spc="-1" dirty="0">
              <a:latin typeface="Arial"/>
            </a:endParaRPr>
          </a:p>
          <a:p>
            <a:pPr marL="216000" indent="-214200">
              <a:lnSpc>
                <a:spcPct val="100000"/>
              </a:lnSpc>
              <a:buClr>
                <a:srgbClr val="000000"/>
              </a:buClr>
              <a:buSzPct val="45000"/>
              <a:buFont typeface="Wingdings" charset="2"/>
              <a:buChar char=""/>
            </a:pPr>
            <a:r>
              <a:rPr lang="en-US" sz="2800" b="0" strike="noStrike" spc="-1" dirty="0">
                <a:solidFill>
                  <a:srgbClr val="000000"/>
                </a:solidFill>
                <a:latin typeface="Calibri"/>
                <a:ea typeface="DejaVu Sans"/>
              </a:rPr>
              <a:t>A cover letter:</a:t>
            </a:r>
            <a:endParaRPr lang="en-US" sz="2800" b="0" strike="noStrike" spc="-1" dirty="0">
              <a:latin typeface="Arial"/>
            </a:endParaRPr>
          </a:p>
          <a:p>
            <a:pPr marL="864000" lvl="3" indent="-214200">
              <a:lnSpc>
                <a:spcPct val="100000"/>
              </a:lnSpc>
              <a:buClr>
                <a:srgbClr val="000000"/>
              </a:buClr>
              <a:buSzPct val="45000"/>
              <a:buFont typeface="Wingdings" charset="2"/>
              <a:buChar char=""/>
            </a:pPr>
            <a:r>
              <a:rPr lang="en-US" sz="2400" b="0" strike="noStrike" spc="-1" dirty="0">
                <a:solidFill>
                  <a:srgbClr val="000000"/>
                </a:solidFill>
                <a:latin typeface="Calibri"/>
                <a:ea typeface="DejaVu Sans"/>
              </a:rPr>
              <a:t>Write a cover letter for your actual application in a lab/</a:t>
            </a:r>
            <a:r>
              <a:rPr lang="en-US" sz="2400" b="0" strike="noStrike" spc="-1" dirty="0" err="1">
                <a:solidFill>
                  <a:srgbClr val="000000"/>
                </a:solidFill>
                <a:latin typeface="Calibri"/>
                <a:ea typeface="DejaVu Sans"/>
              </a:rPr>
              <a:t>compagny</a:t>
            </a:r>
            <a:endParaRPr lang="en-US" sz="2400" b="0" strike="noStrike" spc="-1" dirty="0">
              <a:latin typeface="Arial"/>
            </a:endParaRPr>
          </a:p>
          <a:p>
            <a:pPr marL="864000" lvl="3" indent="-214200">
              <a:lnSpc>
                <a:spcPct val="100000"/>
              </a:lnSpc>
              <a:buClr>
                <a:srgbClr val="000000"/>
              </a:buClr>
              <a:buSzPct val="45000"/>
              <a:buFont typeface="Wingdings" charset="2"/>
              <a:buChar char=""/>
            </a:pPr>
            <a:r>
              <a:rPr lang="en-US" sz="2400" b="0" strike="noStrike" spc="-1" dirty="0">
                <a:solidFill>
                  <a:srgbClr val="000000"/>
                </a:solidFill>
                <a:latin typeface="Calibri"/>
                <a:ea typeface="DejaVu Sans"/>
              </a:rPr>
              <a:t>Or let’s do AS IF you were applying for a PhD grant or a given position</a:t>
            </a:r>
            <a:endParaRPr lang="en-US" sz="2400" b="0" strike="noStrike" spc="-1" dirty="0">
              <a:latin typeface="Arial"/>
            </a:endParaRPr>
          </a:p>
          <a:p>
            <a:pPr>
              <a:lnSpc>
                <a:spcPct val="100000"/>
              </a:lnSpc>
            </a:pPr>
            <a:endParaRPr lang="en-US" sz="2400" b="0" strike="noStrike" spc="-1" dirty="0">
              <a:latin typeface="Arial"/>
            </a:endParaRPr>
          </a:p>
        </p:txBody>
      </p:sp>
      <p:sp>
        <p:nvSpPr>
          <p:cNvPr id="129" name="CustomShape 3"/>
          <p:cNvSpPr/>
          <p:nvPr/>
        </p:nvSpPr>
        <p:spPr>
          <a:xfrm>
            <a:off x="3781440" y="5953680"/>
            <a:ext cx="8804160" cy="48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600" b="0" i="1" strike="noStrike" spc="-1">
                <a:solidFill>
                  <a:srgbClr val="000000"/>
                </a:solidFill>
                <a:latin typeface="Calibri"/>
                <a:ea typeface="Noto Sans CJK SC Regular"/>
              </a:rPr>
              <a:t>General aim : to help you for your future academic career</a:t>
            </a:r>
            <a:endParaRPr lang="fr-FR" sz="2600" b="0" strike="noStrike" spc="-1">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81</a:t>
            </a:fld>
            <a:endParaRPr lang="fr-FR"/>
          </a:p>
        </p:txBody>
      </p:sp>
    </p:spTree>
    <p:extLst>
      <p:ext uri="{BB962C8B-B14F-4D97-AF65-F5344CB8AC3E}">
        <p14:creationId xmlns:p14="http://schemas.microsoft.com/office/powerpoint/2010/main" val="9471743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838080" y="18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Your CV :</a:t>
            </a:r>
            <a:endParaRPr lang="fr-FR" sz="4400" b="0" strike="noStrike" spc="-1">
              <a:latin typeface="Arial"/>
            </a:endParaRPr>
          </a:p>
        </p:txBody>
      </p:sp>
      <p:sp>
        <p:nvSpPr>
          <p:cNvPr id="177" name="CustomShape 2"/>
          <p:cNvSpPr/>
          <p:nvPr/>
        </p:nvSpPr>
        <p:spPr>
          <a:xfrm>
            <a:off x="1846080" y="1049040"/>
            <a:ext cx="10513080" cy="1323000"/>
          </a:xfrm>
          <a:prstGeom prst="rect">
            <a:avLst/>
          </a:prstGeom>
          <a:noFill/>
          <a:ln>
            <a:noFill/>
          </a:ln>
        </p:spPr>
        <p:style>
          <a:lnRef idx="0">
            <a:scrgbClr r="0" g="0" b="0"/>
          </a:lnRef>
          <a:fillRef idx="0">
            <a:scrgbClr r="0" g="0" b="0"/>
          </a:fillRef>
          <a:effectRef idx="0">
            <a:scrgbClr r="0" g="0" b="0"/>
          </a:effectRef>
          <a:fontRef idx="minor"/>
        </p:style>
      </p:sp>
      <p:sp>
        <p:nvSpPr>
          <p:cNvPr id="178" name="CustomShape 3"/>
          <p:cNvSpPr/>
          <p:nvPr/>
        </p:nvSpPr>
        <p:spPr>
          <a:xfrm>
            <a:off x="838080" y="1236960"/>
            <a:ext cx="10145230" cy="48306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560" indent="-457200">
              <a:lnSpc>
                <a:spcPct val="100000"/>
              </a:lnSpc>
              <a:buClr>
                <a:srgbClr val="000000"/>
              </a:buClr>
              <a:buFont typeface="Arial" panose="020B0604020202020204" pitchFamily="34" charset="0"/>
              <a:buChar char="•"/>
            </a:pPr>
            <a:r>
              <a:rPr lang="en-US" sz="2800" b="1" strike="noStrike" spc="-1" dirty="0">
                <a:solidFill>
                  <a:schemeClr val="accent2"/>
                </a:solidFill>
                <a:latin typeface="Calibri" panose="020F0502020204030204" pitchFamily="34" charset="0"/>
                <a:ea typeface="DejaVu Sans"/>
                <a:cs typeface="Calibri" panose="020F0502020204030204" pitchFamily="34" charset="0"/>
              </a:rPr>
              <a:t>2 pages </a:t>
            </a:r>
            <a:r>
              <a:rPr lang="en-US" sz="2800" b="0" strike="noStrike" spc="-1" dirty="0">
                <a:solidFill>
                  <a:srgbClr val="000000"/>
                </a:solidFill>
                <a:latin typeface="Calibri" panose="020F0502020204030204" pitchFamily="34" charset="0"/>
                <a:ea typeface="DejaVu Sans"/>
                <a:cs typeface="Calibri" panose="020F0502020204030204" pitchFamily="34" charset="0"/>
              </a:rPr>
              <a:t>– but academic CV can be much more longer </a:t>
            </a:r>
            <a:endParaRPr lang="en-US" sz="2800" spc="-1" dirty="0">
              <a:latin typeface="Calibri" panose="020F0502020204030204" pitchFamily="34" charset="0"/>
              <a:cs typeface="Calibri" panose="020F0502020204030204" pitchFamily="34" charset="0"/>
            </a:endParaRPr>
          </a:p>
          <a:p>
            <a:pPr marL="457560" indent="-457200">
              <a:lnSpc>
                <a:spcPct val="100000"/>
              </a:lnSpc>
              <a:buClr>
                <a:srgbClr val="000000"/>
              </a:buClr>
              <a:buFont typeface="Arial" panose="020B0604020202020204" pitchFamily="34" charset="0"/>
              <a:buChar char="•"/>
            </a:pPr>
            <a:r>
              <a:rPr lang="en-US" sz="2800" b="0" strike="noStrike" spc="-1" dirty="0">
                <a:solidFill>
                  <a:srgbClr val="000000"/>
                </a:solidFill>
                <a:latin typeface="Calibri" panose="020F0502020204030204" pitchFamily="34" charset="0"/>
                <a:ea typeface="DejaVu Sans"/>
                <a:cs typeface="Calibri" panose="020F0502020204030204" pitchFamily="34" charset="0"/>
              </a:rPr>
              <a:t>Classical </a:t>
            </a:r>
            <a:r>
              <a:rPr lang="en-US" sz="2800" b="1" strike="noStrike" spc="-1" dirty="0">
                <a:solidFill>
                  <a:schemeClr val="accent2"/>
                </a:solidFill>
                <a:latin typeface="Calibri" panose="020F0502020204030204" pitchFamily="34" charset="0"/>
                <a:ea typeface="DejaVu Sans"/>
                <a:cs typeface="Calibri" panose="020F0502020204030204" pitchFamily="34" charset="0"/>
              </a:rPr>
              <a:t>sections</a:t>
            </a:r>
            <a:r>
              <a:rPr lang="en-US" sz="2800" b="0" strike="noStrike" spc="-1" dirty="0">
                <a:solidFill>
                  <a:srgbClr val="000000"/>
                </a:solidFill>
                <a:latin typeface="Calibri" panose="020F0502020204030204" pitchFamily="34" charset="0"/>
                <a:ea typeface="DejaVu Sans"/>
                <a:cs typeface="Calibri" panose="020F0502020204030204" pitchFamily="34" charset="0"/>
              </a:rPr>
              <a:t>: </a:t>
            </a:r>
            <a:endParaRPr lang="en-US" sz="2800" spc="-1" dirty="0">
              <a:latin typeface="Calibri" panose="020F0502020204030204" pitchFamily="34" charset="0"/>
              <a:cs typeface="Calibri" panose="020F0502020204030204" pitchFamily="34" charset="0"/>
            </a:endParaRPr>
          </a:p>
          <a:p>
            <a:pPr marL="914760" lvl="1" indent="-457200">
              <a:buClr>
                <a:srgbClr val="000000"/>
              </a:buClr>
              <a:buFont typeface="Arial" panose="020B0604020202020204" pitchFamily="34" charset="0"/>
              <a:buChar char="•"/>
            </a:pPr>
            <a:r>
              <a:rPr lang="en-US" sz="2800" b="0" strike="noStrike" spc="-1" dirty="0">
                <a:solidFill>
                  <a:srgbClr val="000000"/>
                </a:solidFill>
                <a:latin typeface="Calibri" panose="020F0502020204030204" pitchFamily="34" charset="0"/>
                <a:ea typeface="DejaVu Sans"/>
                <a:cs typeface="Calibri" panose="020F0502020204030204" pitchFamily="34" charset="0"/>
              </a:rPr>
              <a:t>Personal details, </a:t>
            </a:r>
            <a:r>
              <a:rPr lang="en-US" sz="2800" b="0" strike="noStrike" spc="-1" dirty="0" smtClean="0">
                <a:solidFill>
                  <a:srgbClr val="000000"/>
                </a:solidFill>
                <a:latin typeface="Calibri" panose="020F0502020204030204" pitchFamily="34" charset="0"/>
                <a:ea typeface="DejaVu Sans"/>
                <a:cs typeface="Calibri" panose="020F0502020204030204" pitchFamily="34" charset="0"/>
              </a:rPr>
              <a:t>Education (1</a:t>
            </a:r>
            <a:r>
              <a:rPr lang="en-US" sz="2800" b="0" strike="noStrike" spc="-1" baseline="30000" dirty="0" smtClean="0">
                <a:solidFill>
                  <a:srgbClr val="000000"/>
                </a:solidFill>
                <a:latin typeface="Calibri" panose="020F0502020204030204" pitchFamily="34" charset="0"/>
                <a:ea typeface="DejaVu Sans"/>
                <a:cs typeface="Calibri" panose="020F0502020204030204" pitchFamily="34" charset="0"/>
              </a:rPr>
              <a:t>st</a:t>
            </a:r>
            <a:r>
              <a:rPr lang="en-US" sz="2800" b="0" strike="noStrike" spc="-1" dirty="0" smtClean="0">
                <a:solidFill>
                  <a:srgbClr val="000000"/>
                </a:solidFill>
                <a:latin typeface="Calibri" panose="020F0502020204030204" pitchFamily="34" charset="0"/>
                <a:ea typeface="DejaVu Sans"/>
                <a:cs typeface="Calibri" panose="020F0502020204030204" pitchFamily="34" charset="0"/>
              </a:rPr>
              <a:t>)</a:t>
            </a:r>
            <a:r>
              <a:rPr lang="en-US" sz="2800" spc="-1" dirty="0" smtClean="0">
                <a:solidFill>
                  <a:srgbClr val="000000"/>
                </a:solidFill>
                <a:latin typeface="Calibri" panose="020F0502020204030204" pitchFamily="34" charset="0"/>
                <a:cs typeface="Calibri" panose="020F0502020204030204" pitchFamily="34" charset="0"/>
              </a:rPr>
              <a:t>, Employment, </a:t>
            </a:r>
            <a:r>
              <a:rPr lang="en-US" sz="2800" b="0" strike="noStrike" spc="-1" dirty="0">
                <a:solidFill>
                  <a:srgbClr val="000000"/>
                </a:solidFill>
                <a:latin typeface="Calibri" panose="020F0502020204030204" pitchFamily="34" charset="0"/>
                <a:ea typeface="DejaVu Sans"/>
                <a:cs typeface="Calibri" panose="020F0502020204030204" pitchFamily="34" charset="0"/>
              </a:rPr>
              <a:t>Skills, </a:t>
            </a:r>
          </a:p>
          <a:p>
            <a:pPr marL="914760" lvl="1" indent="-457200">
              <a:buClr>
                <a:srgbClr val="000000"/>
              </a:buClr>
              <a:buFont typeface="Arial" panose="020B0604020202020204" pitchFamily="34" charset="0"/>
              <a:buChar char="•"/>
            </a:pPr>
            <a:r>
              <a:rPr lang="en-US" sz="2800" b="0" strike="noStrike" spc="-1" dirty="0">
                <a:solidFill>
                  <a:srgbClr val="000000"/>
                </a:solidFill>
                <a:latin typeface="Calibri" panose="020F0502020204030204" pitchFamily="34" charset="0"/>
                <a:ea typeface="DejaVu Sans"/>
                <a:cs typeface="Calibri" panose="020F0502020204030204" pitchFamily="34" charset="0"/>
              </a:rPr>
              <a:t>If you have already some items : Teaching, Research </a:t>
            </a:r>
            <a:endParaRPr lang="en-US" sz="2800" spc="-1" dirty="0">
              <a:latin typeface="Calibri" panose="020F0502020204030204" pitchFamily="34" charset="0"/>
              <a:cs typeface="Calibri" panose="020F0502020204030204" pitchFamily="34" charset="0"/>
            </a:endParaRPr>
          </a:p>
          <a:p>
            <a:pPr marL="457560" indent="-457200">
              <a:buClr>
                <a:srgbClr val="000000"/>
              </a:buClr>
              <a:buFont typeface="Arial" panose="020B0604020202020204" pitchFamily="34" charset="0"/>
              <a:buChar char="•"/>
            </a:pPr>
            <a:r>
              <a:rPr lang="en-US" sz="2800" b="1" strike="noStrike" spc="-1" dirty="0">
                <a:solidFill>
                  <a:schemeClr val="accent2"/>
                </a:solidFill>
                <a:latin typeface="Calibri" panose="020F0502020204030204" pitchFamily="34" charset="0"/>
                <a:ea typeface="DejaVu Sans"/>
                <a:cs typeface="Calibri" panose="020F0502020204030204" pitchFamily="34" charset="0"/>
              </a:rPr>
              <a:t>Reverse</a:t>
            </a:r>
            <a:r>
              <a:rPr lang="en-US" sz="2800" b="0" strike="noStrike" spc="-1" dirty="0">
                <a:solidFill>
                  <a:srgbClr val="000000"/>
                </a:solidFill>
                <a:latin typeface="Calibri" panose="020F0502020204030204" pitchFamily="34" charset="0"/>
                <a:ea typeface="DejaVu Sans"/>
                <a:cs typeface="Calibri" panose="020F0502020204030204" pitchFamily="34" charset="0"/>
              </a:rPr>
              <a:t> chronological order</a:t>
            </a:r>
            <a:endParaRPr lang="en-US" sz="2800" spc="-1" dirty="0">
              <a:latin typeface="Calibri" panose="020F0502020204030204" pitchFamily="34" charset="0"/>
              <a:cs typeface="Calibri" panose="020F0502020204030204" pitchFamily="34" charset="0"/>
            </a:endParaRPr>
          </a:p>
          <a:p>
            <a:pPr marL="457560" indent="-457200">
              <a:buClr>
                <a:srgbClr val="000000"/>
              </a:buClr>
              <a:buFont typeface="Arial" panose="020B0604020202020204" pitchFamily="34" charset="0"/>
              <a:buChar char="•"/>
            </a:pPr>
            <a:r>
              <a:rPr lang="en-US" sz="2800" b="0" strike="noStrike" spc="-1" dirty="0">
                <a:solidFill>
                  <a:srgbClr val="000000"/>
                </a:solidFill>
                <a:latin typeface="Calibri" panose="020F0502020204030204" pitchFamily="34" charset="0"/>
                <a:ea typeface="DejaVu Sans"/>
                <a:cs typeface="Calibri" panose="020F0502020204030204" pitchFamily="34" charset="0"/>
              </a:rPr>
              <a:t>Be </a:t>
            </a:r>
            <a:r>
              <a:rPr lang="en-US" sz="2800" b="0" strike="noStrike" spc="-1" dirty="0" err="1">
                <a:solidFill>
                  <a:srgbClr val="000000"/>
                </a:solidFill>
                <a:latin typeface="Calibri" panose="020F0502020204030204" pitchFamily="34" charset="0"/>
                <a:ea typeface="DejaVu Sans"/>
                <a:cs typeface="Calibri" panose="020F0502020204030204" pitchFamily="34" charset="0"/>
              </a:rPr>
              <a:t>scannable</a:t>
            </a:r>
            <a:r>
              <a:rPr lang="en-US" sz="2800" b="0" strike="noStrike" spc="-1" dirty="0">
                <a:solidFill>
                  <a:srgbClr val="000000"/>
                </a:solidFill>
                <a:latin typeface="Calibri" panose="020F0502020204030204" pitchFamily="34" charset="0"/>
                <a:ea typeface="DejaVu Sans"/>
                <a:cs typeface="Calibri" panose="020F0502020204030204" pitchFamily="34" charset="0"/>
              </a:rPr>
              <a:t>, concise and effective</a:t>
            </a:r>
            <a:endParaRPr lang="en-US" sz="2800" spc="-1" dirty="0">
              <a:latin typeface="Calibri" panose="020F0502020204030204" pitchFamily="34" charset="0"/>
              <a:cs typeface="Calibri" panose="020F0502020204030204" pitchFamily="34" charset="0"/>
            </a:endParaRPr>
          </a:p>
          <a:p>
            <a:pPr marL="457560" indent="-457200">
              <a:buClr>
                <a:srgbClr val="000000"/>
              </a:buClr>
              <a:buFont typeface="Arial" panose="020B0604020202020204" pitchFamily="34" charset="0"/>
              <a:buChar char="•"/>
            </a:pPr>
            <a:r>
              <a:rPr lang="en-US" sz="2800" b="0" strike="noStrike" spc="-1" dirty="0">
                <a:solidFill>
                  <a:srgbClr val="000000"/>
                </a:solidFill>
                <a:latin typeface="Calibri" panose="020F0502020204030204" pitchFamily="34" charset="0"/>
                <a:ea typeface="DejaVu Sans"/>
                <a:cs typeface="Calibri" panose="020F0502020204030204" pitchFamily="34" charset="0"/>
              </a:rPr>
              <a:t>Make it </a:t>
            </a:r>
            <a:r>
              <a:rPr lang="en-US" sz="2800" b="1" strike="noStrike" spc="-1" dirty="0">
                <a:solidFill>
                  <a:schemeClr val="accent2"/>
                </a:solidFill>
                <a:latin typeface="Calibri" panose="020F0502020204030204" pitchFamily="34" charset="0"/>
                <a:ea typeface="DejaVu Sans"/>
                <a:cs typeface="Calibri" panose="020F0502020204030204" pitchFamily="34" charset="0"/>
              </a:rPr>
              <a:t>easy to read </a:t>
            </a:r>
            <a:r>
              <a:rPr lang="en-US" sz="2800" b="0" strike="noStrike" spc="-1" dirty="0">
                <a:solidFill>
                  <a:srgbClr val="000000"/>
                </a:solidFill>
                <a:latin typeface="Calibri" panose="020F0502020204030204" pitchFamily="34" charset="0"/>
                <a:ea typeface="DejaVu Sans"/>
                <a:cs typeface="Calibri" panose="020F0502020204030204" pitchFamily="34" charset="0"/>
              </a:rPr>
              <a:t>/ uncluttered. It's important : if it's clear and easy to follow, you really increase your chances</a:t>
            </a:r>
            <a:endParaRPr lang="en-US" sz="2800" spc="-1" dirty="0">
              <a:latin typeface="Calibri" panose="020F0502020204030204" pitchFamily="34" charset="0"/>
              <a:cs typeface="Calibri" panose="020F0502020204030204" pitchFamily="34" charset="0"/>
            </a:endParaRPr>
          </a:p>
          <a:p>
            <a:pPr marL="457560" indent="-457200">
              <a:buClr>
                <a:srgbClr val="000000"/>
              </a:buClr>
              <a:buFont typeface="Arial" panose="020B0604020202020204" pitchFamily="34" charset="0"/>
              <a:buChar char="•"/>
            </a:pPr>
            <a:r>
              <a:rPr lang="en-US" sz="2800" b="0" strike="noStrike" spc="-1" dirty="0">
                <a:solidFill>
                  <a:srgbClr val="000000"/>
                </a:solidFill>
                <a:latin typeface="Calibri" panose="020F0502020204030204" pitchFamily="34" charset="0"/>
                <a:ea typeface="DejaVu Sans"/>
                <a:cs typeface="Calibri" panose="020F0502020204030204" pitchFamily="34" charset="0"/>
              </a:rPr>
              <a:t>Be consistent : it makes the reading easier... but it also shows that your</a:t>
            </a:r>
            <a:r>
              <a:rPr lang="en-US" sz="2800" spc="-1" dirty="0">
                <a:solidFill>
                  <a:srgbClr val="000000"/>
                </a:solidFill>
                <a:latin typeface="Calibri" panose="020F0502020204030204" pitchFamily="34" charset="0"/>
                <a:ea typeface="DejaVu Sans"/>
                <a:cs typeface="Calibri" panose="020F0502020204030204" pitchFamily="34" charset="0"/>
              </a:rPr>
              <a:t> </a:t>
            </a:r>
            <a:r>
              <a:rPr lang="en-US" sz="2800" b="0" strike="noStrike" spc="-1" dirty="0">
                <a:solidFill>
                  <a:srgbClr val="000000"/>
                </a:solidFill>
                <a:latin typeface="Calibri" panose="020F0502020204030204" pitchFamily="34" charset="0"/>
                <a:ea typeface="DejaVu Sans"/>
                <a:cs typeface="Calibri" panose="020F0502020204030204" pitchFamily="34" charset="0"/>
              </a:rPr>
              <a:t>mind is well structured</a:t>
            </a:r>
            <a:endParaRPr lang="en-US" sz="2800" spc="-1" dirty="0">
              <a:latin typeface="Calibri" panose="020F0502020204030204" pitchFamily="34" charset="0"/>
              <a:cs typeface="Calibri" panose="020F0502020204030204" pitchFamily="34" charset="0"/>
            </a:endParaRPr>
          </a:p>
          <a:p>
            <a:pPr marL="457560" indent="-457200">
              <a:buClr>
                <a:srgbClr val="000000"/>
              </a:buClr>
              <a:buFont typeface="Arial" panose="020B0604020202020204" pitchFamily="34" charset="0"/>
              <a:buChar char="•"/>
            </a:pPr>
            <a:r>
              <a:rPr lang="en-US" sz="2800" spc="-1" dirty="0">
                <a:solidFill>
                  <a:srgbClr val="000000"/>
                </a:solidFill>
                <a:latin typeface="Calibri" panose="020F0502020204030204" pitchFamily="34" charset="0"/>
                <a:ea typeface="DejaVu Sans"/>
                <a:cs typeface="Calibri" panose="020F0502020204030204" pitchFamily="34" charset="0"/>
              </a:rPr>
              <a:t>S</a:t>
            </a:r>
            <a:r>
              <a:rPr lang="en-US" sz="2800" b="0" strike="noStrike" spc="-1" dirty="0">
                <a:solidFill>
                  <a:srgbClr val="000000"/>
                </a:solidFill>
                <a:latin typeface="Calibri" panose="020F0502020204030204" pitchFamily="34" charset="0"/>
                <a:ea typeface="DejaVu Sans"/>
                <a:cs typeface="Calibri" panose="020F0502020204030204" pitchFamily="34" charset="0"/>
              </a:rPr>
              <a:t>how that you are professional</a:t>
            </a:r>
            <a:endParaRPr lang="en-US" sz="2800" b="0" strike="noStrike" spc="-1"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82</a:t>
            </a:fld>
            <a:endParaRPr lang="fr-FR"/>
          </a:p>
        </p:txBody>
      </p:sp>
    </p:spTree>
    <p:extLst>
      <p:ext uri="{BB962C8B-B14F-4D97-AF65-F5344CB8AC3E}">
        <p14:creationId xmlns:p14="http://schemas.microsoft.com/office/powerpoint/2010/main" val="6874528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549000" y="4021200"/>
            <a:ext cx="11424827"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7200">
              <a:lnSpc>
                <a:spcPct val="100000"/>
              </a:lnSpc>
              <a:buClr>
                <a:srgbClr val="000000"/>
              </a:buClr>
              <a:buFont typeface="Arial" panose="020B0604020202020204" pitchFamily="34" charset="0"/>
              <a:buChar char="•"/>
            </a:pPr>
            <a:r>
              <a:rPr lang="en-US" sz="2800" b="0" strike="noStrike" spc="-1" dirty="0">
                <a:solidFill>
                  <a:srgbClr val="000000"/>
                </a:solidFill>
                <a:latin typeface="Calibri"/>
                <a:ea typeface="DejaVu Sans"/>
              </a:rPr>
              <a:t>Don’t mix unimportant publications with important ones</a:t>
            </a:r>
            <a:r>
              <a:rPr lang="en-US" sz="2800" spc="-1" dirty="0">
                <a:solidFill>
                  <a:srgbClr val="000000"/>
                </a:solidFill>
                <a:latin typeface="Calibri"/>
                <a:ea typeface="DejaVu Sans"/>
              </a:rPr>
              <a:t> j</a:t>
            </a:r>
            <a:r>
              <a:rPr lang="en-US" sz="2800" b="0" strike="noStrike" spc="-1" dirty="0">
                <a:solidFill>
                  <a:srgbClr val="000000"/>
                </a:solidFill>
                <a:latin typeface="Calibri"/>
                <a:ea typeface="DejaVu Sans"/>
              </a:rPr>
              <a:t>ust to make some numbers !</a:t>
            </a:r>
            <a:endParaRPr lang="en-US" sz="2800" b="0" strike="noStrike" spc="-1" dirty="0">
              <a:latin typeface="Arial"/>
            </a:endParaRPr>
          </a:p>
          <a:p>
            <a:pPr marL="457200" indent="-457200">
              <a:lnSpc>
                <a:spcPct val="100000"/>
              </a:lnSpc>
              <a:buFont typeface="Arial" panose="020B0604020202020204" pitchFamily="34" charset="0"/>
              <a:buChar char="•"/>
            </a:pPr>
            <a:endParaRPr lang="en-US" sz="2800" b="0" strike="noStrike" spc="-1" dirty="0">
              <a:latin typeface="Arial"/>
            </a:endParaRPr>
          </a:p>
          <a:p>
            <a:pPr marL="457200" indent="-457200">
              <a:lnSpc>
                <a:spcPct val="100000"/>
              </a:lnSpc>
              <a:buClr>
                <a:srgbClr val="000000"/>
              </a:buClr>
              <a:buFont typeface="Arial" panose="020B0604020202020204" pitchFamily="34" charset="0"/>
              <a:buChar char="•"/>
            </a:pPr>
            <a:r>
              <a:rPr lang="en-US" sz="2800" b="0" strike="noStrike" spc="-1" dirty="0">
                <a:solidFill>
                  <a:srgbClr val="000000"/>
                </a:solidFill>
                <a:latin typeface="Calibri"/>
                <a:ea typeface="DejaVu Sans"/>
              </a:rPr>
              <a:t>If the CV is rather long : add a Summary Statement</a:t>
            </a:r>
            <a:endParaRPr lang="en-US" sz="2800" b="0" strike="noStrike" spc="-1" dirty="0">
              <a:latin typeface="Arial"/>
            </a:endParaRPr>
          </a:p>
        </p:txBody>
      </p:sp>
      <p:sp>
        <p:nvSpPr>
          <p:cNvPr id="180" name="CustomShape 2"/>
          <p:cNvSpPr/>
          <p:nvPr/>
        </p:nvSpPr>
        <p:spPr>
          <a:xfrm>
            <a:off x="549000" y="1558440"/>
            <a:ext cx="1009080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7200">
              <a:lnSpc>
                <a:spcPct val="100000"/>
              </a:lnSpc>
              <a:buClr>
                <a:srgbClr val="000000"/>
              </a:buClr>
              <a:buFont typeface="Arial" panose="020B0604020202020204" pitchFamily="34" charset="0"/>
              <a:buChar char="•"/>
            </a:pPr>
            <a:r>
              <a:rPr lang="en-US" sz="2800" b="1" strike="noStrike" spc="-1" dirty="0">
                <a:solidFill>
                  <a:schemeClr val="accent2"/>
                </a:solidFill>
                <a:latin typeface="Calibri" panose="020F0502020204030204" pitchFamily="34" charset="0"/>
                <a:ea typeface="DejaVu Sans"/>
                <a:cs typeface="Calibri" panose="020F0502020204030204" pitchFamily="34" charset="0"/>
              </a:rPr>
              <a:t>Adapt the presentation </a:t>
            </a:r>
            <a:r>
              <a:rPr lang="en-US" sz="2800" b="0" strike="noStrike" spc="-1" dirty="0">
                <a:solidFill>
                  <a:srgbClr val="000000"/>
                </a:solidFill>
                <a:latin typeface="Calibri" panose="020F0502020204030204" pitchFamily="34" charset="0"/>
                <a:ea typeface="DejaVu Sans"/>
                <a:cs typeface="Calibri" panose="020F0502020204030204" pitchFamily="34" charset="0"/>
              </a:rPr>
              <a:t>/ wording of items to the field of the position</a:t>
            </a:r>
            <a:endParaRPr lang="en-US" sz="2800" b="0" strike="noStrike" spc="-1" dirty="0">
              <a:latin typeface="Calibri" panose="020F0502020204030204" pitchFamily="34" charset="0"/>
              <a:cs typeface="Calibri" panose="020F0502020204030204" pitchFamily="34" charset="0"/>
            </a:endParaRPr>
          </a:p>
          <a:p>
            <a:pPr marL="457200" indent="-457200">
              <a:lnSpc>
                <a:spcPct val="100000"/>
              </a:lnSpc>
              <a:buClr>
                <a:srgbClr val="000000"/>
              </a:buClr>
              <a:buFont typeface="Arial" panose="020B0604020202020204" pitchFamily="34" charset="0"/>
              <a:buChar char="•"/>
            </a:pPr>
            <a:r>
              <a:rPr lang="en-US" sz="2800" b="0" strike="noStrike" spc="-1" dirty="0">
                <a:solidFill>
                  <a:srgbClr val="000000"/>
                </a:solidFill>
                <a:latin typeface="Calibri" panose="020F0502020204030204" pitchFamily="34" charset="0"/>
                <a:ea typeface="DejaVu Sans"/>
                <a:cs typeface="Calibri" panose="020F0502020204030204" pitchFamily="34" charset="0"/>
              </a:rPr>
              <a:t>Consider your audience : do they value publication over teaching </a:t>
            </a:r>
            <a:endParaRPr lang="en-US" sz="2800" b="0" strike="noStrike" spc="-1" dirty="0">
              <a:latin typeface="Calibri" panose="020F0502020204030204" pitchFamily="34" charset="0"/>
              <a:cs typeface="Calibri" panose="020F0502020204030204" pitchFamily="34" charset="0"/>
            </a:endParaRPr>
          </a:p>
          <a:p>
            <a:pPr>
              <a:lnSpc>
                <a:spcPct val="100000"/>
              </a:lnSpc>
            </a:pPr>
            <a:r>
              <a:rPr lang="en-US" sz="2800" b="0" strike="noStrike" spc="-1" dirty="0">
                <a:solidFill>
                  <a:srgbClr val="000000"/>
                </a:solidFill>
                <a:latin typeface="Calibri" panose="020F0502020204030204" pitchFamily="34" charset="0"/>
                <a:ea typeface="DejaVu Sans"/>
                <a:cs typeface="Calibri" panose="020F0502020204030204" pitchFamily="34" charset="0"/>
              </a:rPr>
              <a:t>small college with a lot of importance to teaching...</a:t>
            </a:r>
            <a:endParaRPr lang="en-US" sz="2800" b="0" strike="noStrike" spc="-1" dirty="0">
              <a:latin typeface="Calibri" panose="020F0502020204030204" pitchFamily="34" charset="0"/>
              <a:cs typeface="Calibri" panose="020F0502020204030204" pitchFamily="34" charset="0"/>
            </a:endParaRPr>
          </a:p>
        </p:txBody>
      </p:sp>
      <p:sp>
        <p:nvSpPr>
          <p:cNvPr id="181" name="CustomShape 3"/>
          <p:cNvSpPr/>
          <p:nvPr/>
        </p:nvSpPr>
        <p:spPr>
          <a:xfrm>
            <a:off x="838080" y="18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a:solidFill>
                  <a:srgbClr val="000000"/>
                </a:solidFill>
                <a:latin typeface="Calibri Light"/>
                <a:ea typeface="DejaVu Sans"/>
              </a:rPr>
              <a:t>Your CV :</a:t>
            </a:r>
            <a:endParaRPr lang="fr-FR" sz="4400" b="0" strike="noStrike" spc="-1">
              <a:latin typeface="Arial"/>
            </a:endParaRPr>
          </a:p>
        </p:txBody>
      </p:sp>
      <p:sp>
        <p:nvSpPr>
          <p:cNvPr id="182" name="CustomShape 4"/>
          <p:cNvSpPr/>
          <p:nvPr/>
        </p:nvSpPr>
        <p:spPr>
          <a:xfrm>
            <a:off x="-1655185" y="5143857"/>
            <a:ext cx="7495560" cy="942840"/>
          </a:xfrm>
          <a:prstGeom prst="rect">
            <a:avLst/>
          </a:prstGeom>
          <a:noFill/>
          <a:ln>
            <a:noFill/>
          </a:ln>
        </p:spPr>
        <p:style>
          <a:lnRef idx="0">
            <a:scrgbClr r="0" g="0" b="0"/>
          </a:lnRef>
          <a:fillRef idx="0">
            <a:scrgbClr r="0" g="0" b="0"/>
          </a:fillRef>
          <a:effectRef idx="0">
            <a:scrgbClr r="0" g="0" b="0"/>
          </a:effectRef>
          <a:fontRef idx="minor"/>
        </p:style>
      </p:sp>
      <p:sp>
        <p:nvSpPr>
          <p:cNvPr id="2" name="Espace réservé du numéro de diapositive 1"/>
          <p:cNvSpPr>
            <a:spLocks noGrp="1"/>
          </p:cNvSpPr>
          <p:nvPr>
            <p:ph type="sldNum" sz="quarter" idx="12"/>
          </p:nvPr>
        </p:nvSpPr>
        <p:spPr/>
        <p:txBody>
          <a:bodyPr/>
          <a:lstStyle/>
          <a:p>
            <a:fld id="{42836F49-5A05-4529-9F0D-77236B6C3B28}" type="slidenum">
              <a:rPr lang="fr-FR" smtClean="0"/>
              <a:t>83</a:t>
            </a:fld>
            <a:endParaRPr lang="fr-FR"/>
          </a:p>
        </p:txBody>
      </p:sp>
    </p:spTree>
    <p:extLst>
      <p:ext uri="{BB962C8B-B14F-4D97-AF65-F5344CB8AC3E}">
        <p14:creationId xmlns:p14="http://schemas.microsoft.com/office/powerpoint/2010/main" val="27404380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dirty="0">
                <a:solidFill>
                  <a:srgbClr val="000000"/>
                </a:solidFill>
                <a:latin typeface="Calibri Light"/>
                <a:ea typeface="DejaVu Sans"/>
              </a:rPr>
              <a:t>Template (</a:t>
            </a:r>
            <a:r>
              <a:rPr lang="fr-FR" sz="4400" b="0" strike="noStrike" spc="-1" dirty="0" err="1">
                <a:solidFill>
                  <a:srgbClr val="000000"/>
                </a:solidFill>
                <a:latin typeface="Calibri Light"/>
                <a:ea typeface="DejaVu Sans"/>
              </a:rPr>
              <a:t>LaTeX</a:t>
            </a:r>
            <a:r>
              <a:rPr lang="fr-FR" sz="4400" b="0" strike="noStrike" spc="-1" dirty="0">
                <a:solidFill>
                  <a:srgbClr val="000000"/>
                </a:solidFill>
                <a:latin typeface="Calibri Light"/>
                <a:ea typeface="DejaVu Sans"/>
              </a:rPr>
              <a:t>)</a:t>
            </a:r>
            <a:endParaRPr lang="fr-FR" sz="4400" b="0" strike="noStrike" spc="-1" dirty="0">
              <a:latin typeface="Arial"/>
            </a:endParaRPr>
          </a:p>
        </p:txBody>
      </p:sp>
      <p:sp>
        <p:nvSpPr>
          <p:cNvPr id="171"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6000"/>
          </a:bodyPr>
          <a:lstStyle/>
          <a:p>
            <a:pPr marL="2520">
              <a:lnSpc>
                <a:spcPct val="90000"/>
              </a:lnSpc>
              <a:spcBef>
                <a:spcPts val="1001"/>
              </a:spcBef>
              <a:buClr>
                <a:srgbClr val="000000"/>
              </a:buClr>
            </a:pPr>
            <a:endParaRPr lang="en-US" sz="2800" b="0" strike="noStrike" spc="-1" dirty="0">
              <a:latin typeface="Arial"/>
            </a:endParaRPr>
          </a:p>
        </p:txBody>
      </p:sp>
      <p:pic>
        <p:nvPicPr>
          <p:cNvPr id="3" name="Image 2"/>
          <p:cNvPicPr>
            <a:picLocks noChangeAspect="1"/>
          </p:cNvPicPr>
          <p:nvPr/>
        </p:nvPicPr>
        <p:blipFill rotWithShape="1">
          <a:blip r:embed="rId2"/>
          <a:srcRect l="13155" t="12857" r="70417" b="5238"/>
          <a:stretch/>
        </p:blipFill>
        <p:spPr>
          <a:xfrm>
            <a:off x="5085627" y="126054"/>
            <a:ext cx="4436745" cy="6221088"/>
          </a:xfrm>
          <a:prstGeom prst="rect">
            <a:avLst/>
          </a:prstGeom>
          <a:ln>
            <a:solidFill>
              <a:schemeClr val="tx1"/>
            </a:solidFill>
          </a:ln>
        </p:spPr>
      </p:pic>
      <p:sp>
        <p:nvSpPr>
          <p:cNvPr id="7" name="CustomShape 2"/>
          <p:cNvSpPr/>
          <p:nvPr/>
        </p:nvSpPr>
        <p:spPr>
          <a:xfrm>
            <a:off x="990480" y="3237186"/>
            <a:ext cx="3896830" cy="30895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If interested, we can provide a </a:t>
            </a:r>
            <a:r>
              <a:rPr lang="en-US" sz="2800" b="0" strike="noStrike" spc="-1" dirty="0" err="1">
                <a:solidFill>
                  <a:srgbClr val="000000"/>
                </a:solidFill>
                <a:latin typeface="Calibri"/>
                <a:ea typeface="DejaVu Sans"/>
              </a:rPr>
              <a:t>LaTeX</a:t>
            </a:r>
            <a:r>
              <a:rPr lang="en-US" sz="2800" b="0" strike="noStrike" spc="-1" dirty="0">
                <a:solidFill>
                  <a:srgbClr val="000000"/>
                </a:solidFill>
                <a:latin typeface="Calibri"/>
                <a:ea typeface="DejaVu Sans"/>
              </a:rPr>
              <a:t> template.</a:t>
            </a:r>
            <a:endParaRPr lang="en-US"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84</a:t>
            </a:fld>
            <a:endParaRPr lang="fr-FR"/>
          </a:p>
        </p:txBody>
      </p:sp>
    </p:spTree>
    <p:extLst>
      <p:ext uri="{BB962C8B-B14F-4D97-AF65-F5344CB8AC3E}">
        <p14:creationId xmlns:p14="http://schemas.microsoft.com/office/powerpoint/2010/main" val="18480292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586080" y="4496400"/>
            <a:ext cx="10696680" cy="1945800"/>
          </a:xfrm>
          <a:prstGeom prst="rect">
            <a:avLst/>
          </a:prstGeom>
          <a:solidFill>
            <a:srgbClr val="DCDCDC"/>
          </a:solidFill>
          <a:ln>
            <a:solidFill>
              <a:srgbClr val="3465A4"/>
            </a:solidFill>
          </a:ln>
        </p:spPr>
        <p:style>
          <a:lnRef idx="0">
            <a:scrgbClr r="0" g="0" b="0"/>
          </a:lnRef>
          <a:fillRef idx="0">
            <a:scrgbClr r="0" g="0" b="0"/>
          </a:fillRef>
          <a:effectRef idx="0">
            <a:scrgbClr r="0" g="0" b="0"/>
          </a:effectRef>
          <a:fontRef idx="minor"/>
        </p:style>
      </p:sp>
      <p:sp>
        <p:nvSpPr>
          <p:cNvPr id="184" name="CustomShape 2"/>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sp>
      <p:sp>
        <p:nvSpPr>
          <p:cNvPr id="185" name="CustomShape 3"/>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sp>
      <p:sp>
        <p:nvSpPr>
          <p:cNvPr id="186" name="CustomShape 4"/>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sp>
      <p:sp>
        <p:nvSpPr>
          <p:cNvPr id="187" name="CustomShape 5"/>
          <p:cNvSpPr/>
          <p:nvPr/>
        </p:nvSpPr>
        <p:spPr>
          <a:xfrm>
            <a:off x="838080" y="1049040"/>
            <a:ext cx="10513080" cy="1323000"/>
          </a:xfrm>
          <a:prstGeom prst="rect">
            <a:avLst/>
          </a:prstGeom>
          <a:noFill/>
          <a:ln>
            <a:noFill/>
          </a:ln>
        </p:spPr>
        <p:style>
          <a:lnRef idx="0">
            <a:scrgbClr r="0" g="0" b="0"/>
          </a:lnRef>
          <a:fillRef idx="0">
            <a:scrgbClr r="0" g="0" b="0"/>
          </a:fillRef>
          <a:effectRef idx="0">
            <a:scrgbClr r="0" g="0" b="0"/>
          </a:effectRef>
          <a:fontRef idx="minor"/>
        </p:style>
      </p:sp>
      <p:sp>
        <p:nvSpPr>
          <p:cNvPr id="188" name="CustomShape 6"/>
          <p:cNvSpPr/>
          <p:nvPr/>
        </p:nvSpPr>
        <p:spPr>
          <a:xfrm>
            <a:off x="951840" y="663480"/>
            <a:ext cx="4023000" cy="143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400" b="0" strike="noStrike" spc="-1">
                <a:solidFill>
                  <a:srgbClr val="000000"/>
                </a:solidFill>
                <a:latin typeface="Calibri Light"/>
                <a:ea typeface="DejaVu Sans"/>
              </a:rPr>
              <a:t>Cover Letter :</a:t>
            </a:r>
            <a:endParaRPr lang="fr-FR" sz="4400" b="0" strike="noStrike" spc="-1">
              <a:latin typeface="Arial"/>
            </a:endParaRPr>
          </a:p>
        </p:txBody>
      </p:sp>
      <p:sp>
        <p:nvSpPr>
          <p:cNvPr id="189" name="CustomShape 7"/>
          <p:cNvSpPr/>
          <p:nvPr/>
        </p:nvSpPr>
        <p:spPr>
          <a:xfrm>
            <a:off x="670680" y="1636920"/>
            <a:ext cx="1035432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0" strike="noStrike" spc="-1">
                <a:solidFill>
                  <a:srgbClr val="000000"/>
                </a:solidFill>
                <a:latin typeface="Calibri"/>
                <a:ea typeface="DejaVu Sans"/>
              </a:rPr>
              <a:t>"The power of the cover letter in making an effective job application should never be underestimated"</a:t>
            </a:r>
            <a:endParaRPr lang="fr-FR" sz="2800" b="0" strike="noStrike" spc="-1">
              <a:latin typeface="Calibri"/>
            </a:endParaRPr>
          </a:p>
        </p:txBody>
      </p:sp>
      <p:sp>
        <p:nvSpPr>
          <p:cNvPr id="190" name="CustomShape 8"/>
          <p:cNvSpPr/>
          <p:nvPr/>
        </p:nvSpPr>
        <p:spPr>
          <a:xfrm>
            <a:off x="6033960" y="2372040"/>
            <a:ext cx="53172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www.jobs.ac.uk </a:t>
            </a:r>
            <a:endParaRPr lang="fr-FR" sz="1800" b="0" strike="noStrike" spc="-1">
              <a:latin typeface="Arial"/>
            </a:endParaRPr>
          </a:p>
          <a:p>
            <a:pPr>
              <a:lnSpc>
                <a:spcPct val="100000"/>
              </a:lnSpc>
            </a:pPr>
            <a:r>
              <a:rPr lang="fr-FR" sz="1800" b="0" strike="noStrike" spc="-1">
                <a:solidFill>
                  <a:srgbClr val="000000"/>
                </a:solidFill>
                <a:latin typeface="Arial"/>
                <a:ea typeface="DejaVu Sans"/>
              </a:rPr>
              <a:t>How to Write a Cover Letter for Academic Jobs</a:t>
            </a:r>
            <a:endParaRPr lang="fr-FR" sz="1800" b="0" strike="noStrike" spc="-1">
              <a:latin typeface="Arial"/>
            </a:endParaRPr>
          </a:p>
        </p:txBody>
      </p:sp>
      <p:sp>
        <p:nvSpPr>
          <p:cNvPr id="191" name="CustomShape 9"/>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sp>
      <p:sp>
        <p:nvSpPr>
          <p:cNvPr id="192" name="CustomShape 10"/>
          <p:cNvSpPr/>
          <p:nvPr/>
        </p:nvSpPr>
        <p:spPr>
          <a:xfrm>
            <a:off x="838080" y="4622760"/>
            <a:ext cx="9739800" cy="146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000000"/>
                </a:solidFill>
                <a:latin typeface="Arial"/>
                <a:ea typeface="DejaVu Sans"/>
              </a:rPr>
              <a:t>Dear NAME of the person in charge of the hiring</a:t>
            </a:r>
            <a:endParaRPr lang="fr-FR" sz="1800" b="0" strike="noStrike" spc="-1">
              <a:latin typeface="Arial"/>
            </a:endParaRPr>
          </a:p>
          <a:p>
            <a:pPr>
              <a:lnSpc>
                <a:spcPct val="100000"/>
              </a:lnSpc>
            </a:pPr>
            <a:endParaRPr lang="fr-FR" sz="1800" b="0" strike="noStrike" spc="-1">
              <a:latin typeface="Arial"/>
            </a:endParaRPr>
          </a:p>
          <a:p>
            <a:pPr>
              <a:lnSpc>
                <a:spcPct val="100000"/>
              </a:lnSpc>
            </a:pPr>
            <a:r>
              <a:rPr lang="fr-FR" sz="1800" b="0" strike="noStrike" spc="-1">
                <a:solidFill>
                  <a:srgbClr val="000000"/>
                </a:solidFill>
                <a:latin typeface="Arial"/>
                <a:ea typeface="DejaVu Sans"/>
              </a:rPr>
              <a:t>“I am writing to apply to the advertised position of Assistant Professor in XX. I have a Ph.D. in XXX/I am completing a Ph.D. in XXX and will be defending my dissertation on XX, 2018.  Currently I am a….   My research focuses on XX and YY.”</a:t>
            </a:r>
            <a:endParaRPr lang="fr-FR" sz="1800" b="0" strike="noStrike" spc="-1">
              <a:latin typeface="Arial"/>
            </a:endParaRPr>
          </a:p>
        </p:txBody>
      </p:sp>
      <p:sp>
        <p:nvSpPr>
          <p:cNvPr id="193" name="CustomShape 11"/>
          <p:cNvSpPr/>
          <p:nvPr/>
        </p:nvSpPr>
        <p:spPr>
          <a:xfrm>
            <a:off x="838080" y="3804480"/>
            <a:ext cx="698004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7200">
              <a:lnSpc>
                <a:spcPct val="100000"/>
              </a:lnSpc>
              <a:buClr>
                <a:srgbClr val="000000"/>
              </a:buClr>
              <a:buFont typeface="Arial" panose="020B0604020202020204" pitchFamily="34" charset="0"/>
              <a:buChar char="•"/>
            </a:pPr>
            <a:r>
              <a:rPr lang="fr-FR" sz="2800" b="0" strike="noStrike" spc="-1" dirty="0">
                <a:solidFill>
                  <a:srgbClr val="000000"/>
                </a:solidFill>
                <a:latin typeface="Calibri"/>
                <a:ea typeface="DejaVu Sans"/>
              </a:rPr>
              <a:t>The first part </a:t>
            </a:r>
            <a:r>
              <a:rPr lang="fr-FR" sz="2800" b="0" strike="noStrike" spc="-1" dirty="0" err="1">
                <a:solidFill>
                  <a:srgbClr val="000000"/>
                </a:solidFill>
                <a:latin typeface="Calibri"/>
                <a:ea typeface="DejaVu Sans"/>
              </a:rPr>
              <a:t>is</a:t>
            </a:r>
            <a:r>
              <a:rPr lang="fr-FR" sz="2800" b="0" strike="noStrike" spc="-1" dirty="0">
                <a:solidFill>
                  <a:srgbClr val="000000"/>
                </a:solidFill>
                <a:latin typeface="Calibri"/>
                <a:ea typeface="DejaVu Sans"/>
              </a:rPr>
              <a:t> </a:t>
            </a:r>
            <a:r>
              <a:rPr lang="fr-FR" sz="2800" b="0" strike="noStrike" spc="-1" dirty="0" err="1">
                <a:solidFill>
                  <a:srgbClr val="000000"/>
                </a:solidFill>
                <a:latin typeface="Calibri"/>
                <a:ea typeface="DejaVu Sans"/>
              </a:rPr>
              <a:t>very</a:t>
            </a:r>
            <a:r>
              <a:rPr lang="fr-FR" sz="2800" b="0" strike="noStrike" spc="-1" dirty="0">
                <a:solidFill>
                  <a:srgbClr val="000000"/>
                </a:solidFill>
                <a:latin typeface="Calibri"/>
                <a:ea typeface="DejaVu Sans"/>
              </a:rPr>
              <a:t> important :</a:t>
            </a:r>
            <a:endParaRPr lang="fr-FR" sz="2800" b="0" strike="noStrike" spc="-1" dirty="0">
              <a:latin typeface="Arial"/>
            </a:endParaRPr>
          </a:p>
          <a:p>
            <a:pPr>
              <a:lnSpc>
                <a:spcPct val="100000"/>
              </a:lnSpc>
            </a:pPr>
            <a:endParaRPr lang="fr-FR" sz="2800" b="0" strike="noStrike" spc="-1" dirty="0">
              <a:latin typeface="Arial"/>
            </a:endParaRPr>
          </a:p>
        </p:txBody>
      </p:sp>
      <p:sp>
        <p:nvSpPr>
          <p:cNvPr id="194" name="CustomShape 12"/>
          <p:cNvSpPr/>
          <p:nvPr/>
        </p:nvSpPr>
        <p:spPr>
          <a:xfrm>
            <a:off x="838080" y="3156480"/>
            <a:ext cx="698004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7200">
              <a:lnSpc>
                <a:spcPct val="100000"/>
              </a:lnSpc>
              <a:buClr>
                <a:srgbClr val="000000"/>
              </a:buClr>
              <a:buFont typeface="Arial" panose="020B0604020202020204" pitchFamily="34" charset="0"/>
              <a:buChar char="•"/>
            </a:pPr>
            <a:r>
              <a:rPr lang="fr-FR" sz="2800" b="0" strike="noStrike" spc="-1" dirty="0">
                <a:solidFill>
                  <a:srgbClr val="000000"/>
                </a:solidFill>
                <a:latin typeface="Calibri"/>
                <a:ea typeface="DejaVu Sans"/>
              </a:rPr>
              <a:t>2 pages maximum !!</a:t>
            </a:r>
            <a:endParaRPr lang="fr-FR" sz="2800" b="0" strike="noStrike" spc="-1" dirty="0">
              <a:latin typeface="Arial"/>
            </a:endParaRPr>
          </a:p>
          <a:p>
            <a:pPr>
              <a:lnSpc>
                <a:spcPct val="100000"/>
              </a:lnSpc>
            </a:pPr>
            <a:endParaRPr lang="fr-FR" sz="28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85</a:t>
            </a:fld>
            <a:endParaRPr lang="fr-FR"/>
          </a:p>
        </p:txBody>
      </p:sp>
    </p:spTree>
    <p:extLst>
      <p:ext uri="{BB962C8B-B14F-4D97-AF65-F5344CB8AC3E}">
        <p14:creationId xmlns:p14="http://schemas.microsoft.com/office/powerpoint/2010/main" val="31917146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838799" y="397440"/>
            <a:ext cx="10384257" cy="76798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4400" b="0" strike="noStrike" spc="-1" dirty="0">
                <a:solidFill>
                  <a:srgbClr val="000000"/>
                </a:solidFill>
                <a:latin typeface="Calibri Light"/>
                <a:ea typeface="DejaVu Sans"/>
              </a:rPr>
              <a:t>Write a </a:t>
            </a:r>
            <a:r>
              <a:rPr lang="fr-FR" sz="4400" b="0" strike="noStrike" spc="-1" dirty="0" err="1">
                <a:solidFill>
                  <a:srgbClr val="000000"/>
                </a:solidFill>
                <a:latin typeface="Calibri Light"/>
                <a:ea typeface="DejaVu Sans"/>
              </a:rPr>
              <a:t>cover</a:t>
            </a:r>
            <a:r>
              <a:rPr lang="fr-FR" sz="4400" b="0" strike="noStrike" spc="-1" dirty="0">
                <a:solidFill>
                  <a:srgbClr val="000000"/>
                </a:solidFill>
                <a:latin typeface="Calibri Light"/>
                <a:ea typeface="DejaVu Sans"/>
              </a:rPr>
              <a:t> </a:t>
            </a:r>
            <a:r>
              <a:rPr lang="fr-FR" sz="4400" b="0" strike="noStrike" spc="-1" dirty="0" err="1">
                <a:solidFill>
                  <a:srgbClr val="000000"/>
                </a:solidFill>
                <a:latin typeface="Calibri Light"/>
                <a:ea typeface="DejaVu Sans"/>
              </a:rPr>
              <a:t>letter</a:t>
            </a:r>
            <a:endParaRPr lang="fr-FR" sz="4400" b="0" strike="noStrike" spc="-1" dirty="0">
              <a:latin typeface="Arial"/>
            </a:endParaRPr>
          </a:p>
        </p:txBody>
      </p:sp>
      <p:sp>
        <p:nvSpPr>
          <p:cNvPr id="128" name="CustomShape 2"/>
          <p:cNvSpPr/>
          <p:nvPr/>
        </p:nvSpPr>
        <p:spPr>
          <a:xfrm>
            <a:off x="838800" y="1965240"/>
            <a:ext cx="9978120" cy="46459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4200">
              <a:lnSpc>
                <a:spcPct val="100000"/>
              </a:lnSpc>
              <a:buClr>
                <a:srgbClr val="000000"/>
              </a:buClr>
              <a:buSzPct val="45000"/>
              <a:buFont typeface="Wingdings" charset="2"/>
              <a:buChar char=""/>
            </a:pPr>
            <a:r>
              <a:rPr lang="en-US" sz="2800" spc="-1" dirty="0">
                <a:solidFill>
                  <a:srgbClr val="000000"/>
                </a:solidFill>
                <a:latin typeface="Calibri"/>
              </a:rPr>
              <a:t>Cover letter: </a:t>
            </a:r>
            <a:r>
              <a:rPr lang="en-US" sz="2800" b="1" spc="-1" dirty="0">
                <a:solidFill>
                  <a:schemeClr val="accent2"/>
                </a:solidFill>
                <a:latin typeface="Calibri"/>
              </a:rPr>
              <a:t>address it to someone</a:t>
            </a:r>
            <a:r>
              <a:rPr lang="en-US" sz="2800" spc="-1" dirty="0">
                <a:solidFill>
                  <a:srgbClr val="000000"/>
                </a:solidFill>
                <a:latin typeface="Calibri"/>
              </a:rPr>
              <a:t>!</a:t>
            </a:r>
          </a:p>
          <a:p>
            <a:pPr marL="216000" indent="-214200">
              <a:lnSpc>
                <a:spcPct val="100000"/>
              </a:lnSpc>
              <a:buClr>
                <a:srgbClr val="000000"/>
              </a:buClr>
              <a:buSzPct val="45000"/>
              <a:buFont typeface="Wingdings" charset="2"/>
              <a:buChar char=""/>
            </a:pPr>
            <a:r>
              <a:rPr lang="en-US" sz="2800" b="0" strike="noStrike" spc="-1" dirty="0">
                <a:solidFill>
                  <a:srgbClr val="000000"/>
                </a:solidFill>
                <a:latin typeface="Calibri"/>
              </a:rPr>
              <a:t>Different </a:t>
            </a:r>
            <a:r>
              <a:rPr lang="en-US" sz="2800" b="1" strike="noStrike" spc="-1" dirty="0">
                <a:solidFill>
                  <a:schemeClr val="accent2"/>
                </a:solidFill>
                <a:latin typeface="Calibri"/>
              </a:rPr>
              <a:t>options</a:t>
            </a:r>
            <a:r>
              <a:rPr lang="en-US" sz="2800" b="0" strike="noStrike" spc="-1" dirty="0">
                <a:solidFill>
                  <a:srgbClr val="000000"/>
                </a:solidFill>
                <a:latin typeface="Calibri"/>
              </a:rPr>
              <a:t>: </a:t>
            </a:r>
          </a:p>
          <a:p>
            <a:pPr marL="673200" lvl="1" indent="-214200">
              <a:buClr>
                <a:srgbClr val="000000"/>
              </a:buClr>
              <a:buSzPct val="45000"/>
              <a:buFont typeface="Wingdings" charset="2"/>
              <a:buChar char=""/>
            </a:pPr>
            <a:r>
              <a:rPr lang="en-US" sz="2400" b="0" strike="noStrike" spc="-1" dirty="0">
                <a:latin typeface="Arial"/>
              </a:rPr>
              <a:t>You send a letter to a professor who is looking for a PhD student. </a:t>
            </a:r>
          </a:p>
          <a:p>
            <a:pPr marL="673200" lvl="1" indent="-214200">
              <a:buClr>
                <a:srgbClr val="000000"/>
              </a:buClr>
              <a:buSzPct val="45000"/>
              <a:buFont typeface="Wingdings" charset="2"/>
              <a:buChar char=""/>
            </a:pPr>
            <a:r>
              <a:rPr lang="en-US" sz="2400" spc="-1" dirty="0">
                <a:latin typeface="Arial"/>
              </a:rPr>
              <a:t>You write a letter to get to a doctoral program (Paris 1, </a:t>
            </a:r>
            <a:r>
              <a:rPr lang="en-US" sz="2400" spc="-1" dirty="0" err="1">
                <a:latin typeface="Arial"/>
              </a:rPr>
              <a:t>Université</a:t>
            </a:r>
            <a:r>
              <a:rPr lang="en-US" sz="2400" spc="-1" dirty="0">
                <a:latin typeface="Arial"/>
              </a:rPr>
              <a:t> de Paris or somewhere else)</a:t>
            </a:r>
          </a:p>
          <a:p>
            <a:pPr marL="673200" lvl="1" indent="-214200">
              <a:buClr>
                <a:srgbClr val="000000"/>
              </a:buClr>
              <a:buSzPct val="45000"/>
              <a:buFont typeface="Wingdings" charset="2"/>
              <a:buChar char=""/>
            </a:pPr>
            <a:r>
              <a:rPr lang="en-US" sz="2400" b="0" strike="noStrike" spc="-1" dirty="0">
                <a:latin typeface="Arial"/>
              </a:rPr>
              <a:t>You write a letter to get a CIFRE grant </a:t>
            </a:r>
          </a:p>
          <a:p>
            <a:pPr marL="216000" indent="-214200">
              <a:buClr>
                <a:srgbClr val="000000"/>
              </a:buClr>
              <a:buSzPct val="45000"/>
              <a:buFont typeface="Wingdings" charset="2"/>
              <a:buChar char=""/>
            </a:pPr>
            <a:r>
              <a:rPr lang="en-US" sz="2400" spc="-1" dirty="0">
                <a:latin typeface="Arial"/>
              </a:rPr>
              <a:t>You need to talk about: </a:t>
            </a:r>
          </a:p>
          <a:p>
            <a:pPr marL="673200" lvl="1" indent="-214200">
              <a:buClr>
                <a:srgbClr val="000000"/>
              </a:buClr>
              <a:buSzPct val="45000"/>
              <a:buFont typeface="Wingdings" charset="2"/>
              <a:buChar char=""/>
            </a:pPr>
            <a:r>
              <a:rPr lang="en-US" sz="2400" b="1" strike="noStrike" spc="-1" dirty="0">
                <a:solidFill>
                  <a:schemeClr val="accent2"/>
                </a:solidFill>
                <a:latin typeface="Arial"/>
              </a:rPr>
              <a:t>You</a:t>
            </a:r>
            <a:r>
              <a:rPr lang="en-US" sz="2400" b="0" strike="noStrike" spc="-1" dirty="0">
                <a:latin typeface="Arial"/>
              </a:rPr>
              <a:t>: background, thesis project, skills, etc. </a:t>
            </a:r>
          </a:p>
          <a:p>
            <a:pPr marL="673200" lvl="1" indent="-214200">
              <a:buClr>
                <a:srgbClr val="000000"/>
              </a:buClr>
              <a:buSzPct val="45000"/>
              <a:buFont typeface="Wingdings" charset="2"/>
              <a:buChar char=""/>
            </a:pPr>
            <a:r>
              <a:rPr lang="en-US" sz="2400" b="1" spc="-1" dirty="0">
                <a:solidFill>
                  <a:schemeClr val="accent2"/>
                </a:solidFill>
                <a:latin typeface="Arial"/>
              </a:rPr>
              <a:t>The other person/institution</a:t>
            </a:r>
            <a:r>
              <a:rPr lang="en-US" sz="2400" spc="-1" dirty="0">
                <a:latin typeface="Arial"/>
              </a:rPr>
              <a:t>: the lab, the University, etc. </a:t>
            </a:r>
          </a:p>
          <a:p>
            <a:pPr marL="673200" lvl="1" indent="-214200">
              <a:buClr>
                <a:srgbClr val="000000"/>
              </a:buClr>
              <a:buSzPct val="45000"/>
              <a:buFont typeface="Wingdings" charset="2"/>
              <a:buChar char=""/>
            </a:pPr>
            <a:r>
              <a:rPr lang="en-US" sz="2400" b="1" strike="noStrike" spc="-1" dirty="0">
                <a:solidFill>
                  <a:schemeClr val="accent2"/>
                </a:solidFill>
                <a:latin typeface="Arial"/>
              </a:rPr>
              <a:t>Both</a:t>
            </a:r>
            <a:r>
              <a:rPr lang="en-US" sz="2400" b="0" strike="noStrike" spc="-1" dirty="0">
                <a:latin typeface="Arial"/>
              </a:rPr>
              <a:t>: how you would be a perfect match! </a:t>
            </a:r>
            <a:endParaRPr lang="en-US" sz="2400" spc="-1" dirty="0">
              <a:latin typeface="Arial"/>
            </a:endParaRPr>
          </a:p>
          <a:p>
            <a:pPr marL="459000" lvl="1">
              <a:buClr>
                <a:srgbClr val="000000"/>
              </a:buClr>
              <a:buSzPct val="45000"/>
            </a:pPr>
            <a:r>
              <a:rPr lang="en-US" sz="2400" b="0" strike="noStrike" spc="-1" dirty="0">
                <a:latin typeface="Arial"/>
                <a:sym typeface="Wingdings" panose="05000000000000000000" pitchFamily="2" charset="2"/>
              </a:rPr>
              <a:t> Show you’re the best candidate for this position. </a:t>
            </a:r>
            <a:endParaRPr lang="en-US" sz="2400" b="0" strike="noStrike" spc="-1" dirty="0">
              <a:latin typeface="Arial"/>
            </a:endParaRPr>
          </a:p>
          <a:p>
            <a:pPr>
              <a:lnSpc>
                <a:spcPct val="100000"/>
              </a:lnSpc>
            </a:pPr>
            <a:endParaRPr lang="en-US" sz="24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86</a:t>
            </a:fld>
            <a:endParaRPr lang="fr-FR"/>
          </a:p>
        </p:txBody>
      </p:sp>
    </p:spTree>
    <p:extLst>
      <p:ext uri="{BB962C8B-B14F-4D97-AF65-F5344CB8AC3E}">
        <p14:creationId xmlns:p14="http://schemas.microsoft.com/office/powerpoint/2010/main" val="7639490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2"/>
          <p:cNvSpPr/>
          <p:nvPr/>
        </p:nvSpPr>
        <p:spPr>
          <a:xfrm>
            <a:off x="727722" y="126173"/>
            <a:ext cx="4023000" cy="143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400" b="0" strike="noStrike" spc="-1" dirty="0" err="1">
                <a:solidFill>
                  <a:srgbClr val="000000"/>
                </a:solidFill>
                <a:latin typeface="Calibri Light"/>
                <a:ea typeface="DejaVu Sans"/>
              </a:rPr>
              <a:t>Cover</a:t>
            </a:r>
            <a:r>
              <a:rPr lang="fr-FR" sz="4400" b="0" strike="noStrike" spc="-1" dirty="0">
                <a:solidFill>
                  <a:srgbClr val="000000"/>
                </a:solidFill>
                <a:latin typeface="Calibri Light"/>
                <a:ea typeface="DejaVu Sans"/>
              </a:rPr>
              <a:t> </a:t>
            </a:r>
            <a:r>
              <a:rPr lang="fr-FR" sz="4400" b="0" strike="noStrike" spc="-1" dirty="0" err="1">
                <a:solidFill>
                  <a:srgbClr val="000000"/>
                </a:solidFill>
                <a:latin typeface="Calibri Light"/>
                <a:ea typeface="DejaVu Sans"/>
              </a:rPr>
              <a:t>Letter</a:t>
            </a:r>
            <a:r>
              <a:rPr lang="fr-FR" sz="4400" b="0" strike="noStrike" spc="-1" dirty="0">
                <a:solidFill>
                  <a:srgbClr val="000000"/>
                </a:solidFill>
                <a:latin typeface="Calibri Light"/>
                <a:ea typeface="DejaVu Sans"/>
              </a:rPr>
              <a:t> :</a:t>
            </a:r>
            <a:endParaRPr lang="fr-FR" sz="4400" b="0" strike="noStrike" spc="-1" dirty="0">
              <a:latin typeface="Arial"/>
            </a:endParaRPr>
          </a:p>
        </p:txBody>
      </p:sp>
      <p:sp>
        <p:nvSpPr>
          <p:cNvPr id="6" name="CustomShape 2"/>
          <p:cNvSpPr/>
          <p:nvPr/>
        </p:nvSpPr>
        <p:spPr>
          <a:xfrm>
            <a:off x="674416" y="1241986"/>
            <a:ext cx="10847023" cy="56160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r>
              <a:rPr lang="en-US" sz="2800" spc="-1" dirty="0">
                <a:latin typeface="Calibri" panose="020F0502020204030204" pitchFamily="34" charset="0"/>
                <a:cs typeface="Calibri" panose="020F0502020204030204" pitchFamily="34" charset="0"/>
              </a:rPr>
              <a:t>What to include in a cover letter ?</a:t>
            </a:r>
          </a:p>
          <a:p>
            <a:endParaRPr lang="en-US" sz="2800" b="1" spc="-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i="1" spc="-1" dirty="0">
                <a:latin typeface="Calibri" panose="020F0502020204030204" pitchFamily="34" charset="0"/>
                <a:cs typeface="Calibri" panose="020F0502020204030204" pitchFamily="34" charset="0"/>
              </a:rPr>
              <a:t>When writing your cover letter, be sure to:</a:t>
            </a:r>
            <a:endParaRPr lang="en-US" sz="2800" spc="-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spc="-1" dirty="0">
                <a:solidFill>
                  <a:schemeClr val="accent2"/>
                </a:solidFill>
                <a:latin typeface="Calibri" panose="020F0502020204030204" pitchFamily="34" charset="0"/>
                <a:cs typeface="Calibri" panose="020F0502020204030204" pitchFamily="34" charset="0"/>
              </a:rPr>
              <a:t>Introduce</a:t>
            </a:r>
            <a:r>
              <a:rPr lang="en-US" sz="2800" spc="-1" dirty="0">
                <a:latin typeface="Calibri" panose="020F0502020204030204" pitchFamily="34" charset="0"/>
                <a:cs typeface="Calibri" panose="020F0502020204030204" pitchFamily="34" charset="0"/>
              </a:rPr>
              <a:t> yourself</a:t>
            </a:r>
          </a:p>
          <a:p>
            <a:pPr marL="457200" indent="-457200">
              <a:buFont typeface="Arial" panose="020B0604020202020204" pitchFamily="34" charset="0"/>
              <a:buChar char="•"/>
            </a:pPr>
            <a:r>
              <a:rPr lang="en-US" sz="2800" b="1" spc="-1" dirty="0">
                <a:solidFill>
                  <a:schemeClr val="accent2"/>
                </a:solidFill>
                <a:latin typeface="Calibri" panose="020F0502020204030204" pitchFamily="34" charset="0"/>
                <a:cs typeface="Calibri" panose="020F0502020204030204" pitchFamily="34" charset="0"/>
              </a:rPr>
              <a:t>Reference the position </a:t>
            </a:r>
            <a:r>
              <a:rPr lang="en-US" sz="2800" spc="-1" dirty="0">
                <a:latin typeface="Calibri" panose="020F0502020204030204" pitchFamily="34" charset="0"/>
                <a:cs typeface="Calibri" panose="020F0502020204030204" pitchFamily="34" charset="0"/>
              </a:rPr>
              <a:t>you’re applying for</a:t>
            </a:r>
          </a:p>
          <a:p>
            <a:pPr marL="457200" indent="-457200">
              <a:buFont typeface="Arial" panose="020B0604020202020204" pitchFamily="34" charset="0"/>
              <a:buChar char="•"/>
            </a:pPr>
            <a:r>
              <a:rPr lang="en-US" sz="2800" spc="-1" dirty="0">
                <a:latin typeface="Calibri" panose="020F0502020204030204" pitchFamily="34" charset="0"/>
                <a:cs typeface="Calibri" panose="020F0502020204030204" pitchFamily="34" charset="0"/>
              </a:rPr>
              <a:t>Describe your </a:t>
            </a:r>
            <a:r>
              <a:rPr lang="en-US" sz="2800" b="1" spc="-1" dirty="0">
                <a:solidFill>
                  <a:schemeClr val="accent2"/>
                </a:solidFill>
                <a:latin typeface="Calibri" panose="020F0502020204030204" pitchFamily="34" charset="0"/>
                <a:cs typeface="Calibri" panose="020F0502020204030204" pitchFamily="34" charset="0"/>
              </a:rPr>
              <a:t>skills</a:t>
            </a:r>
            <a:r>
              <a:rPr lang="en-US" sz="2800" spc="-1" dirty="0">
                <a:solidFill>
                  <a:schemeClr val="accent2"/>
                </a:solidFill>
                <a:latin typeface="Calibri" panose="020F0502020204030204" pitchFamily="34" charset="0"/>
                <a:cs typeface="Calibri" panose="020F0502020204030204" pitchFamily="34" charset="0"/>
              </a:rPr>
              <a:t>, </a:t>
            </a:r>
            <a:r>
              <a:rPr lang="en-US" sz="2800" b="1" spc="-1" dirty="0">
                <a:solidFill>
                  <a:schemeClr val="accent2"/>
                </a:solidFill>
                <a:latin typeface="Calibri" panose="020F0502020204030204" pitchFamily="34" charset="0"/>
                <a:cs typeface="Calibri" panose="020F0502020204030204" pitchFamily="34" charset="0"/>
              </a:rPr>
              <a:t>experience achievements </a:t>
            </a:r>
            <a:r>
              <a:rPr lang="en-US" sz="2800" spc="-1" dirty="0">
                <a:latin typeface="Calibri" panose="020F0502020204030204" pitchFamily="34" charset="0"/>
                <a:cs typeface="Calibri" panose="020F0502020204030204" pitchFamily="34" charset="0"/>
              </a:rPr>
              <a:t>and</a:t>
            </a:r>
            <a:r>
              <a:rPr lang="en-US" sz="2800" spc="-1" dirty="0">
                <a:solidFill>
                  <a:schemeClr val="accent2"/>
                </a:solidFill>
                <a:latin typeface="Calibri" panose="020F0502020204030204" pitchFamily="34" charset="0"/>
                <a:cs typeface="Calibri" panose="020F0502020204030204" pitchFamily="34" charset="0"/>
              </a:rPr>
              <a:t> </a:t>
            </a:r>
            <a:r>
              <a:rPr lang="en-US" sz="2800" b="1" spc="-1" dirty="0">
                <a:solidFill>
                  <a:schemeClr val="accent2"/>
                </a:solidFill>
                <a:latin typeface="Calibri" panose="020F0502020204030204" pitchFamily="34" charset="0"/>
                <a:cs typeface="Calibri" panose="020F0502020204030204" pitchFamily="34" charset="0"/>
              </a:rPr>
              <a:t>educational background</a:t>
            </a:r>
          </a:p>
          <a:p>
            <a:pPr marL="457200" indent="-457200">
              <a:buFont typeface="Arial" panose="020B0604020202020204" pitchFamily="34" charset="0"/>
              <a:buChar char="•"/>
            </a:pPr>
            <a:r>
              <a:rPr lang="en-US" sz="2800" spc="-1" dirty="0">
                <a:latin typeface="Calibri" panose="020F0502020204030204" pitchFamily="34" charset="0"/>
                <a:cs typeface="Calibri" panose="020F0502020204030204" pitchFamily="34" charset="0"/>
              </a:rPr>
              <a:t>Tell a story or describe a </a:t>
            </a:r>
            <a:r>
              <a:rPr lang="en-US" sz="2800" b="1" spc="-1" dirty="0">
                <a:solidFill>
                  <a:schemeClr val="accent2"/>
                </a:solidFill>
                <a:latin typeface="Calibri" panose="020F0502020204030204" pitchFamily="34" charset="0"/>
                <a:cs typeface="Calibri" panose="020F0502020204030204" pitchFamily="34" charset="0"/>
              </a:rPr>
              <a:t>project</a:t>
            </a:r>
            <a:r>
              <a:rPr lang="en-US" sz="2800" spc="-1" dirty="0">
                <a:latin typeface="Calibri" panose="020F0502020204030204" pitchFamily="34" charset="0"/>
                <a:cs typeface="Calibri" panose="020F0502020204030204" pitchFamily="34" charset="0"/>
              </a:rPr>
              <a:t> you’ve worked on</a:t>
            </a:r>
          </a:p>
          <a:p>
            <a:pPr marL="457200" indent="-457200">
              <a:buFont typeface="Arial" panose="020B0604020202020204" pitchFamily="34" charset="0"/>
              <a:buChar char="•"/>
            </a:pPr>
            <a:r>
              <a:rPr lang="en-US" sz="2800" spc="-1" dirty="0">
                <a:solidFill>
                  <a:srgbClr val="000000"/>
                </a:solidFill>
                <a:latin typeface="Calibri" panose="020F0502020204030204" pitchFamily="34" charset="0"/>
                <a:cs typeface="Calibri" panose="020F0502020204030204" pitchFamily="34" charset="0"/>
              </a:rPr>
              <a:t>Show  that you did your homework : show </a:t>
            </a:r>
            <a:r>
              <a:rPr lang="en-US" sz="2800" b="1" spc="-1" dirty="0">
                <a:solidFill>
                  <a:schemeClr val="accent2"/>
                </a:solidFill>
                <a:latin typeface="Calibri" panose="020F0502020204030204" pitchFamily="34" charset="0"/>
                <a:cs typeface="Calibri" panose="020F0502020204030204" pitchFamily="34" charset="0"/>
              </a:rPr>
              <a:t>some knowledge of the department</a:t>
            </a:r>
            <a:r>
              <a:rPr lang="en-US" sz="2800" spc="-1" dirty="0">
                <a:solidFill>
                  <a:srgbClr val="000000"/>
                </a:solidFill>
                <a:latin typeface="Calibri" panose="020F0502020204030204" pitchFamily="34" charset="0"/>
                <a:cs typeface="Calibri" panose="020F0502020204030204" pitchFamily="34" charset="0"/>
              </a:rPr>
              <a:t> that recruits</a:t>
            </a:r>
            <a:endParaRPr lang="en-US" sz="2800" spc="-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spc="-1" dirty="0">
                <a:latin typeface="Calibri" panose="020F0502020204030204" pitchFamily="34" charset="0"/>
                <a:cs typeface="Calibri" panose="020F0502020204030204" pitchFamily="34" charset="0"/>
              </a:rPr>
              <a:t>Explain why you are </a:t>
            </a:r>
            <a:r>
              <a:rPr lang="en-US" sz="2800" b="1" spc="-1" dirty="0">
                <a:solidFill>
                  <a:schemeClr val="accent2"/>
                </a:solidFill>
                <a:latin typeface="Calibri" panose="020F0502020204030204" pitchFamily="34" charset="0"/>
                <a:cs typeface="Calibri" panose="020F0502020204030204" pitchFamily="34" charset="0"/>
              </a:rPr>
              <a:t>highly qualified for the role </a:t>
            </a:r>
            <a:r>
              <a:rPr lang="en-US" sz="2800" spc="-1" dirty="0">
                <a:latin typeface="Calibri" panose="020F0502020204030204" pitchFamily="34" charset="0"/>
                <a:cs typeface="Calibri" panose="020F0502020204030204" pitchFamily="34" charset="0"/>
              </a:rPr>
              <a:t>and </a:t>
            </a:r>
            <a:r>
              <a:rPr lang="en-US" sz="2800" b="1" spc="-1" dirty="0">
                <a:solidFill>
                  <a:schemeClr val="accent2"/>
                </a:solidFill>
                <a:latin typeface="Calibri" panose="020F0502020204030204" pitchFamily="34" charset="0"/>
                <a:cs typeface="Calibri" panose="020F0502020204030204" pitchFamily="34" charset="0"/>
              </a:rPr>
              <a:t>a perfect match</a:t>
            </a:r>
          </a:p>
          <a:p>
            <a:pPr marL="457200" indent="-457200">
              <a:buFont typeface="Arial" panose="020B0604020202020204" pitchFamily="34" charset="0"/>
              <a:buChar char="•"/>
            </a:pPr>
            <a:r>
              <a:rPr lang="en-US" sz="2800" spc="-1" dirty="0">
                <a:latin typeface="Calibri" panose="020F0502020204030204" pitchFamily="34" charset="0"/>
                <a:cs typeface="Calibri" panose="020F0502020204030204" pitchFamily="34" charset="0"/>
              </a:rPr>
              <a:t>Close with a signature and a call-to-action (such as encouraging the reader to view your resume or requesting an interview)</a:t>
            </a: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87</a:t>
            </a:fld>
            <a:endParaRPr lang="fr-FR"/>
          </a:p>
        </p:txBody>
      </p:sp>
    </p:spTree>
    <p:extLst>
      <p:ext uri="{BB962C8B-B14F-4D97-AF65-F5344CB8AC3E}">
        <p14:creationId xmlns:p14="http://schemas.microsoft.com/office/powerpoint/2010/main" val="22881156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CV and </a:t>
            </a:r>
            <a:r>
              <a:rPr lang="fr-FR" dirty="0" err="1"/>
              <a:t>cover</a:t>
            </a:r>
            <a:r>
              <a:rPr lang="fr-FR" dirty="0"/>
              <a:t> </a:t>
            </a:r>
            <a:r>
              <a:rPr lang="fr-FR" dirty="0" err="1"/>
              <a:t>letter</a:t>
            </a:r>
            <a:endParaRPr lang="fr-FR" dirty="0"/>
          </a:p>
        </p:txBody>
      </p:sp>
      <p:sp>
        <p:nvSpPr>
          <p:cNvPr id="3" name="Espace réservé du contenu 2"/>
          <p:cNvSpPr>
            <a:spLocks noGrp="1"/>
          </p:cNvSpPr>
          <p:nvPr>
            <p:ph idx="1"/>
          </p:nvPr>
        </p:nvSpPr>
        <p:spPr/>
        <p:txBody>
          <a:bodyPr/>
          <a:lstStyle/>
          <a:p>
            <a:r>
              <a:rPr lang="en-US" dirty="0"/>
              <a:t>We strongly encourage you to send us the </a:t>
            </a:r>
            <a:r>
              <a:rPr lang="en-US" b="1" dirty="0">
                <a:solidFill>
                  <a:schemeClr val="accent2"/>
                </a:solidFill>
              </a:rPr>
              <a:t>1st version </a:t>
            </a:r>
            <a:r>
              <a:rPr lang="en-US" dirty="0"/>
              <a:t>of your CV and cover letter as soon as possible.</a:t>
            </a:r>
          </a:p>
          <a:p>
            <a:r>
              <a:rPr lang="en-US" dirty="0"/>
              <a:t>We will look at them and advise you. </a:t>
            </a:r>
          </a:p>
          <a:p>
            <a:endParaRPr lang="en-US" dirty="0"/>
          </a:p>
          <a:p>
            <a:r>
              <a:rPr lang="en-US" dirty="0"/>
              <a:t>The final version of your CV and cover letter has to be sent at the end of the semester (we will give you the exact deadline soon). </a:t>
            </a:r>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88</a:t>
            </a:fld>
            <a:endParaRPr lang="fr-FR"/>
          </a:p>
        </p:txBody>
      </p:sp>
    </p:spTree>
    <p:extLst>
      <p:ext uri="{BB962C8B-B14F-4D97-AF65-F5344CB8AC3E}">
        <p14:creationId xmlns:p14="http://schemas.microsoft.com/office/powerpoint/2010/main" val="11306643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838080" y="365040"/>
            <a:ext cx="10513080" cy="132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FR" sz="4400" b="0" strike="noStrike" spc="-1" dirty="0">
                <a:solidFill>
                  <a:srgbClr val="000000"/>
                </a:solidFill>
                <a:latin typeface="Calibri Light"/>
                <a:ea typeface="DejaVu Sans"/>
              </a:rPr>
              <a:t>Last points</a:t>
            </a:r>
            <a:endParaRPr lang="fr-FR" sz="4400" b="0" strike="noStrike" spc="-1" dirty="0">
              <a:latin typeface="Arial"/>
            </a:endParaRPr>
          </a:p>
        </p:txBody>
      </p:sp>
      <p:sp>
        <p:nvSpPr>
          <p:cNvPr id="171" name="CustomShape 2"/>
          <p:cNvSpPr/>
          <p:nvPr/>
        </p:nvSpPr>
        <p:spPr>
          <a:xfrm>
            <a:off x="838080" y="1825560"/>
            <a:ext cx="10513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6000"/>
          </a:bodyPr>
          <a:lstStyle/>
          <a:p>
            <a:pPr marL="228600" indent="-226080">
              <a:lnSpc>
                <a:spcPct val="90000"/>
              </a:lnSpc>
              <a:spcBef>
                <a:spcPts val="1001"/>
              </a:spcBef>
              <a:buClr>
                <a:srgbClr val="000000"/>
              </a:buClr>
              <a:buFont typeface="Arial"/>
              <a:buChar char="•"/>
            </a:pPr>
            <a:r>
              <a:rPr lang="en-US" sz="2800" b="0" strike="noStrike" spc="-1" dirty="0">
                <a:solidFill>
                  <a:srgbClr val="000000"/>
                </a:solidFill>
                <a:latin typeface="Calibri"/>
                <a:ea typeface="DejaVu Sans"/>
              </a:rPr>
              <a:t>Don’t hesitate to ask us if you want to do “special” research, if you have questions, remarks, etc</a:t>
            </a:r>
            <a:r>
              <a:rPr lang="en-US" sz="2800" spc="-1" dirty="0">
                <a:solidFill>
                  <a:srgbClr val="000000"/>
                </a:solidFill>
                <a:latin typeface="Calibri"/>
                <a:ea typeface="DejaVu Sans"/>
              </a:rPr>
              <a:t>. or if you want us to talk about some aspects of research we did not talk about. </a:t>
            </a:r>
          </a:p>
          <a:p>
            <a:pPr marL="228600" indent="-226080">
              <a:lnSpc>
                <a:spcPct val="90000"/>
              </a:lnSpc>
              <a:spcBef>
                <a:spcPts val="1001"/>
              </a:spcBef>
              <a:buClr>
                <a:srgbClr val="000000"/>
              </a:buClr>
              <a:buFont typeface="Arial"/>
              <a:buChar char="•"/>
            </a:pPr>
            <a:r>
              <a:rPr lang="en-US" sz="2800" spc="-1" dirty="0">
                <a:solidFill>
                  <a:srgbClr val="000000"/>
                </a:solidFill>
                <a:latin typeface="Calibri"/>
                <a:ea typeface="DejaVu Sans"/>
              </a:rPr>
              <a:t>Good luck for the semester!! </a:t>
            </a:r>
            <a:endParaRPr lang="en-US" sz="2800" b="0" strike="noStrike" spc="-1" dirty="0">
              <a:solidFill>
                <a:srgbClr val="000000"/>
              </a:solidFill>
              <a:latin typeface="Calibri"/>
              <a:ea typeface="DejaVu Sans"/>
            </a:endParaRPr>
          </a:p>
          <a:p>
            <a:pPr marL="228600" indent="-226080">
              <a:lnSpc>
                <a:spcPct val="90000"/>
              </a:lnSpc>
              <a:spcBef>
                <a:spcPts val="1001"/>
              </a:spcBef>
              <a:buClr>
                <a:srgbClr val="000000"/>
              </a:buClr>
              <a:buFont typeface="Arial"/>
              <a:buChar char="•"/>
            </a:pPr>
            <a:endParaRPr lang="en-US" sz="2400" b="0" strike="noStrike" spc="-1" dirty="0">
              <a:latin typeface="Arial"/>
            </a:endParaRPr>
          </a:p>
          <a:p>
            <a:pPr>
              <a:lnSpc>
                <a:spcPct val="90000"/>
              </a:lnSpc>
              <a:spcBef>
                <a:spcPts val="1001"/>
              </a:spcBef>
            </a:pPr>
            <a:endParaRPr lang="en-US" sz="2400" b="0" strike="noStrike" spc="-1" dirty="0">
              <a:latin typeface="Arial"/>
            </a:endParaRPr>
          </a:p>
        </p:txBody>
      </p:sp>
      <p:sp>
        <p:nvSpPr>
          <p:cNvPr id="2" name="Espace réservé du numéro de diapositive 1"/>
          <p:cNvSpPr>
            <a:spLocks noGrp="1"/>
          </p:cNvSpPr>
          <p:nvPr>
            <p:ph type="sldNum" sz="quarter" idx="12"/>
          </p:nvPr>
        </p:nvSpPr>
        <p:spPr/>
        <p:txBody>
          <a:bodyPr/>
          <a:lstStyle/>
          <a:p>
            <a:fld id="{42836F49-5A05-4529-9F0D-77236B6C3B28}" type="slidenum">
              <a:rPr lang="fr-FR" smtClean="0"/>
              <a:t>89</a:t>
            </a:fld>
            <a:endParaRPr lang="fr-FR"/>
          </a:p>
        </p:txBody>
      </p:sp>
    </p:spTree>
    <p:extLst>
      <p:ext uri="{BB962C8B-B14F-4D97-AF65-F5344CB8AC3E}">
        <p14:creationId xmlns:p14="http://schemas.microsoft.com/office/powerpoint/2010/main" val="2129803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a:t>Why should you do (or not a PhD)?</a:t>
            </a:r>
          </a:p>
        </p:txBody>
      </p:sp>
      <p:sp>
        <p:nvSpPr>
          <p:cNvPr id="3" name="Espace réservé du contenu 2"/>
          <p:cNvSpPr>
            <a:spLocks noGrp="1"/>
          </p:cNvSpPr>
          <p:nvPr>
            <p:ph idx="1"/>
          </p:nvPr>
        </p:nvSpPr>
        <p:spPr/>
        <p:txBody>
          <a:bodyPr>
            <a:normAutofit fontScale="92500" lnSpcReduction="10000"/>
          </a:bodyPr>
          <a:lstStyle/>
          <a:p>
            <a:r>
              <a:rPr lang="en-US" noProof="0" dirty="0"/>
              <a:t>If you want to </a:t>
            </a:r>
            <a:r>
              <a:rPr lang="en-US" b="1" noProof="0" dirty="0">
                <a:solidFill>
                  <a:schemeClr val="accent2"/>
                </a:solidFill>
              </a:rPr>
              <a:t>work in academics</a:t>
            </a:r>
            <a:r>
              <a:rPr lang="en-US" noProof="0" dirty="0"/>
              <a:t>, you need one</a:t>
            </a:r>
          </a:p>
          <a:p>
            <a:pPr lvl="1"/>
            <a:r>
              <a:rPr lang="en-US" noProof="0" dirty="0"/>
              <a:t>To become a « </a:t>
            </a:r>
            <a:r>
              <a:rPr lang="en-US" noProof="0" dirty="0" err="1"/>
              <a:t>Maitre</a:t>
            </a:r>
            <a:r>
              <a:rPr lang="en-US" noProof="0" dirty="0"/>
              <a:t> de </a:t>
            </a:r>
            <a:r>
              <a:rPr lang="en-US" noProof="0" dirty="0" err="1"/>
              <a:t>conférences</a:t>
            </a:r>
            <a:r>
              <a:rPr lang="en-US" noProof="0" dirty="0"/>
              <a:t> » </a:t>
            </a:r>
          </a:p>
          <a:p>
            <a:pPr lvl="1"/>
            <a:r>
              <a:rPr lang="en-US" noProof="0" dirty="0"/>
              <a:t>or a « CNRS researcher ». </a:t>
            </a:r>
          </a:p>
          <a:p>
            <a:r>
              <a:rPr lang="en-US" noProof="0" dirty="0"/>
              <a:t>But even in the </a:t>
            </a:r>
            <a:r>
              <a:rPr lang="en-US" b="1" noProof="0" dirty="0">
                <a:solidFill>
                  <a:schemeClr val="accent2"/>
                </a:solidFill>
              </a:rPr>
              <a:t>private sector</a:t>
            </a:r>
            <a:r>
              <a:rPr lang="en-US" noProof="0" dirty="0"/>
              <a:t>, it has value. </a:t>
            </a:r>
          </a:p>
          <a:p>
            <a:pPr lvl="1"/>
            <a:r>
              <a:rPr lang="en-US" noProof="0" dirty="0"/>
              <a:t>It shows you know your field</a:t>
            </a:r>
          </a:p>
          <a:p>
            <a:pPr lvl="1"/>
            <a:r>
              <a:rPr lang="en-US" noProof="0" dirty="0"/>
              <a:t>It demonstrates some big qualities</a:t>
            </a:r>
          </a:p>
          <a:p>
            <a:pPr lvl="1"/>
            <a:r>
              <a:rPr lang="en-US" noProof="0" dirty="0"/>
              <a:t>More or less value depending on the country…</a:t>
            </a:r>
          </a:p>
          <a:p>
            <a:endParaRPr lang="en-US" noProof="0" dirty="0"/>
          </a:p>
          <a:p>
            <a:r>
              <a:rPr lang="en-US" noProof="0" dirty="0"/>
              <a:t>Many PhD students did not plan to do one. </a:t>
            </a:r>
          </a:p>
          <a:p>
            <a:endParaRPr lang="en-US" noProof="0" dirty="0"/>
          </a:p>
          <a:p>
            <a:r>
              <a:rPr lang="en-US" noProof="0" dirty="0"/>
              <a:t>Who would like to do one? Why? (tour de table)</a:t>
            </a:r>
          </a:p>
          <a:p>
            <a:endParaRPr lang="en-US" noProof="0" dirty="0"/>
          </a:p>
        </p:txBody>
      </p:sp>
      <p:sp>
        <p:nvSpPr>
          <p:cNvPr id="4" name="Espace réservé du numéro de diapositive 3"/>
          <p:cNvSpPr>
            <a:spLocks noGrp="1"/>
          </p:cNvSpPr>
          <p:nvPr>
            <p:ph type="sldNum" sz="quarter" idx="12"/>
          </p:nvPr>
        </p:nvSpPr>
        <p:spPr/>
        <p:txBody>
          <a:bodyPr/>
          <a:lstStyle/>
          <a:p>
            <a:fld id="{42836F49-5A05-4529-9F0D-77236B6C3B28}" type="slidenum">
              <a:rPr lang="fr-FR" smtClean="0"/>
              <a:t>9</a:t>
            </a:fld>
            <a:endParaRPr lang="fr-FR"/>
          </a:p>
        </p:txBody>
      </p:sp>
    </p:spTree>
    <p:extLst>
      <p:ext uri="{BB962C8B-B14F-4D97-AF65-F5344CB8AC3E}">
        <p14:creationId xmlns:p14="http://schemas.microsoft.com/office/powerpoint/2010/main" val="150219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5419</Words>
  <Application>Microsoft Office PowerPoint</Application>
  <PresentationFormat>Grand écran</PresentationFormat>
  <Paragraphs>677</Paragraphs>
  <Slides>89</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89</vt:i4>
      </vt:variant>
    </vt:vector>
  </HeadingPairs>
  <TitlesOfParts>
    <vt:vector size="96" baseType="lpstr">
      <vt:lpstr>Arial</vt:lpstr>
      <vt:lpstr>Calibri</vt:lpstr>
      <vt:lpstr>Calibri Light</vt:lpstr>
      <vt:lpstr>DejaVu Sans</vt:lpstr>
      <vt:lpstr>Noto Sans CJK SC Regular</vt:lpstr>
      <vt:lpstr>Wingdings</vt:lpstr>
      <vt:lpstr>Thème Office</vt:lpstr>
      <vt:lpstr>Présentation PowerPoint</vt:lpstr>
      <vt:lpstr>What is this course about?</vt:lpstr>
      <vt:lpstr>What is this course about?</vt:lpstr>
      <vt:lpstr>What is this course about?</vt:lpstr>
      <vt:lpstr>Calendar</vt:lpstr>
      <vt:lpstr>Grading</vt:lpstr>
      <vt:lpstr>Présentation PowerPoint</vt:lpstr>
      <vt:lpstr>Why doing a PhD? </vt:lpstr>
      <vt:lpstr>Why should you do (or not a PhD)?</vt:lpstr>
      <vt:lpstr>Reasons to do a PhD</vt:lpstr>
      <vt:lpstr>Présentation PowerPoint</vt:lpstr>
      <vt:lpstr>The importance of the Master thesis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Search for papers</vt:lpstr>
      <vt:lpstr>Search for papers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General advice</vt:lpstr>
      <vt:lpstr>General advice</vt:lpstr>
      <vt:lpstr>Content of your Master thesis</vt:lpstr>
      <vt:lpstr>Content of your Master thesis</vt:lpstr>
      <vt:lpstr>The title</vt:lpstr>
      <vt:lpstr>Content of your Master thesis</vt:lpstr>
      <vt:lpstr>Abstract</vt:lpstr>
      <vt:lpstr>How to write an abstract? Example</vt:lpstr>
      <vt:lpstr>Abstract</vt:lpstr>
      <vt:lpstr>Content of your Master thesis</vt:lpstr>
      <vt:lpstr>Introduction </vt:lpstr>
      <vt:lpstr>Introduction</vt:lpstr>
      <vt:lpstr>Introduction</vt:lpstr>
      <vt:lpstr>Introduction</vt:lpstr>
      <vt:lpstr>Introduction</vt:lpstr>
      <vt:lpstr>Introduction</vt:lpstr>
      <vt:lpstr>Introduction</vt:lpstr>
      <vt:lpstr>Introduction</vt:lpstr>
      <vt:lpstr>Introduction</vt:lpstr>
      <vt:lpstr>Content of your Master thesis</vt:lpstr>
      <vt:lpstr>Literature</vt:lpstr>
      <vt:lpstr>Read papers</vt:lpstr>
      <vt:lpstr>Read papers</vt:lpstr>
      <vt:lpstr>Write your literature review</vt:lpstr>
      <vt:lpstr>Write your literature review</vt:lpstr>
      <vt:lpstr>Write your literature review</vt:lpstr>
      <vt:lpstr>Content of your Master thesis</vt:lpstr>
      <vt:lpstr>Body of the text </vt:lpstr>
      <vt:lpstr>Results</vt:lpstr>
      <vt:lpstr>Results</vt:lpstr>
      <vt:lpstr>Content of your Master thesis</vt:lpstr>
      <vt:lpstr>Conclusion</vt:lpstr>
      <vt:lpstr>Content of your Master thesis</vt:lpstr>
      <vt:lpstr>References/bibliography</vt:lpstr>
      <vt:lpstr>Cite a paper</vt:lpstr>
      <vt:lpstr>Content of your Master thesis</vt:lpstr>
      <vt:lpstr>Appendix</vt:lpstr>
      <vt:lpstr>Useful websites</vt:lpstr>
      <vt:lpstr>What’s next? </vt:lpstr>
      <vt:lpstr>Présentation PowerPoint</vt:lpstr>
      <vt:lpstr>Présentation PowerPoint</vt:lpstr>
      <vt:lpstr>General advice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CV and cover letter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Liza CHARROIN</dc:creator>
  <cp:lastModifiedBy>Liza CHARROIN</cp:lastModifiedBy>
  <cp:revision>36</cp:revision>
  <dcterms:created xsi:type="dcterms:W3CDTF">2020-07-03T06:03:50Z</dcterms:created>
  <dcterms:modified xsi:type="dcterms:W3CDTF">2021-09-22T12:26:36Z</dcterms:modified>
</cp:coreProperties>
</file>