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350" r:id="rId3"/>
    <p:sldId id="356" r:id="rId4"/>
    <p:sldId id="357" r:id="rId5"/>
    <p:sldId id="358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402" r:id="rId16"/>
    <p:sldId id="40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/>
    <p:restoredTop sz="94656"/>
  </p:normalViewPr>
  <p:slideViewPr>
    <p:cSldViewPr snapToGrid="0" snapToObjects="1">
      <p:cViewPr varScale="1">
        <p:scale>
          <a:sx n="62" d="100"/>
          <a:sy n="62" d="100"/>
        </p:scale>
        <p:origin x="1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0CD04-034B-5F4D-9EB4-F1DB47D858DA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1EA0C-1132-5944-8098-DB95523560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528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1372BA3B-9040-824D-A2D8-86C1D417DC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BB01E619-F73F-6849-895B-C4EDE8F0A9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839698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>
            <a:extLst>
              <a:ext uri="{FF2B5EF4-FFF2-40B4-BE49-F238E27FC236}">
                <a16:creationId xmlns:a16="http://schemas.microsoft.com/office/drawing/2014/main" id="{0B79E3D3-D7A1-7B4D-8377-7CE15CB4DEB1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0F2847-0B6F-F547-AE8C-9E7CD9F00716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05C5FBFD-AB48-4D4E-AEEB-9B963E9227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900" y="766763"/>
            <a:ext cx="6534150" cy="3676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1A859D9-2343-714A-9634-CF287F982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749800"/>
            <a:ext cx="48799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196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>
            <a:extLst>
              <a:ext uri="{FF2B5EF4-FFF2-40B4-BE49-F238E27FC236}">
                <a16:creationId xmlns:a16="http://schemas.microsoft.com/office/drawing/2014/main" id="{933B51B9-5533-D248-AF23-79A7E72EBFF8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6C12BE-B12F-9049-9127-FFF8C193526E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667BDDE2-04C9-364F-BC88-77482EDE7A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EBAD3B4-3DF7-8345-B135-1D3475640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241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FFC438D4-F09E-C145-BC3A-7D8BC24C0F9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83A0AA-E480-8240-9C27-EBAFD0ADA288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28BEB9F-39A9-CB4C-9314-77C5A62F7B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0A7064B-4882-6149-ABE3-D71A40486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9880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FFC438D4-F09E-C145-BC3A-7D8BC24C0F9E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83A0AA-E480-8240-9C27-EBAFD0ADA288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628BEB9F-39A9-CB4C-9314-77C5A62F7B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6988" y="744538"/>
            <a:ext cx="6615112" cy="37226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0A7064B-4882-6149-ABE3-D71A40486D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84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Espace réservé de l'image des diapositives 1">
            <a:extLst>
              <a:ext uri="{FF2B5EF4-FFF2-40B4-BE49-F238E27FC236}">
                <a16:creationId xmlns:a16="http://schemas.microsoft.com/office/drawing/2014/main" id="{4A2E13E9-F56A-2744-B574-E7FCB81F47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863600" y="739775"/>
            <a:ext cx="4935538" cy="3703638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42" name="Espace réservé des commentaires 2">
            <a:extLst>
              <a:ext uri="{FF2B5EF4-FFF2-40B4-BE49-F238E27FC236}">
                <a16:creationId xmlns:a16="http://schemas.microsoft.com/office/drawing/2014/main" id="{75FB7B94-245D-324B-A87A-11D9623D4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750" y="4689475"/>
            <a:ext cx="5329238" cy="44434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/>
          <a:lstStyle/>
          <a:p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NO : conclusion facile, la technologie évaluée est rejetée</a:t>
            </a:r>
          </a:p>
          <a:p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SE: facile également, elle est adoptée</a:t>
            </a:r>
          </a:p>
          <a:p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SO : plus rare, mais pose question</a:t>
            </a:r>
          </a:p>
          <a:p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NE : cas le plus fréquent, décision difficile.</a:t>
            </a:r>
          </a:p>
          <a:p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Savoir si le gain de santé justifie le surcoût ou si l’économie réalisée est acceptable au regard de la santé perdue.</a:t>
            </a:r>
          </a:p>
          <a:p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Courbe en pointillés : il existe sans doute un RDCR maximum acceptable, mais il n’est pas toujours connu.</a:t>
            </a:r>
          </a:p>
          <a:p>
            <a:endParaRPr lang="fr-FR" altLang="fr-FR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r>
              <a:rPr lang="fr-FR" altLang="fr-FR">
                <a:latin typeface="Arial" panose="020B0604020202020204" pitchFamily="34" charset="0"/>
                <a:ea typeface="ＭＳ Ｐゴシック" panose="020B0600070205080204" pitchFamily="34" charset="-128"/>
              </a:rPr>
              <a:t>CF. courbe de la diapo précédente : la courbe à 14 n’a pas le même sens qu’une courbe à 200.</a:t>
            </a:r>
          </a:p>
        </p:txBody>
      </p:sp>
      <p:sp>
        <p:nvSpPr>
          <p:cNvPr id="61443" name="Espace réservé du numéro de diapositive 3">
            <a:extLst>
              <a:ext uri="{FF2B5EF4-FFF2-40B4-BE49-F238E27FC236}">
                <a16:creationId xmlns:a16="http://schemas.microsoft.com/office/drawing/2014/main" id="{9098558B-11E5-E845-B66C-F623E777C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73488" y="9377363"/>
            <a:ext cx="2887662" cy="493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07" tIns="45203" rIns="90407" bIns="45203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4C305521-9C7E-A645-96AC-3422DACF913C}" type="slidenum">
              <a:rPr lang="fr-FR" altLang="fr-FR" sz="1200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/>
              <a:t>16</a:t>
            </a:fld>
            <a:endParaRPr lang="fr-FR" altLang="fr-FR" sz="12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6146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160458EF-CD89-5C42-A870-2E02EFE07B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3592754B-64AB-6E48-A5E2-712A47194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122590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DDB106D8-DDB7-544A-B9FB-F0F9F2449F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C495315A-4ED4-4344-BB78-6CDD2879CF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21013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C3A26848-47C4-2040-87AC-0A9129A287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1600" y="762000"/>
            <a:ext cx="6502400" cy="3657600"/>
          </a:xfrm>
          <a:prstGeom prst="rect">
            <a:avLst/>
          </a:prstGeom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19BBF2B6-917E-414B-8A22-A1D3B8318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268497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96890278-F282-1347-91A5-11F1FB1AD137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B3B3BA-1D07-4846-AFE3-BC0C32D262D6}" type="slidenum">
              <a:rPr lang="fr-FR" altLang="fr-FR"/>
              <a:pPr/>
              <a:t>6</a:t>
            </a:fld>
            <a:endParaRPr lang="fr-FR" altLang="fr-FR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9E2DC56A-AE93-FF4F-A5A2-BEA6E456DE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900" y="766763"/>
            <a:ext cx="6534150" cy="3676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5638F56-FD86-B243-AC35-223CFF0B4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749800"/>
            <a:ext cx="48799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95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535048DA-40AC-F841-A3AC-B2072E4712ED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EA0C2F-2627-644B-8BEC-04812A776F03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EFC3B61-5BB4-9142-986C-D0D5FF0E21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900" y="766763"/>
            <a:ext cx="6534150" cy="3676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CDF6F3E-8C20-8D40-B1CE-73B4F1F2A8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749800"/>
            <a:ext cx="48799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29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C07C1245-5E24-9748-BCC3-A6E1A9F9830A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2613F5-022D-AE40-9466-9F730B8B700E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63C8972-9FF2-6646-BF4C-CA5FDB7219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900" y="766763"/>
            <a:ext cx="6534150" cy="3676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4B90476-94EB-4442-AA5D-7C82E64F7A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749800"/>
            <a:ext cx="48799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666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93AA116E-D71D-C940-827B-92713814D067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6A0D5B-E6DB-9841-85CD-D6E2A5B41EDC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2FCF0281-A635-544F-8D9D-1EE2F21805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900" y="766763"/>
            <a:ext cx="6534150" cy="3676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F6F987B-7849-6242-9564-8CD9379266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749800"/>
            <a:ext cx="48799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600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99D41CE6-AE6C-9741-92CE-E3088235C629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10000" y="94488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96FB12-15CC-7D4E-BDEE-F5B2470D12E7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5A7DE1ED-9ED8-AE46-931D-A289EE69FD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8900" y="766763"/>
            <a:ext cx="6534150" cy="3676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E088521-25EB-E24B-A6A7-F31B5C83D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749800"/>
            <a:ext cx="4879975" cy="44434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667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EA5482-A44A-CE4D-84FF-CF2AF0BC06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480C73-F56C-D143-945E-EF14176505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69CB8C-EF1B-4F40-A6BB-5E5A9F0E9D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FA45-4D01-014F-9936-D30457F1829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7985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FD17DE8-17F4-1C46-88F4-40281EC35CF7}"/>
              </a:ext>
            </a:extLst>
          </p:cNvPr>
          <p:cNvSpPr txBox="1">
            <a:spLocks noChangeArrowheads="1"/>
          </p:cNvSpPr>
          <p:nvPr/>
        </p:nvSpPr>
        <p:spPr>
          <a:xfrm>
            <a:off x="584616" y="5183685"/>
            <a:ext cx="10888482" cy="614597"/>
          </a:xfrm>
          <a:prstGeom prst="rect">
            <a:avLst/>
          </a:prstGeom>
        </p:spPr>
        <p:txBody>
          <a:bodyPr vert="horz" lIns="92075" tIns="46038" rIns="92075" bIns="4603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GB" altLang="fr-FR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GB" altLang="fr-FR" sz="4400" b="1" dirty="0">
                <a:solidFill>
                  <a:schemeClr val="tx2"/>
                </a:solidFill>
                <a:latin typeface="Arial" panose="020B0604020202020204" pitchFamily="34" charset="0"/>
              </a:rPr>
              <a:t>GLOBAL HEALTH ECONOMICS</a:t>
            </a:r>
          </a:p>
          <a:p>
            <a:endParaRPr lang="en-GB" altLang="fr-FR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en-GB" altLang="fr-FR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GB" altLang="fr-FR" sz="3200" b="1" dirty="0">
                <a:solidFill>
                  <a:schemeClr val="tx2"/>
                </a:solidFill>
                <a:latin typeface="Arial" panose="020B0604020202020204" pitchFamily="34" charset="0"/>
              </a:rPr>
              <a:t>MASTER IN PUBLIC POLICY, S2</a:t>
            </a:r>
          </a:p>
          <a:p>
            <a:endParaRPr lang="en-GB" altLang="fr-FR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en-GB" altLang="fr-FR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GB" altLang="fr-FR" sz="2800" b="1" dirty="0">
                <a:solidFill>
                  <a:schemeClr val="tx2"/>
                </a:solidFill>
                <a:latin typeface="Arial" panose="020B0604020202020204" pitchFamily="34" charset="0"/>
              </a:rPr>
              <a:t>Evaluation of health policies</a:t>
            </a:r>
          </a:p>
          <a:p>
            <a:endParaRPr lang="en-GB" altLang="fr-FR" sz="32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endParaRPr lang="en-GB" altLang="fr-FR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GB" altLang="fr-FR" sz="2400" b="1" dirty="0" err="1">
                <a:solidFill>
                  <a:schemeClr val="tx2"/>
                </a:solidFill>
                <a:latin typeface="Arial" panose="020B0604020202020204" pitchFamily="34" charset="0"/>
              </a:rPr>
              <a:t>Pr</a:t>
            </a:r>
            <a:r>
              <a:rPr lang="en-GB" altLang="fr-FR" sz="2400" b="1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n-GB" altLang="fr-FR" sz="2400" b="1" dirty="0" err="1">
                <a:solidFill>
                  <a:schemeClr val="tx2"/>
                </a:solidFill>
                <a:latin typeface="Arial" panose="020B0604020202020204" pitchFamily="34" charset="0"/>
              </a:rPr>
              <a:t>lise</a:t>
            </a:r>
            <a:r>
              <a:rPr lang="en-GB" altLang="fr-FR" sz="2400" b="1" dirty="0">
                <a:solidFill>
                  <a:schemeClr val="tx2"/>
                </a:solidFill>
                <a:latin typeface="Arial" panose="020B0604020202020204" pitchFamily="34" charset="0"/>
              </a:rPr>
              <a:t> Rochaix</a:t>
            </a:r>
          </a:p>
          <a:p>
            <a:endParaRPr lang="en-GB" altLang="fr-FR" sz="24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GB" altLang="fr-FR" sz="2000" b="1" dirty="0">
                <a:solidFill>
                  <a:schemeClr val="tx2"/>
                </a:solidFill>
                <a:latin typeface="Arial" panose="020B0604020202020204" pitchFamily="34" charset="0"/>
              </a:rPr>
              <a:t>U. Of Paris 1 &amp; Paris school of economics</a:t>
            </a:r>
          </a:p>
        </p:txBody>
      </p:sp>
    </p:spTree>
    <p:extLst>
      <p:ext uri="{BB962C8B-B14F-4D97-AF65-F5344CB8AC3E}">
        <p14:creationId xmlns:p14="http://schemas.microsoft.com/office/powerpoint/2010/main" val="205478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90945A38-4D48-BD49-979B-118F4BF9C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998B1-78DC-0641-9F18-29FEBDB19B35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  <p:sp>
        <p:nvSpPr>
          <p:cNvPr id="593922" name="Rectangle 2">
            <a:extLst>
              <a:ext uri="{FF2B5EF4-FFF2-40B4-BE49-F238E27FC236}">
                <a16:creationId xmlns:a16="http://schemas.microsoft.com/office/drawing/2014/main" id="{5C500FB0-5DB1-D741-BDEF-2732AC06BB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19238" y="476250"/>
            <a:ext cx="9144001" cy="901700"/>
          </a:xfrm>
        </p:spPr>
        <p:txBody>
          <a:bodyPr/>
          <a:lstStyle/>
          <a:p>
            <a:pPr>
              <a:defRPr/>
            </a:pPr>
            <a:r>
              <a:rPr lang="en-GB" altLang="fr-FR" sz="2400" b="1" dirty="0">
                <a:solidFill>
                  <a:schemeClr val="tx2"/>
                </a:solidFill>
              </a:rPr>
              <a:t>From setting budgets to setting priorities </a:t>
            </a:r>
          </a:p>
        </p:txBody>
      </p:sp>
      <p:sp>
        <p:nvSpPr>
          <p:cNvPr id="593923" name="Rectangle 3">
            <a:extLst>
              <a:ext uri="{FF2B5EF4-FFF2-40B4-BE49-F238E27FC236}">
                <a16:creationId xmlns:a16="http://schemas.microsoft.com/office/drawing/2014/main" id="{9937CA83-C992-F84C-8BD5-85AD3EBEF3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60794" y="1728761"/>
            <a:ext cx="8835324" cy="4502150"/>
          </a:xfrm>
        </p:spPr>
        <p:txBody>
          <a:bodyPr>
            <a:normAutofit/>
          </a:bodyPr>
          <a:lstStyle/>
          <a:p>
            <a:pPr marL="609600" indent="-609600" algn="just">
              <a:buNone/>
              <a:defRPr/>
            </a:pPr>
            <a:r>
              <a:rPr lang="en-GB" altLang="fr-FR" sz="2200" b="1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definite answer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been given to the macro-efficiency’ question of ‘how much is enough’… </a:t>
            </a:r>
          </a:p>
          <a:p>
            <a:pPr marL="609600" indent="-609600" algn="just">
              <a:buNone/>
              <a:defRPr/>
            </a:pPr>
            <a:endParaRPr lang="en-GB" altLang="fr-FR" sz="2200" cap="none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all countries converge on the need to:</a:t>
            </a:r>
          </a:p>
          <a:p>
            <a:pPr marL="609600" indent="-609600" algn="just">
              <a:buFontTx/>
              <a:buChar char="-"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limits on health care spending more explicit … and more binding  </a:t>
            </a:r>
          </a:p>
          <a:p>
            <a:pPr marL="609600" indent="-609600" algn="just">
              <a:buFontTx/>
              <a:buChar char="-"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the best use of available resources (allocative  and productive efficiency)</a:t>
            </a:r>
          </a:p>
          <a:p>
            <a:pPr marL="609600" indent="-609600" algn="just">
              <a:buFontTx/>
              <a:buChar char="-"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priorities increasingly based on cost-effectiveness studies</a:t>
            </a:r>
          </a:p>
        </p:txBody>
      </p:sp>
    </p:spTree>
    <p:extLst>
      <p:ext uri="{BB962C8B-B14F-4D97-AF65-F5344CB8AC3E}">
        <p14:creationId xmlns:p14="http://schemas.microsoft.com/office/powerpoint/2010/main" val="3366616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F98A992-6B95-7946-98B6-CC73B1813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DB652-37B5-DA47-B543-411454ABF83F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  <p:sp>
        <p:nvSpPr>
          <p:cNvPr id="526338" name="Rectangle 2">
            <a:extLst>
              <a:ext uri="{FF2B5EF4-FFF2-40B4-BE49-F238E27FC236}">
                <a16:creationId xmlns:a16="http://schemas.microsoft.com/office/drawing/2014/main" id="{5F440EB5-059C-8A47-928D-0107AC5C2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0150" y="309563"/>
            <a:ext cx="9144000" cy="836612"/>
          </a:xfrm>
        </p:spPr>
        <p:txBody>
          <a:bodyPr/>
          <a:lstStyle/>
          <a:p>
            <a:pPr>
              <a:defRPr/>
            </a:pPr>
            <a:r>
              <a:rPr lang="en-GB" altLang="fr-FR" sz="2400" b="1" dirty="0">
                <a:solidFill>
                  <a:schemeClr val="tx2"/>
                </a:solidFill>
              </a:rPr>
              <a:t>Priority setting in health care: ethical issues</a:t>
            </a:r>
          </a:p>
        </p:txBody>
      </p:sp>
      <p:sp>
        <p:nvSpPr>
          <p:cNvPr id="526339" name="Rectangle 3">
            <a:extLst>
              <a:ext uri="{FF2B5EF4-FFF2-40B4-BE49-F238E27FC236}">
                <a16:creationId xmlns:a16="http://schemas.microsoft.com/office/drawing/2014/main" id="{284209F2-38B4-8249-B6A2-149AE6102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4340" y="1402725"/>
            <a:ext cx="9549671" cy="5455275"/>
          </a:xfrm>
        </p:spPr>
        <p:txBody>
          <a:bodyPr>
            <a:normAutofit fontScale="62500" lnSpcReduction="20000"/>
          </a:bodyPr>
          <a:lstStyle/>
          <a:p>
            <a:pPr algn="just">
              <a:buFontTx/>
              <a:buNone/>
              <a:defRPr/>
            </a:pPr>
            <a:r>
              <a:rPr lang="en-GB" altLang="fr-FR" sz="35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setting is hard enough in one’s own life …</a:t>
            </a:r>
          </a:p>
          <a:p>
            <a:pPr algn="just">
              <a:buFontTx/>
              <a:buNone/>
              <a:defRPr/>
            </a:pPr>
            <a:r>
              <a:rPr lang="en-GB" altLang="fr-FR" sz="35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GB" altLang="fr-FR" sz="3500" b="1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particularly difficult in health care</a:t>
            </a:r>
            <a:r>
              <a:rPr lang="en-GB" altLang="fr-FR" sz="35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a number of reasons</a:t>
            </a:r>
          </a:p>
          <a:p>
            <a:pPr algn="just">
              <a:defRPr/>
            </a:pPr>
            <a:r>
              <a:rPr lang="en-GB" altLang="fr-FR" sz="35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information asymmetry, doctors often decide on the patient’s behalf</a:t>
            </a:r>
          </a:p>
          <a:p>
            <a:pPr algn="just">
              <a:defRPr/>
            </a:pPr>
            <a:r>
              <a:rPr lang="en-GB" altLang="fr-FR" sz="35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party payer usually picks up the bill, due to the high level of expense incurred and its unpredictability </a:t>
            </a:r>
          </a:p>
          <a:p>
            <a:pPr algn="just">
              <a:buFontTx/>
              <a:buNone/>
              <a:defRPr/>
            </a:pPr>
            <a:r>
              <a:rPr lang="en-GB" altLang="fr-FR" sz="35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Most countries have adopted laws guaranteeing equal access and equal treatment. Priority setting is then deemed  unethical or contrary to the doctor’s ‘obligation of means’ to his </a:t>
            </a:r>
            <a:r>
              <a:rPr lang="en-GB" altLang="fr-FR" sz="3500" b="1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 patient</a:t>
            </a:r>
          </a:p>
          <a:p>
            <a:pPr algn="just">
              <a:buFontTx/>
              <a:buNone/>
              <a:defRPr/>
            </a:pPr>
            <a:r>
              <a:rPr lang="en-GB" altLang="fr-FR" sz="35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Economists support the </a:t>
            </a:r>
            <a:r>
              <a:rPr lang="en-GB" altLang="fr-FR" sz="3500" b="1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collective interest</a:t>
            </a:r>
            <a:r>
              <a:rPr lang="en-GB" altLang="fr-FR" sz="35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prioritizing. they often appear as those responsible for rationing, when they are in fact concerned with equity and sustainability</a:t>
            </a:r>
          </a:p>
          <a:p>
            <a:pPr algn="just">
              <a:buFontTx/>
              <a:buNone/>
              <a:defRPr/>
            </a:pPr>
            <a:r>
              <a:rPr lang="en-GB" altLang="fr-FR" sz="35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The issue: balancing individual and collective interests </a:t>
            </a:r>
          </a:p>
          <a:p>
            <a:pPr algn="just">
              <a:buFontTx/>
              <a:buNone/>
              <a:defRPr/>
            </a:pPr>
            <a:endParaRPr lang="en-GB" alt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36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70F84E75-DA83-2844-9ACB-AF8C6A609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773F4-F80F-2245-8A3E-02CF5C74A887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  <p:sp>
        <p:nvSpPr>
          <p:cNvPr id="863234" name="Rectangle 2">
            <a:extLst>
              <a:ext uri="{FF2B5EF4-FFF2-40B4-BE49-F238E27FC236}">
                <a16:creationId xmlns:a16="http://schemas.microsoft.com/office/drawing/2014/main" id="{33E6F27A-EA92-584C-B0E6-11B75595B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54243" y="1484315"/>
            <a:ext cx="9513757" cy="476408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Ethics and economics are often opposed because economics is associated with rationing and cost containment</a:t>
            </a:r>
          </a:p>
          <a:p>
            <a:pPr>
              <a:buFont typeface="Wingdings" pitchFamily="2" charset="2"/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 economics is about choice and comparing costs  and benefits, knowing that all resources are finite, including in healthcare. The true cost of a strategy is its opportunity cost (sacrifice) and the trade-offs made in the daily exercise of priority setting (implicitly or explicitly) must be made transparent </a:t>
            </a:r>
          </a:p>
          <a:p>
            <a:pPr>
              <a:buFont typeface="Wingdings" pitchFamily="2" charset="2"/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 growing healthcare deficits may generalize the narrow conception of economics as a cost saving tool rather than foster a wider approach</a:t>
            </a:r>
          </a:p>
          <a:p>
            <a:pPr marL="0" indent="0">
              <a:buNone/>
              <a:defRPr/>
            </a:pPr>
            <a:endParaRPr lang="en-GB" altLang="fr-FR" sz="2400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E6C619C8-7A9D-2C4C-A0F7-96C6E1EAE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325" y="3413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2400" b="1" cap="all" dirty="0">
                <a:solidFill>
                  <a:schemeClr val="tx2"/>
                </a:solidFill>
              </a:rPr>
              <a:t>Rationing or priority setting?</a:t>
            </a:r>
          </a:p>
        </p:txBody>
      </p:sp>
    </p:spTree>
    <p:extLst>
      <p:ext uri="{BB962C8B-B14F-4D97-AF65-F5344CB8AC3E}">
        <p14:creationId xmlns:p14="http://schemas.microsoft.com/office/powerpoint/2010/main" val="3531079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3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3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3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3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E612C20-28BF-6040-9B83-3C966B0E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0847E-4B1F-FF46-A90E-B519E30F174F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  <p:sp>
        <p:nvSpPr>
          <p:cNvPr id="865282" name="Rectangle 2">
            <a:extLst>
              <a:ext uri="{FF2B5EF4-FFF2-40B4-BE49-F238E27FC236}">
                <a16:creationId xmlns:a16="http://schemas.microsoft.com/office/drawing/2014/main" id="{1171747F-492E-754F-A9EF-E41FC0A1C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686800" cy="49911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GB" altLang="fr-FR" b="1" dirty="0">
                <a:solidFill>
                  <a:srgbClr val="000099"/>
                </a:solidFill>
                <a:cs typeface="Times New Roman" panose="02020603050405020304" pitchFamily="18" charset="0"/>
              </a:rPr>
              <a:t>	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 individual and collective preferences must be reconciled on ethical grounds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explicit about values and transparent about assessment processes and favouring stakeholders’ consultation will contribute towards this reconciliation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avoid rationing, economics must be part of the full assessment of healthcare technologies, along with other disciplines such as sociology, philosophy, public health.</a:t>
            </a:r>
          </a:p>
          <a:p>
            <a:pPr>
              <a:buFont typeface="Wingdings" pitchFamily="2" charset="2"/>
              <a:buNone/>
              <a:defRPr/>
            </a:pPr>
            <a:endParaRPr lang="en-GB" altLang="fr-FR" sz="2400" dirty="0">
              <a:solidFill>
                <a:srgbClr val="4D4D4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8E3CA49-55EF-E44F-BEAD-942AD32F3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15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2400" b="1" cap="all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social values explicit</a:t>
            </a:r>
          </a:p>
        </p:txBody>
      </p:sp>
    </p:spTree>
    <p:extLst>
      <p:ext uri="{BB962C8B-B14F-4D97-AF65-F5344CB8AC3E}">
        <p14:creationId xmlns:p14="http://schemas.microsoft.com/office/powerpoint/2010/main" val="7530637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5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5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5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5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5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5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5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5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5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528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BE612C20-28BF-6040-9B83-3C966B0E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40847E-4B1F-FF46-A90E-B519E30F174F}" type="slidenum">
              <a:rPr lang="fr-FR" altLang="fr-FR" smtClean="0"/>
              <a:pPr>
                <a:defRPr/>
              </a:pPr>
              <a:t>14</a:t>
            </a:fld>
            <a:endParaRPr lang="fr-FR" altLang="fr-FR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78E3CA49-55EF-E44F-BEAD-942AD32F3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15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fr-FR" sz="2400" b="1" cap="all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evaluation methods in health and health care</a:t>
            </a:r>
          </a:p>
        </p:txBody>
      </p:sp>
      <p:graphicFrame>
        <p:nvGraphicFramePr>
          <p:cNvPr id="7" name="Espace réservé du contenu 3">
            <a:extLst>
              <a:ext uri="{FF2B5EF4-FFF2-40B4-BE49-F238E27FC236}">
                <a16:creationId xmlns:a16="http://schemas.microsoft.com/office/drawing/2014/main" id="{AAAA8181-08D7-F740-8BC2-2D65385659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216974"/>
              </p:ext>
            </p:extLst>
          </p:nvPr>
        </p:nvGraphicFramePr>
        <p:xfrm>
          <a:off x="2065335" y="1524000"/>
          <a:ext cx="8448676" cy="501014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279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7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9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781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Measuring</a:t>
                      </a:r>
                      <a:r>
                        <a:rPr lang="fr-FR" sz="1600" baseline="0" dirty="0"/>
                        <a:t> </a:t>
                      </a:r>
                      <a:r>
                        <a:rPr lang="fr-FR" sz="1600" baseline="0" dirty="0" err="1"/>
                        <a:t>costs</a:t>
                      </a:r>
                      <a:endParaRPr lang="fr-FR" sz="1600" dirty="0"/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Measuring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outcomes</a:t>
                      </a:r>
                      <a:endParaRPr lang="fr-FR" sz="1600" dirty="0"/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 err="1"/>
                        <a:t>Example</a:t>
                      </a:r>
                      <a:endParaRPr lang="fr-FR" sz="1600" dirty="0"/>
                    </a:p>
                  </a:txBody>
                  <a:tcPr marL="72322" marR="72322"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816">
                <a:tc>
                  <a:txBody>
                    <a:bodyPr/>
                    <a:lstStyle/>
                    <a:p>
                      <a:r>
                        <a:rPr lang="fr-FR" sz="1600" dirty="0" err="1"/>
                        <a:t>Minimize</a:t>
                      </a:r>
                      <a:r>
                        <a:rPr lang="fr-FR" sz="1600" dirty="0"/>
                        <a:t> cost</a:t>
                      </a:r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$</a:t>
                      </a:r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None</a:t>
                      </a:r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What is the cheapest treatment</a:t>
                      </a:r>
                      <a:r>
                        <a:rPr lang="fr-FR" sz="1600" dirty="0"/>
                        <a:t>?</a:t>
                      </a:r>
                    </a:p>
                  </a:txBody>
                  <a:tcPr marL="72322" marR="72322"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9660">
                <a:tc>
                  <a:txBody>
                    <a:bodyPr/>
                    <a:lstStyle/>
                    <a:p>
                      <a:r>
                        <a:rPr lang="fr-FR" sz="1600" dirty="0" err="1"/>
                        <a:t>Cost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effectiveness</a:t>
                      </a:r>
                      <a:endParaRPr lang="fr-FR" sz="1600" dirty="0"/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$</a:t>
                      </a:r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Natural </a:t>
                      </a:r>
                      <a:r>
                        <a:rPr lang="fr-FR" sz="1600" dirty="0" err="1"/>
                        <a:t>units</a:t>
                      </a:r>
                      <a:r>
                        <a:rPr lang="fr-FR" sz="1600" dirty="0"/>
                        <a:t> (cases </a:t>
                      </a:r>
                      <a:r>
                        <a:rPr lang="fr-FR" sz="1600" dirty="0" err="1"/>
                        <a:t>detected</a:t>
                      </a:r>
                      <a:r>
                        <a:rPr lang="fr-FR" sz="1600" dirty="0"/>
                        <a:t>, </a:t>
                      </a:r>
                      <a:r>
                        <a:rPr lang="fr-FR" sz="1600" dirty="0" err="1"/>
                        <a:t>cerebral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hemorrhage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avoided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mmHg</a:t>
                      </a:r>
                      <a:r>
                        <a:rPr lang="fr-FR" sz="1600" dirty="0"/>
                        <a:t>, ...)</a:t>
                      </a:r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What is the most efficient treatment of hypertension</a:t>
                      </a:r>
                      <a:r>
                        <a:rPr lang="fr-FR" sz="1600" dirty="0"/>
                        <a:t>?</a:t>
                      </a:r>
                    </a:p>
                  </a:txBody>
                  <a:tcPr marL="72322" marR="72322"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738">
                <a:tc>
                  <a:txBody>
                    <a:bodyPr/>
                    <a:lstStyle/>
                    <a:p>
                      <a:r>
                        <a:rPr lang="fr-FR" sz="1600"/>
                        <a:t>Cost utiliy</a:t>
                      </a:r>
                      <a:endParaRPr lang="fr-FR" sz="1600" dirty="0"/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$</a:t>
                      </a:r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Overall measure of the quantity and quality of life (QALY, DALY</a:t>
                      </a:r>
                      <a:r>
                        <a:rPr lang="fr-FR" sz="1600" dirty="0"/>
                        <a:t>)</a:t>
                      </a:r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/>
                        <a:t>Is it better to invest in renal transplantation or in prenatal care</a:t>
                      </a:r>
                      <a:r>
                        <a:rPr lang="fr-FR" sz="1600" dirty="0"/>
                        <a:t>?</a:t>
                      </a:r>
                    </a:p>
                  </a:txBody>
                  <a:tcPr marL="72322" marR="72322"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1119">
                <a:tc>
                  <a:txBody>
                    <a:bodyPr/>
                    <a:lstStyle/>
                    <a:p>
                      <a:r>
                        <a:rPr lang="fr-FR" sz="1600" dirty="0" err="1"/>
                        <a:t>Cost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benefit</a:t>
                      </a:r>
                      <a:endParaRPr lang="fr-FR" sz="1600" dirty="0"/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$</a:t>
                      </a:r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$</a:t>
                      </a:r>
                    </a:p>
                  </a:txBody>
                  <a:tcPr marL="72322" marR="72322" marT="45723" marB="45723"/>
                </a:tc>
                <a:tc>
                  <a:txBody>
                    <a:bodyPr/>
                    <a:lstStyle/>
                    <a:p>
                      <a:r>
                        <a:rPr lang="fr-FR" sz="1600" dirty="0"/>
                        <a:t>Is </a:t>
                      </a:r>
                      <a:r>
                        <a:rPr lang="fr-FR" sz="1600" dirty="0" err="1"/>
                        <a:t>it</a:t>
                      </a:r>
                      <a:r>
                        <a:rPr lang="fr-FR" sz="1600" dirty="0"/>
                        <a:t> </a:t>
                      </a:r>
                      <a:r>
                        <a:rPr lang="fr-FR" sz="1600" dirty="0" err="1"/>
                        <a:t>better</a:t>
                      </a:r>
                      <a:r>
                        <a:rPr lang="fr-FR" sz="1600" dirty="0"/>
                        <a:t> to </a:t>
                      </a:r>
                      <a:r>
                        <a:rPr lang="fr-FR" sz="1600" dirty="0" err="1"/>
                        <a:t>invest</a:t>
                      </a:r>
                      <a:r>
                        <a:rPr lang="fr-FR" sz="1600" dirty="0"/>
                        <a:t> in </a:t>
                      </a:r>
                      <a:r>
                        <a:rPr lang="fr-FR" sz="1600" dirty="0" err="1"/>
                        <a:t>health</a:t>
                      </a:r>
                      <a:r>
                        <a:rPr lang="fr-FR" sz="1600" dirty="0"/>
                        <a:t> or </a:t>
                      </a:r>
                      <a:r>
                        <a:rPr lang="fr-FR" sz="1600" dirty="0" err="1"/>
                        <a:t>education</a:t>
                      </a:r>
                      <a:r>
                        <a:rPr lang="fr-FR" sz="1600" dirty="0"/>
                        <a:t>?</a:t>
                      </a:r>
                    </a:p>
                  </a:txBody>
                  <a:tcPr marL="72322" marR="72322"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03834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re 1">
            <a:extLst>
              <a:ext uri="{FF2B5EF4-FFF2-40B4-BE49-F238E27FC236}">
                <a16:creationId xmlns:a16="http://schemas.microsoft.com/office/drawing/2014/main" id="{66D0C628-A74D-304E-B5D6-CC2BB6357C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8999" y="177062"/>
            <a:ext cx="10364451" cy="1596177"/>
          </a:xfrm>
        </p:spPr>
        <p:txBody>
          <a:bodyPr>
            <a:normAutofit/>
          </a:bodyPr>
          <a:lstStyle/>
          <a:p>
            <a:r>
              <a:rPr lang="fr-FR" altLang="fr-FR" sz="2400" b="1" dirty="0">
                <a:solidFill>
                  <a:schemeClr val="tx2"/>
                </a:solidFill>
              </a:rPr>
              <a:t>The </a:t>
            </a:r>
            <a:r>
              <a:rPr lang="fr-FR" altLang="fr-FR" sz="2400" b="1" dirty="0" err="1">
                <a:solidFill>
                  <a:schemeClr val="tx2"/>
                </a:solidFill>
              </a:rPr>
              <a:t>incremental</a:t>
            </a:r>
            <a:r>
              <a:rPr lang="fr-FR" altLang="fr-FR" sz="2400" b="1" dirty="0">
                <a:solidFill>
                  <a:schemeClr val="tx2"/>
                </a:solidFill>
              </a:rPr>
              <a:t> </a:t>
            </a:r>
            <a:r>
              <a:rPr lang="fr-FR" altLang="fr-FR" sz="2400" b="1" dirty="0" err="1">
                <a:solidFill>
                  <a:schemeClr val="tx2"/>
                </a:solidFill>
              </a:rPr>
              <a:t>cost-effectiveness</a:t>
            </a:r>
            <a:r>
              <a:rPr lang="fr-FR" altLang="fr-FR" sz="2400" b="1" dirty="0">
                <a:solidFill>
                  <a:schemeClr val="tx2"/>
                </a:solidFill>
              </a:rPr>
              <a:t> ratio (ICER)</a:t>
            </a:r>
          </a:p>
        </p:txBody>
      </p:sp>
      <p:sp>
        <p:nvSpPr>
          <p:cNvPr id="77826" name="Espace réservé du contenu 2">
            <a:extLst>
              <a:ext uri="{FF2B5EF4-FFF2-40B4-BE49-F238E27FC236}">
                <a16:creationId xmlns:a16="http://schemas.microsoft.com/office/drawing/2014/main" id="{62DB8786-D9CD-AF43-8D10-F96D9BAD6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773239"/>
            <a:ext cx="8883181" cy="48074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Arial Hebrew" charset="-79"/>
                <a:ea typeface="Arial Hebrew" charset="-79"/>
                <a:cs typeface="Arial Hebrew" charset="-79"/>
              </a:rPr>
              <a:t>The ICER defines the amount that must be paid, per extra QALY, for the more expensive, but more effective, intervention. </a:t>
            </a:r>
            <a:endParaRPr lang="en-GB" altLang="fr-FR" sz="2200" b="1" cap="none" dirty="0">
              <a:solidFill>
                <a:schemeClr val="tx2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defRPr/>
            </a:pPr>
            <a:endParaRPr lang="en-GB" altLang="fr-FR" sz="2200" b="1" cap="none" dirty="0">
              <a:solidFill>
                <a:schemeClr val="tx2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defRPr/>
            </a:pPr>
            <a:endParaRPr lang="en-GB" altLang="fr-FR" sz="2200" b="1" cap="none" dirty="0">
              <a:solidFill>
                <a:schemeClr val="tx2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defRPr/>
            </a:pPr>
            <a:endParaRPr lang="en-GB" altLang="fr-FR" sz="2200" cap="none" dirty="0">
              <a:solidFill>
                <a:schemeClr val="tx2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defRPr/>
            </a:pPr>
            <a:endParaRPr lang="en-GB" altLang="fr-FR" sz="2200" cap="none" dirty="0">
              <a:solidFill>
                <a:schemeClr val="tx2"/>
              </a:solidFill>
              <a:latin typeface="Arial Hebrew" charset="-79"/>
              <a:ea typeface="Arial Hebrew" charset="-79"/>
              <a:cs typeface="Arial Hebrew" charset="-79"/>
            </a:endParaRPr>
          </a:p>
          <a:p>
            <a:pPr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Arial Hebrew" charset="-79"/>
                <a:ea typeface="Arial Hebrew" charset="-79"/>
                <a:cs typeface="Arial Hebrew" charset="-79"/>
              </a:rPr>
              <a:t>Whether to implement A (given an ICER of a particular value) will depend on the perspective the analysis is taking, with the key being </a:t>
            </a:r>
            <a:r>
              <a:rPr lang="en-GB" altLang="fr-FR" sz="2200" b="1" cap="none" dirty="0">
                <a:solidFill>
                  <a:schemeClr val="tx2"/>
                </a:solidFill>
                <a:latin typeface="Arial Hebrew" charset="-79"/>
                <a:ea typeface="Arial Hebrew" charset="-79"/>
                <a:cs typeface="Arial Hebrew" charset="-79"/>
              </a:rPr>
              <a:t>what is displaced </a:t>
            </a:r>
            <a:r>
              <a:rPr lang="en-GB" altLang="fr-FR" sz="2200" cap="none" dirty="0">
                <a:solidFill>
                  <a:schemeClr val="tx2"/>
                </a:solidFill>
                <a:latin typeface="Arial Hebrew" charset="-79"/>
                <a:ea typeface="Arial Hebrew" charset="-79"/>
                <a:cs typeface="Arial Hebrew" charset="-79"/>
              </a:rPr>
              <a:t>at the expense of the extra expenditure, i.e. the opportunity cost. </a:t>
            </a:r>
          </a:p>
        </p:txBody>
      </p:sp>
      <p:pic>
        <p:nvPicPr>
          <p:cNvPr id="59395" name="Picture 2">
            <a:extLst>
              <a:ext uri="{FF2B5EF4-FFF2-40B4-BE49-F238E27FC236}">
                <a16:creationId xmlns:a16="http://schemas.microsoft.com/office/drawing/2014/main" id="{096B5258-1E71-484C-8540-108D01677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107" y="3369416"/>
            <a:ext cx="2527300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960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576A31D0-FA85-E843-B6C9-5DACA2A7C6E8}"/>
              </a:ext>
            </a:extLst>
          </p:cNvPr>
          <p:cNvCxnSpPr>
            <a:cxnSpLocks/>
          </p:cNvCxnSpPr>
          <p:nvPr/>
        </p:nvCxnSpPr>
        <p:spPr>
          <a:xfrm flipV="1">
            <a:off x="3719513" y="1785939"/>
            <a:ext cx="5040312" cy="3762375"/>
          </a:xfrm>
          <a:prstGeom prst="line">
            <a:avLst/>
          </a:prstGeom>
          <a:ln w="19050">
            <a:solidFill>
              <a:srgbClr val="008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18" name="Titre 1">
            <a:extLst>
              <a:ext uri="{FF2B5EF4-FFF2-40B4-BE49-F238E27FC236}">
                <a16:creationId xmlns:a16="http://schemas.microsoft.com/office/drawing/2014/main" id="{157AF7E1-4285-A84C-9667-F87925641B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9288" y="17463"/>
            <a:ext cx="8229600" cy="1143000"/>
          </a:xfrm>
        </p:spPr>
        <p:txBody>
          <a:bodyPr/>
          <a:lstStyle/>
          <a:p>
            <a:r>
              <a:rPr lang="fr-FR" altLang="fr-FR"/>
              <a:t>ICER</a:t>
            </a:r>
          </a:p>
        </p:txBody>
      </p:sp>
      <p:grpSp>
        <p:nvGrpSpPr>
          <p:cNvPr id="60419" name="Group 64">
            <a:extLst>
              <a:ext uri="{FF2B5EF4-FFF2-40B4-BE49-F238E27FC236}">
                <a16:creationId xmlns:a16="http://schemas.microsoft.com/office/drawing/2014/main" id="{A4AF8397-A8ED-994A-846D-0EEAC623ACC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43200" y="1200150"/>
            <a:ext cx="6521450" cy="5259388"/>
            <a:chOff x="567" y="756"/>
            <a:chExt cx="4523" cy="3491"/>
          </a:xfrm>
        </p:grpSpPr>
        <p:sp>
          <p:nvSpPr>
            <p:cNvPr id="79890" name="AutoShape 63">
              <a:extLst>
                <a:ext uri="{FF2B5EF4-FFF2-40B4-BE49-F238E27FC236}">
                  <a16:creationId xmlns:a16="http://schemas.microsoft.com/office/drawing/2014/main" id="{623EF43F-D350-D64A-98B0-86A96771E7D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67" y="756"/>
              <a:ext cx="4523" cy="34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charset="0"/>
              </a:endParaRPr>
            </a:p>
          </p:txBody>
        </p:sp>
        <p:sp>
          <p:nvSpPr>
            <p:cNvPr id="79891" name="Freeform 74">
              <a:extLst>
                <a:ext uri="{FF2B5EF4-FFF2-40B4-BE49-F238E27FC236}">
                  <a16:creationId xmlns:a16="http://schemas.microsoft.com/office/drawing/2014/main" id="{1F1EEC9D-34FD-314E-A05E-9D182E62FF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5" y="2453"/>
              <a:ext cx="3899" cy="44"/>
            </a:xfrm>
            <a:custGeom>
              <a:avLst/>
              <a:gdLst>
                <a:gd name="T0" fmla="*/ 0 w 17591"/>
                <a:gd name="T1" fmla="*/ 0 h 200"/>
                <a:gd name="T2" fmla="*/ 0 w 17591"/>
                <a:gd name="T3" fmla="*/ 0 h 200"/>
                <a:gd name="T4" fmla="*/ 0 w 17591"/>
                <a:gd name="T5" fmla="*/ 0 h 200"/>
                <a:gd name="T6" fmla="*/ 0 w 17591"/>
                <a:gd name="T7" fmla="*/ 0 h 200"/>
                <a:gd name="T8" fmla="*/ 0 w 17591"/>
                <a:gd name="T9" fmla="*/ 0 h 200"/>
                <a:gd name="T10" fmla="*/ 0 w 17591"/>
                <a:gd name="T11" fmla="*/ 0 h 200"/>
                <a:gd name="T12" fmla="*/ 0 w 17591"/>
                <a:gd name="T13" fmla="*/ 0 h 200"/>
                <a:gd name="T14" fmla="*/ 0 w 17591"/>
                <a:gd name="T15" fmla="*/ 0 h 200"/>
                <a:gd name="T16" fmla="*/ 0 w 17591"/>
                <a:gd name="T17" fmla="*/ 0 h 200"/>
                <a:gd name="T18" fmla="*/ 0 w 17591"/>
                <a:gd name="T19" fmla="*/ 0 h 200"/>
                <a:gd name="T20" fmla="*/ 0 w 17591"/>
                <a:gd name="T21" fmla="*/ 0 h 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591" h="200">
                  <a:moveTo>
                    <a:pt x="16" y="83"/>
                  </a:moveTo>
                  <a:lnTo>
                    <a:pt x="17425" y="83"/>
                  </a:lnTo>
                  <a:cubicBezTo>
                    <a:pt x="17434" y="83"/>
                    <a:pt x="17441" y="91"/>
                    <a:pt x="17441" y="100"/>
                  </a:cubicBezTo>
                  <a:cubicBezTo>
                    <a:pt x="17441" y="109"/>
                    <a:pt x="17434" y="116"/>
                    <a:pt x="17425" y="116"/>
                  </a:cubicBezTo>
                  <a:lnTo>
                    <a:pt x="16" y="116"/>
                  </a:lnTo>
                  <a:cubicBezTo>
                    <a:pt x="7" y="116"/>
                    <a:pt x="0" y="109"/>
                    <a:pt x="0" y="100"/>
                  </a:cubicBezTo>
                  <a:cubicBezTo>
                    <a:pt x="0" y="91"/>
                    <a:pt x="7" y="83"/>
                    <a:pt x="16" y="83"/>
                  </a:cubicBezTo>
                  <a:close/>
                  <a:moveTo>
                    <a:pt x="17391" y="0"/>
                  </a:moveTo>
                  <a:lnTo>
                    <a:pt x="17591" y="100"/>
                  </a:lnTo>
                  <a:lnTo>
                    <a:pt x="17391" y="200"/>
                  </a:lnTo>
                  <a:lnTo>
                    <a:pt x="17391" y="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charset="0"/>
              </a:endParaRPr>
            </a:p>
          </p:txBody>
        </p:sp>
        <p:sp>
          <p:nvSpPr>
            <p:cNvPr id="79892" name="Freeform 75">
              <a:extLst>
                <a:ext uri="{FF2B5EF4-FFF2-40B4-BE49-F238E27FC236}">
                  <a16:creationId xmlns:a16="http://schemas.microsoft.com/office/drawing/2014/main" id="{72C53492-EC25-734A-8236-DAAEDB76573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06" y="798"/>
              <a:ext cx="44" cy="3439"/>
            </a:xfrm>
            <a:custGeom>
              <a:avLst/>
              <a:gdLst>
                <a:gd name="T0" fmla="*/ 0 w 200"/>
                <a:gd name="T1" fmla="*/ 0 h 15513"/>
                <a:gd name="T2" fmla="*/ 0 w 200"/>
                <a:gd name="T3" fmla="*/ 0 h 15513"/>
                <a:gd name="T4" fmla="*/ 0 w 200"/>
                <a:gd name="T5" fmla="*/ 0 h 15513"/>
                <a:gd name="T6" fmla="*/ 0 w 200"/>
                <a:gd name="T7" fmla="*/ 0 h 15513"/>
                <a:gd name="T8" fmla="*/ 0 w 200"/>
                <a:gd name="T9" fmla="*/ 0 h 15513"/>
                <a:gd name="T10" fmla="*/ 0 w 200"/>
                <a:gd name="T11" fmla="*/ 0 h 15513"/>
                <a:gd name="T12" fmla="*/ 0 w 200"/>
                <a:gd name="T13" fmla="*/ 0 h 15513"/>
                <a:gd name="T14" fmla="*/ 0 w 200"/>
                <a:gd name="T15" fmla="*/ 0 h 15513"/>
                <a:gd name="T16" fmla="*/ 0 w 200"/>
                <a:gd name="T17" fmla="*/ 0 h 15513"/>
                <a:gd name="T18" fmla="*/ 0 w 200"/>
                <a:gd name="T19" fmla="*/ 0 h 15513"/>
                <a:gd name="T20" fmla="*/ 0 w 200"/>
                <a:gd name="T21" fmla="*/ 0 h 1551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0" h="15513">
                  <a:moveTo>
                    <a:pt x="83" y="15496"/>
                  </a:moveTo>
                  <a:lnTo>
                    <a:pt x="83" y="167"/>
                  </a:lnTo>
                  <a:cubicBezTo>
                    <a:pt x="83" y="158"/>
                    <a:pt x="90" y="150"/>
                    <a:pt x="100" y="150"/>
                  </a:cubicBezTo>
                  <a:cubicBezTo>
                    <a:pt x="109" y="150"/>
                    <a:pt x="116" y="158"/>
                    <a:pt x="116" y="167"/>
                  </a:cubicBezTo>
                  <a:lnTo>
                    <a:pt x="116" y="15496"/>
                  </a:lnTo>
                  <a:cubicBezTo>
                    <a:pt x="116" y="15506"/>
                    <a:pt x="109" y="15513"/>
                    <a:pt x="100" y="15513"/>
                  </a:cubicBezTo>
                  <a:cubicBezTo>
                    <a:pt x="90" y="15513"/>
                    <a:pt x="83" y="15506"/>
                    <a:pt x="83" y="15496"/>
                  </a:cubicBezTo>
                  <a:close/>
                  <a:moveTo>
                    <a:pt x="0" y="200"/>
                  </a:moveTo>
                  <a:lnTo>
                    <a:pt x="100" y="0"/>
                  </a:lnTo>
                  <a:lnTo>
                    <a:pt x="200" y="200"/>
                  </a:lnTo>
                  <a:lnTo>
                    <a:pt x="0" y="200"/>
                  </a:lnTo>
                  <a:close/>
                </a:path>
              </a:pathLst>
            </a:custGeom>
            <a:solidFill>
              <a:srgbClr val="000000"/>
            </a:solidFill>
            <a:ln w="1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charset="0"/>
              </a:endParaRPr>
            </a:p>
          </p:txBody>
        </p:sp>
      </p:grpSp>
      <p:sp>
        <p:nvSpPr>
          <p:cNvPr id="79876" name="ZoneTexte 126">
            <a:extLst>
              <a:ext uri="{FF2B5EF4-FFF2-40B4-BE49-F238E27FC236}">
                <a16:creationId xmlns:a16="http://schemas.microsoft.com/office/drawing/2014/main" id="{6945B81E-844B-6F44-8894-6C57EB85A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675" y="1200151"/>
            <a:ext cx="15001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Incremental cost</a:t>
            </a:r>
          </a:p>
        </p:txBody>
      </p:sp>
      <p:sp>
        <p:nvSpPr>
          <p:cNvPr id="79877" name="ZoneTexte 127">
            <a:extLst>
              <a:ext uri="{FF2B5EF4-FFF2-40B4-BE49-F238E27FC236}">
                <a16:creationId xmlns:a16="http://schemas.microsoft.com/office/drawing/2014/main" id="{9E4D85E8-C15E-E24C-B310-0F8954874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2525" y="3419476"/>
            <a:ext cx="15001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Difference in clinical efficiency/effectiveness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878" name="ZoneTexte 130">
            <a:extLst>
              <a:ext uri="{FF2B5EF4-FFF2-40B4-BE49-F238E27FC236}">
                <a16:creationId xmlns:a16="http://schemas.microsoft.com/office/drawing/2014/main" id="{35B764E1-04D3-EC49-A5A0-02B562D4A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5" y="3436939"/>
            <a:ext cx="649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56122B9-6F02-804D-94A3-96F6AC16D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2362201"/>
            <a:ext cx="2303462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efficient and more costly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9C689441-1DA4-E241-9FC7-80D2E6ECC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176" y="4149726"/>
            <a:ext cx="2232025" cy="6461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efficient and less costly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D38B58B7-470A-DD4F-A081-E86D13C56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2228851"/>
            <a:ext cx="23050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 efficient and more costly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ECACCD9-4F56-924D-B69D-AAC7C4635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6363" y="4449763"/>
            <a:ext cx="23034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efficient and less costly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A709B2A-8A1C-3C47-8B7E-57623C457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8" y="1989138"/>
            <a:ext cx="1223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Trade-offs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992F86C-90C1-DD41-81D4-34BADD5E0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4338" y="5589588"/>
            <a:ext cx="12239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Trade-offs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05824D6-B551-8741-B368-FD6F7CBF3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0951" y="1785938"/>
            <a:ext cx="1262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</a:t>
            </a:r>
            <a:r>
              <a:rPr lang="fr-FR" altLang="fr-FR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brainer</a:t>
            </a:r>
            <a:endParaRPr lang="fr-FR" altLang="fr-FR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051E56EF-5ADD-5C41-951C-54562E3B3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8026" y="5364163"/>
            <a:ext cx="5445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87A8FE4-670D-DB40-9A0F-10366482D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5" y="1441451"/>
            <a:ext cx="32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l-GR" altLang="fr-FR" sz="24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endParaRPr lang="fr-FR" altLang="fr-FR" sz="2400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9587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  <p:bldP spid="27" grpId="0"/>
      <p:bldP spid="28" grpId="0"/>
      <p:bldP spid="7" grpId="0"/>
      <p:bldP spid="30" grpId="0"/>
      <p:bldP spid="31" grpId="0"/>
      <p:bldP spid="32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7316E89-E316-2E4F-99F8-081429AB5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4E203D-4217-3442-B486-2B7317C7CD22}" type="slidenum">
              <a:rPr lang="en-GB" altLang="fr-FR"/>
              <a:pPr>
                <a:defRPr/>
              </a:pPr>
              <a:t>2</a:t>
            </a:fld>
            <a:endParaRPr lang="en-GB" altLang="fr-FR"/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50CDCDC0-EC8D-4748-B2C2-51D1136196E8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267200" y="2895600"/>
            <a:ext cx="6400800" cy="1752600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 algn="ctr">
              <a:buNone/>
              <a:defRPr/>
            </a:pPr>
            <a:br>
              <a:rPr lang="en-GB" altLang="fr-FR" i="1"/>
            </a:br>
            <a:endParaRPr lang="en-GB" altLang="fr-FR" i="1"/>
          </a:p>
          <a:p>
            <a:pPr marL="0" indent="0" algn="ctr">
              <a:buNone/>
              <a:defRPr/>
            </a:pPr>
            <a:endParaRPr lang="en-GB" altLang="fr-FR" sz="1800" i="1"/>
          </a:p>
          <a:p>
            <a:pPr marL="0" indent="0" algn="ctr">
              <a:buNone/>
              <a:defRPr/>
            </a:pPr>
            <a:endParaRPr lang="en-GB" altLang="fr-FR" sz="1800" i="1"/>
          </a:p>
          <a:p>
            <a:pPr marL="0" indent="0" algn="ctr">
              <a:buNone/>
              <a:defRPr/>
            </a:pPr>
            <a:endParaRPr lang="en-GB" altLang="fr-FR" sz="1400" i="1"/>
          </a:p>
          <a:p>
            <a:pPr marL="0" indent="0" algn="ctr">
              <a:buNone/>
              <a:defRPr/>
            </a:pPr>
            <a:endParaRPr lang="en-GB" altLang="fr-FR" sz="1800" i="1"/>
          </a:p>
          <a:p>
            <a:pPr marL="0" indent="0" algn="ctr">
              <a:buNone/>
              <a:defRPr/>
            </a:pPr>
            <a:endParaRPr lang="en-GB" altLang="fr-FR"/>
          </a:p>
        </p:txBody>
      </p:sp>
      <p:sp>
        <p:nvSpPr>
          <p:cNvPr id="280581" name="Rectangle 5">
            <a:extLst>
              <a:ext uri="{FF2B5EF4-FFF2-40B4-BE49-F238E27FC236}">
                <a16:creationId xmlns:a16="http://schemas.microsoft.com/office/drawing/2014/main" id="{C6CDF25F-B81B-594C-B81F-12BD74D20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917575"/>
            <a:ext cx="8569325" cy="412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b="1" cap="all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tools for Economic evaluation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main branches for the evaluation of health policies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 Econometric analyses of policy impacts (Glied and Smith, 2014 Jones, chapter 37; Jones, 2009, 2016)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- Economic evaluation (Glied and Smith, Chapter 31 and 32)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Image 1">
            <a:extLst>
              <a:ext uri="{FF2B5EF4-FFF2-40B4-BE49-F238E27FC236}">
                <a16:creationId xmlns:a16="http://schemas.microsoft.com/office/drawing/2014/main" id="{39B4F23D-DD39-6448-8944-B2B2D606A5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4" y="1"/>
            <a:ext cx="2205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14476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0C03A45-1CEE-8C4E-9000-EB3C6CA26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9F067F-42CC-8141-B5CB-669E4BA034B9}" type="slidenum">
              <a:rPr lang="en-GB" altLang="fr-FR"/>
              <a:pPr>
                <a:defRPr/>
              </a:pPr>
              <a:t>3</a:t>
            </a:fld>
            <a:endParaRPr lang="en-GB" altLang="fr-FR"/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CB08B211-8F16-964A-B34F-69B27074715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267200" y="2895600"/>
            <a:ext cx="6400800" cy="1752600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 algn="ctr">
              <a:buNone/>
              <a:defRPr/>
            </a:pPr>
            <a:br>
              <a:rPr lang="en-GB" altLang="fr-FR" i="1"/>
            </a:br>
            <a:endParaRPr lang="en-GB" altLang="fr-FR" i="1"/>
          </a:p>
          <a:p>
            <a:pPr marL="0" indent="0" algn="ctr">
              <a:buNone/>
              <a:defRPr/>
            </a:pPr>
            <a:endParaRPr lang="en-GB" altLang="fr-FR" sz="1800" i="1"/>
          </a:p>
          <a:p>
            <a:pPr marL="0" indent="0" algn="ctr">
              <a:buNone/>
              <a:defRPr/>
            </a:pPr>
            <a:endParaRPr lang="en-GB" altLang="fr-FR" sz="1800" i="1"/>
          </a:p>
          <a:p>
            <a:pPr marL="0" indent="0" algn="ctr">
              <a:buNone/>
              <a:defRPr/>
            </a:pPr>
            <a:endParaRPr lang="en-GB" altLang="fr-FR" sz="1400" i="1"/>
          </a:p>
          <a:p>
            <a:pPr marL="0" indent="0" algn="ctr">
              <a:buNone/>
              <a:defRPr/>
            </a:pPr>
            <a:endParaRPr lang="en-GB" altLang="fr-FR" sz="1800" i="1"/>
          </a:p>
          <a:p>
            <a:pPr marL="0" indent="0" algn="ctr">
              <a:buNone/>
              <a:defRPr/>
            </a:pPr>
            <a:endParaRPr lang="en-GB" altLang="fr-FR"/>
          </a:p>
        </p:txBody>
      </p:sp>
      <p:sp>
        <p:nvSpPr>
          <p:cNvPr id="280581" name="Rectangle 5">
            <a:extLst>
              <a:ext uri="{FF2B5EF4-FFF2-40B4-BE49-F238E27FC236}">
                <a16:creationId xmlns:a16="http://schemas.microsoft.com/office/drawing/2014/main" id="{EAD2E3D2-660C-A645-9C73-EEFA909A6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555625"/>
            <a:ext cx="8569325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b="1" cap="all" dirty="0">
                <a:solidFill>
                  <a:schemeClr val="tx2"/>
                </a:solidFill>
                <a:cs typeface="Times New Roman" panose="02020603050405020304" pitchFamily="18" charset="0"/>
              </a:rPr>
              <a:t>Econometric analyses of policy impacts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GB" altLang="fr-FR" sz="2400" b="1" dirty="0">
              <a:solidFill>
                <a:schemeClr val="tx2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‘Most applied health economics is not concerned with pure testing of scientific hypotheses: it focuses on estimating economically relevant magnitudes of policy effects and on providing evidence to inform decision-making’ (Jones, 2009, 2014).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different approaches: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– </a:t>
            </a:r>
            <a:r>
              <a:rPr lang="en-GB" altLang="fr-F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Ex-post evaluation </a:t>
            </a: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treatment effects is crucial in understanding the true impact of a treatment or policy. </a:t>
            </a:r>
          </a:p>
          <a:p>
            <a:pPr eaLnBrk="1" hangingPunct="1">
              <a:spcBef>
                <a:spcPct val="0"/>
              </a:spcBef>
              <a:buFont typeface="Symbol" pitchFamily="2" charset="2"/>
              <a:buChar char="Þ"/>
              <a:defRPr/>
            </a:pP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comparing outcomes across suitably constructed treatment and control groups. </a:t>
            </a:r>
          </a:p>
          <a:p>
            <a:pPr eaLnBrk="1" hangingPunct="1">
              <a:spcBef>
                <a:spcPct val="0"/>
              </a:spcBef>
              <a:buFont typeface="Symbol" pitchFamily="2" charset="2"/>
              <a:buChar char="Þ"/>
              <a:defRPr/>
            </a:pPr>
            <a:endParaRPr lang="en-GB" altLang="fr-FR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 techniques are used to infer causality, starting from different situations.</a:t>
            </a:r>
          </a:p>
        </p:txBody>
      </p:sp>
      <p:pic>
        <p:nvPicPr>
          <p:cNvPr id="19460" name="Image 1">
            <a:extLst>
              <a:ext uri="{FF2B5EF4-FFF2-40B4-BE49-F238E27FC236}">
                <a16:creationId xmlns:a16="http://schemas.microsoft.com/office/drawing/2014/main" id="{83C39A6A-525E-154D-B7F6-3177C0D42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4" y="1"/>
            <a:ext cx="2205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7116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84C29A-7689-8048-A53D-F1B31451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FD023-4D03-8246-85B5-60B5C04BE185}" type="slidenum">
              <a:rPr lang="en-GB" altLang="fr-FR"/>
              <a:pPr>
                <a:defRPr/>
              </a:pPr>
              <a:t>4</a:t>
            </a:fld>
            <a:endParaRPr lang="en-GB" altLang="fr-FR"/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7A6C3155-C73D-9543-9142-2388D670D50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267200" y="2895600"/>
            <a:ext cx="6400800" cy="1752600"/>
          </a:xfrm>
        </p:spPr>
        <p:txBody>
          <a:bodyPr vert="horz" lIns="92075" tIns="46038" rIns="92075" bIns="46038" rtlCol="0">
            <a:normAutofit/>
          </a:bodyPr>
          <a:lstStyle/>
          <a:p>
            <a:pPr marL="0" indent="0" algn="ctr">
              <a:buNone/>
              <a:defRPr/>
            </a:pPr>
            <a:br>
              <a:rPr lang="en-GB" altLang="fr-FR" i="1"/>
            </a:br>
            <a:endParaRPr lang="en-GB" altLang="fr-FR" i="1"/>
          </a:p>
          <a:p>
            <a:pPr marL="0" indent="0" algn="ctr">
              <a:buNone/>
              <a:defRPr/>
            </a:pPr>
            <a:endParaRPr lang="en-GB" altLang="fr-FR" sz="1800" i="1"/>
          </a:p>
          <a:p>
            <a:pPr marL="0" indent="0" algn="ctr">
              <a:buNone/>
              <a:defRPr/>
            </a:pPr>
            <a:endParaRPr lang="en-GB" altLang="fr-FR" sz="1800" i="1"/>
          </a:p>
          <a:p>
            <a:pPr marL="0" indent="0" algn="ctr">
              <a:buNone/>
              <a:defRPr/>
            </a:pPr>
            <a:endParaRPr lang="en-GB" altLang="fr-FR" sz="1400" i="1"/>
          </a:p>
          <a:p>
            <a:pPr marL="0" indent="0" algn="ctr">
              <a:buNone/>
              <a:defRPr/>
            </a:pPr>
            <a:endParaRPr lang="en-GB" altLang="fr-FR" sz="1800" i="1"/>
          </a:p>
          <a:p>
            <a:pPr marL="0" indent="0" algn="ctr">
              <a:buNone/>
              <a:defRPr/>
            </a:pPr>
            <a:endParaRPr lang="en-GB" altLang="fr-FR"/>
          </a:p>
        </p:txBody>
      </p:sp>
      <p:sp>
        <p:nvSpPr>
          <p:cNvPr id="280581" name="Rectangle 5">
            <a:extLst>
              <a:ext uri="{FF2B5EF4-FFF2-40B4-BE49-F238E27FC236}">
                <a16:creationId xmlns:a16="http://schemas.microsoft.com/office/drawing/2014/main" id="{46D78577-CB7A-E44D-9D33-E00B1BB09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917575"/>
            <a:ext cx="8569325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b="1" cap="all" dirty="0">
                <a:solidFill>
                  <a:schemeClr val="tx2"/>
                </a:solidFill>
                <a:cs typeface="Times New Roman" panose="02020603050405020304" pitchFamily="18" charset="0"/>
              </a:rPr>
              <a:t>Econometric analyses of policy impacts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4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2 - </a:t>
            </a:r>
            <a:r>
              <a:rPr lang="en-GB" altLang="fr-F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Ex-ante evaluation</a:t>
            </a: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the treatment group is simulated to represent the population characteristics of interest as they would appear under the hypothetical policy change.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Microsimulation models consider the changes, at a micro level, in the economic circumstances brought about by a policy and the corresponding imputed behavioural responses and outcomes. 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en-GB" altLang="fr-F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Arithmetical models </a:t>
            </a: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simply concerned with the gainers and losers from a policy and ignore any behavioural responses </a:t>
            </a:r>
          </a:p>
          <a:p>
            <a:pPr eaLnBrk="1" hangingPunct="1">
              <a:spcBef>
                <a:spcPct val="0"/>
              </a:spcBef>
              <a:buFontTx/>
              <a:buChar char="-"/>
              <a:defRPr/>
            </a:pPr>
            <a:r>
              <a:rPr lang="en-GB" altLang="fr-FR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Behavioural micro-simulation models </a:t>
            </a:r>
            <a:r>
              <a:rPr lang="en-GB" altLang="fr-FR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the behavioural response of individuals to the policy intervention using structural behavioural models based on a utility maximizing framework subject to a budget constraint</a:t>
            </a:r>
            <a:r>
              <a:rPr lang="en-GB" alt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1508" name="Image 1">
            <a:extLst>
              <a:ext uri="{FF2B5EF4-FFF2-40B4-BE49-F238E27FC236}">
                <a16:creationId xmlns:a16="http://schemas.microsoft.com/office/drawing/2014/main" id="{AB59D7EB-5A9D-B349-9245-7F76C0A849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4" y="1"/>
            <a:ext cx="2205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615155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C89089B-9E50-DD44-965D-698E86BB1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400D9-C104-AB47-8FCB-7ABE03744713}" type="slidenum">
              <a:rPr lang="en-GB" altLang="fr-FR"/>
              <a:pPr>
                <a:defRPr/>
              </a:pPr>
              <a:t>5</a:t>
            </a:fld>
            <a:endParaRPr lang="en-GB" altLang="fr-FR"/>
          </a:p>
        </p:txBody>
      </p:sp>
      <p:sp>
        <p:nvSpPr>
          <p:cNvPr id="280581" name="Rectangle 5">
            <a:extLst>
              <a:ext uri="{FF2B5EF4-FFF2-40B4-BE49-F238E27FC236}">
                <a16:creationId xmlns:a16="http://schemas.microsoft.com/office/drawing/2014/main" id="{432FF61F-FF7D-804C-AF24-86FD55760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917575"/>
            <a:ext cx="8569325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fr-FR" sz="2400" b="1" cap="all" dirty="0">
                <a:solidFill>
                  <a:schemeClr val="tx2"/>
                </a:solidFill>
                <a:cs typeface="Times New Roman" panose="02020603050405020304" pitchFamily="18" charset="0"/>
              </a:rPr>
              <a:t>Economic evaluation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fr-F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555" name="Image 1">
            <a:extLst>
              <a:ext uri="{FF2B5EF4-FFF2-40B4-BE49-F238E27FC236}">
                <a16:creationId xmlns:a16="http://schemas.microsoft.com/office/drawing/2014/main" id="{44B51580-93E1-7E41-AB50-02D1C2978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4" y="1"/>
            <a:ext cx="2205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ZoneTexte 2">
            <a:extLst>
              <a:ext uri="{FF2B5EF4-FFF2-40B4-BE49-F238E27FC236}">
                <a16:creationId xmlns:a16="http://schemas.microsoft.com/office/drawing/2014/main" id="{F505E1F7-7B96-7548-85F7-97DCB9027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131" y="2303541"/>
            <a:ext cx="7561263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fr-FR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evaluation has developed rapidly into a quasi-autonomous field of application, with little interactions with econometrics and economic theory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fr-FR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fr-FR" sz="2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based on economic calculus and aims at producing evidence for decision-makers to set budgets and priorities in healthcare, addressing scarcity issues</a:t>
            </a:r>
          </a:p>
          <a:p>
            <a:pPr>
              <a:spcBef>
                <a:spcPct val="0"/>
              </a:spcBef>
              <a:buFontTx/>
              <a:buNone/>
            </a:pPr>
            <a:endParaRPr lang="fr-FR" alt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88471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52B0238-B1F1-704E-867A-4D498399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B60C5-B158-CE40-9441-C7638C2FF0C9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  <p:sp>
        <p:nvSpPr>
          <p:cNvPr id="524290" name="Rectangle 2">
            <a:extLst>
              <a:ext uri="{FF2B5EF4-FFF2-40B4-BE49-F238E27FC236}">
                <a16:creationId xmlns:a16="http://schemas.microsoft.com/office/drawing/2014/main" id="{79B6B760-9403-FC46-8947-ECDC0C0CCE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39862" y="257175"/>
            <a:ext cx="8359776" cy="901700"/>
          </a:xfrm>
        </p:spPr>
        <p:txBody>
          <a:bodyPr/>
          <a:lstStyle/>
          <a:p>
            <a:pPr>
              <a:defRPr/>
            </a:pPr>
            <a:r>
              <a:rPr lang="en-GB" altLang="fr-FR" sz="2400" b="1" dirty="0">
                <a:solidFill>
                  <a:schemeClr val="tx2"/>
                </a:solidFill>
              </a:rPr>
              <a:t>Setting budgets, setting priorities</a:t>
            </a:r>
          </a:p>
        </p:txBody>
      </p:sp>
      <p:sp>
        <p:nvSpPr>
          <p:cNvPr id="524291" name="Rectangle 3">
            <a:extLst>
              <a:ext uri="{FF2B5EF4-FFF2-40B4-BE49-F238E27FC236}">
                <a16:creationId xmlns:a16="http://schemas.microsoft.com/office/drawing/2014/main" id="{E39689D8-A682-2740-9C83-9199868623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9528" y="1196974"/>
            <a:ext cx="9116622" cy="4799091"/>
          </a:xfrm>
        </p:spPr>
        <p:txBody>
          <a:bodyPr>
            <a:noAutofit/>
          </a:bodyPr>
          <a:lstStyle/>
          <a:p>
            <a:pPr algn="just">
              <a:buFontTx/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 macro-efficiency comes to achieving an optimal allocation of resources between alternative uses (notion of opportunity cost)</a:t>
            </a:r>
          </a:p>
          <a:p>
            <a:pPr algn="just">
              <a:buFontTx/>
              <a:buNone/>
              <a:defRPr/>
            </a:pPr>
            <a:r>
              <a:rPr lang="en-GB" altLang="fr-FR" sz="2200" b="1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theoretical approach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to seek equalization of marginal returns: i.e. reach the point where an additional ‘million’ dollars invested in health does not yield a higher return there than in other sectors (education, …)</a:t>
            </a:r>
          </a:p>
          <a:p>
            <a:pPr algn="just">
              <a:buFontTx/>
              <a:buNone/>
              <a:defRPr/>
            </a:pPr>
            <a:r>
              <a:rPr lang="en-GB" altLang="fr-FR" sz="2200" b="1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solution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gives the ‘optimal’ size of the sector (in % of GDP) and the answer to the question of how much is enough?</a:t>
            </a:r>
          </a:p>
          <a:p>
            <a:pPr algn="just">
              <a:buFontTx/>
              <a:buNone/>
              <a:defRPr/>
            </a:pPr>
            <a:r>
              <a:rPr lang="en-GB" altLang="fr-FR" sz="2200" b="1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difficulty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measuring the return on investment at macro level, or the opportunity cost of giving health an advantage compared to other publicly financed public goods</a:t>
            </a:r>
          </a:p>
          <a:p>
            <a:pPr algn="just">
              <a:buFontTx/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5604" name="Image 6">
            <a:extLst>
              <a:ext uri="{FF2B5EF4-FFF2-40B4-BE49-F238E27FC236}">
                <a16:creationId xmlns:a16="http://schemas.microsoft.com/office/drawing/2014/main" id="{DF0B7B8E-5BB8-1341-9388-191A399B13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4" y="1"/>
            <a:ext cx="2205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394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8D7260A5-C6EF-0043-8CB5-B07AFBDD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255E2-3625-B34D-AD48-2BC8D58B024A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  <p:sp>
        <p:nvSpPr>
          <p:cNvPr id="534530" name="Rectangle 2">
            <a:extLst>
              <a:ext uri="{FF2B5EF4-FFF2-40B4-BE49-F238E27FC236}">
                <a16:creationId xmlns:a16="http://schemas.microsoft.com/office/drawing/2014/main" id="{9F30E918-FB03-1442-86A7-640DEE003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4750" y="274638"/>
            <a:ext cx="9144000" cy="901700"/>
          </a:xfrm>
        </p:spPr>
        <p:txBody>
          <a:bodyPr/>
          <a:lstStyle/>
          <a:p>
            <a:pPr>
              <a:defRPr/>
            </a:pPr>
            <a:r>
              <a:rPr lang="en-GB" altLang="fr-FR" sz="2400" b="1" dirty="0">
                <a:solidFill>
                  <a:schemeClr val="tx2"/>
                </a:solidFill>
              </a:rPr>
              <a:t>Setting priorities: using a need approach? </a:t>
            </a:r>
          </a:p>
        </p:txBody>
      </p:sp>
      <p:sp>
        <p:nvSpPr>
          <p:cNvPr id="534531" name="Rectangle 3">
            <a:extLst>
              <a:ext uri="{FF2B5EF4-FFF2-40B4-BE49-F238E27FC236}">
                <a16:creationId xmlns:a16="http://schemas.microsoft.com/office/drawing/2014/main" id="{221199BD-354D-0A4E-BA28-E18AC06E89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052514"/>
            <a:ext cx="9431339" cy="5633099"/>
          </a:xfrm>
        </p:spPr>
        <p:txBody>
          <a:bodyPr>
            <a:normAutofit/>
          </a:bodyPr>
          <a:lstStyle/>
          <a:p>
            <a:pPr marL="609600" indent="-609600" algn="just"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When setting  health care budgets, one would usually start from an assessment of the ‘needs’ of the population. Yet Alan Williams underlined the </a:t>
            </a:r>
            <a:r>
              <a:rPr lang="en-GB" altLang="fr-FR" sz="2200" b="1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limitations of the concept of need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(</a:t>
            </a:r>
            <a:r>
              <a:rPr lang="en-GB" altLang="fr-FR" sz="2200" i="1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Need, an economic exegesis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 1978). The experience proved him right.</a:t>
            </a:r>
          </a:p>
          <a:p>
            <a:pPr marL="609600" indent="-609600" algn="just">
              <a:buNone/>
              <a:defRPr/>
            </a:pPr>
            <a:r>
              <a:rPr lang="en-GB" altLang="fr-FR" sz="2200" b="1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Two examples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: 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en-GB" altLang="fr-FR" sz="2200" b="1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Defining the ‘optimal’ number of providers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: impossible to determine in the absence of markets with independent demand and supply (issue of demand inducement)</a:t>
            </a:r>
          </a:p>
          <a:p>
            <a:pPr marL="609600" indent="-609600" algn="just">
              <a:buFontTx/>
              <a:buAutoNum type="arabicPeriod"/>
              <a:defRPr/>
            </a:pPr>
            <a:r>
              <a:rPr lang="en-GB" altLang="fr-FR" sz="2200" b="1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Quantifying the impact of ageing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: the magnitude of the impact of ageing is still highly debated. What matters more than demographics are generation effects and expenditures in the last days of a life, which relate back to supply side factors (technology and practice changes) </a:t>
            </a:r>
          </a:p>
        </p:txBody>
      </p:sp>
      <p:pic>
        <p:nvPicPr>
          <p:cNvPr id="27652" name="Image 5">
            <a:extLst>
              <a:ext uri="{FF2B5EF4-FFF2-40B4-BE49-F238E27FC236}">
                <a16:creationId xmlns:a16="http://schemas.microsoft.com/office/drawing/2014/main" id="{90BDD656-DF3A-FC46-9F8B-1330BDAB73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964" y="1"/>
            <a:ext cx="2205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48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853DDCBA-0A98-704B-B562-C2B3CB53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2C4D4-D26D-264C-A6BD-10FFCB2DEA2F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591874" name="Rectangle 2">
            <a:extLst>
              <a:ext uri="{FF2B5EF4-FFF2-40B4-BE49-F238E27FC236}">
                <a16:creationId xmlns:a16="http://schemas.microsoft.com/office/drawing/2014/main" id="{6C2C8BEF-D83A-4043-B3C2-C638A0849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1588" y="242888"/>
            <a:ext cx="9144001" cy="901700"/>
          </a:xfrm>
        </p:spPr>
        <p:txBody>
          <a:bodyPr/>
          <a:lstStyle/>
          <a:p>
            <a:pPr>
              <a:defRPr/>
            </a:pPr>
            <a:r>
              <a:rPr lang="en-GB" altLang="fr-FR" sz="2400" b="1" dirty="0">
                <a:solidFill>
                  <a:schemeClr val="tx2"/>
                </a:solidFill>
              </a:rPr>
              <a:t>Setting priorities: assessing the returns? </a:t>
            </a:r>
          </a:p>
        </p:txBody>
      </p:sp>
      <p:sp>
        <p:nvSpPr>
          <p:cNvPr id="591875" name="Rectangle 3">
            <a:extLst>
              <a:ext uri="{FF2B5EF4-FFF2-40B4-BE49-F238E27FC236}">
                <a16:creationId xmlns:a16="http://schemas.microsoft.com/office/drawing/2014/main" id="{DC25452D-AC73-E846-BF7A-28F3134A3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24002" y="977822"/>
            <a:ext cx="9343999" cy="5088015"/>
          </a:xfrm>
        </p:spPr>
        <p:txBody>
          <a:bodyPr>
            <a:noAutofit/>
          </a:bodyPr>
          <a:lstStyle/>
          <a:p>
            <a:pPr marL="609600" indent="-609600" algn="just"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Economists have attempted to </a:t>
            </a:r>
            <a:r>
              <a:rPr lang="en-GB" altLang="fr-FR" sz="2200" b="1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measure the benefits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associated with health care spending</a:t>
            </a:r>
          </a:p>
          <a:p>
            <a:pPr marL="609600" indent="-609600" algn="just"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Murphy &amp; </a:t>
            </a:r>
            <a:r>
              <a:rPr lang="en-GB" altLang="fr-FR" sz="2200" cap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Topel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(2006) estimated the annual return, in terms of life expectancy gains for the US, between 1970 and 2000, at 32% of GDP! This is more than twice the expenditure earmarked to health care (15% of GDP). </a:t>
            </a:r>
          </a:p>
          <a:p>
            <a:pPr marL="609600" indent="-609600" algn="just">
              <a:buNone/>
              <a:defRPr/>
            </a:pPr>
            <a:r>
              <a:rPr lang="en-GB" altLang="fr-FR" sz="2200" cap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Aghion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Howitt &amp; </a:t>
            </a:r>
            <a:r>
              <a:rPr lang="en-GB" altLang="fr-FR" sz="2200" cap="none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Murtin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(2009) also provided estimates supporting the view that health care spending fosters growth through increases in life expectancy</a:t>
            </a:r>
          </a:p>
          <a:p>
            <a:pPr marL="609600" indent="-609600" algn="just">
              <a:buFont typeface="Symbol" pitchFamily="2" charset="2"/>
              <a:buChar char="Þ"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this justify spending more on health care? </a:t>
            </a:r>
          </a:p>
          <a:p>
            <a:pPr marL="609600" indent="-609600" algn="just">
              <a:buFont typeface="Symbol" pitchFamily="2" charset="2"/>
              <a:buChar char="Þ"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NB: this </a:t>
            </a:r>
            <a:r>
              <a:rPr lang="en-GB" altLang="fr-FR" sz="2200" b="1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 is instrumented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the health care industry, arguing that health care spending fosters innovation and therefore growth, and that the return on investment exceeds the costs borne by society</a:t>
            </a:r>
          </a:p>
        </p:txBody>
      </p:sp>
    </p:spTree>
    <p:extLst>
      <p:ext uri="{BB962C8B-B14F-4D97-AF65-F5344CB8AC3E}">
        <p14:creationId xmlns:p14="http://schemas.microsoft.com/office/powerpoint/2010/main" val="329980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52D8AAC-3252-1E48-B307-FC54C0C51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871BF-8966-1E4C-B137-57A27B81943A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sp>
        <p:nvSpPr>
          <p:cNvPr id="536578" name="Rectangle 2">
            <a:extLst>
              <a:ext uri="{FF2B5EF4-FFF2-40B4-BE49-F238E27FC236}">
                <a16:creationId xmlns:a16="http://schemas.microsoft.com/office/drawing/2014/main" id="{B315B8E6-4F0B-AD40-BF47-794E486D70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70000" y="493713"/>
            <a:ext cx="9144000" cy="901700"/>
          </a:xfrm>
        </p:spPr>
        <p:txBody>
          <a:bodyPr/>
          <a:lstStyle/>
          <a:p>
            <a:pPr>
              <a:defRPr/>
            </a:pPr>
            <a:r>
              <a:rPr lang="en-GB" altLang="fr-FR" sz="2400" b="1" dirty="0">
                <a:solidFill>
                  <a:schemeClr val="tx2"/>
                </a:solidFill>
              </a:rPr>
              <a:t>Setting budgets: choice or rule of thumb? </a:t>
            </a:r>
          </a:p>
        </p:txBody>
      </p:sp>
      <p:sp>
        <p:nvSpPr>
          <p:cNvPr id="536579" name="Rectangle 3">
            <a:extLst>
              <a:ext uri="{FF2B5EF4-FFF2-40B4-BE49-F238E27FC236}">
                <a16:creationId xmlns:a16="http://schemas.microsoft.com/office/drawing/2014/main" id="{61DAC1D2-B6EC-C74F-A1CA-0744382C65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09075" y="1377924"/>
            <a:ext cx="9731219" cy="5086349"/>
          </a:xfrm>
        </p:spPr>
        <p:txBody>
          <a:bodyPr>
            <a:noAutofit/>
          </a:bodyPr>
          <a:lstStyle/>
          <a:p>
            <a:pPr marL="609600" indent="-609600" algn="just">
              <a:buNone/>
              <a:defRPr/>
            </a:pPr>
            <a:r>
              <a:rPr lang="en-GB" altLang="fr-FR" sz="2200" b="1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In practice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, in most countries, the question of how much to spend on health care  is </a:t>
            </a:r>
            <a:r>
              <a:rPr lang="en-GB" altLang="fr-FR" sz="2200" b="1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solved ‘by default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’ rather than by choice based on evidence. </a:t>
            </a:r>
          </a:p>
          <a:p>
            <a:pPr marL="609600" indent="-609600" algn="just"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The implicit rule of thumb is to attempt to tie the rate of growth of health care to that of GDP (</a:t>
            </a:r>
            <a:r>
              <a:rPr lang="en-GB" altLang="fr-FR" sz="2200" b="1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unitary elasticity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) so as to keep the current size of the health care sector constant over time, compared to other publicly financed services. In practice however, the elasticity is greater than 1, implying that </a:t>
            </a:r>
            <a:r>
              <a:rPr lang="en-GB" altLang="fr-FR" sz="2200" b="1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health is a superior good</a:t>
            </a: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  </a:t>
            </a:r>
          </a:p>
          <a:p>
            <a:pPr marL="609600" indent="-609600" algn="just">
              <a:buNone/>
              <a:defRPr/>
            </a:pPr>
            <a:r>
              <a:rPr lang="en-GB" altLang="fr-FR" sz="2200" cap="none" dirty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In the absence of robust evidence, the issue is still highly controversial. Some argue that health care financing has a negative impact on a country’s overall productivity; others consider the health  care sector as a major driver for aggregate growth</a:t>
            </a:r>
          </a:p>
        </p:txBody>
      </p:sp>
    </p:spTree>
    <p:extLst>
      <p:ext uri="{BB962C8B-B14F-4D97-AF65-F5344CB8AC3E}">
        <p14:creationId xmlns:p14="http://schemas.microsoft.com/office/powerpoint/2010/main" val="4261017865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Ronds dans l’eau</Template>
  <TotalTime>149</TotalTime>
  <Words>1562</Words>
  <Application>Microsoft Macintosh PowerPoint</Application>
  <PresentationFormat>Grand écran</PresentationFormat>
  <Paragraphs>170</Paragraphs>
  <Slides>16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6" baseType="lpstr">
      <vt:lpstr>ＭＳ Ｐゴシック</vt:lpstr>
      <vt:lpstr>Arial</vt:lpstr>
      <vt:lpstr>Arial Hebrew</vt:lpstr>
      <vt:lpstr>Calibri</vt:lpstr>
      <vt:lpstr>Century Gothic</vt:lpstr>
      <vt:lpstr>Symbol</vt:lpstr>
      <vt:lpstr>Times New Roman</vt:lpstr>
      <vt:lpstr>Tw Cen MT</vt:lpstr>
      <vt:lpstr>Wingdings</vt:lpstr>
      <vt:lpstr>Ronds dans l’eau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Setting budgets, setting priorities</vt:lpstr>
      <vt:lpstr>Setting priorities: using a need approach? </vt:lpstr>
      <vt:lpstr>Setting priorities: assessing the returns? </vt:lpstr>
      <vt:lpstr>Setting budgets: choice or rule of thumb? </vt:lpstr>
      <vt:lpstr>From setting budgets to setting priorities </vt:lpstr>
      <vt:lpstr>Priority setting in health care: ethical issues</vt:lpstr>
      <vt:lpstr>Présentation PowerPoint</vt:lpstr>
      <vt:lpstr>Présentation PowerPoint</vt:lpstr>
      <vt:lpstr>Présentation PowerPoint</vt:lpstr>
      <vt:lpstr>The incremental cost-effectiveness ratio (ICER)</vt:lpstr>
      <vt:lpstr>ICER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Health Economics  Sc. Po </dc:title>
  <dc:creator>Lise Rochaix</dc:creator>
  <cp:lastModifiedBy>Lise Rochaix</cp:lastModifiedBy>
  <cp:revision>21</cp:revision>
  <dcterms:created xsi:type="dcterms:W3CDTF">2020-01-28T06:24:20Z</dcterms:created>
  <dcterms:modified xsi:type="dcterms:W3CDTF">2023-01-16T12:00:45Z</dcterms:modified>
</cp:coreProperties>
</file>