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630" r:id="rId3"/>
    <p:sldId id="763" r:id="rId4"/>
    <p:sldId id="761" r:id="rId5"/>
    <p:sldId id="660" r:id="rId6"/>
    <p:sldId id="755" r:id="rId7"/>
    <p:sldId id="756" r:id="rId8"/>
    <p:sldId id="760" r:id="rId9"/>
    <p:sldId id="764" r:id="rId10"/>
    <p:sldId id="758" r:id="rId11"/>
    <p:sldId id="757" r:id="rId12"/>
    <p:sldId id="75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p:restoredTop sz="94656"/>
  </p:normalViewPr>
  <p:slideViewPr>
    <p:cSldViewPr snapToGrid="0" snapToObjects="1">
      <p:cViewPr varScale="1">
        <p:scale>
          <a:sx n="62" d="100"/>
          <a:sy n="62" d="100"/>
        </p:scale>
        <p:origin x="13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0CD04-034B-5F4D-9EB4-F1DB47D858DA}" type="datetimeFigureOut">
              <a:rPr lang="fr-FR" smtClean="0"/>
              <a:t>02/02/2023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1EA0C-1132-5944-8098-DB9552356069}" type="slidenum">
              <a:rPr lang="fr-FR" smtClean="0"/>
              <a:t>‹N°›</a:t>
            </a:fld>
            <a:endParaRPr lang="fr-FR"/>
          </a:p>
        </p:txBody>
      </p:sp>
    </p:spTree>
    <p:extLst>
      <p:ext uri="{BB962C8B-B14F-4D97-AF65-F5344CB8AC3E}">
        <p14:creationId xmlns:p14="http://schemas.microsoft.com/office/powerpoint/2010/main" val="65652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F1F7C070-47A1-CB4B-A4AC-2DEDF194AF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41A8265E-594F-F144-BE1E-B2CF39000037}" type="slidenum">
              <a:rPr lang="fr-FR" altLang="fr-FR" smtClean="0"/>
              <a:pPr>
                <a:spcBef>
                  <a:spcPct val="0"/>
                </a:spcBef>
              </a:pPr>
              <a:t>2</a:t>
            </a:fld>
            <a:endParaRPr lang="fr-FR" altLang="fr-FR"/>
          </a:p>
        </p:txBody>
      </p:sp>
      <p:sp>
        <p:nvSpPr>
          <p:cNvPr id="28674" name="Rectangle 2">
            <a:extLst>
              <a:ext uri="{FF2B5EF4-FFF2-40B4-BE49-F238E27FC236}">
                <a16:creationId xmlns:a16="http://schemas.microsoft.com/office/drawing/2014/main" id="{8E1DF387-BE18-4549-9A54-91F8717B12F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F314DDD-4396-AD4F-B291-875D14AF7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62471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4889C9-C3DA-8B46-9687-23877D267F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D03224CA-15C5-6D48-A2A2-DA762C3E6041}" type="slidenum">
              <a:rPr lang="fr-FR" altLang="fr-FR" smtClean="0"/>
              <a:pPr>
                <a:spcBef>
                  <a:spcPct val="0"/>
                </a:spcBef>
              </a:pPr>
              <a:t>11</a:t>
            </a:fld>
            <a:endParaRPr lang="fr-FR" altLang="fr-FR"/>
          </a:p>
        </p:txBody>
      </p:sp>
      <p:sp>
        <p:nvSpPr>
          <p:cNvPr id="38914" name="Rectangle 2">
            <a:extLst>
              <a:ext uri="{FF2B5EF4-FFF2-40B4-BE49-F238E27FC236}">
                <a16:creationId xmlns:a16="http://schemas.microsoft.com/office/drawing/2014/main" id="{8B123BFB-5E5F-7440-B7D9-4F63FCC0EE4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9A1CB6D-8410-AC4A-A63D-A851746FB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46708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4889C9-C3DA-8B46-9687-23877D267F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D03224CA-15C5-6D48-A2A2-DA762C3E6041}" type="slidenum">
              <a:rPr lang="fr-FR" altLang="fr-FR" smtClean="0"/>
              <a:pPr>
                <a:spcBef>
                  <a:spcPct val="0"/>
                </a:spcBef>
              </a:pPr>
              <a:t>12</a:t>
            </a:fld>
            <a:endParaRPr lang="fr-FR" altLang="fr-FR"/>
          </a:p>
        </p:txBody>
      </p:sp>
      <p:sp>
        <p:nvSpPr>
          <p:cNvPr id="38914" name="Rectangle 2">
            <a:extLst>
              <a:ext uri="{FF2B5EF4-FFF2-40B4-BE49-F238E27FC236}">
                <a16:creationId xmlns:a16="http://schemas.microsoft.com/office/drawing/2014/main" id="{8B123BFB-5E5F-7440-B7D9-4F63FCC0EE4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9A1CB6D-8410-AC4A-A63D-A851746FB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65388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F1F7C070-47A1-CB4B-A4AC-2DEDF194AF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41A8265E-594F-F144-BE1E-B2CF39000037}" type="slidenum">
              <a:rPr lang="fr-FR" altLang="fr-FR" smtClean="0"/>
              <a:pPr>
                <a:spcBef>
                  <a:spcPct val="0"/>
                </a:spcBef>
              </a:pPr>
              <a:t>3</a:t>
            </a:fld>
            <a:endParaRPr lang="fr-FR" altLang="fr-FR"/>
          </a:p>
        </p:txBody>
      </p:sp>
      <p:sp>
        <p:nvSpPr>
          <p:cNvPr id="28674" name="Rectangle 2">
            <a:extLst>
              <a:ext uri="{FF2B5EF4-FFF2-40B4-BE49-F238E27FC236}">
                <a16:creationId xmlns:a16="http://schemas.microsoft.com/office/drawing/2014/main" id="{8E1DF387-BE18-4549-9A54-91F8717B12F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F314DDD-4396-AD4F-B291-875D14AF7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50216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F1F7C070-47A1-CB4B-A4AC-2DEDF194AF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41A8265E-594F-F144-BE1E-B2CF39000037}" type="slidenum">
              <a:rPr lang="fr-FR" altLang="fr-FR" smtClean="0"/>
              <a:pPr>
                <a:spcBef>
                  <a:spcPct val="0"/>
                </a:spcBef>
              </a:pPr>
              <a:t>4</a:t>
            </a:fld>
            <a:endParaRPr lang="fr-FR" altLang="fr-FR"/>
          </a:p>
        </p:txBody>
      </p:sp>
      <p:sp>
        <p:nvSpPr>
          <p:cNvPr id="28674" name="Rectangle 2">
            <a:extLst>
              <a:ext uri="{FF2B5EF4-FFF2-40B4-BE49-F238E27FC236}">
                <a16:creationId xmlns:a16="http://schemas.microsoft.com/office/drawing/2014/main" id="{8E1DF387-BE18-4549-9A54-91F8717B12F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F314DDD-4396-AD4F-B291-875D14AF7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423751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4889C9-C3DA-8B46-9687-23877D267F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D03224CA-15C5-6D48-A2A2-DA762C3E6041}" type="slidenum">
              <a:rPr lang="fr-FR" altLang="fr-FR" smtClean="0"/>
              <a:pPr>
                <a:spcBef>
                  <a:spcPct val="0"/>
                </a:spcBef>
              </a:pPr>
              <a:t>5</a:t>
            </a:fld>
            <a:endParaRPr lang="fr-FR" altLang="fr-FR"/>
          </a:p>
        </p:txBody>
      </p:sp>
      <p:sp>
        <p:nvSpPr>
          <p:cNvPr id="38914" name="Rectangle 2">
            <a:extLst>
              <a:ext uri="{FF2B5EF4-FFF2-40B4-BE49-F238E27FC236}">
                <a16:creationId xmlns:a16="http://schemas.microsoft.com/office/drawing/2014/main" id="{8B123BFB-5E5F-7440-B7D9-4F63FCC0EE4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9A1CB6D-8410-AC4A-A63D-A851746FB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80229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4889C9-C3DA-8B46-9687-23877D267F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D03224CA-15C5-6D48-A2A2-DA762C3E6041}" type="slidenum">
              <a:rPr lang="fr-FR" altLang="fr-FR" smtClean="0"/>
              <a:pPr>
                <a:spcBef>
                  <a:spcPct val="0"/>
                </a:spcBef>
              </a:pPr>
              <a:t>6</a:t>
            </a:fld>
            <a:endParaRPr lang="fr-FR" altLang="fr-FR"/>
          </a:p>
        </p:txBody>
      </p:sp>
      <p:sp>
        <p:nvSpPr>
          <p:cNvPr id="38914" name="Rectangle 2">
            <a:extLst>
              <a:ext uri="{FF2B5EF4-FFF2-40B4-BE49-F238E27FC236}">
                <a16:creationId xmlns:a16="http://schemas.microsoft.com/office/drawing/2014/main" id="{8B123BFB-5E5F-7440-B7D9-4F63FCC0EE4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9A1CB6D-8410-AC4A-A63D-A851746FB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03293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4889C9-C3DA-8B46-9687-23877D267F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D03224CA-15C5-6D48-A2A2-DA762C3E6041}" type="slidenum">
              <a:rPr lang="fr-FR" altLang="fr-FR" smtClean="0"/>
              <a:pPr>
                <a:spcBef>
                  <a:spcPct val="0"/>
                </a:spcBef>
              </a:pPr>
              <a:t>7</a:t>
            </a:fld>
            <a:endParaRPr lang="fr-FR" altLang="fr-FR"/>
          </a:p>
        </p:txBody>
      </p:sp>
      <p:sp>
        <p:nvSpPr>
          <p:cNvPr id="38914" name="Rectangle 2">
            <a:extLst>
              <a:ext uri="{FF2B5EF4-FFF2-40B4-BE49-F238E27FC236}">
                <a16:creationId xmlns:a16="http://schemas.microsoft.com/office/drawing/2014/main" id="{8B123BFB-5E5F-7440-B7D9-4F63FCC0EE4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9A1CB6D-8410-AC4A-A63D-A851746FB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41265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4889C9-C3DA-8B46-9687-23877D267F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D03224CA-15C5-6D48-A2A2-DA762C3E6041}" type="slidenum">
              <a:rPr lang="fr-FR" altLang="fr-FR" smtClean="0"/>
              <a:pPr>
                <a:spcBef>
                  <a:spcPct val="0"/>
                </a:spcBef>
              </a:pPr>
              <a:t>8</a:t>
            </a:fld>
            <a:endParaRPr lang="fr-FR" altLang="fr-FR"/>
          </a:p>
        </p:txBody>
      </p:sp>
      <p:sp>
        <p:nvSpPr>
          <p:cNvPr id="38914" name="Rectangle 2">
            <a:extLst>
              <a:ext uri="{FF2B5EF4-FFF2-40B4-BE49-F238E27FC236}">
                <a16:creationId xmlns:a16="http://schemas.microsoft.com/office/drawing/2014/main" id="{8B123BFB-5E5F-7440-B7D9-4F63FCC0EE4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9A1CB6D-8410-AC4A-A63D-A851746FB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05562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F1F7C070-47A1-CB4B-A4AC-2DEDF194AF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41A8265E-594F-F144-BE1E-B2CF39000037}" type="slidenum">
              <a:rPr lang="fr-FR" altLang="fr-FR" smtClean="0"/>
              <a:pPr>
                <a:spcBef>
                  <a:spcPct val="0"/>
                </a:spcBef>
              </a:pPr>
              <a:t>9</a:t>
            </a:fld>
            <a:endParaRPr lang="fr-FR" altLang="fr-FR"/>
          </a:p>
        </p:txBody>
      </p:sp>
      <p:sp>
        <p:nvSpPr>
          <p:cNvPr id="28674" name="Rectangle 2">
            <a:extLst>
              <a:ext uri="{FF2B5EF4-FFF2-40B4-BE49-F238E27FC236}">
                <a16:creationId xmlns:a16="http://schemas.microsoft.com/office/drawing/2014/main" id="{8E1DF387-BE18-4549-9A54-91F8717B12F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F314DDD-4396-AD4F-B291-875D14AF7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81256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54889C9-C3DA-8B46-9687-23877D267F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ＭＳ Ｐゴシック" panose="020B0600070205080204" pitchFamily="34" charset="-128"/>
              </a:defRPr>
            </a:lvl1pPr>
            <a:lvl2pPr marL="742950" indent="-285750">
              <a:spcBef>
                <a:spcPct val="30000"/>
              </a:spcBef>
              <a:defRPr sz="1200">
                <a:solidFill>
                  <a:schemeClr val="tx1"/>
                </a:solidFill>
                <a:latin typeface="Times" pitchFamily="2" charset="0"/>
                <a:ea typeface="ＭＳ Ｐゴシック" panose="020B0600070205080204" pitchFamily="34" charset="-128"/>
              </a:defRPr>
            </a:lvl2pPr>
            <a:lvl3pPr marL="1143000" indent="-228600">
              <a:spcBef>
                <a:spcPct val="30000"/>
              </a:spcBef>
              <a:defRPr sz="1200">
                <a:solidFill>
                  <a:schemeClr val="tx1"/>
                </a:solidFill>
                <a:latin typeface="Times" pitchFamily="2" charset="0"/>
                <a:ea typeface="ＭＳ Ｐゴシック" panose="020B0600070205080204" pitchFamily="34" charset="-128"/>
              </a:defRPr>
            </a:lvl3pPr>
            <a:lvl4pPr marL="1600200" indent="-228600">
              <a:spcBef>
                <a:spcPct val="30000"/>
              </a:spcBef>
              <a:defRPr sz="1200">
                <a:solidFill>
                  <a:schemeClr val="tx1"/>
                </a:solidFill>
                <a:latin typeface="Times" pitchFamily="2" charset="0"/>
                <a:ea typeface="ＭＳ Ｐゴシック" panose="020B0600070205080204" pitchFamily="34" charset="-128"/>
              </a:defRPr>
            </a:lvl4pPr>
            <a:lvl5pPr marL="2057400" indent="-228600">
              <a:spcBef>
                <a:spcPct val="30000"/>
              </a:spcBef>
              <a:defRPr sz="1200">
                <a:solidFill>
                  <a:schemeClr val="tx1"/>
                </a:solidFill>
                <a:latin typeface="Times"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2" charset="0"/>
                <a:ea typeface="ＭＳ Ｐゴシック" panose="020B0600070205080204" pitchFamily="34" charset="-128"/>
              </a:defRPr>
            </a:lvl9pPr>
          </a:lstStyle>
          <a:p>
            <a:pPr>
              <a:spcBef>
                <a:spcPct val="0"/>
              </a:spcBef>
            </a:pPr>
            <a:fld id="{D03224CA-15C5-6D48-A2A2-DA762C3E6041}" type="slidenum">
              <a:rPr lang="fr-FR" altLang="fr-FR" smtClean="0"/>
              <a:pPr>
                <a:spcBef>
                  <a:spcPct val="0"/>
                </a:spcBef>
              </a:pPr>
              <a:t>10</a:t>
            </a:fld>
            <a:endParaRPr lang="fr-FR" altLang="fr-FR"/>
          </a:p>
        </p:txBody>
      </p:sp>
      <p:sp>
        <p:nvSpPr>
          <p:cNvPr id="38914" name="Rectangle 2">
            <a:extLst>
              <a:ext uri="{FF2B5EF4-FFF2-40B4-BE49-F238E27FC236}">
                <a16:creationId xmlns:a16="http://schemas.microsoft.com/office/drawing/2014/main" id="{8B123BFB-5E5F-7440-B7D9-4F63FCC0EE46}"/>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9A1CB6D-8410-AC4A-A63D-A851746FB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948719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EFEA5482-A44A-CE4D-84FF-CF2AF0BC06FF}"/>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B7480C73-F56C-D143-945E-EF14176505F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8369CB8C-EF1B-4F40-A6BB-5E5A9F0E9D77}"/>
              </a:ext>
            </a:extLst>
          </p:cNvPr>
          <p:cNvSpPr>
            <a:spLocks noGrp="1" noChangeArrowheads="1"/>
          </p:cNvSpPr>
          <p:nvPr>
            <p:ph type="sldNum" sz="quarter" idx="12"/>
          </p:nvPr>
        </p:nvSpPr>
        <p:spPr>
          <a:ln/>
        </p:spPr>
        <p:txBody>
          <a:bodyPr/>
          <a:lstStyle>
            <a:lvl1pPr>
              <a:defRPr/>
            </a:lvl1pPr>
          </a:lstStyle>
          <a:p>
            <a:pPr>
              <a:defRPr/>
            </a:pPr>
            <a:fld id="{EAEEFA45-4D01-014F-9936-D30457F1829A}" type="slidenum">
              <a:rPr lang="fr-FR" altLang="fr-FR"/>
              <a:pPr>
                <a:defRPr/>
              </a:pPr>
              <a:t>‹N°›</a:t>
            </a:fld>
            <a:endParaRPr lang="fr-FR" altLang="fr-FR"/>
          </a:p>
        </p:txBody>
      </p:sp>
    </p:spTree>
    <p:extLst>
      <p:ext uri="{BB962C8B-B14F-4D97-AF65-F5344CB8AC3E}">
        <p14:creationId xmlns:p14="http://schemas.microsoft.com/office/powerpoint/2010/main" val="157488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
Deuxième niveau
Troisième niveau
Quatrième niveau
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D17DE8-17F4-1C46-88F4-40281EC35CF7}"/>
              </a:ext>
            </a:extLst>
          </p:cNvPr>
          <p:cNvSpPr txBox="1">
            <a:spLocks noChangeArrowheads="1"/>
          </p:cNvSpPr>
          <p:nvPr/>
        </p:nvSpPr>
        <p:spPr>
          <a:xfrm>
            <a:off x="584616" y="5183685"/>
            <a:ext cx="10888482" cy="614597"/>
          </a:xfrm>
          <a:prstGeom prst="rect">
            <a:avLst/>
          </a:prstGeom>
        </p:spPr>
        <p:txBody>
          <a:bodyPr vert="horz" lIns="92075" tIns="46038" rIns="92075" bIns="46038"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endParaRPr lang="en-GB" altLang="fr-FR" sz="2400" b="1" dirty="0">
              <a:solidFill>
                <a:schemeClr val="tx2"/>
              </a:solidFill>
              <a:latin typeface="Arial" panose="020B0604020202020204" pitchFamily="34" charset="0"/>
            </a:endParaRPr>
          </a:p>
          <a:p>
            <a:r>
              <a:rPr lang="en-GB" altLang="fr-FR" sz="4400" b="1" dirty="0">
                <a:solidFill>
                  <a:schemeClr val="tx2"/>
                </a:solidFill>
                <a:latin typeface="Arial" panose="020B0604020202020204" pitchFamily="34" charset="0"/>
              </a:rPr>
              <a:t>GLOBAL HEALTH ECONOMICS</a:t>
            </a:r>
          </a:p>
          <a:p>
            <a:endParaRPr lang="en-GB" altLang="fr-FR" sz="2400" b="1" dirty="0">
              <a:solidFill>
                <a:schemeClr val="tx2"/>
              </a:solidFill>
              <a:latin typeface="Arial" panose="020B0604020202020204" pitchFamily="34" charset="0"/>
            </a:endParaRPr>
          </a:p>
          <a:p>
            <a:endParaRPr lang="en-GB" altLang="fr-FR" sz="2400" b="1" dirty="0">
              <a:solidFill>
                <a:schemeClr val="tx2"/>
              </a:solidFill>
              <a:latin typeface="Arial" panose="020B0604020202020204" pitchFamily="34" charset="0"/>
            </a:endParaRPr>
          </a:p>
          <a:p>
            <a:r>
              <a:rPr lang="en-GB" altLang="fr-FR" sz="3200" b="1" dirty="0">
                <a:solidFill>
                  <a:schemeClr val="tx2">
                    <a:lumMod val="75000"/>
                  </a:schemeClr>
                </a:solidFill>
                <a:latin typeface="Arial" panose="020B0604020202020204" pitchFamily="34" charset="0"/>
              </a:rPr>
              <a:t>MASTER IN PUBLIC POLICY, M2</a:t>
            </a:r>
          </a:p>
          <a:p>
            <a:endParaRPr lang="en-GB" altLang="fr-FR" sz="2400" b="1" dirty="0">
              <a:solidFill>
                <a:schemeClr val="tx2">
                  <a:lumMod val="75000"/>
                </a:schemeClr>
              </a:solidFill>
              <a:latin typeface="Arial" panose="020B0604020202020204" pitchFamily="34" charset="0"/>
            </a:endParaRPr>
          </a:p>
          <a:p>
            <a:endParaRPr lang="en-GB" altLang="fr-FR" sz="2400" b="1" dirty="0">
              <a:solidFill>
                <a:schemeClr val="tx2">
                  <a:lumMod val="75000"/>
                </a:schemeClr>
              </a:solidFill>
              <a:latin typeface="Arial" panose="020B0604020202020204" pitchFamily="34" charset="0"/>
            </a:endParaRPr>
          </a:p>
          <a:p>
            <a:r>
              <a:rPr lang="en-GB" altLang="fr-FR" sz="2800" b="1" dirty="0">
                <a:solidFill>
                  <a:schemeClr val="tx2">
                    <a:lumMod val="75000"/>
                  </a:schemeClr>
                </a:solidFill>
                <a:latin typeface="Arial" panose="020B0604020202020204" pitchFamily="34" charset="0"/>
              </a:rPr>
              <a:t>HEALTH care expenditure and growth</a:t>
            </a:r>
          </a:p>
          <a:p>
            <a:endParaRPr lang="en-GB" altLang="fr-FR" sz="3200" b="1" dirty="0">
              <a:solidFill>
                <a:schemeClr val="tx2">
                  <a:lumMod val="75000"/>
                </a:schemeClr>
              </a:solidFill>
              <a:latin typeface="Arial" panose="020B0604020202020204" pitchFamily="34" charset="0"/>
            </a:endParaRPr>
          </a:p>
          <a:p>
            <a:endParaRPr lang="en-GB" altLang="fr-FR" sz="2400" b="1" dirty="0">
              <a:solidFill>
                <a:schemeClr val="tx2">
                  <a:lumMod val="75000"/>
                </a:schemeClr>
              </a:solidFill>
              <a:latin typeface="Arial" panose="020B0604020202020204" pitchFamily="34" charset="0"/>
            </a:endParaRPr>
          </a:p>
          <a:p>
            <a:r>
              <a:rPr lang="en-GB" altLang="fr-FR" sz="2400" b="1" dirty="0" err="1">
                <a:solidFill>
                  <a:schemeClr val="tx2">
                    <a:lumMod val="75000"/>
                  </a:schemeClr>
                </a:solidFill>
                <a:latin typeface="Arial" panose="020B0604020202020204" pitchFamily="34" charset="0"/>
              </a:rPr>
              <a:t>Pr</a:t>
            </a:r>
            <a:r>
              <a:rPr lang="en-GB" altLang="fr-FR" sz="2400" b="1" dirty="0">
                <a:solidFill>
                  <a:schemeClr val="tx2">
                    <a:lumMod val="75000"/>
                  </a:schemeClr>
                </a:solidFill>
                <a:latin typeface="Arial" panose="020B0604020202020204" pitchFamily="34" charset="0"/>
              </a:rPr>
              <a:t> </a:t>
            </a:r>
            <a:r>
              <a:rPr lang="en-GB" altLang="fr-FR" sz="2400" b="1" dirty="0" err="1">
                <a:solidFill>
                  <a:schemeClr val="tx2">
                    <a:lumMod val="75000"/>
                  </a:schemeClr>
                </a:solidFill>
                <a:latin typeface="Arial" panose="020B0604020202020204" pitchFamily="34" charset="0"/>
              </a:rPr>
              <a:t>lise</a:t>
            </a:r>
            <a:r>
              <a:rPr lang="en-GB" altLang="fr-FR" sz="2400" b="1" dirty="0">
                <a:solidFill>
                  <a:schemeClr val="tx2">
                    <a:lumMod val="75000"/>
                  </a:schemeClr>
                </a:solidFill>
                <a:latin typeface="Arial" panose="020B0604020202020204" pitchFamily="34" charset="0"/>
              </a:rPr>
              <a:t> Rochaix</a:t>
            </a:r>
          </a:p>
          <a:p>
            <a:endParaRPr lang="en-GB" altLang="fr-FR" sz="2400" b="1" dirty="0">
              <a:solidFill>
                <a:schemeClr val="tx2">
                  <a:lumMod val="75000"/>
                </a:schemeClr>
              </a:solidFill>
              <a:latin typeface="Arial" panose="020B0604020202020204" pitchFamily="34" charset="0"/>
            </a:endParaRPr>
          </a:p>
          <a:p>
            <a:r>
              <a:rPr lang="en-GB" altLang="fr-FR" sz="2000" b="1" dirty="0">
                <a:solidFill>
                  <a:schemeClr val="tx2">
                    <a:lumMod val="75000"/>
                  </a:schemeClr>
                </a:solidFill>
                <a:latin typeface="Arial" panose="020B0604020202020204" pitchFamily="34" charset="0"/>
              </a:rPr>
              <a:t>Paris 1 &amp; Paris school of economics</a:t>
            </a:r>
          </a:p>
        </p:txBody>
      </p:sp>
    </p:spTree>
    <p:extLst>
      <p:ext uri="{BB962C8B-B14F-4D97-AF65-F5344CB8AC3E}">
        <p14:creationId xmlns:p14="http://schemas.microsoft.com/office/powerpoint/2010/main" val="20547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a:extLst>
              <a:ext uri="{FF2B5EF4-FFF2-40B4-BE49-F238E27FC236}">
                <a16:creationId xmlns:a16="http://schemas.microsoft.com/office/drawing/2014/main" id="{D539346C-0AB4-FE43-890E-39993563D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90E70-8EA8-6247-BFAC-E7B0FFB3A33D}" type="slidenum">
              <a:rPr lang="fr-FR" altLang="fr-FR" sz="1400"/>
              <a:pPr>
                <a:spcBef>
                  <a:spcPct val="0"/>
                </a:spcBef>
                <a:buFontTx/>
                <a:buNone/>
              </a:pPr>
              <a:t>10</a:t>
            </a:fld>
            <a:endParaRPr lang="fr-FR" altLang="fr-FR" sz="1400"/>
          </a:p>
        </p:txBody>
      </p:sp>
      <p:sp>
        <p:nvSpPr>
          <p:cNvPr id="37890" name="Rectangle 2">
            <a:extLst>
              <a:ext uri="{FF2B5EF4-FFF2-40B4-BE49-F238E27FC236}">
                <a16:creationId xmlns:a16="http://schemas.microsoft.com/office/drawing/2014/main" id="{CE840393-47C3-0242-9D11-E640ABF1B76D}"/>
              </a:ext>
            </a:extLst>
          </p:cNvPr>
          <p:cNvSpPr>
            <a:spLocks noGrp="1" noChangeArrowheads="1"/>
          </p:cNvSpPr>
          <p:nvPr>
            <p:ph type="title"/>
          </p:nvPr>
        </p:nvSpPr>
        <p:spPr/>
        <p:txBody>
          <a:bodyPr/>
          <a:lstStyle/>
          <a:p>
            <a:br>
              <a:rPr lang="fr-FR" altLang="fr-FR"/>
            </a:br>
            <a:endParaRPr lang="fr-FR" altLang="fr-FR"/>
          </a:p>
        </p:txBody>
      </p:sp>
      <p:sp>
        <p:nvSpPr>
          <p:cNvPr id="7" name="Rectangle 4">
            <a:extLst>
              <a:ext uri="{FF2B5EF4-FFF2-40B4-BE49-F238E27FC236}">
                <a16:creationId xmlns:a16="http://schemas.microsoft.com/office/drawing/2014/main" id="{0305C169-2139-FA42-BA11-E9983AFE62F1}"/>
              </a:ext>
            </a:extLst>
          </p:cNvPr>
          <p:cNvSpPr>
            <a:spLocks noChangeArrowheads="1"/>
          </p:cNvSpPr>
          <p:nvPr/>
        </p:nvSpPr>
        <p:spPr bwMode="auto">
          <a:xfrm>
            <a:off x="479999" y="434716"/>
            <a:ext cx="1079822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GB" altLang="fr-FR" sz="2200" b="1" dirty="0">
                <a:solidFill>
                  <a:schemeClr val="tx2">
                    <a:lumMod val="75000"/>
                  </a:schemeClr>
                </a:solidFill>
              </a:rPr>
              <a:t>Establishing the relationship between mortality and growth: stylised facts</a:t>
            </a:r>
          </a:p>
          <a:p>
            <a:pPr>
              <a:buNone/>
            </a:pPr>
            <a:endParaRPr lang="en-GB" sz="2200" b="1" dirty="0">
              <a:solidFill>
                <a:schemeClr val="tx2">
                  <a:lumMod val="75000"/>
                </a:schemeClr>
              </a:solidFill>
            </a:endParaRPr>
          </a:p>
          <a:p>
            <a:pPr>
              <a:buNone/>
            </a:pPr>
            <a:r>
              <a:rPr lang="en-GB" sz="2200" b="1" dirty="0" err="1">
                <a:solidFill>
                  <a:schemeClr val="tx2">
                    <a:lumMod val="75000"/>
                  </a:schemeClr>
                </a:solidFill>
              </a:rPr>
              <a:t>Ruhm</a:t>
            </a:r>
            <a:r>
              <a:rPr lang="en-GB" sz="2200" b="1" dirty="0">
                <a:solidFill>
                  <a:schemeClr val="tx2">
                    <a:lumMod val="75000"/>
                  </a:schemeClr>
                </a:solidFill>
              </a:rPr>
              <a:t> 2000</a:t>
            </a:r>
          </a:p>
          <a:p>
            <a:pPr>
              <a:buNone/>
            </a:pPr>
            <a:r>
              <a:rPr lang="en-GB" sz="2200" dirty="0">
                <a:solidFill>
                  <a:schemeClr val="tx2">
                    <a:lumMod val="75000"/>
                  </a:schemeClr>
                </a:solidFill>
              </a:rPr>
              <a:t>Main result: </a:t>
            </a:r>
            <a:r>
              <a:rPr lang="en-GB" sz="2200" b="1" dirty="0">
                <a:solidFill>
                  <a:schemeClr val="tx2">
                    <a:lumMod val="75000"/>
                  </a:schemeClr>
                </a:solidFill>
              </a:rPr>
              <a:t>mortality is procyclical</a:t>
            </a:r>
            <a:endParaRPr lang="en-GB" sz="2200" dirty="0">
              <a:solidFill>
                <a:schemeClr val="tx2">
                  <a:lumMod val="75000"/>
                </a:schemeClr>
              </a:solidFill>
            </a:endParaRPr>
          </a:p>
          <a:p>
            <a:pPr>
              <a:buNone/>
            </a:pPr>
            <a:r>
              <a:rPr lang="en-GB" sz="2200" dirty="0">
                <a:solidFill>
                  <a:schemeClr val="tx2">
                    <a:lumMod val="75000"/>
                  </a:schemeClr>
                </a:solidFill>
              </a:rPr>
              <a:t>=&gt; Total mortality </a:t>
            </a:r>
            <a:r>
              <a:rPr lang="en-GB" sz="2200" i="1" dirty="0">
                <a:solidFill>
                  <a:schemeClr val="tx2">
                    <a:lumMod val="75000"/>
                  </a:schemeClr>
                </a:solidFill>
              </a:rPr>
              <a:t>rises </a:t>
            </a:r>
            <a:r>
              <a:rPr lang="en-GB" sz="2200" dirty="0">
                <a:solidFill>
                  <a:schemeClr val="tx2">
                    <a:lumMod val="75000"/>
                  </a:schemeClr>
                </a:solidFill>
              </a:rPr>
              <a:t>during expansions and </a:t>
            </a:r>
            <a:r>
              <a:rPr lang="en-GB" sz="2200" i="1" dirty="0">
                <a:solidFill>
                  <a:schemeClr val="tx2">
                    <a:lumMod val="75000"/>
                  </a:schemeClr>
                </a:solidFill>
              </a:rPr>
              <a:t>falls </a:t>
            </a:r>
            <a:r>
              <a:rPr lang="en-GB" sz="2200" dirty="0">
                <a:solidFill>
                  <a:schemeClr val="tx2">
                    <a:lumMod val="75000"/>
                  </a:schemeClr>
                </a:solidFill>
              </a:rPr>
              <a:t>in times of recessions</a:t>
            </a:r>
          </a:p>
          <a:p>
            <a:pPr>
              <a:buNone/>
            </a:pPr>
            <a:r>
              <a:rPr lang="en-GB" sz="2200" dirty="0">
                <a:solidFill>
                  <a:schemeClr val="tx2">
                    <a:lumMod val="75000"/>
                  </a:schemeClr>
                </a:solidFill>
              </a:rPr>
              <a:t>Using State-level US data from 1972 to 1991, </a:t>
            </a:r>
            <a:r>
              <a:rPr lang="en-GB" sz="2200" dirty="0" err="1">
                <a:solidFill>
                  <a:schemeClr val="tx2">
                    <a:lumMod val="75000"/>
                  </a:schemeClr>
                </a:solidFill>
              </a:rPr>
              <a:t>Ruhm</a:t>
            </a:r>
            <a:r>
              <a:rPr lang="en-GB" sz="2200" dirty="0">
                <a:solidFill>
                  <a:schemeClr val="tx2">
                    <a:lumMod val="75000"/>
                  </a:schemeClr>
                </a:solidFill>
              </a:rPr>
              <a:t> (2000) found that:</a:t>
            </a:r>
          </a:p>
          <a:p>
            <a:pPr>
              <a:buNone/>
            </a:pPr>
            <a:r>
              <a:rPr lang="en-GB" sz="2200" dirty="0">
                <a:solidFill>
                  <a:schemeClr val="tx2">
                    <a:lumMod val="75000"/>
                  </a:schemeClr>
                </a:solidFill>
              </a:rPr>
              <a:t>A one percentage point increase in state unemployment rates, relative to its historical average, is associated with a 0.5% decrease in total mortality</a:t>
            </a:r>
          </a:p>
          <a:p>
            <a:pPr>
              <a:buNone/>
            </a:pPr>
            <a:endParaRPr lang="en-GB" sz="2200" b="1" dirty="0">
              <a:solidFill>
                <a:schemeClr val="tx2">
                  <a:lumMod val="75000"/>
                </a:schemeClr>
              </a:solidFill>
            </a:endParaRPr>
          </a:p>
          <a:p>
            <a:pPr>
              <a:buNone/>
            </a:pPr>
            <a:r>
              <a:rPr lang="en-GB" sz="2200" b="1" dirty="0" err="1">
                <a:solidFill>
                  <a:schemeClr val="tx2">
                    <a:lumMod val="75000"/>
                  </a:schemeClr>
                </a:solidFill>
              </a:rPr>
              <a:t>Culter</a:t>
            </a:r>
            <a:r>
              <a:rPr lang="en-GB" sz="2200" b="1" dirty="0">
                <a:solidFill>
                  <a:schemeClr val="tx2">
                    <a:lumMod val="75000"/>
                  </a:schemeClr>
                </a:solidFill>
              </a:rPr>
              <a:t> et al, 2016 </a:t>
            </a:r>
          </a:p>
          <a:p>
            <a:pPr>
              <a:buNone/>
            </a:pPr>
            <a:r>
              <a:rPr lang="en-GB" sz="2200" dirty="0">
                <a:solidFill>
                  <a:schemeClr val="tx2">
                    <a:lumMod val="75000"/>
                  </a:schemeClr>
                </a:solidFill>
              </a:rPr>
              <a:t>Long term, large datasets to analyse economic conditions and mortality: 200 years of data; 32 countries, 100 birth cohorts; </a:t>
            </a:r>
          </a:p>
          <a:p>
            <a:pPr>
              <a:buNone/>
            </a:pPr>
            <a:r>
              <a:rPr lang="en-GB" sz="2200" b="1" dirty="0">
                <a:solidFill>
                  <a:schemeClr val="tx2">
                    <a:lumMod val="75000"/>
                  </a:schemeClr>
                </a:solidFill>
              </a:rPr>
              <a:t>Findings</a:t>
            </a:r>
            <a:r>
              <a:rPr lang="en-GB" sz="2200" dirty="0">
                <a:solidFill>
                  <a:schemeClr val="tx2">
                    <a:lumMod val="75000"/>
                  </a:schemeClr>
                </a:solidFill>
              </a:rPr>
              <a:t>: government spending is found to mitigate the relationship:</a:t>
            </a:r>
            <a:r>
              <a:rPr lang="en-GB" sz="2200" b="1" dirty="0">
                <a:solidFill>
                  <a:schemeClr val="tx2">
                    <a:lumMod val="75000"/>
                  </a:schemeClr>
                </a:solidFill>
              </a:rPr>
              <a:t> </a:t>
            </a:r>
            <a:r>
              <a:rPr lang="en-GB" sz="2200" dirty="0">
                <a:solidFill>
                  <a:schemeClr val="tx2">
                    <a:lumMod val="75000"/>
                  </a:schemeClr>
                </a:solidFill>
              </a:rPr>
              <a:t>in countries where government spending is above the median amount, no contemporary effect of economic conditions on mortality, nor effect of early life economic conditions on late life death. </a:t>
            </a:r>
          </a:p>
        </p:txBody>
      </p:sp>
    </p:spTree>
    <p:extLst>
      <p:ext uri="{BB962C8B-B14F-4D97-AF65-F5344CB8AC3E}">
        <p14:creationId xmlns:p14="http://schemas.microsoft.com/office/powerpoint/2010/main" val="122973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a:extLst>
              <a:ext uri="{FF2B5EF4-FFF2-40B4-BE49-F238E27FC236}">
                <a16:creationId xmlns:a16="http://schemas.microsoft.com/office/drawing/2014/main" id="{D539346C-0AB4-FE43-890E-39993563D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90E70-8EA8-6247-BFAC-E7B0FFB3A33D}" type="slidenum">
              <a:rPr lang="fr-FR" altLang="fr-FR" sz="1400"/>
              <a:pPr>
                <a:spcBef>
                  <a:spcPct val="0"/>
                </a:spcBef>
                <a:buFontTx/>
                <a:buNone/>
              </a:pPr>
              <a:t>11</a:t>
            </a:fld>
            <a:endParaRPr lang="fr-FR" altLang="fr-FR" sz="1400"/>
          </a:p>
        </p:txBody>
      </p:sp>
      <p:sp>
        <p:nvSpPr>
          <p:cNvPr id="37890" name="Rectangle 2">
            <a:extLst>
              <a:ext uri="{FF2B5EF4-FFF2-40B4-BE49-F238E27FC236}">
                <a16:creationId xmlns:a16="http://schemas.microsoft.com/office/drawing/2014/main" id="{CE840393-47C3-0242-9D11-E640ABF1B76D}"/>
              </a:ext>
            </a:extLst>
          </p:cNvPr>
          <p:cNvSpPr>
            <a:spLocks noGrp="1" noChangeArrowheads="1"/>
          </p:cNvSpPr>
          <p:nvPr>
            <p:ph type="title"/>
          </p:nvPr>
        </p:nvSpPr>
        <p:spPr/>
        <p:txBody>
          <a:bodyPr/>
          <a:lstStyle/>
          <a:p>
            <a:br>
              <a:rPr lang="fr-FR" altLang="fr-FR"/>
            </a:br>
            <a:endParaRPr lang="fr-FR" altLang="fr-FR"/>
          </a:p>
        </p:txBody>
      </p:sp>
      <p:pic>
        <p:nvPicPr>
          <p:cNvPr id="2" name="Image 1">
            <a:extLst>
              <a:ext uri="{FF2B5EF4-FFF2-40B4-BE49-F238E27FC236}">
                <a16:creationId xmlns:a16="http://schemas.microsoft.com/office/drawing/2014/main" id="{340AA84E-CD03-D340-B402-793BCE57923F}"/>
              </a:ext>
            </a:extLst>
          </p:cNvPr>
          <p:cNvPicPr>
            <a:picLocks noChangeAspect="1"/>
          </p:cNvPicPr>
          <p:nvPr/>
        </p:nvPicPr>
        <p:blipFill>
          <a:blip r:embed="rId3"/>
          <a:stretch>
            <a:fillRect/>
          </a:stretch>
        </p:blipFill>
        <p:spPr>
          <a:xfrm>
            <a:off x="5861154" y="0"/>
            <a:ext cx="6075700" cy="6750778"/>
          </a:xfrm>
          <a:prstGeom prst="rect">
            <a:avLst/>
          </a:prstGeom>
        </p:spPr>
      </p:pic>
      <p:sp>
        <p:nvSpPr>
          <p:cNvPr id="3" name="Rectangle 2">
            <a:extLst>
              <a:ext uri="{FF2B5EF4-FFF2-40B4-BE49-F238E27FC236}">
                <a16:creationId xmlns:a16="http://schemas.microsoft.com/office/drawing/2014/main" id="{580891C1-CA44-714F-8D37-3CF5717C2143}"/>
              </a:ext>
            </a:extLst>
          </p:cNvPr>
          <p:cNvSpPr/>
          <p:nvPr/>
        </p:nvSpPr>
        <p:spPr>
          <a:xfrm>
            <a:off x="1444937" y="6248400"/>
            <a:ext cx="3254417" cy="369332"/>
          </a:xfrm>
          <a:prstGeom prst="rect">
            <a:avLst/>
          </a:prstGeom>
        </p:spPr>
        <p:txBody>
          <a:bodyPr wrap="none">
            <a:spAutoFit/>
          </a:bodyPr>
          <a:lstStyle/>
          <a:p>
            <a:r>
              <a:rPr lang="fr-FR" i="1" dirty="0">
                <a:latin typeface="Arial" panose="020B0604020202020204" pitchFamily="34" charset="0"/>
              </a:rPr>
              <a:t>Source: Tapia Granados 2008</a:t>
            </a:r>
            <a:endParaRPr lang="fr-FR" dirty="0">
              <a:effectLst/>
              <a:latin typeface="Arial" panose="020B0604020202020204" pitchFamily="34" charset="0"/>
            </a:endParaRPr>
          </a:p>
        </p:txBody>
      </p:sp>
      <p:sp>
        <p:nvSpPr>
          <p:cNvPr id="7" name="Rectangle 4">
            <a:extLst>
              <a:ext uri="{FF2B5EF4-FFF2-40B4-BE49-F238E27FC236}">
                <a16:creationId xmlns:a16="http://schemas.microsoft.com/office/drawing/2014/main" id="{0305C169-2139-FA42-BA11-E9983AFE62F1}"/>
              </a:ext>
            </a:extLst>
          </p:cNvPr>
          <p:cNvSpPr>
            <a:spLocks noChangeArrowheads="1"/>
          </p:cNvSpPr>
          <p:nvPr/>
        </p:nvSpPr>
        <p:spPr bwMode="auto">
          <a:xfrm>
            <a:off x="479999" y="434714"/>
            <a:ext cx="5164663"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GB" altLang="fr-FR" sz="2200" dirty="0">
                <a:solidFill>
                  <a:schemeClr val="tx2">
                    <a:lumMod val="75000"/>
                  </a:schemeClr>
                </a:solidFill>
              </a:rPr>
              <a:t>Understanding the mechanisms at work when analysing at the relationship between health status and growth (economic upturns or downturns)</a:t>
            </a:r>
          </a:p>
          <a:p>
            <a:pPr>
              <a:spcBef>
                <a:spcPct val="0"/>
              </a:spcBef>
              <a:buNone/>
            </a:pPr>
            <a:endParaRPr lang="en-GB" altLang="fr-FR" sz="2200" dirty="0">
              <a:solidFill>
                <a:schemeClr val="tx2">
                  <a:lumMod val="75000"/>
                </a:schemeClr>
              </a:solidFill>
            </a:endParaRPr>
          </a:p>
          <a:p>
            <a:pPr>
              <a:spcBef>
                <a:spcPct val="0"/>
              </a:spcBef>
              <a:buNone/>
            </a:pPr>
            <a:r>
              <a:rPr lang="en-GB" altLang="fr-FR" sz="2200" dirty="0">
                <a:solidFill>
                  <a:schemeClr val="tx2">
                    <a:lumMod val="75000"/>
                  </a:schemeClr>
                </a:solidFill>
              </a:rPr>
              <a:t>Possible </a:t>
            </a:r>
            <a:r>
              <a:rPr lang="en-GB" altLang="fr-FR" sz="2200" b="1" dirty="0">
                <a:solidFill>
                  <a:schemeClr val="tx2">
                    <a:lumMod val="75000"/>
                  </a:schemeClr>
                </a:solidFill>
              </a:rPr>
              <a:t>channels</a:t>
            </a:r>
            <a:r>
              <a:rPr lang="en-GB" altLang="fr-FR" sz="2200" dirty="0">
                <a:solidFill>
                  <a:schemeClr val="tx2">
                    <a:lumMod val="75000"/>
                  </a:schemeClr>
                </a:solidFill>
              </a:rPr>
              <a:t> / pathways relate to: </a:t>
            </a:r>
          </a:p>
          <a:p>
            <a:pPr marL="342900" indent="-342900">
              <a:spcBef>
                <a:spcPct val="0"/>
              </a:spcBef>
            </a:pPr>
            <a:r>
              <a:rPr lang="en-GB" altLang="fr-FR" sz="2200" dirty="0">
                <a:solidFill>
                  <a:schemeClr val="tx2">
                    <a:lumMod val="75000"/>
                  </a:schemeClr>
                </a:solidFill>
              </a:rPr>
              <a:t>Transport</a:t>
            </a:r>
          </a:p>
          <a:p>
            <a:pPr marL="342900" indent="-342900">
              <a:spcBef>
                <a:spcPct val="0"/>
              </a:spcBef>
            </a:pPr>
            <a:r>
              <a:rPr lang="en-GB" altLang="fr-FR" sz="2200" dirty="0">
                <a:solidFill>
                  <a:schemeClr val="tx2">
                    <a:lumMod val="75000"/>
                  </a:schemeClr>
                </a:solidFill>
              </a:rPr>
              <a:t>Pollution</a:t>
            </a:r>
          </a:p>
          <a:p>
            <a:pPr marL="342900" indent="-342900">
              <a:spcBef>
                <a:spcPct val="0"/>
              </a:spcBef>
            </a:pPr>
            <a:r>
              <a:rPr lang="en-GB" altLang="fr-FR" sz="2200" dirty="0">
                <a:solidFill>
                  <a:schemeClr val="tx2">
                    <a:lumMod val="75000"/>
                  </a:schemeClr>
                </a:solidFill>
              </a:rPr>
              <a:t>Working conditions</a:t>
            </a:r>
          </a:p>
          <a:p>
            <a:pPr marL="342900" indent="-342900">
              <a:spcBef>
                <a:spcPct val="0"/>
              </a:spcBef>
            </a:pPr>
            <a:r>
              <a:rPr lang="en-GB" altLang="fr-FR" sz="2200" dirty="0">
                <a:solidFill>
                  <a:schemeClr val="tx2">
                    <a:lumMod val="75000"/>
                  </a:schemeClr>
                </a:solidFill>
              </a:rPr>
              <a:t>Changes in health behaviours (due to income effect and availability of leisure for health enhancing activities)</a:t>
            </a:r>
            <a:endParaRPr lang="fr-FR" altLang="fr-FR" sz="2200" dirty="0"/>
          </a:p>
        </p:txBody>
      </p:sp>
    </p:spTree>
    <p:extLst>
      <p:ext uri="{BB962C8B-B14F-4D97-AF65-F5344CB8AC3E}">
        <p14:creationId xmlns:p14="http://schemas.microsoft.com/office/powerpoint/2010/main" val="105319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a:extLst>
              <a:ext uri="{FF2B5EF4-FFF2-40B4-BE49-F238E27FC236}">
                <a16:creationId xmlns:a16="http://schemas.microsoft.com/office/drawing/2014/main" id="{D539346C-0AB4-FE43-890E-39993563D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90E70-8EA8-6247-BFAC-E7B0FFB3A33D}" type="slidenum">
              <a:rPr lang="fr-FR" altLang="fr-FR" sz="1400"/>
              <a:pPr>
                <a:spcBef>
                  <a:spcPct val="0"/>
                </a:spcBef>
                <a:buFontTx/>
                <a:buNone/>
              </a:pPr>
              <a:t>12</a:t>
            </a:fld>
            <a:endParaRPr lang="fr-FR" altLang="fr-FR" sz="1400"/>
          </a:p>
        </p:txBody>
      </p:sp>
      <p:sp>
        <p:nvSpPr>
          <p:cNvPr id="37890" name="Rectangle 2">
            <a:extLst>
              <a:ext uri="{FF2B5EF4-FFF2-40B4-BE49-F238E27FC236}">
                <a16:creationId xmlns:a16="http://schemas.microsoft.com/office/drawing/2014/main" id="{CE840393-47C3-0242-9D11-E640ABF1B76D}"/>
              </a:ext>
            </a:extLst>
          </p:cNvPr>
          <p:cNvSpPr>
            <a:spLocks noGrp="1" noChangeArrowheads="1"/>
          </p:cNvSpPr>
          <p:nvPr>
            <p:ph type="title"/>
          </p:nvPr>
        </p:nvSpPr>
        <p:spPr/>
        <p:txBody>
          <a:bodyPr/>
          <a:lstStyle/>
          <a:p>
            <a:br>
              <a:rPr lang="fr-FR" altLang="fr-FR"/>
            </a:br>
            <a:endParaRPr lang="fr-FR" altLang="fr-FR"/>
          </a:p>
        </p:txBody>
      </p:sp>
      <p:sp>
        <p:nvSpPr>
          <p:cNvPr id="7" name="Rectangle 4">
            <a:extLst>
              <a:ext uri="{FF2B5EF4-FFF2-40B4-BE49-F238E27FC236}">
                <a16:creationId xmlns:a16="http://schemas.microsoft.com/office/drawing/2014/main" id="{0305C169-2139-FA42-BA11-E9983AFE62F1}"/>
              </a:ext>
            </a:extLst>
          </p:cNvPr>
          <p:cNvSpPr>
            <a:spLocks noChangeArrowheads="1"/>
          </p:cNvSpPr>
          <p:nvPr/>
        </p:nvSpPr>
        <p:spPr bwMode="auto">
          <a:xfrm>
            <a:off x="479999" y="434716"/>
            <a:ext cx="10798227" cy="53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GB" altLang="fr-FR" sz="2200" b="1" dirty="0">
                <a:solidFill>
                  <a:schemeClr val="tx2">
                    <a:lumMod val="75000"/>
                  </a:schemeClr>
                </a:solidFill>
              </a:rPr>
              <a:t>Evidence from developing countries</a:t>
            </a:r>
          </a:p>
          <a:p>
            <a:pPr>
              <a:buNone/>
            </a:pPr>
            <a:endParaRPr lang="en-GB" sz="2200" b="1" dirty="0">
              <a:solidFill>
                <a:schemeClr val="tx2">
                  <a:lumMod val="75000"/>
                </a:schemeClr>
              </a:solidFill>
            </a:endParaRPr>
          </a:p>
          <a:p>
            <a:pPr>
              <a:buNone/>
            </a:pPr>
            <a:br>
              <a:rPr lang="fr-FR" sz="2400" dirty="0"/>
            </a:br>
            <a:r>
              <a:rPr lang="en-GB" sz="2200" b="1" dirty="0">
                <a:solidFill>
                  <a:schemeClr val="tx2">
                    <a:lumMod val="75000"/>
                  </a:schemeClr>
                </a:solidFill>
              </a:rPr>
              <a:t>Gonzalez and Quast </a:t>
            </a:r>
            <a:r>
              <a:rPr lang="en-GB" sz="2200" dirty="0">
                <a:solidFill>
                  <a:schemeClr val="tx2">
                    <a:lumMod val="75000"/>
                  </a:schemeClr>
                </a:solidFill>
              </a:rPr>
              <a:t>(2010) find that: </a:t>
            </a:r>
          </a:p>
          <a:p>
            <a:pPr marL="342900" indent="-342900">
              <a:buFontTx/>
              <a:buChar char="-"/>
            </a:pPr>
            <a:r>
              <a:rPr lang="en-GB" sz="2200" dirty="0">
                <a:solidFill>
                  <a:schemeClr val="tx2">
                    <a:lumMod val="75000"/>
                  </a:schemeClr>
                </a:solidFill>
              </a:rPr>
              <a:t>Mortality is pro-cyclical in developed states in Mexico, but counter-cyclical in poorer states</a:t>
            </a:r>
          </a:p>
          <a:p>
            <a:pPr marL="342900" indent="-342900">
              <a:buFontTx/>
              <a:buChar char="-"/>
            </a:pPr>
            <a:r>
              <a:rPr lang="en-GB" sz="2200" dirty="0">
                <a:solidFill>
                  <a:schemeClr val="tx2">
                    <a:lumMod val="75000"/>
                  </a:schemeClr>
                </a:solidFill>
              </a:rPr>
              <a:t>in developed states mortality due to non-communicable conditions is pro-cyclical, while in poorer states, mortality due to non-communicable conditions and parasitic and infectious diseases are counter-cyclical</a:t>
            </a:r>
          </a:p>
          <a:p>
            <a:pPr>
              <a:buNone/>
            </a:pPr>
            <a:endParaRPr lang="en-GB" sz="2200" dirty="0">
              <a:solidFill>
                <a:schemeClr val="tx2">
                  <a:lumMod val="75000"/>
                </a:schemeClr>
              </a:solidFill>
            </a:endParaRPr>
          </a:p>
          <a:p>
            <a:pPr>
              <a:buNone/>
            </a:pPr>
            <a:r>
              <a:rPr lang="en-GB" sz="2200" dirty="0">
                <a:solidFill>
                  <a:schemeClr val="tx2">
                    <a:lumMod val="75000"/>
                  </a:schemeClr>
                </a:solidFill>
              </a:rPr>
              <a:t>High relevance of studying the link between recessions and mortality in developing countries, with specific challenges such as the double disease burden, but also weak welfare systems</a:t>
            </a:r>
          </a:p>
          <a:p>
            <a:pPr>
              <a:buNone/>
            </a:pPr>
            <a:r>
              <a:rPr lang="fr-FR" sz="2200" dirty="0">
                <a:solidFill>
                  <a:schemeClr val="tx2">
                    <a:lumMod val="75000"/>
                  </a:schemeClr>
                </a:solidFill>
              </a:rPr>
              <a:t>=&gt; </a:t>
            </a:r>
            <a:r>
              <a:rPr lang="en-GB" sz="2200" dirty="0">
                <a:solidFill>
                  <a:schemeClr val="tx2">
                    <a:lumMod val="75000"/>
                  </a:schemeClr>
                </a:solidFill>
              </a:rPr>
              <a:t>More research is needed for developing countries</a:t>
            </a:r>
          </a:p>
        </p:txBody>
      </p:sp>
    </p:spTree>
    <p:extLst>
      <p:ext uri="{BB962C8B-B14F-4D97-AF65-F5344CB8AC3E}">
        <p14:creationId xmlns:p14="http://schemas.microsoft.com/office/powerpoint/2010/main" val="386033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5">
            <a:extLst>
              <a:ext uri="{FF2B5EF4-FFF2-40B4-BE49-F238E27FC236}">
                <a16:creationId xmlns:a16="http://schemas.microsoft.com/office/drawing/2014/main" id="{C3C926D8-B8CE-A947-B6E4-9787A1F056E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00C65F1-F79C-EA4E-95D7-5D69704AE99F}" type="slidenum">
              <a:rPr lang="fr-FR" altLang="fr-FR" sz="1400"/>
              <a:pPr>
                <a:spcBef>
                  <a:spcPct val="0"/>
                </a:spcBef>
                <a:buFontTx/>
                <a:buNone/>
              </a:pPr>
              <a:t>2</a:t>
            </a:fld>
            <a:endParaRPr lang="fr-FR" altLang="fr-FR" sz="1400"/>
          </a:p>
        </p:txBody>
      </p:sp>
      <p:sp>
        <p:nvSpPr>
          <p:cNvPr id="27650" name="Rectangle 2">
            <a:extLst>
              <a:ext uri="{FF2B5EF4-FFF2-40B4-BE49-F238E27FC236}">
                <a16:creationId xmlns:a16="http://schemas.microsoft.com/office/drawing/2014/main" id="{B855435F-F29D-D140-B7EC-B73BCFA026DF}"/>
              </a:ext>
            </a:extLst>
          </p:cNvPr>
          <p:cNvSpPr>
            <a:spLocks noGrp="1" noChangeArrowheads="1"/>
          </p:cNvSpPr>
          <p:nvPr>
            <p:ph type="title"/>
          </p:nvPr>
        </p:nvSpPr>
        <p:spPr/>
        <p:txBody>
          <a:bodyPr/>
          <a:lstStyle/>
          <a:p>
            <a:br>
              <a:rPr lang="fr-FR" altLang="fr-FR"/>
            </a:br>
            <a:endParaRPr lang="fr-FR" altLang="fr-FR"/>
          </a:p>
        </p:txBody>
      </p:sp>
      <p:sp>
        <p:nvSpPr>
          <p:cNvPr id="27652" name="Rectangle 4">
            <a:extLst>
              <a:ext uri="{FF2B5EF4-FFF2-40B4-BE49-F238E27FC236}">
                <a16:creationId xmlns:a16="http://schemas.microsoft.com/office/drawing/2014/main" id="{A5F608EA-FAB9-3F48-81C0-165F4F9820FA}"/>
              </a:ext>
            </a:extLst>
          </p:cNvPr>
          <p:cNvSpPr>
            <a:spLocks noChangeArrowheads="1"/>
          </p:cNvSpPr>
          <p:nvPr/>
        </p:nvSpPr>
        <p:spPr bwMode="auto">
          <a:xfrm>
            <a:off x="2437074" y="1416605"/>
            <a:ext cx="7873998"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lgn="ctr">
              <a:spcBef>
                <a:spcPts val="0"/>
              </a:spcBef>
              <a:buNone/>
            </a:pPr>
            <a:r>
              <a:rPr lang="en-GB" sz="2800" b="1" dirty="0">
                <a:solidFill>
                  <a:srgbClr val="355071"/>
                </a:solidFill>
                <a:latin typeface="Times New Roman" panose="02020603050405020304" pitchFamily="18" charset="0"/>
                <a:ea typeface="+mn-ea"/>
                <a:cs typeface="Times New Roman" panose="02020603050405020304" pitchFamily="18" charset="0"/>
              </a:rPr>
              <a:t>Outline</a:t>
            </a:r>
          </a:p>
          <a:p>
            <a:pPr lvl="0">
              <a:spcBef>
                <a:spcPts val="0"/>
              </a:spcBef>
              <a:buNone/>
            </a:pPr>
            <a:endParaRPr lang="en-GB" sz="2800" b="1" dirty="0">
              <a:solidFill>
                <a:srgbClr val="355071"/>
              </a:solidFill>
              <a:latin typeface="Times New Roman" panose="02020603050405020304" pitchFamily="18" charset="0"/>
              <a:ea typeface="+mn-ea"/>
              <a:cs typeface="Times New Roman" panose="02020603050405020304" pitchFamily="18" charset="0"/>
            </a:endParaRPr>
          </a:p>
          <a:p>
            <a:pPr lvl="0">
              <a:spcBef>
                <a:spcPts val="0"/>
              </a:spcBef>
              <a:buNone/>
            </a:pPr>
            <a:endParaRPr lang="en-GB" sz="2800" b="1" dirty="0">
              <a:solidFill>
                <a:srgbClr val="355071"/>
              </a:solidFill>
              <a:latin typeface="Times New Roman" panose="02020603050405020304" pitchFamily="18" charset="0"/>
              <a:ea typeface="+mn-ea"/>
              <a:cs typeface="Times New Roman" panose="02020603050405020304" pitchFamily="18" charset="0"/>
            </a:endParaRPr>
          </a:p>
          <a:p>
            <a:pPr marL="457200" lvl="0" indent="-457200">
              <a:spcBef>
                <a:spcPts val="0"/>
              </a:spcBef>
              <a:buFont typeface="+mj-lt"/>
              <a:buAutoNum type="arabicPeriod"/>
            </a:pPr>
            <a:r>
              <a:rPr lang="en-GB" sz="2800" b="1" dirty="0">
                <a:solidFill>
                  <a:srgbClr val="355071"/>
                </a:solidFill>
                <a:latin typeface="Times New Roman" panose="02020603050405020304" pitchFamily="18" charset="0"/>
                <a:ea typeface="+mn-ea"/>
                <a:cs typeface="Times New Roman" panose="02020603050405020304" pitchFamily="18" charset="0"/>
              </a:rPr>
              <a:t>Health and wealth</a:t>
            </a:r>
          </a:p>
          <a:p>
            <a:pPr marL="457200" lvl="0" indent="-457200">
              <a:spcBef>
                <a:spcPts val="0"/>
              </a:spcBef>
              <a:buFont typeface="+mj-lt"/>
              <a:buAutoNum type="arabicPeriod"/>
            </a:pPr>
            <a:r>
              <a:rPr lang="en-GB" sz="2800" b="1" dirty="0">
                <a:solidFill>
                  <a:srgbClr val="355071"/>
                </a:solidFill>
                <a:latin typeface="Times New Roman" panose="02020603050405020304" pitchFamily="18" charset="0"/>
                <a:ea typeface="+mn-ea"/>
                <a:cs typeface="Times New Roman" panose="02020603050405020304" pitchFamily="18" charset="0"/>
              </a:rPr>
              <a:t>Mortality and growth</a:t>
            </a:r>
          </a:p>
          <a:p>
            <a:pPr eaLnBrk="1" hangingPunct="1">
              <a:lnSpc>
                <a:spcPct val="90000"/>
              </a:lnSpc>
              <a:buClr>
                <a:schemeClr val="folHlink"/>
              </a:buClr>
              <a:buSzPct val="60000"/>
              <a:buFont typeface="Wingdings" pitchFamily="2" charset="2"/>
              <a:buNone/>
            </a:pPr>
            <a:endParaRPr lang="fr-FR" altLang="fr-FR" sz="2400" dirty="0"/>
          </a:p>
        </p:txBody>
      </p:sp>
    </p:spTree>
    <p:extLst>
      <p:ext uri="{BB962C8B-B14F-4D97-AF65-F5344CB8AC3E}">
        <p14:creationId xmlns:p14="http://schemas.microsoft.com/office/powerpoint/2010/main" val="365315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5">
            <a:extLst>
              <a:ext uri="{FF2B5EF4-FFF2-40B4-BE49-F238E27FC236}">
                <a16:creationId xmlns:a16="http://schemas.microsoft.com/office/drawing/2014/main" id="{C3C926D8-B8CE-A947-B6E4-9787A1F056E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00C65F1-F79C-EA4E-95D7-5D69704AE99F}" type="slidenum">
              <a:rPr lang="fr-FR" altLang="fr-FR" sz="1400"/>
              <a:pPr>
                <a:spcBef>
                  <a:spcPct val="0"/>
                </a:spcBef>
                <a:buFontTx/>
                <a:buNone/>
              </a:pPr>
              <a:t>3</a:t>
            </a:fld>
            <a:endParaRPr lang="fr-FR" altLang="fr-FR" sz="1400"/>
          </a:p>
        </p:txBody>
      </p:sp>
      <p:sp>
        <p:nvSpPr>
          <p:cNvPr id="27650" name="Rectangle 2">
            <a:extLst>
              <a:ext uri="{FF2B5EF4-FFF2-40B4-BE49-F238E27FC236}">
                <a16:creationId xmlns:a16="http://schemas.microsoft.com/office/drawing/2014/main" id="{B855435F-F29D-D140-B7EC-B73BCFA026DF}"/>
              </a:ext>
            </a:extLst>
          </p:cNvPr>
          <p:cNvSpPr>
            <a:spLocks noGrp="1" noChangeArrowheads="1"/>
          </p:cNvSpPr>
          <p:nvPr>
            <p:ph type="title"/>
          </p:nvPr>
        </p:nvSpPr>
        <p:spPr/>
        <p:txBody>
          <a:bodyPr/>
          <a:lstStyle/>
          <a:p>
            <a:br>
              <a:rPr lang="fr-FR" altLang="fr-FR" dirty="0"/>
            </a:br>
            <a:endParaRPr lang="fr-FR" altLang="fr-FR" dirty="0"/>
          </a:p>
        </p:txBody>
      </p:sp>
      <p:sp>
        <p:nvSpPr>
          <p:cNvPr id="27652" name="Rectangle 4">
            <a:extLst>
              <a:ext uri="{FF2B5EF4-FFF2-40B4-BE49-F238E27FC236}">
                <a16:creationId xmlns:a16="http://schemas.microsoft.com/office/drawing/2014/main" id="{A5F608EA-FAB9-3F48-81C0-165F4F9820FA}"/>
              </a:ext>
            </a:extLst>
          </p:cNvPr>
          <p:cNvSpPr>
            <a:spLocks noChangeArrowheads="1"/>
          </p:cNvSpPr>
          <p:nvPr/>
        </p:nvSpPr>
        <p:spPr bwMode="auto">
          <a:xfrm>
            <a:off x="3632828" y="2214694"/>
            <a:ext cx="7873998"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spcBef>
                <a:spcPts val="0"/>
              </a:spcBef>
              <a:buNone/>
            </a:pPr>
            <a:endParaRPr lang="en-GB" sz="2400" b="1" dirty="0">
              <a:solidFill>
                <a:srgbClr val="355071"/>
              </a:solidFill>
              <a:latin typeface="Times New Roman" panose="02020603050405020304" pitchFamily="18" charset="0"/>
              <a:ea typeface="+mn-ea"/>
              <a:cs typeface="Times New Roman" panose="02020603050405020304" pitchFamily="18" charset="0"/>
            </a:endParaRPr>
          </a:p>
          <a:p>
            <a:pPr lvl="0">
              <a:spcBef>
                <a:spcPts val="0"/>
              </a:spcBef>
              <a:buNone/>
            </a:pPr>
            <a:r>
              <a:rPr lang="en-GB" sz="2800" b="1" dirty="0">
                <a:solidFill>
                  <a:srgbClr val="355071"/>
                </a:solidFill>
                <a:latin typeface="Times New Roman" panose="02020603050405020304" pitchFamily="18" charset="0"/>
                <a:ea typeface="+mn-ea"/>
                <a:cs typeface="Times New Roman" panose="02020603050405020304" pitchFamily="18" charset="0"/>
              </a:rPr>
              <a:t>1 - Health and wealth</a:t>
            </a:r>
          </a:p>
          <a:p>
            <a:pPr eaLnBrk="1" hangingPunct="1">
              <a:lnSpc>
                <a:spcPct val="90000"/>
              </a:lnSpc>
              <a:buClr>
                <a:schemeClr val="folHlink"/>
              </a:buClr>
              <a:buSzPct val="60000"/>
              <a:buFont typeface="Wingdings" pitchFamily="2" charset="2"/>
              <a:buNone/>
            </a:pPr>
            <a:endParaRPr lang="fr-FR" altLang="fr-FR" sz="2400" dirty="0"/>
          </a:p>
        </p:txBody>
      </p:sp>
    </p:spTree>
    <p:extLst>
      <p:ext uri="{BB962C8B-B14F-4D97-AF65-F5344CB8AC3E}">
        <p14:creationId xmlns:p14="http://schemas.microsoft.com/office/powerpoint/2010/main" val="416798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5">
            <a:extLst>
              <a:ext uri="{FF2B5EF4-FFF2-40B4-BE49-F238E27FC236}">
                <a16:creationId xmlns:a16="http://schemas.microsoft.com/office/drawing/2014/main" id="{C3C926D8-B8CE-A947-B6E4-9787A1F056E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00C65F1-F79C-EA4E-95D7-5D69704AE99F}" type="slidenum">
              <a:rPr lang="fr-FR" altLang="fr-FR" sz="1400"/>
              <a:pPr>
                <a:spcBef>
                  <a:spcPct val="0"/>
                </a:spcBef>
                <a:buFontTx/>
                <a:buNone/>
              </a:pPr>
              <a:t>4</a:t>
            </a:fld>
            <a:endParaRPr lang="fr-FR" altLang="fr-FR" sz="1400"/>
          </a:p>
        </p:txBody>
      </p:sp>
      <p:sp>
        <p:nvSpPr>
          <p:cNvPr id="27650" name="Rectangle 2">
            <a:extLst>
              <a:ext uri="{FF2B5EF4-FFF2-40B4-BE49-F238E27FC236}">
                <a16:creationId xmlns:a16="http://schemas.microsoft.com/office/drawing/2014/main" id="{B855435F-F29D-D140-B7EC-B73BCFA026DF}"/>
              </a:ext>
            </a:extLst>
          </p:cNvPr>
          <p:cNvSpPr>
            <a:spLocks noGrp="1" noChangeArrowheads="1"/>
          </p:cNvSpPr>
          <p:nvPr>
            <p:ph type="title"/>
          </p:nvPr>
        </p:nvSpPr>
        <p:spPr/>
        <p:txBody>
          <a:bodyPr/>
          <a:lstStyle/>
          <a:p>
            <a:br>
              <a:rPr lang="fr-FR" altLang="fr-FR"/>
            </a:br>
            <a:endParaRPr lang="fr-FR" altLang="fr-FR"/>
          </a:p>
        </p:txBody>
      </p:sp>
      <p:sp>
        <p:nvSpPr>
          <p:cNvPr id="27652" name="Rectangle 4">
            <a:extLst>
              <a:ext uri="{FF2B5EF4-FFF2-40B4-BE49-F238E27FC236}">
                <a16:creationId xmlns:a16="http://schemas.microsoft.com/office/drawing/2014/main" id="{A5F608EA-FAB9-3F48-81C0-165F4F9820FA}"/>
              </a:ext>
            </a:extLst>
          </p:cNvPr>
          <p:cNvSpPr>
            <a:spLocks noChangeArrowheads="1"/>
          </p:cNvSpPr>
          <p:nvPr/>
        </p:nvSpPr>
        <p:spPr bwMode="auto">
          <a:xfrm>
            <a:off x="2640013" y="2420939"/>
            <a:ext cx="7873998" cy="202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Clr>
                <a:schemeClr val="folHlink"/>
              </a:buClr>
              <a:buSzPct val="60000"/>
              <a:buFont typeface="Wingdings" pitchFamily="2" charset="2"/>
              <a:buNone/>
            </a:pPr>
            <a:r>
              <a:rPr lang="en-GB" altLang="fr-FR" sz="2200" dirty="0">
                <a:solidFill>
                  <a:schemeClr val="tx2">
                    <a:lumMod val="75000"/>
                  </a:schemeClr>
                </a:solidFill>
              </a:rPr>
              <a:t>Comparing the rate of growth of health care expenditures with that of wealth (proxied by the Gross Domestic Product - GDP) is a way of measuring the relative importance of the health care sector compared to other services funded publicly (education, defence, …)</a:t>
            </a:r>
          </a:p>
          <a:p>
            <a:pPr eaLnBrk="1" hangingPunct="1">
              <a:lnSpc>
                <a:spcPct val="90000"/>
              </a:lnSpc>
              <a:buClr>
                <a:schemeClr val="folHlink"/>
              </a:buClr>
              <a:buSzPct val="60000"/>
              <a:buFont typeface="Wingdings" pitchFamily="2" charset="2"/>
              <a:buNone/>
            </a:pPr>
            <a:endParaRPr lang="fr-FR" altLang="fr-FR" sz="2400" dirty="0"/>
          </a:p>
        </p:txBody>
      </p:sp>
    </p:spTree>
    <p:extLst>
      <p:ext uri="{BB962C8B-B14F-4D97-AF65-F5344CB8AC3E}">
        <p14:creationId xmlns:p14="http://schemas.microsoft.com/office/powerpoint/2010/main" val="39860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a:extLst>
              <a:ext uri="{FF2B5EF4-FFF2-40B4-BE49-F238E27FC236}">
                <a16:creationId xmlns:a16="http://schemas.microsoft.com/office/drawing/2014/main" id="{D539346C-0AB4-FE43-890E-39993563D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90E70-8EA8-6247-BFAC-E7B0FFB3A33D}" type="slidenum">
              <a:rPr lang="fr-FR" altLang="fr-FR" sz="1400"/>
              <a:pPr>
                <a:spcBef>
                  <a:spcPct val="0"/>
                </a:spcBef>
                <a:buFontTx/>
                <a:buNone/>
              </a:pPr>
              <a:t>5</a:t>
            </a:fld>
            <a:endParaRPr lang="fr-FR" altLang="fr-FR" sz="1400"/>
          </a:p>
        </p:txBody>
      </p:sp>
      <p:sp>
        <p:nvSpPr>
          <p:cNvPr id="37890" name="Rectangle 2">
            <a:extLst>
              <a:ext uri="{FF2B5EF4-FFF2-40B4-BE49-F238E27FC236}">
                <a16:creationId xmlns:a16="http://schemas.microsoft.com/office/drawing/2014/main" id="{CE840393-47C3-0242-9D11-E640ABF1B76D}"/>
              </a:ext>
            </a:extLst>
          </p:cNvPr>
          <p:cNvSpPr>
            <a:spLocks noGrp="1" noChangeArrowheads="1"/>
          </p:cNvSpPr>
          <p:nvPr>
            <p:ph type="title"/>
          </p:nvPr>
        </p:nvSpPr>
        <p:spPr/>
        <p:txBody>
          <a:bodyPr/>
          <a:lstStyle/>
          <a:p>
            <a:br>
              <a:rPr lang="fr-FR" altLang="fr-FR"/>
            </a:br>
            <a:endParaRPr lang="fr-FR" altLang="fr-FR"/>
          </a:p>
        </p:txBody>
      </p:sp>
      <p:sp>
        <p:nvSpPr>
          <p:cNvPr id="37892" name="Rectangle 4">
            <a:extLst>
              <a:ext uri="{FF2B5EF4-FFF2-40B4-BE49-F238E27FC236}">
                <a16:creationId xmlns:a16="http://schemas.microsoft.com/office/drawing/2014/main" id="{3708ABBE-157B-6946-94F2-54BE49EA315E}"/>
              </a:ext>
            </a:extLst>
          </p:cNvPr>
          <p:cNvSpPr>
            <a:spLocks noChangeArrowheads="1"/>
          </p:cNvSpPr>
          <p:nvPr/>
        </p:nvSpPr>
        <p:spPr bwMode="auto">
          <a:xfrm>
            <a:off x="1774825" y="1268414"/>
            <a:ext cx="8604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Clr>
                <a:schemeClr val="folHlink"/>
              </a:buClr>
              <a:buSzPct val="60000"/>
              <a:buFont typeface="Wingdings" pitchFamily="2" charset="2"/>
              <a:buNone/>
            </a:pPr>
            <a:r>
              <a:rPr lang="en-GB" altLang="fr-FR" sz="2200" dirty="0">
                <a:solidFill>
                  <a:schemeClr val="tx2">
                    <a:lumMod val="75000"/>
                  </a:schemeClr>
                </a:solidFill>
              </a:rPr>
              <a:t>The rate of growth of health care expenditure being faster than that of GDP, the ratio of these two rates (</a:t>
            </a:r>
            <a:r>
              <a:rPr lang="en-GB" altLang="fr-FR" sz="2200" b="1" dirty="0">
                <a:solidFill>
                  <a:schemeClr val="tx2">
                    <a:lumMod val="75000"/>
                  </a:schemeClr>
                </a:solidFill>
              </a:rPr>
              <a:t>income elasticity</a:t>
            </a:r>
            <a:r>
              <a:rPr lang="en-GB" altLang="fr-FR" sz="2200" dirty="0">
                <a:solidFill>
                  <a:schemeClr val="tx2">
                    <a:lumMod val="75000"/>
                  </a:schemeClr>
                </a:solidFill>
              </a:rPr>
              <a:t>) is greater than one </a:t>
            </a:r>
          </a:p>
          <a:p>
            <a:pPr marL="342900" indent="-342900" eaLnBrk="1" hangingPunct="1">
              <a:lnSpc>
                <a:spcPct val="90000"/>
              </a:lnSpc>
              <a:buClr>
                <a:schemeClr val="folHlink"/>
              </a:buClr>
              <a:buSzPct val="60000"/>
              <a:buFont typeface="Symbol" pitchFamily="2" charset="2"/>
              <a:buChar char="Þ"/>
            </a:pPr>
            <a:r>
              <a:rPr lang="en-GB" altLang="fr-FR" sz="2200" dirty="0">
                <a:solidFill>
                  <a:schemeClr val="tx2">
                    <a:lumMod val="75000"/>
                  </a:schemeClr>
                </a:solidFill>
              </a:rPr>
              <a:t>As individuals become richer, they tend to spend an increasing share of their incomes in health care</a:t>
            </a:r>
          </a:p>
          <a:p>
            <a:pPr eaLnBrk="1" hangingPunct="1">
              <a:lnSpc>
                <a:spcPct val="90000"/>
              </a:lnSpc>
              <a:buClr>
                <a:schemeClr val="folHlink"/>
              </a:buClr>
              <a:buSzPct val="60000"/>
              <a:buFont typeface="Wingdings" pitchFamily="2" charset="2"/>
              <a:buNone/>
            </a:pPr>
            <a:endParaRPr lang="en-GB" altLang="fr-FR" sz="2200" dirty="0">
              <a:solidFill>
                <a:schemeClr val="tx2">
                  <a:lumMod val="75000"/>
                </a:schemeClr>
              </a:solidFill>
            </a:endParaRPr>
          </a:p>
          <a:p>
            <a:pPr eaLnBrk="1" hangingPunct="1">
              <a:lnSpc>
                <a:spcPct val="90000"/>
              </a:lnSpc>
              <a:buClr>
                <a:schemeClr val="folHlink"/>
              </a:buClr>
              <a:buSzPct val="60000"/>
              <a:buFont typeface="Wingdings" pitchFamily="2" charset="2"/>
              <a:buNone/>
            </a:pPr>
            <a:r>
              <a:rPr lang="en-GB" altLang="fr-FR" sz="2200" dirty="0">
                <a:solidFill>
                  <a:schemeClr val="tx2">
                    <a:lumMod val="75000"/>
                  </a:schemeClr>
                </a:solidFill>
              </a:rPr>
              <a:t>This would imply that healthcare is a </a:t>
            </a:r>
            <a:r>
              <a:rPr lang="en-GB" altLang="fr-FR" sz="2200" b="1" dirty="0">
                <a:solidFill>
                  <a:schemeClr val="tx2">
                    <a:lumMod val="75000"/>
                  </a:schemeClr>
                </a:solidFill>
              </a:rPr>
              <a:t>‘superior good’</a:t>
            </a:r>
          </a:p>
          <a:p>
            <a:pPr eaLnBrk="1" hangingPunct="1">
              <a:lnSpc>
                <a:spcPct val="90000"/>
              </a:lnSpc>
              <a:buClr>
                <a:schemeClr val="folHlink"/>
              </a:buClr>
              <a:buSzPct val="60000"/>
              <a:buFont typeface="Wingdings" pitchFamily="2" charset="2"/>
              <a:buNone/>
            </a:pPr>
            <a:endParaRPr lang="en-GB" altLang="fr-FR" sz="2200" dirty="0">
              <a:solidFill>
                <a:schemeClr val="tx2">
                  <a:lumMod val="75000"/>
                </a:schemeClr>
              </a:solidFill>
            </a:endParaRPr>
          </a:p>
          <a:p>
            <a:pPr eaLnBrk="1" hangingPunct="1">
              <a:lnSpc>
                <a:spcPct val="90000"/>
              </a:lnSpc>
              <a:buClr>
                <a:schemeClr val="folHlink"/>
              </a:buClr>
              <a:buSzPct val="60000"/>
              <a:buFont typeface="Wingdings" pitchFamily="2" charset="2"/>
              <a:buNone/>
            </a:pPr>
            <a:r>
              <a:rPr lang="en-GB" altLang="fr-FR" sz="2200" b="1" dirty="0">
                <a:solidFill>
                  <a:schemeClr val="tx2">
                    <a:lumMod val="75000"/>
                  </a:schemeClr>
                </a:solidFill>
              </a:rPr>
              <a:t>Question</a:t>
            </a:r>
            <a:r>
              <a:rPr lang="en-GB" altLang="fr-FR" sz="2200" dirty="0">
                <a:solidFill>
                  <a:schemeClr val="tx2">
                    <a:lumMod val="75000"/>
                  </a:schemeClr>
                </a:solidFill>
              </a:rPr>
              <a:t>: Is it truly reflecting individuals’ preferences on spending more on health care or is it the conjunction of multiple determinants such as aging, technical progress, industry pressure to treat conditions that were not before, …</a:t>
            </a:r>
          </a:p>
          <a:p>
            <a:pPr eaLnBrk="1" hangingPunct="1">
              <a:lnSpc>
                <a:spcPct val="90000"/>
              </a:lnSpc>
              <a:buClr>
                <a:schemeClr val="folHlink"/>
              </a:buClr>
              <a:buSzPct val="60000"/>
              <a:buFont typeface="Wingdings" pitchFamily="2" charset="2"/>
              <a:buNone/>
            </a:pPr>
            <a:endParaRPr lang="fr-FR" altLang="fr-FR" sz="2400" dirty="0"/>
          </a:p>
        </p:txBody>
      </p:sp>
    </p:spTree>
    <p:extLst>
      <p:ext uri="{BB962C8B-B14F-4D97-AF65-F5344CB8AC3E}">
        <p14:creationId xmlns:p14="http://schemas.microsoft.com/office/powerpoint/2010/main" val="123014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a:extLst>
              <a:ext uri="{FF2B5EF4-FFF2-40B4-BE49-F238E27FC236}">
                <a16:creationId xmlns:a16="http://schemas.microsoft.com/office/drawing/2014/main" id="{D539346C-0AB4-FE43-890E-39993563D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90E70-8EA8-6247-BFAC-E7B0FFB3A33D}" type="slidenum">
              <a:rPr lang="fr-FR" altLang="fr-FR" sz="1400"/>
              <a:pPr>
                <a:spcBef>
                  <a:spcPct val="0"/>
                </a:spcBef>
                <a:buFontTx/>
                <a:buNone/>
              </a:pPr>
              <a:t>6</a:t>
            </a:fld>
            <a:endParaRPr lang="fr-FR" altLang="fr-FR" sz="1400"/>
          </a:p>
        </p:txBody>
      </p:sp>
      <p:sp>
        <p:nvSpPr>
          <p:cNvPr id="37890" name="Rectangle 2">
            <a:extLst>
              <a:ext uri="{FF2B5EF4-FFF2-40B4-BE49-F238E27FC236}">
                <a16:creationId xmlns:a16="http://schemas.microsoft.com/office/drawing/2014/main" id="{CE840393-47C3-0242-9D11-E640ABF1B76D}"/>
              </a:ext>
            </a:extLst>
          </p:cNvPr>
          <p:cNvSpPr>
            <a:spLocks noGrp="1" noChangeArrowheads="1"/>
          </p:cNvSpPr>
          <p:nvPr>
            <p:ph type="title"/>
          </p:nvPr>
        </p:nvSpPr>
        <p:spPr/>
        <p:txBody>
          <a:bodyPr/>
          <a:lstStyle/>
          <a:p>
            <a:br>
              <a:rPr lang="fr-FR" altLang="fr-FR"/>
            </a:br>
            <a:endParaRPr lang="fr-FR" altLang="fr-FR"/>
          </a:p>
        </p:txBody>
      </p:sp>
      <p:sp>
        <p:nvSpPr>
          <p:cNvPr id="37892" name="Rectangle 4">
            <a:extLst>
              <a:ext uri="{FF2B5EF4-FFF2-40B4-BE49-F238E27FC236}">
                <a16:creationId xmlns:a16="http://schemas.microsoft.com/office/drawing/2014/main" id="{3708ABBE-157B-6946-94F2-54BE49EA315E}"/>
              </a:ext>
            </a:extLst>
          </p:cNvPr>
          <p:cNvSpPr>
            <a:spLocks noChangeArrowheads="1"/>
          </p:cNvSpPr>
          <p:nvPr/>
        </p:nvSpPr>
        <p:spPr bwMode="auto">
          <a:xfrm>
            <a:off x="2173600" y="1143304"/>
            <a:ext cx="78448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GB" altLang="fr-FR" sz="2200" dirty="0">
                <a:solidFill>
                  <a:schemeClr val="tx2">
                    <a:lumMod val="75000"/>
                  </a:schemeClr>
                </a:solidFill>
              </a:rPr>
              <a:t>The first author to ask this question is the American </a:t>
            </a:r>
            <a:r>
              <a:rPr lang="en-GB" altLang="fr-FR" sz="2200" b="1" dirty="0">
                <a:solidFill>
                  <a:schemeClr val="tx2">
                    <a:lumMod val="75000"/>
                  </a:schemeClr>
                </a:solidFill>
                <a:cs typeface="Arial" panose="020B0604020202020204" pitchFamily="34" charset="0"/>
              </a:rPr>
              <a:t>J. Newhouse</a:t>
            </a:r>
            <a:r>
              <a:rPr lang="en-GB" altLang="fr-FR" sz="2200" dirty="0">
                <a:solidFill>
                  <a:schemeClr val="tx2">
                    <a:lumMod val="75000"/>
                  </a:schemeClr>
                </a:solidFill>
                <a:cs typeface="Arial" panose="020B0604020202020204" pitchFamily="34" charset="0"/>
              </a:rPr>
              <a:t> (1977), editor of the </a:t>
            </a:r>
            <a:r>
              <a:rPr lang="en-GB" altLang="fr-FR" sz="2200" i="1" dirty="0">
                <a:solidFill>
                  <a:schemeClr val="tx2">
                    <a:lumMod val="75000"/>
                  </a:schemeClr>
                </a:solidFill>
                <a:cs typeface="Arial" panose="020B0604020202020204" pitchFamily="34" charset="0"/>
              </a:rPr>
              <a:t>Journal of Health Economics</a:t>
            </a:r>
          </a:p>
          <a:p>
            <a:pPr>
              <a:spcBef>
                <a:spcPct val="0"/>
              </a:spcBef>
              <a:buNone/>
            </a:pPr>
            <a:endParaRPr lang="en-GB" altLang="fr-FR" sz="2200" i="1" dirty="0">
              <a:solidFill>
                <a:schemeClr val="tx2">
                  <a:lumMod val="75000"/>
                </a:schemeClr>
              </a:solidFill>
              <a:cs typeface="Arial" panose="020B0604020202020204" pitchFamily="34" charset="0"/>
            </a:endParaRPr>
          </a:p>
          <a:p>
            <a:pPr>
              <a:spcBef>
                <a:spcPct val="0"/>
              </a:spcBef>
              <a:buNone/>
            </a:pPr>
            <a:r>
              <a:rPr lang="en-GB" altLang="fr-FR" sz="2200" dirty="0">
                <a:solidFill>
                  <a:schemeClr val="tx2">
                    <a:lumMod val="75000"/>
                  </a:schemeClr>
                </a:solidFill>
                <a:cs typeface="Arial" panose="020B0604020202020204" pitchFamily="34" charset="0"/>
              </a:rPr>
              <a:t>Are health care services </a:t>
            </a:r>
            <a:r>
              <a:rPr lang="en-GB" altLang="fr-FR" sz="2200" b="1" dirty="0">
                <a:solidFill>
                  <a:schemeClr val="tx2">
                    <a:lumMod val="75000"/>
                  </a:schemeClr>
                </a:solidFill>
                <a:cs typeface="Arial" panose="020B0604020202020204" pitchFamily="34" charset="0"/>
              </a:rPr>
              <a:t>necessities or luxuries</a:t>
            </a:r>
            <a:r>
              <a:rPr lang="en-GB" altLang="fr-FR" sz="2200" dirty="0">
                <a:solidFill>
                  <a:schemeClr val="tx2">
                    <a:lumMod val="75000"/>
                  </a:schemeClr>
                </a:solidFill>
                <a:cs typeface="Arial" panose="020B0604020202020204" pitchFamily="34" charset="0"/>
              </a:rPr>
              <a:t>?</a:t>
            </a:r>
          </a:p>
          <a:p>
            <a:pPr marL="342900" indent="-342900">
              <a:spcBef>
                <a:spcPct val="0"/>
              </a:spcBef>
              <a:buFont typeface="Symbol" pitchFamily="2" charset="2"/>
              <a:buChar char="Þ"/>
            </a:pPr>
            <a:r>
              <a:rPr lang="en-GB" altLang="fr-FR" sz="2200" dirty="0">
                <a:solidFill>
                  <a:schemeClr val="tx2">
                    <a:lumMod val="75000"/>
                  </a:schemeClr>
                </a:solidFill>
                <a:cs typeface="Arial" panose="020B0604020202020204" pitchFamily="34" charset="0"/>
              </a:rPr>
              <a:t>Income elasticity (E) estimation</a:t>
            </a:r>
          </a:p>
          <a:p>
            <a:pPr marL="342900" indent="-342900">
              <a:spcBef>
                <a:spcPct val="0"/>
              </a:spcBef>
              <a:buFont typeface="Symbol" pitchFamily="2" charset="2"/>
              <a:buChar char="Þ"/>
            </a:pPr>
            <a:endParaRPr lang="en-GB" altLang="fr-FR" sz="2200" dirty="0">
              <a:solidFill>
                <a:schemeClr val="tx2">
                  <a:lumMod val="75000"/>
                </a:schemeClr>
              </a:solidFill>
              <a:cs typeface="Arial" panose="020B0604020202020204" pitchFamily="34" charset="0"/>
            </a:endParaRPr>
          </a:p>
          <a:p>
            <a:pPr>
              <a:spcBef>
                <a:spcPct val="0"/>
              </a:spcBef>
              <a:buNone/>
            </a:pPr>
            <a:r>
              <a:rPr lang="en-GB" altLang="fr-FR" sz="2200" dirty="0">
                <a:solidFill>
                  <a:schemeClr val="tx2">
                    <a:lumMod val="75000"/>
                  </a:schemeClr>
                </a:solidFill>
                <a:cs typeface="Arial" panose="020B0604020202020204" pitchFamily="34" charset="0"/>
              </a:rPr>
              <a:t>E &lt; 1 : health care services are necessities</a:t>
            </a:r>
            <a:endParaRPr lang="en-GB" altLang="ja-JP" sz="2200" dirty="0">
              <a:solidFill>
                <a:schemeClr val="tx2">
                  <a:lumMod val="75000"/>
                </a:schemeClr>
              </a:solidFill>
              <a:cs typeface="Arial" panose="020B0604020202020204" pitchFamily="34" charset="0"/>
            </a:endParaRPr>
          </a:p>
          <a:p>
            <a:pPr>
              <a:spcBef>
                <a:spcPct val="0"/>
              </a:spcBef>
              <a:buNone/>
            </a:pPr>
            <a:r>
              <a:rPr lang="en-GB" altLang="fr-FR" sz="2200" dirty="0">
                <a:solidFill>
                  <a:schemeClr val="tx2">
                    <a:lumMod val="75000"/>
                  </a:schemeClr>
                </a:solidFill>
                <a:cs typeface="Arial" panose="020B0604020202020204" pitchFamily="34" charset="0"/>
              </a:rPr>
              <a:t>E &gt; 1 : Health care services are luxuries</a:t>
            </a:r>
          </a:p>
          <a:p>
            <a:pPr eaLnBrk="1" hangingPunct="1">
              <a:lnSpc>
                <a:spcPct val="90000"/>
              </a:lnSpc>
              <a:buClr>
                <a:schemeClr val="folHlink"/>
              </a:buClr>
              <a:buSzPct val="60000"/>
              <a:buFont typeface="Wingdings" pitchFamily="2" charset="2"/>
              <a:buNone/>
            </a:pPr>
            <a:endParaRPr lang="fr-FR" altLang="fr-FR" sz="2400" dirty="0"/>
          </a:p>
          <a:p>
            <a:pPr eaLnBrk="1" hangingPunct="1">
              <a:lnSpc>
                <a:spcPct val="90000"/>
              </a:lnSpc>
              <a:buClr>
                <a:schemeClr val="folHlink"/>
              </a:buClr>
              <a:buSzPct val="60000"/>
              <a:buFont typeface="Wingdings" pitchFamily="2" charset="2"/>
              <a:buNone/>
            </a:pPr>
            <a:r>
              <a:rPr lang="en-GB" altLang="fr-FR" sz="2200" dirty="0">
                <a:solidFill>
                  <a:schemeClr val="tx2">
                    <a:lumMod val="75000"/>
                  </a:schemeClr>
                </a:solidFill>
              </a:rPr>
              <a:t>=&gt; Strong policy implications </a:t>
            </a:r>
          </a:p>
        </p:txBody>
      </p:sp>
    </p:spTree>
    <p:extLst>
      <p:ext uri="{BB962C8B-B14F-4D97-AF65-F5344CB8AC3E}">
        <p14:creationId xmlns:p14="http://schemas.microsoft.com/office/powerpoint/2010/main" val="87216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a:extLst>
              <a:ext uri="{FF2B5EF4-FFF2-40B4-BE49-F238E27FC236}">
                <a16:creationId xmlns:a16="http://schemas.microsoft.com/office/drawing/2014/main" id="{D539346C-0AB4-FE43-890E-39993563D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90E70-8EA8-6247-BFAC-E7B0FFB3A33D}" type="slidenum">
              <a:rPr lang="fr-FR" altLang="fr-FR" sz="1400"/>
              <a:pPr>
                <a:spcBef>
                  <a:spcPct val="0"/>
                </a:spcBef>
                <a:buFontTx/>
                <a:buNone/>
              </a:pPr>
              <a:t>7</a:t>
            </a:fld>
            <a:endParaRPr lang="fr-FR" altLang="fr-FR" sz="1400"/>
          </a:p>
        </p:txBody>
      </p:sp>
      <p:sp>
        <p:nvSpPr>
          <p:cNvPr id="37890" name="Rectangle 2">
            <a:extLst>
              <a:ext uri="{FF2B5EF4-FFF2-40B4-BE49-F238E27FC236}">
                <a16:creationId xmlns:a16="http://schemas.microsoft.com/office/drawing/2014/main" id="{CE840393-47C3-0242-9D11-E640ABF1B76D}"/>
              </a:ext>
            </a:extLst>
          </p:cNvPr>
          <p:cNvSpPr>
            <a:spLocks noGrp="1" noChangeArrowheads="1"/>
          </p:cNvSpPr>
          <p:nvPr>
            <p:ph type="title"/>
          </p:nvPr>
        </p:nvSpPr>
        <p:spPr/>
        <p:txBody>
          <a:bodyPr/>
          <a:lstStyle/>
          <a:p>
            <a:br>
              <a:rPr lang="fr-FR" altLang="fr-FR"/>
            </a:br>
            <a:endParaRPr lang="fr-FR" altLang="fr-FR"/>
          </a:p>
        </p:txBody>
      </p:sp>
      <p:sp>
        <p:nvSpPr>
          <p:cNvPr id="37892" name="Rectangle 4">
            <a:extLst>
              <a:ext uri="{FF2B5EF4-FFF2-40B4-BE49-F238E27FC236}">
                <a16:creationId xmlns:a16="http://schemas.microsoft.com/office/drawing/2014/main" id="{3708ABBE-157B-6946-94F2-54BE49EA315E}"/>
              </a:ext>
            </a:extLst>
          </p:cNvPr>
          <p:cNvSpPr>
            <a:spLocks noChangeArrowheads="1"/>
          </p:cNvSpPr>
          <p:nvPr/>
        </p:nvSpPr>
        <p:spPr bwMode="auto">
          <a:xfrm>
            <a:off x="1928785" y="1369167"/>
            <a:ext cx="8112029"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GB" altLang="fr-FR" sz="2200" b="1" dirty="0">
                <a:solidFill>
                  <a:schemeClr val="tx2">
                    <a:lumMod val="75000"/>
                  </a:schemeClr>
                </a:solidFill>
              </a:rPr>
              <a:t>Early estimations </a:t>
            </a:r>
            <a:r>
              <a:rPr lang="en-GB" altLang="fr-FR" sz="2200" dirty="0">
                <a:solidFill>
                  <a:schemeClr val="tx2">
                    <a:lumMod val="75000"/>
                  </a:schemeClr>
                </a:solidFill>
              </a:rPr>
              <a:t>based on comparisons across OECD countries found income elasticities &gt;1 (luxury goods)</a:t>
            </a:r>
            <a:endParaRPr lang="en-GB" altLang="fr-FR" sz="2200" dirty="0">
              <a:solidFill>
                <a:schemeClr val="tx2">
                  <a:lumMod val="75000"/>
                </a:schemeClr>
              </a:solidFill>
              <a:cs typeface="Arial" panose="020B0604020202020204" pitchFamily="34" charset="0"/>
            </a:endParaRPr>
          </a:p>
          <a:p>
            <a:pPr>
              <a:buNone/>
            </a:pPr>
            <a:r>
              <a:rPr lang="en-GB" altLang="fr-FR" sz="2200" dirty="0">
                <a:solidFill>
                  <a:schemeClr val="tx2">
                    <a:lumMod val="75000"/>
                  </a:schemeClr>
                </a:solidFill>
                <a:ea typeface="ヒラギノ角ゴ Pro W3" panose="020B0300000000000000" pitchFamily="34" charset="-128"/>
              </a:rPr>
              <a:t>- Newhouse (1977) : income elasticity between 1.15 et 1.31</a:t>
            </a:r>
          </a:p>
          <a:p>
            <a:pPr>
              <a:buNone/>
            </a:pPr>
            <a:r>
              <a:rPr lang="en-GB" altLang="fr-FR" sz="2200" dirty="0">
                <a:solidFill>
                  <a:schemeClr val="tx2">
                    <a:lumMod val="75000"/>
                  </a:schemeClr>
                </a:solidFill>
                <a:ea typeface="ヒラギノ角ゴ Pro W3" panose="020B0300000000000000" pitchFamily="34" charset="-128"/>
              </a:rPr>
              <a:t>- Parkin et al. (1987), </a:t>
            </a:r>
            <a:r>
              <a:rPr lang="en-GB" altLang="fr-FR" sz="2200" dirty="0" err="1">
                <a:solidFill>
                  <a:schemeClr val="tx2">
                    <a:lumMod val="75000"/>
                  </a:schemeClr>
                </a:solidFill>
                <a:ea typeface="ヒラギノ角ゴ Pro W3" panose="020B0300000000000000" pitchFamily="34" charset="-128"/>
              </a:rPr>
              <a:t>Gerdtham</a:t>
            </a:r>
            <a:r>
              <a:rPr lang="en-GB" altLang="fr-FR" sz="2200" dirty="0">
                <a:solidFill>
                  <a:schemeClr val="tx2">
                    <a:lumMod val="75000"/>
                  </a:schemeClr>
                </a:solidFill>
                <a:ea typeface="ヒラギノ角ゴ Pro W3" panose="020B0300000000000000" pitchFamily="34" charset="-128"/>
              </a:rPr>
              <a:t> et al. (1992), </a:t>
            </a:r>
            <a:r>
              <a:rPr lang="en-GB" altLang="fr-FR" sz="2200" dirty="0" err="1">
                <a:solidFill>
                  <a:schemeClr val="tx2">
                    <a:lumMod val="75000"/>
                  </a:schemeClr>
                </a:solidFill>
                <a:ea typeface="ヒラギノ角ゴ Pro W3" panose="020B0300000000000000" pitchFamily="34" charset="-128"/>
              </a:rPr>
              <a:t>Getzen</a:t>
            </a:r>
            <a:r>
              <a:rPr lang="en-GB" altLang="fr-FR" sz="2200" dirty="0">
                <a:solidFill>
                  <a:schemeClr val="tx2">
                    <a:lumMod val="75000"/>
                  </a:schemeClr>
                </a:solidFill>
                <a:ea typeface="ヒラギノ角ゴ Pro W3" panose="020B0300000000000000" pitchFamily="34" charset="-128"/>
              </a:rPr>
              <a:t> and </a:t>
            </a:r>
            <a:r>
              <a:rPr lang="en-GB" altLang="fr-FR" sz="2200" dirty="0" err="1">
                <a:solidFill>
                  <a:schemeClr val="tx2">
                    <a:lumMod val="75000"/>
                  </a:schemeClr>
                </a:solidFill>
                <a:ea typeface="ヒラギノ角ゴ Pro W3" panose="020B0300000000000000" pitchFamily="34" charset="-128"/>
              </a:rPr>
              <a:t>Poullier</a:t>
            </a:r>
            <a:r>
              <a:rPr lang="en-GB" altLang="fr-FR" sz="2200" dirty="0">
                <a:solidFill>
                  <a:schemeClr val="tx2">
                    <a:lumMod val="75000"/>
                  </a:schemeClr>
                </a:solidFill>
                <a:ea typeface="ヒラギノ角ゴ Pro W3" panose="020B0300000000000000" pitchFamily="34" charset="-128"/>
              </a:rPr>
              <a:t> (1992) also found elasticities &gt; 1</a:t>
            </a:r>
          </a:p>
          <a:p>
            <a:pPr>
              <a:spcBef>
                <a:spcPct val="0"/>
              </a:spcBef>
              <a:buNone/>
              <a:defRPr/>
            </a:pPr>
            <a:endParaRPr lang="en-GB" altLang="fr-FR" sz="2200" dirty="0">
              <a:solidFill>
                <a:schemeClr val="tx2">
                  <a:lumMod val="75000"/>
                </a:schemeClr>
              </a:solidFill>
              <a:cs typeface="Arial" panose="020B0604020202020204" pitchFamily="34" charset="0"/>
            </a:endParaRPr>
          </a:p>
          <a:p>
            <a:pPr>
              <a:spcBef>
                <a:spcPct val="0"/>
              </a:spcBef>
              <a:buNone/>
              <a:defRPr/>
            </a:pPr>
            <a:r>
              <a:rPr lang="en-GB" altLang="fr-FR" sz="2200" b="1" dirty="0">
                <a:solidFill>
                  <a:schemeClr val="tx2">
                    <a:lumMod val="75000"/>
                  </a:schemeClr>
                </a:solidFill>
                <a:cs typeface="Arial" panose="020B0604020202020204" pitchFamily="34" charset="0"/>
              </a:rPr>
              <a:t>Santiago </a:t>
            </a:r>
            <a:r>
              <a:rPr lang="en-GB" altLang="fr-FR" sz="2200" b="1" dirty="0" err="1">
                <a:solidFill>
                  <a:schemeClr val="tx2">
                    <a:lumMod val="75000"/>
                  </a:schemeClr>
                </a:solidFill>
                <a:cs typeface="Arial" panose="020B0604020202020204" pitchFamily="34" charset="0"/>
              </a:rPr>
              <a:t>Lago-Peñas</a:t>
            </a:r>
            <a:r>
              <a:rPr lang="en-GB" altLang="fr-FR" sz="2200" b="1" dirty="0">
                <a:solidFill>
                  <a:schemeClr val="tx2">
                    <a:lumMod val="75000"/>
                  </a:schemeClr>
                </a:solidFill>
                <a:cs typeface="Arial" panose="020B0604020202020204" pitchFamily="34" charset="0"/>
              </a:rPr>
              <a:t> </a:t>
            </a:r>
            <a:r>
              <a:rPr lang="en-GB" altLang="fr-FR" sz="2200" dirty="0">
                <a:solidFill>
                  <a:schemeClr val="tx2">
                    <a:lumMod val="75000"/>
                  </a:schemeClr>
                </a:solidFill>
                <a:cs typeface="Arial" panose="020B0604020202020204" pitchFamily="34" charset="0"/>
              </a:rPr>
              <a:t>et al, </a:t>
            </a:r>
            <a:r>
              <a:rPr lang="en-GB" altLang="fr-FR" sz="2200" dirty="0">
                <a:solidFill>
                  <a:schemeClr val="tx2">
                    <a:lumMod val="75000"/>
                  </a:schemeClr>
                </a:solidFill>
                <a:effectLst>
                  <a:outerShdw blurRad="38100" dist="38100" dir="2700000" algn="tl">
                    <a:srgbClr val="C0C0C0"/>
                  </a:outerShdw>
                </a:effectLst>
                <a:cs typeface="Arial" panose="020B0604020202020204" pitchFamily="34" charset="0"/>
              </a:rPr>
              <a:t>‘</a:t>
            </a:r>
            <a:r>
              <a:rPr lang="en-GB" altLang="ja-JP" sz="2200" i="1" dirty="0">
                <a:solidFill>
                  <a:schemeClr val="tx2">
                    <a:lumMod val="75000"/>
                  </a:schemeClr>
                </a:solidFill>
                <a:cs typeface="Arial" panose="020B0604020202020204" pitchFamily="34" charset="0"/>
              </a:rPr>
              <a:t>On the relationship between GDP and health care expenditure: A new look</a:t>
            </a:r>
            <a:r>
              <a:rPr lang="en-GB" altLang="fr-FR" sz="2200" dirty="0">
                <a:solidFill>
                  <a:schemeClr val="tx2">
                    <a:lumMod val="75000"/>
                  </a:schemeClr>
                </a:solidFill>
                <a:cs typeface="Arial" panose="020B0604020202020204" pitchFamily="34" charset="0"/>
              </a:rPr>
              <a:t>’, </a:t>
            </a:r>
            <a:r>
              <a:rPr lang="en-GB" altLang="ja-JP" sz="2200" dirty="0">
                <a:solidFill>
                  <a:schemeClr val="tx2">
                    <a:lumMod val="75000"/>
                  </a:schemeClr>
                </a:solidFill>
                <a:cs typeface="Arial" panose="020B0604020202020204" pitchFamily="34" charset="0"/>
              </a:rPr>
              <a:t>2014</a:t>
            </a:r>
          </a:p>
          <a:p>
            <a:pPr>
              <a:spcBef>
                <a:spcPct val="0"/>
              </a:spcBef>
              <a:buNone/>
              <a:defRPr/>
            </a:pPr>
            <a:r>
              <a:rPr lang="en-GB" altLang="fr-FR" sz="2200" dirty="0">
                <a:solidFill>
                  <a:schemeClr val="tx2">
                    <a:lumMod val="75000"/>
                  </a:schemeClr>
                </a:solidFill>
                <a:cs typeface="Arial" panose="020B0604020202020204" pitchFamily="34" charset="0"/>
              </a:rPr>
              <a:t>Estimations on panel data indicate that income elasticities are &lt;1 in </a:t>
            </a:r>
            <a:r>
              <a:rPr lang="en-GB" altLang="fr-FR" sz="2200" b="1" dirty="0">
                <a:solidFill>
                  <a:schemeClr val="tx2">
                    <a:lumMod val="75000"/>
                  </a:schemeClr>
                </a:solidFill>
                <a:cs typeface="Arial" panose="020B0604020202020204" pitchFamily="34" charset="0"/>
              </a:rPr>
              <a:t>the short run </a:t>
            </a:r>
            <a:r>
              <a:rPr lang="en-GB" altLang="fr-FR" sz="2200" dirty="0">
                <a:solidFill>
                  <a:schemeClr val="tx2">
                    <a:lumMod val="75000"/>
                  </a:schemeClr>
                </a:solidFill>
                <a:cs typeface="Arial" panose="020B0604020202020204" pitchFamily="34" charset="0"/>
              </a:rPr>
              <a:t>(0.3) and &gt;1 in </a:t>
            </a:r>
            <a:r>
              <a:rPr lang="en-GB" altLang="fr-FR" sz="2200" b="1" dirty="0">
                <a:solidFill>
                  <a:schemeClr val="tx2">
                    <a:lumMod val="75000"/>
                  </a:schemeClr>
                </a:solidFill>
                <a:cs typeface="Arial" panose="020B0604020202020204" pitchFamily="34" charset="0"/>
              </a:rPr>
              <a:t>the long run </a:t>
            </a:r>
            <a:r>
              <a:rPr lang="en-GB" altLang="fr-FR" sz="2200" dirty="0">
                <a:solidFill>
                  <a:schemeClr val="tx2">
                    <a:lumMod val="75000"/>
                  </a:schemeClr>
                </a:solidFill>
                <a:cs typeface="Arial" panose="020B0604020202020204" pitchFamily="34" charset="0"/>
              </a:rPr>
              <a:t>(1.1)</a:t>
            </a:r>
          </a:p>
          <a:p>
            <a:pPr>
              <a:spcBef>
                <a:spcPct val="0"/>
              </a:spcBef>
              <a:buNone/>
              <a:defRPr/>
            </a:pPr>
            <a:endParaRPr lang="en-GB" altLang="fr-FR" sz="2200" dirty="0">
              <a:solidFill>
                <a:schemeClr val="tx2">
                  <a:lumMod val="75000"/>
                </a:schemeClr>
              </a:solidFill>
              <a:cs typeface="Arial" panose="020B0604020202020204" pitchFamily="34" charset="0"/>
            </a:endParaRPr>
          </a:p>
          <a:p>
            <a:pPr>
              <a:buNone/>
            </a:pPr>
            <a:endParaRPr lang="fr-FR" altLang="fr-FR" sz="2200" dirty="0"/>
          </a:p>
        </p:txBody>
      </p:sp>
    </p:spTree>
    <p:extLst>
      <p:ext uri="{BB962C8B-B14F-4D97-AF65-F5344CB8AC3E}">
        <p14:creationId xmlns:p14="http://schemas.microsoft.com/office/powerpoint/2010/main" val="304421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5">
            <a:extLst>
              <a:ext uri="{FF2B5EF4-FFF2-40B4-BE49-F238E27FC236}">
                <a16:creationId xmlns:a16="http://schemas.microsoft.com/office/drawing/2014/main" id="{D539346C-0AB4-FE43-890E-39993563D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90E70-8EA8-6247-BFAC-E7B0FFB3A33D}" type="slidenum">
              <a:rPr lang="fr-FR" altLang="fr-FR" sz="1400"/>
              <a:pPr>
                <a:spcBef>
                  <a:spcPct val="0"/>
                </a:spcBef>
                <a:buFontTx/>
                <a:buNone/>
              </a:pPr>
              <a:t>8</a:t>
            </a:fld>
            <a:endParaRPr lang="fr-FR" altLang="fr-FR" sz="1400"/>
          </a:p>
        </p:txBody>
      </p:sp>
      <p:sp>
        <p:nvSpPr>
          <p:cNvPr id="37890" name="Rectangle 2">
            <a:extLst>
              <a:ext uri="{FF2B5EF4-FFF2-40B4-BE49-F238E27FC236}">
                <a16:creationId xmlns:a16="http://schemas.microsoft.com/office/drawing/2014/main" id="{CE840393-47C3-0242-9D11-E640ABF1B76D}"/>
              </a:ext>
            </a:extLst>
          </p:cNvPr>
          <p:cNvSpPr>
            <a:spLocks noGrp="1" noChangeArrowheads="1"/>
          </p:cNvSpPr>
          <p:nvPr>
            <p:ph type="title"/>
          </p:nvPr>
        </p:nvSpPr>
        <p:spPr/>
        <p:txBody>
          <a:bodyPr/>
          <a:lstStyle/>
          <a:p>
            <a:br>
              <a:rPr lang="fr-FR" altLang="fr-FR" dirty="0"/>
            </a:br>
            <a:endParaRPr lang="fr-FR" altLang="fr-FR" dirty="0"/>
          </a:p>
        </p:txBody>
      </p:sp>
      <p:sp>
        <p:nvSpPr>
          <p:cNvPr id="37892" name="Rectangle 4">
            <a:extLst>
              <a:ext uri="{FF2B5EF4-FFF2-40B4-BE49-F238E27FC236}">
                <a16:creationId xmlns:a16="http://schemas.microsoft.com/office/drawing/2014/main" id="{3708ABBE-157B-6946-94F2-54BE49EA315E}"/>
              </a:ext>
            </a:extLst>
          </p:cNvPr>
          <p:cNvSpPr>
            <a:spLocks noChangeArrowheads="1"/>
          </p:cNvSpPr>
          <p:nvPr/>
        </p:nvSpPr>
        <p:spPr bwMode="auto">
          <a:xfrm>
            <a:off x="1928785" y="1369168"/>
            <a:ext cx="897367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GB" sz="2200" b="1" dirty="0">
                <a:solidFill>
                  <a:schemeClr val="tx2">
                    <a:lumMod val="75000"/>
                  </a:schemeClr>
                </a:solidFill>
                <a:latin typeface="Times" pitchFamily="2" charset="0"/>
              </a:rPr>
              <a:t>HEALTH CARE EXPENDITURE AND INCOME: A GLOBAL PERSPECTIVE</a:t>
            </a:r>
            <a:r>
              <a:rPr lang="en-GB" sz="2200" dirty="0">
                <a:solidFill>
                  <a:schemeClr val="tx2">
                    <a:lumMod val="75000"/>
                  </a:schemeClr>
                </a:solidFill>
                <a:latin typeface="Times" pitchFamily="2" charset="0"/>
              </a:rPr>
              <a:t>,</a:t>
            </a:r>
            <a:r>
              <a:rPr lang="en-GB" sz="2200" dirty="0">
                <a:solidFill>
                  <a:schemeClr val="tx2">
                    <a:lumMod val="75000"/>
                  </a:schemeClr>
                </a:solidFill>
              </a:rPr>
              <a:t> </a:t>
            </a:r>
            <a:r>
              <a:rPr lang="en-GB" sz="2200" dirty="0">
                <a:solidFill>
                  <a:schemeClr val="tx2">
                    <a:lumMod val="75000"/>
                  </a:schemeClr>
                </a:solidFill>
                <a:latin typeface="Times" pitchFamily="2" charset="0"/>
              </a:rPr>
              <a:t>BALTAGI et al, Health Economics, 2017</a:t>
            </a:r>
            <a:endParaRPr lang="en-GB" sz="2200" dirty="0">
              <a:solidFill>
                <a:schemeClr val="tx2">
                  <a:lumMod val="75000"/>
                </a:schemeClr>
              </a:solidFill>
            </a:endParaRPr>
          </a:p>
          <a:p>
            <a:pPr>
              <a:buNone/>
            </a:pPr>
            <a:endParaRPr lang="en-GB" sz="2200" dirty="0">
              <a:solidFill>
                <a:schemeClr val="tx2">
                  <a:lumMod val="75000"/>
                </a:schemeClr>
              </a:solidFill>
            </a:endParaRPr>
          </a:p>
          <a:p>
            <a:pPr>
              <a:buNone/>
            </a:pPr>
            <a:r>
              <a:rPr lang="en-GB" sz="2200" dirty="0">
                <a:solidFill>
                  <a:schemeClr val="tx2">
                    <a:lumMod val="75000"/>
                  </a:schemeClr>
                </a:solidFill>
              </a:rPr>
              <a:t>Study of the long-run economic relationship between healthcare expenditure and income in the world using data on </a:t>
            </a:r>
            <a:r>
              <a:rPr lang="en-GB" sz="2200" b="1" dirty="0">
                <a:solidFill>
                  <a:schemeClr val="tx2">
                    <a:lumMod val="75000"/>
                  </a:schemeClr>
                </a:solidFill>
              </a:rPr>
              <a:t>167 countries </a:t>
            </a:r>
            <a:r>
              <a:rPr lang="en-GB" sz="2200" dirty="0">
                <a:solidFill>
                  <a:schemeClr val="tx2">
                    <a:lumMod val="75000"/>
                  </a:schemeClr>
                </a:solidFill>
              </a:rPr>
              <a:t>over the period 1995–2012, collected from the World Bank data set </a:t>
            </a:r>
          </a:p>
          <a:p>
            <a:pPr>
              <a:buNone/>
            </a:pPr>
            <a:endParaRPr lang="en-GB" sz="2200" b="1" dirty="0">
              <a:solidFill>
                <a:schemeClr val="tx2">
                  <a:lumMod val="75000"/>
                </a:schemeClr>
              </a:solidFill>
            </a:endParaRPr>
          </a:p>
          <a:p>
            <a:pPr>
              <a:buNone/>
            </a:pPr>
            <a:r>
              <a:rPr lang="en-GB" sz="2200" b="1" dirty="0">
                <a:solidFill>
                  <a:schemeClr val="tx2">
                    <a:lumMod val="75000"/>
                  </a:schemeClr>
                </a:solidFill>
              </a:rPr>
              <a:t>Findings</a:t>
            </a:r>
            <a:r>
              <a:rPr lang="en-GB" sz="2200" dirty="0">
                <a:solidFill>
                  <a:schemeClr val="tx2">
                    <a:lumMod val="75000"/>
                  </a:schemeClr>
                </a:solidFill>
              </a:rPr>
              <a:t>: at the global level, health care is a necessity rather than a luxury. However, results vary greatly depending on the sub-sample analysed: the size of income elasticity depends on the position of different countries in the global income distribution, with </a:t>
            </a:r>
            <a:r>
              <a:rPr lang="en-GB" sz="2200" b="1" dirty="0">
                <a:solidFill>
                  <a:schemeClr val="tx2">
                    <a:lumMod val="75000"/>
                  </a:schemeClr>
                </a:solidFill>
              </a:rPr>
              <a:t>poorer countries showing higher elasticity</a:t>
            </a:r>
          </a:p>
          <a:p>
            <a:pPr>
              <a:buNone/>
            </a:pPr>
            <a:endParaRPr lang="fr-FR" altLang="fr-FR" sz="2200" dirty="0"/>
          </a:p>
        </p:txBody>
      </p:sp>
    </p:spTree>
    <p:extLst>
      <p:ext uri="{BB962C8B-B14F-4D97-AF65-F5344CB8AC3E}">
        <p14:creationId xmlns:p14="http://schemas.microsoft.com/office/powerpoint/2010/main" val="31526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5">
            <a:extLst>
              <a:ext uri="{FF2B5EF4-FFF2-40B4-BE49-F238E27FC236}">
                <a16:creationId xmlns:a16="http://schemas.microsoft.com/office/drawing/2014/main" id="{C3C926D8-B8CE-A947-B6E4-9787A1F056E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00C65F1-F79C-EA4E-95D7-5D69704AE99F}" type="slidenum">
              <a:rPr lang="fr-FR" altLang="fr-FR" sz="1400"/>
              <a:pPr>
                <a:spcBef>
                  <a:spcPct val="0"/>
                </a:spcBef>
                <a:buFontTx/>
                <a:buNone/>
              </a:pPr>
              <a:t>9</a:t>
            </a:fld>
            <a:endParaRPr lang="fr-FR" altLang="fr-FR" sz="1400"/>
          </a:p>
        </p:txBody>
      </p:sp>
      <p:sp>
        <p:nvSpPr>
          <p:cNvPr id="27650" name="Rectangle 2">
            <a:extLst>
              <a:ext uri="{FF2B5EF4-FFF2-40B4-BE49-F238E27FC236}">
                <a16:creationId xmlns:a16="http://schemas.microsoft.com/office/drawing/2014/main" id="{B855435F-F29D-D140-B7EC-B73BCFA026DF}"/>
              </a:ext>
            </a:extLst>
          </p:cNvPr>
          <p:cNvSpPr>
            <a:spLocks noGrp="1" noChangeArrowheads="1"/>
          </p:cNvSpPr>
          <p:nvPr>
            <p:ph type="title"/>
          </p:nvPr>
        </p:nvSpPr>
        <p:spPr/>
        <p:txBody>
          <a:bodyPr/>
          <a:lstStyle/>
          <a:p>
            <a:br>
              <a:rPr lang="fr-FR" altLang="fr-FR"/>
            </a:br>
            <a:endParaRPr lang="fr-FR" altLang="fr-FR"/>
          </a:p>
        </p:txBody>
      </p:sp>
      <p:sp>
        <p:nvSpPr>
          <p:cNvPr id="27652" name="Rectangle 4">
            <a:extLst>
              <a:ext uri="{FF2B5EF4-FFF2-40B4-BE49-F238E27FC236}">
                <a16:creationId xmlns:a16="http://schemas.microsoft.com/office/drawing/2014/main" id="{A5F608EA-FAB9-3F48-81C0-165F4F9820FA}"/>
              </a:ext>
            </a:extLst>
          </p:cNvPr>
          <p:cNvSpPr>
            <a:spLocks noChangeArrowheads="1"/>
          </p:cNvSpPr>
          <p:nvPr/>
        </p:nvSpPr>
        <p:spPr bwMode="auto">
          <a:xfrm>
            <a:off x="4002105" y="2893713"/>
            <a:ext cx="7873998"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spcBef>
                <a:spcPts val="0"/>
              </a:spcBef>
              <a:buNone/>
            </a:pPr>
            <a:r>
              <a:rPr lang="en-GB" sz="2800" b="1" dirty="0">
                <a:solidFill>
                  <a:srgbClr val="355071"/>
                </a:solidFill>
                <a:latin typeface="Times New Roman" panose="02020603050405020304" pitchFamily="18" charset="0"/>
                <a:ea typeface="+mn-ea"/>
                <a:cs typeface="Times New Roman" panose="02020603050405020304" pitchFamily="18" charset="0"/>
              </a:rPr>
              <a:t>2 - Mortality and growth</a:t>
            </a:r>
          </a:p>
          <a:p>
            <a:pPr eaLnBrk="1" hangingPunct="1">
              <a:lnSpc>
                <a:spcPct val="90000"/>
              </a:lnSpc>
              <a:buClr>
                <a:schemeClr val="folHlink"/>
              </a:buClr>
              <a:buSzPct val="60000"/>
              <a:buFont typeface="Wingdings" pitchFamily="2" charset="2"/>
              <a:buNone/>
            </a:pPr>
            <a:endParaRPr lang="fr-FR" altLang="fr-FR" sz="2400" dirty="0"/>
          </a:p>
        </p:txBody>
      </p:sp>
    </p:spTree>
    <p:extLst>
      <p:ext uri="{BB962C8B-B14F-4D97-AF65-F5344CB8AC3E}">
        <p14:creationId xmlns:p14="http://schemas.microsoft.com/office/powerpoint/2010/main" val="1771959998"/>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807</TotalTime>
  <Words>778</Words>
  <Application>Microsoft Macintosh PowerPoint</Application>
  <PresentationFormat>Grand écran</PresentationFormat>
  <Paragraphs>108</Paragraphs>
  <Slides>12</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ＭＳ Ｐゴシック</vt:lpstr>
      <vt:lpstr>ヒラギノ角ゴ Pro W3</vt:lpstr>
      <vt:lpstr>Arial</vt:lpstr>
      <vt:lpstr>Calibri</vt:lpstr>
      <vt:lpstr>Symbol</vt:lpstr>
      <vt:lpstr>Times</vt:lpstr>
      <vt:lpstr>Times New Roman</vt:lpstr>
      <vt:lpstr>Tw Cen MT</vt:lpstr>
      <vt:lpstr>Wingdings</vt:lpstr>
      <vt:lpstr>Ronds dans l’eau</vt:lpstr>
      <vt:lpstr>Présentation PowerPoint</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 Economics  Sc. Po </dc:title>
  <dc:creator>Lise Rochaix</dc:creator>
  <cp:lastModifiedBy>Lise Rochaix</cp:lastModifiedBy>
  <cp:revision>106</cp:revision>
  <cp:lastPrinted>2020-02-11T09:18:52Z</cp:lastPrinted>
  <dcterms:created xsi:type="dcterms:W3CDTF">2020-01-28T06:24:20Z</dcterms:created>
  <dcterms:modified xsi:type="dcterms:W3CDTF">2023-02-02T05:44:24Z</dcterms:modified>
</cp:coreProperties>
</file>