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3"/>
  </p:notesMasterIdLst>
  <p:sldIdLst>
    <p:sldId id="256" r:id="rId2"/>
    <p:sldId id="762" r:id="rId3"/>
    <p:sldId id="804" r:id="rId4"/>
    <p:sldId id="795" r:id="rId5"/>
    <p:sldId id="801" r:id="rId6"/>
    <p:sldId id="793" r:id="rId7"/>
    <p:sldId id="799" r:id="rId8"/>
    <p:sldId id="684" r:id="rId9"/>
    <p:sldId id="792" r:id="rId10"/>
    <p:sldId id="796" r:id="rId11"/>
    <p:sldId id="790"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279"/>
    <p:restoredTop sz="94656"/>
  </p:normalViewPr>
  <p:slideViewPr>
    <p:cSldViewPr snapToGrid="0" snapToObjects="1">
      <p:cViewPr varScale="1">
        <p:scale>
          <a:sx n="62" d="100"/>
          <a:sy n="62" d="100"/>
        </p:scale>
        <p:origin x="1384"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50CD04-034B-5F4D-9EB4-F1DB47D858DA}" type="datetimeFigureOut">
              <a:rPr lang="fr-FR" smtClean="0"/>
              <a:t>02/02/2023</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fr-FR"/>
              <a:t>Modifier les styles du texte du masque
Deuxième niveau
Troisième niveau
Quatrième niveau
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71EA0C-1132-5944-8098-DB9552356069}" type="slidenum">
              <a:rPr lang="fr-FR" smtClean="0"/>
              <a:t>‹N°›</a:t>
            </a:fld>
            <a:endParaRPr lang="fr-FR"/>
          </a:p>
        </p:txBody>
      </p:sp>
    </p:spTree>
    <p:extLst>
      <p:ext uri="{BB962C8B-B14F-4D97-AF65-F5344CB8AC3E}">
        <p14:creationId xmlns:p14="http://schemas.microsoft.com/office/powerpoint/2010/main" val="6565287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a:extLst>
              <a:ext uri="{FF2B5EF4-FFF2-40B4-BE49-F238E27FC236}">
                <a16:creationId xmlns:a16="http://schemas.microsoft.com/office/drawing/2014/main" id="{F1F7C070-47A1-CB4B-A4AC-2DEDF194AFC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itchFamily="2" charset="0"/>
                <a:ea typeface="ＭＳ Ｐゴシック" panose="020B0600070205080204" pitchFamily="34" charset="-128"/>
              </a:defRPr>
            </a:lvl1pPr>
            <a:lvl2pPr marL="742950" indent="-285750">
              <a:spcBef>
                <a:spcPct val="30000"/>
              </a:spcBef>
              <a:defRPr sz="1200">
                <a:solidFill>
                  <a:schemeClr val="tx1"/>
                </a:solidFill>
                <a:latin typeface="Times" pitchFamily="2" charset="0"/>
                <a:ea typeface="ＭＳ Ｐゴシック" panose="020B0600070205080204" pitchFamily="34" charset="-128"/>
              </a:defRPr>
            </a:lvl2pPr>
            <a:lvl3pPr marL="1143000" indent="-228600">
              <a:spcBef>
                <a:spcPct val="30000"/>
              </a:spcBef>
              <a:defRPr sz="1200">
                <a:solidFill>
                  <a:schemeClr val="tx1"/>
                </a:solidFill>
                <a:latin typeface="Times" pitchFamily="2" charset="0"/>
                <a:ea typeface="ＭＳ Ｐゴシック" panose="020B0600070205080204" pitchFamily="34" charset="-128"/>
              </a:defRPr>
            </a:lvl3pPr>
            <a:lvl4pPr marL="1600200" indent="-228600">
              <a:spcBef>
                <a:spcPct val="30000"/>
              </a:spcBef>
              <a:defRPr sz="1200">
                <a:solidFill>
                  <a:schemeClr val="tx1"/>
                </a:solidFill>
                <a:latin typeface="Times" pitchFamily="2" charset="0"/>
                <a:ea typeface="ＭＳ Ｐゴシック" panose="020B0600070205080204" pitchFamily="34" charset="-128"/>
              </a:defRPr>
            </a:lvl4pPr>
            <a:lvl5pPr marL="2057400" indent="-228600">
              <a:spcBef>
                <a:spcPct val="30000"/>
              </a:spcBef>
              <a:defRPr sz="1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9pPr>
          </a:lstStyle>
          <a:p>
            <a:pPr>
              <a:spcBef>
                <a:spcPct val="0"/>
              </a:spcBef>
            </a:pPr>
            <a:fld id="{41A8265E-594F-F144-BE1E-B2CF39000037}" type="slidenum">
              <a:rPr lang="fr-FR" altLang="fr-FR" smtClean="0"/>
              <a:pPr>
                <a:spcBef>
                  <a:spcPct val="0"/>
                </a:spcBef>
              </a:pPr>
              <a:t>2</a:t>
            </a:fld>
            <a:endParaRPr lang="fr-FR" altLang="fr-FR"/>
          </a:p>
        </p:txBody>
      </p:sp>
      <p:sp>
        <p:nvSpPr>
          <p:cNvPr id="28674" name="Rectangle 2">
            <a:extLst>
              <a:ext uri="{FF2B5EF4-FFF2-40B4-BE49-F238E27FC236}">
                <a16:creationId xmlns:a16="http://schemas.microsoft.com/office/drawing/2014/main" id="{8E1DF387-BE18-4549-9A54-91F8717B12F5}"/>
              </a:ext>
            </a:extLst>
          </p:cNvPr>
          <p:cNvSpPr>
            <a:spLocks noGrp="1" noRot="1" noChangeAspect="1" noChangeArrowheads="1" noTextEdit="1"/>
          </p:cNvSpPr>
          <p:nvPr>
            <p:ph type="sldImg"/>
          </p:nvPr>
        </p:nvSpPr>
        <p:spPr>
          <a:ln/>
        </p:spPr>
      </p:sp>
      <p:sp>
        <p:nvSpPr>
          <p:cNvPr id="28675" name="Rectangle 3">
            <a:extLst>
              <a:ext uri="{FF2B5EF4-FFF2-40B4-BE49-F238E27FC236}">
                <a16:creationId xmlns:a16="http://schemas.microsoft.com/office/drawing/2014/main" id="{4F314DDD-4396-AD4F-B291-875D14AF72E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fr-FR">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981472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a:extLst>
              <a:ext uri="{FF2B5EF4-FFF2-40B4-BE49-F238E27FC236}">
                <a16:creationId xmlns:a16="http://schemas.microsoft.com/office/drawing/2014/main" id="{954889C9-C3DA-8B46-9687-23877D267F5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itchFamily="2" charset="0"/>
                <a:ea typeface="ＭＳ Ｐゴシック" panose="020B0600070205080204" pitchFamily="34" charset="-128"/>
              </a:defRPr>
            </a:lvl1pPr>
            <a:lvl2pPr marL="742950" indent="-285750">
              <a:spcBef>
                <a:spcPct val="30000"/>
              </a:spcBef>
              <a:defRPr sz="1200">
                <a:solidFill>
                  <a:schemeClr val="tx1"/>
                </a:solidFill>
                <a:latin typeface="Times" pitchFamily="2" charset="0"/>
                <a:ea typeface="ＭＳ Ｐゴシック" panose="020B0600070205080204" pitchFamily="34" charset="-128"/>
              </a:defRPr>
            </a:lvl2pPr>
            <a:lvl3pPr marL="1143000" indent="-228600">
              <a:spcBef>
                <a:spcPct val="30000"/>
              </a:spcBef>
              <a:defRPr sz="1200">
                <a:solidFill>
                  <a:schemeClr val="tx1"/>
                </a:solidFill>
                <a:latin typeface="Times" pitchFamily="2" charset="0"/>
                <a:ea typeface="ＭＳ Ｐゴシック" panose="020B0600070205080204" pitchFamily="34" charset="-128"/>
              </a:defRPr>
            </a:lvl3pPr>
            <a:lvl4pPr marL="1600200" indent="-228600">
              <a:spcBef>
                <a:spcPct val="30000"/>
              </a:spcBef>
              <a:defRPr sz="1200">
                <a:solidFill>
                  <a:schemeClr val="tx1"/>
                </a:solidFill>
                <a:latin typeface="Times" pitchFamily="2" charset="0"/>
                <a:ea typeface="ＭＳ Ｐゴシック" panose="020B0600070205080204" pitchFamily="34" charset="-128"/>
              </a:defRPr>
            </a:lvl4pPr>
            <a:lvl5pPr marL="2057400" indent="-228600">
              <a:spcBef>
                <a:spcPct val="30000"/>
              </a:spcBef>
              <a:defRPr sz="1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9pPr>
          </a:lstStyle>
          <a:p>
            <a:pPr>
              <a:spcBef>
                <a:spcPct val="0"/>
              </a:spcBef>
            </a:pPr>
            <a:fld id="{D03224CA-15C5-6D48-A2A2-DA762C3E6041}" type="slidenum">
              <a:rPr lang="fr-FR" altLang="fr-FR" smtClean="0"/>
              <a:pPr>
                <a:spcBef>
                  <a:spcPct val="0"/>
                </a:spcBef>
              </a:pPr>
              <a:t>3</a:t>
            </a:fld>
            <a:endParaRPr lang="fr-FR" altLang="fr-FR"/>
          </a:p>
        </p:txBody>
      </p:sp>
      <p:sp>
        <p:nvSpPr>
          <p:cNvPr id="38914" name="Rectangle 2">
            <a:extLst>
              <a:ext uri="{FF2B5EF4-FFF2-40B4-BE49-F238E27FC236}">
                <a16:creationId xmlns:a16="http://schemas.microsoft.com/office/drawing/2014/main" id="{8B123BFB-5E5F-7440-B7D9-4F63FCC0EE46}"/>
              </a:ext>
            </a:extLst>
          </p:cNvPr>
          <p:cNvSpPr>
            <a:spLocks noGrp="1" noRot="1" noChangeAspect="1" noChangeArrowheads="1" noTextEdit="1"/>
          </p:cNvSpPr>
          <p:nvPr>
            <p:ph type="sldImg"/>
          </p:nvPr>
        </p:nvSpPr>
        <p:spPr>
          <a:ln/>
        </p:spPr>
      </p:sp>
      <p:sp>
        <p:nvSpPr>
          <p:cNvPr id="38915" name="Rectangle 3">
            <a:extLst>
              <a:ext uri="{FF2B5EF4-FFF2-40B4-BE49-F238E27FC236}">
                <a16:creationId xmlns:a16="http://schemas.microsoft.com/office/drawing/2014/main" id="{49A1CB6D-8410-AC4A-A63D-A851746FB94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fr-FR">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21716478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a:extLst>
              <a:ext uri="{FF2B5EF4-FFF2-40B4-BE49-F238E27FC236}">
                <a16:creationId xmlns:a16="http://schemas.microsoft.com/office/drawing/2014/main" id="{954889C9-C3DA-8B46-9687-23877D267F5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itchFamily="2" charset="0"/>
                <a:ea typeface="ＭＳ Ｐゴシック" panose="020B0600070205080204" pitchFamily="34" charset="-128"/>
              </a:defRPr>
            </a:lvl1pPr>
            <a:lvl2pPr marL="742950" indent="-285750">
              <a:spcBef>
                <a:spcPct val="30000"/>
              </a:spcBef>
              <a:defRPr sz="1200">
                <a:solidFill>
                  <a:schemeClr val="tx1"/>
                </a:solidFill>
                <a:latin typeface="Times" pitchFamily="2" charset="0"/>
                <a:ea typeface="ＭＳ Ｐゴシック" panose="020B0600070205080204" pitchFamily="34" charset="-128"/>
              </a:defRPr>
            </a:lvl2pPr>
            <a:lvl3pPr marL="1143000" indent="-228600">
              <a:spcBef>
                <a:spcPct val="30000"/>
              </a:spcBef>
              <a:defRPr sz="1200">
                <a:solidFill>
                  <a:schemeClr val="tx1"/>
                </a:solidFill>
                <a:latin typeface="Times" pitchFamily="2" charset="0"/>
                <a:ea typeface="ＭＳ Ｐゴシック" panose="020B0600070205080204" pitchFamily="34" charset="-128"/>
              </a:defRPr>
            </a:lvl3pPr>
            <a:lvl4pPr marL="1600200" indent="-228600">
              <a:spcBef>
                <a:spcPct val="30000"/>
              </a:spcBef>
              <a:defRPr sz="1200">
                <a:solidFill>
                  <a:schemeClr val="tx1"/>
                </a:solidFill>
                <a:latin typeface="Times" pitchFamily="2" charset="0"/>
                <a:ea typeface="ＭＳ Ｐゴシック" panose="020B0600070205080204" pitchFamily="34" charset="-128"/>
              </a:defRPr>
            </a:lvl4pPr>
            <a:lvl5pPr marL="2057400" indent="-228600">
              <a:spcBef>
                <a:spcPct val="30000"/>
              </a:spcBef>
              <a:defRPr sz="1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9pPr>
          </a:lstStyle>
          <a:p>
            <a:pPr>
              <a:spcBef>
                <a:spcPct val="0"/>
              </a:spcBef>
            </a:pPr>
            <a:fld id="{D03224CA-15C5-6D48-A2A2-DA762C3E6041}" type="slidenum">
              <a:rPr lang="fr-FR" altLang="fr-FR" smtClean="0"/>
              <a:pPr>
                <a:spcBef>
                  <a:spcPct val="0"/>
                </a:spcBef>
              </a:pPr>
              <a:t>4</a:t>
            </a:fld>
            <a:endParaRPr lang="fr-FR" altLang="fr-FR"/>
          </a:p>
        </p:txBody>
      </p:sp>
      <p:sp>
        <p:nvSpPr>
          <p:cNvPr id="38914" name="Rectangle 2">
            <a:extLst>
              <a:ext uri="{FF2B5EF4-FFF2-40B4-BE49-F238E27FC236}">
                <a16:creationId xmlns:a16="http://schemas.microsoft.com/office/drawing/2014/main" id="{8B123BFB-5E5F-7440-B7D9-4F63FCC0EE46}"/>
              </a:ext>
            </a:extLst>
          </p:cNvPr>
          <p:cNvSpPr>
            <a:spLocks noGrp="1" noRot="1" noChangeAspect="1" noChangeArrowheads="1" noTextEdit="1"/>
          </p:cNvSpPr>
          <p:nvPr>
            <p:ph type="sldImg"/>
          </p:nvPr>
        </p:nvSpPr>
        <p:spPr>
          <a:ln/>
        </p:spPr>
      </p:sp>
      <p:sp>
        <p:nvSpPr>
          <p:cNvPr id="38915" name="Rectangle 3">
            <a:extLst>
              <a:ext uri="{FF2B5EF4-FFF2-40B4-BE49-F238E27FC236}">
                <a16:creationId xmlns:a16="http://schemas.microsoft.com/office/drawing/2014/main" id="{49A1CB6D-8410-AC4A-A63D-A851746FB94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fr-FR">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25780471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a:extLst>
              <a:ext uri="{FF2B5EF4-FFF2-40B4-BE49-F238E27FC236}">
                <a16:creationId xmlns:a16="http://schemas.microsoft.com/office/drawing/2014/main" id="{954889C9-C3DA-8B46-9687-23877D267F5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itchFamily="2" charset="0"/>
                <a:ea typeface="ＭＳ Ｐゴシック" panose="020B0600070205080204" pitchFamily="34" charset="-128"/>
              </a:defRPr>
            </a:lvl1pPr>
            <a:lvl2pPr marL="742950" indent="-285750">
              <a:spcBef>
                <a:spcPct val="30000"/>
              </a:spcBef>
              <a:defRPr sz="1200">
                <a:solidFill>
                  <a:schemeClr val="tx1"/>
                </a:solidFill>
                <a:latin typeface="Times" pitchFamily="2" charset="0"/>
                <a:ea typeface="ＭＳ Ｐゴシック" panose="020B0600070205080204" pitchFamily="34" charset="-128"/>
              </a:defRPr>
            </a:lvl2pPr>
            <a:lvl3pPr marL="1143000" indent="-228600">
              <a:spcBef>
                <a:spcPct val="30000"/>
              </a:spcBef>
              <a:defRPr sz="1200">
                <a:solidFill>
                  <a:schemeClr val="tx1"/>
                </a:solidFill>
                <a:latin typeface="Times" pitchFamily="2" charset="0"/>
                <a:ea typeface="ＭＳ Ｐゴシック" panose="020B0600070205080204" pitchFamily="34" charset="-128"/>
              </a:defRPr>
            </a:lvl3pPr>
            <a:lvl4pPr marL="1600200" indent="-228600">
              <a:spcBef>
                <a:spcPct val="30000"/>
              </a:spcBef>
              <a:defRPr sz="1200">
                <a:solidFill>
                  <a:schemeClr val="tx1"/>
                </a:solidFill>
                <a:latin typeface="Times" pitchFamily="2" charset="0"/>
                <a:ea typeface="ＭＳ Ｐゴシック" panose="020B0600070205080204" pitchFamily="34" charset="-128"/>
              </a:defRPr>
            </a:lvl4pPr>
            <a:lvl5pPr marL="2057400" indent="-228600">
              <a:spcBef>
                <a:spcPct val="30000"/>
              </a:spcBef>
              <a:defRPr sz="1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9pPr>
          </a:lstStyle>
          <a:p>
            <a:pPr>
              <a:spcBef>
                <a:spcPct val="0"/>
              </a:spcBef>
            </a:pPr>
            <a:fld id="{D03224CA-15C5-6D48-A2A2-DA762C3E6041}" type="slidenum">
              <a:rPr lang="fr-FR" altLang="fr-FR" smtClean="0"/>
              <a:pPr>
                <a:spcBef>
                  <a:spcPct val="0"/>
                </a:spcBef>
              </a:pPr>
              <a:t>5</a:t>
            </a:fld>
            <a:endParaRPr lang="fr-FR" altLang="fr-FR"/>
          </a:p>
        </p:txBody>
      </p:sp>
      <p:sp>
        <p:nvSpPr>
          <p:cNvPr id="38914" name="Rectangle 2">
            <a:extLst>
              <a:ext uri="{FF2B5EF4-FFF2-40B4-BE49-F238E27FC236}">
                <a16:creationId xmlns:a16="http://schemas.microsoft.com/office/drawing/2014/main" id="{8B123BFB-5E5F-7440-B7D9-4F63FCC0EE46}"/>
              </a:ext>
            </a:extLst>
          </p:cNvPr>
          <p:cNvSpPr>
            <a:spLocks noGrp="1" noRot="1" noChangeAspect="1" noChangeArrowheads="1" noTextEdit="1"/>
          </p:cNvSpPr>
          <p:nvPr>
            <p:ph type="sldImg"/>
          </p:nvPr>
        </p:nvSpPr>
        <p:spPr>
          <a:ln/>
        </p:spPr>
      </p:sp>
      <p:sp>
        <p:nvSpPr>
          <p:cNvPr id="38915" name="Rectangle 3">
            <a:extLst>
              <a:ext uri="{FF2B5EF4-FFF2-40B4-BE49-F238E27FC236}">
                <a16:creationId xmlns:a16="http://schemas.microsoft.com/office/drawing/2014/main" id="{49A1CB6D-8410-AC4A-A63D-A851746FB94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fr-FR">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8593536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a:extLst>
              <a:ext uri="{FF2B5EF4-FFF2-40B4-BE49-F238E27FC236}">
                <a16:creationId xmlns:a16="http://schemas.microsoft.com/office/drawing/2014/main" id="{954889C9-C3DA-8B46-9687-23877D267F5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itchFamily="2" charset="0"/>
                <a:ea typeface="ＭＳ Ｐゴシック" panose="020B0600070205080204" pitchFamily="34" charset="-128"/>
              </a:defRPr>
            </a:lvl1pPr>
            <a:lvl2pPr marL="742950" indent="-285750">
              <a:spcBef>
                <a:spcPct val="30000"/>
              </a:spcBef>
              <a:defRPr sz="1200">
                <a:solidFill>
                  <a:schemeClr val="tx1"/>
                </a:solidFill>
                <a:latin typeface="Times" pitchFamily="2" charset="0"/>
                <a:ea typeface="ＭＳ Ｐゴシック" panose="020B0600070205080204" pitchFamily="34" charset="-128"/>
              </a:defRPr>
            </a:lvl2pPr>
            <a:lvl3pPr marL="1143000" indent="-228600">
              <a:spcBef>
                <a:spcPct val="30000"/>
              </a:spcBef>
              <a:defRPr sz="1200">
                <a:solidFill>
                  <a:schemeClr val="tx1"/>
                </a:solidFill>
                <a:latin typeface="Times" pitchFamily="2" charset="0"/>
                <a:ea typeface="ＭＳ Ｐゴシック" panose="020B0600070205080204" pitchFamily="34" charset="-128"/>
              </a:defRPr>
            </a:lvl3pPr>
            <a:lvl4pPr marL="1600200" indent="-228600">
              <a:spcBef>
                <a:spcPct val="30000"/>
              </a:spcBef>
              <a:defRPr sz="1200">
                <a:solidFill>
                  <a:schemeClr val="tx1"/>
                </a:solidFill>
                <a:latin typeface="Times" pitchFamily="2" charset="0"/>
                <a:ea typeface="ＭＳ Ｐゴシック" panose="020B0600070205080204" pitchFamily="34" charset="-128"/>
              </a:defRPr>
            </a:lvl4pPr>
            <a:lvl5pPr marL="2057400" indent="-228600">
              <a:spcBef>
                <a:spcPct val="30000"/>
              </a:spcBef>
              <a:defRPr sz="1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9pPr>
          </a:lstStyle>
          <a:p>
            <a:pPr>
              <a:spcBef>
                <a:spcPct val="0"/>
              </a:spcBef>
            </a:pPr>
            <a:fld id="{D03224CA-15C5-6D48-A2A2-DA762C3E6041}" type="slidenum">
              <a:rPr lang="fr-FR" altLang="fr-FR" smtClean="0"/>
              <a:pPr>
                <a:spcBef>
                  <a:spcPct val="0"/>
                </a:spcBef>
              </a:pPr>
              <a:t>7</a:t>
            </a:fld>
            <a:endParaRPr lang="fr-FR" altLang="fr-FR"/>
          </a:p>
        </p:txBody>
      </p:sp>
      <p:sp>
        <p:nvSpPr>
          <p:cNvPr id="38914" name="Rectangle 2">
            <a:extLst>
              <a:ext uri="{FF2B5EF4-FFF2-40B4-BE49-F238E27FC236}">
                <a16:creationId xmlns:a16="http://schemas.microsoft.com/office/drawing/2014/main" id="{8B123BFB-5E5F-7440-B7D9-4F63FCC0EE46}"/>
              </a:ext>
            </a:extLst>
          </p:cNvPr>
          <p:cNvSpPr>
            <a:spLocks noGrp="1" noRot="1" noChangeAspect="1" noChangeArrowheads="1" noTextEdit="1"/>
          </p:cNvSpPr>
          <p:nvPr>
            <p:ph type="sldImg"/>
          </p:nvPr>
        </p:nvSpPr>
        <p:spPr>
          <a:ln/>
        </p:spPr>
      </p:sp>
      <p:sp>
        <p:nvSpPr>
          <p:cNvPr id="38915" name="Rectangle 3">
            <a:extLst>
              <a:ext uri="{FF2B5EF4-FFF2-40B4-BE49-F238E27FC236}">
                <a16:creationId xmlns:a16="http://schemas.microsoft.com/office/drawing/2014/main" id="{49A1CB6D-8410-AC4A-A63D-A851746FB94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fr-FR">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28981263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a:extLst>
              <a:ext uri="{FF2B5EF4-FFF2-40B4-BE49-F238E27FC236}">
                <a16:creationId xmlns:a16="http://schemas.microsoft.com/office/drawing/2014/main" id="{954889C9-C3DA-8B46-9687-23877D267F5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itchFamily="2" charset="0"/>
                <a:ea typeface="ＭＳ Ｐゴシック" panose="020B0600070205080204" pitchFamily="34" charset="-128"/>
              </a:defRPr>
            </a:lvl1pPr>
            <a:lvl2pPr marL="742950" indent="-285750">
              <a:spcBef>
                <a:spcPct val="30000"/>
              </a:spcBef>
              <a:defRPr sz="1200">
                <a:solidFill>
                  <a:schemeClr val="tx1"/>
                </a:solidFill>
                <a:latin typeface="Times" pitchFamily="2" charset="0"/>
                <a:ea typeface="ＭＳ Ｐゴシック" panose="020B0600070205080204" pitchFamily="34" charset="-128"/>
              </a:defRPr>
            </a:lvl2pPr>
            <a:lvl3pPr marL="1143000" indent="-228600">
              <a:spcBef>
                <a:spcPct val="30000"/>
              </a:spcBef>
              <a:defRPr sz="1200">
                <a:solidFill>
                  <a:schemeClr val="tx1"/>
                </a:solidFill>
                <a:latin typeface="Times" pitchFamily="2" charset="0"/>
                <a:ea typeface="ＭＳ Ｐゴシック" panose="020B0600070205080204" pitchFamily="34" charset="-128"/>
              </a:defRPr>
            </a:lvl3pPr>
            <a:lvl4pPr marL="1600200" indent="-228600">
              <a:spcBef>
                <a:spcPct val="30000"/>
              </a:spcBef>
              <a:defRPr sz="1200">
                <a:solidFill>
                  <a:schemeClr val="tx1"/>
                </a:solidFill>
                <a:latin typeface="Times" pitchFamily="2" charset="0"/>
                <a:ea typeface="ＭＳ Ｐゴシック" panose="020B0600070205080204" pitchFamily="34" charset="-128"/>
              </a:defRPr>
            </a:lvl4pPr>
            <a:lvl5pPr marL="2057400" indent="-228600">
              <a:spcBef>
                <a:spcPct val="30000"/>
              </a:spcBef>
              <a:defRPr sz="1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9pPr>
          </a:lstStyle>
          <a:p>
            <a:pPr>
              <a:spcBef>
                <a:spcPct val="0"/>
              </a:spcBef>
            </a:pPr>
            <a:fld id="{D03224CA-15C5-6D48-A2A2-DA762C3E6041}" type="slidenum">
              <a:rPr lang="fr-FR" altLang="fr-FR" smtClean="0"/>
              <a:pPr>
                <a:spcBef>
                  <a:spcPct val="0"/>
                </a:spcBef>
              </a:pPr>
              <a:t>10</a:t>
            </a:fld>
            <a:endParaRPr lang="fr-FR" altLang="fr-FR"/>
          </a:p>
        </p:txBody>
      </p:sp>
      <p:sp>
        <p:nvSpPr>
          <p:cNvPr id="38914" name="Rectangle 2">
            <a:extLst>
              <a:ext uri="{FF2B5EF4-FFF2-40B4-BE49-F238E27FC236}">
                <a16:creationId xmlns:a16="http://schemas.microsoft.com/office/drawing/2014/main" id="{8B123BFB-5E5F-7440-B7D9-4F63FCC0EE46}"/>
              </a:ext>
            </a:extLst>
          </p:cNvPr>
          <p:cNvSpPr>
            <a:spLocks noGrp="1" noRot="1" noChangeAspect="1" noChangeArrowheads="1" noTextEdit="1"/>
          </p:cNvSpPr>
          <p:nvPr>
            <p:ph type="sldImg"/>
          </p:nvPr>
        </p:nvSpPr>
        <p:spPr>
          <a:ln/>
        </p:spPr>
      </p:sp>
      <p:sp>
        <p:nvSpPr>
          <p:cNvPr id="38915" name="Rectangle 3">
            <a:extLst>
              <a:ext uri="{FF2B5EF4-FFF2-40B4-BE49-F238E27FC236}">
                <a16:creationId xmlns:a16="http://schemas.microsoft.com/office/drawing/2014/main" id="{49A1CB6D-8410-AC4A-A63D-A851746FB94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fr-FR">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37759028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a:extLst>
              <a:ext uri="{FF2B5EF4-FFF2-40B4-BE49-F238E27FC236}">
                <a16:creationId xmlns:a16="http://schemas.microsoft.com/office/drawing/2014/main" id="{954889C9-C3DA-8B46-9687-23877D267F5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itchFamily="2" charset="0"/>
                <a:ea typeface="ＭＳ Ｐゴシック" panose="020B0600070205080204" pitchFamily="34" charset="-128"/>
              </a:defRPr>
            </a:lvl1pPr>
            <a:lvl2pPr marL="742950" indent="-285750">
              <a:spcBef>
                <a:spcPct val="30000"/>
              </a:spcBef>
              <a:defRPr sz="1200">
                <a:solidFill>
                  <a:schemeClr val="tx1"/>
                </a:solidFill>
                <a:latin typeface="Times" pitchFamily="2" charset="0"/>
                <a:ea typeface="ＭＳ Ｐゴシック" panose="020B0600070205080204" pitchFamily="34" charset="-128"/>
              </a:defRPr>
            </a:lvl2pPr>
            <a:lvl3pPr marL="1143000" indent="-228600">
              <a:spcBef>
                <a:spcPct val="30000"/>
              </a:spcBef>
              <a:defRPr sz="1200">
                <a:solidFill>
                  <a:schemeClr val="tx1"/>
                </a:solidFill>
                <a:latin typeface="Times" pitchFamily="2" charset="0"/>
                <a:ea typeface="ＭＳ Ｐゴシック" panose="020B0600070205080204" pitchFamily="34" charset="-128"/>
              </a:defRPr>
            </a:lvl3pPr>
            <a:lvl4pPr marL="1600200" indent="-228600">
              <a:spcBef>
                <a:spcPct val="30000"/>
              </a:spcBef>
              <a:defRPr sz="1200">
                <a:solidFill>
                  <a:schemeClr val="tx1"/>
                </a:solidFill>
                <a:latin typeface="Times" pitchFamily="2" charset="0"/>
                <a:ea typeface="ＭＳ Ｐゴシック" panose="020B0600070205080204" pitchFamily="34" charset="-128"/>
              </a:defRPr>
            </a:lvl4pPr>
            <a:lvl5pPr marL="2057400" indent="-228600">
              <a:spcBef>
                <a:spcPct val="30000"/>
              </a:spcBef>
              <a:defRPr sz="1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9pPr>
          </a:lstStyle>
          <a:p>
            <a:pPr>
              <a:spcBef>
                <a:spcPct val="0"/>
              </a:spcBef>
            </a:pPr>
            <a:fld id="{D03224CA-15C5-6D48-A2A2-DA762C3E6041}" type="slidenum">
              <a:rPr lang="fr-FR" altLang="fr-FR" smtClean="0"/>
              <a:pPr>
                <a:spcBef>
                  <a:spcPct val="0"/>
                </a:spcBef>
              </a:pPr>
              <a:t>11</a:t>
            </a:fld>
            <a:endParaRPr lang="fr-FR" altLang="fr-FR"/>
          </a:p>
        </p:txBody>
      </p:sp>
      <p:sp>
        <p:nvSpPr>
          <p:cNvPr id="38914" name="Rectangle 2">
            <a:extLst>
              <a:ext uri="{FF2B5EF4-FFF2-40B4-BE49-F238E27FC236}">
                <a16:creationId xmlns:a16="http://schemas.microsoft.com/office/drawing/2014/main" id="{8B123BFB-5E5F-7440-B7D9-4F63FCC0EE46}"/>
              </a:ext>
            </a:extLst>
          </p:cNvPr>
          <p:cNvSpPr>
            <a:spLocks noGrp="1" noRot="1" noChangeAspect="1" noChangeArrowheads="1" noTextEdit="1"/>
          </p:cNvSpPr>
          <p:nvPr>
            <p:ph type="sldImg"/>
          </p:nvPr>
        </p:nvSpPr>
        <p:spPr>
          <a:ln/>
        </p:spPr>
      </p:sp>
      <p:sp>
        <p:nvSpPr>
          <p:cNvPr id="38915" name="Rectangle 3">
            <a:extLst>
              <a:ext uri="{FF2B5EF4-FFF2-40B4-BE49-F238E27FC236}">
                <a16:creationId xmlns:a16="http://schemas.microsoft.com/office/drawing/2014/main" id="{49A1CB6D-8410-AC4A-A63D-A851746FB94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fr-FR">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7441778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fr-FR"/>
              <a:t>Modifiez le style du titre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2/2/23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
Deuxième niveau
Troisième niveau
Quatrième niveau
Cinquième niveau</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2/2/23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fr-FR"/>
              <a:t>Modifiez le style du titre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
Deuxième niveau
Troisième niveau
Quatrième niveau
Cinquième niveau</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2/2/23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fr-FR"/>
              <a:t>Modifiez le style du titre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
Deuxième niveau
Troisième niveau
Quatrième niveau
Cinquième niveau</a:t>
            </a:r>
            <a:endParaRPr lang="en-US" dirty="0"/>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
Deuxième niveau
Troisième niveau
Quatrième niveau
Cinquième niveau</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2/2/23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fr-FR"/>
              <a:t>Modifiez le style du titre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
Deuxième niveau
Troisième niveau
Quatrième niveau
Cinquième niveau</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2/2/23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s">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fr-FR"/>
              <a:t>Modifiez le style du titre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
Deuxième niveau
Troisième niveau
Quatrième niveau
Cinquième niveau</a:t>
            </a:r>
            <a:endParaRPr lang="en-US" dirty="0"/>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
Deuxième niveau
Troisième niveau
Quatrième niveau
Cinquième niveau</a:t>
            </a:r>
            <a:endParaRPr lang="en-US" dirty="0"/>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
Deuxième niveau
Troisième niveau
Quatrième niveau
Cinquième niveau</a:t>
            </a:r>
            <a:endParaRPr lang="en-US" dirty="0"/>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
Deuxième niveau
Troisième niveau
Quatrième niveau
Cinquième niveau</a:t>
            </a:r>
            <a:endParaRPr lang="en-US" dirty="0"/>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
Deuxième niveau
Troisième niveau
Quatrième niveau
Cinquième niveau</a:t>
            </a:r>
            <a:endParaRPr lang="en-US" dirty="0"/>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
Deuxième niveau
Troisième niveau
Quatrième niveau
Cinquième niveau</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2/2/23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s d’image">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fr-FR"/>
              <a:t>Modifiez le style du titre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
Deuxième niveau
Troisième niveau
Quatrième niveau
Cinquième niveau</a:t>
            </a:r>
            <a:endParaRPr lang="en-US" dirty="0"/>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
Deuxième niveau
Troisième niveau
Quatrième niveau
Cinquième niveau</a:t>
            </a:r>
            <a:endParaRPr lang="en-US" dirty="0"/>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
Deuxième niveau
Troisième niveau
Quatrième niveau
Cinquième niveau</a:t>
            </a:r>
            <a:endParaRPr lang="en-US" dirty="0"/>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
Deuxième niveau
Troisième niveau
Quatrième niveau
Cinquième niveau</a:t>
            </a:r>
            <a:endParaRPr lang="en-US" dirty="0"/>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
Deuxième niveau
Troisième niveau
Quatrième niveau
Cinquième niveau</a:t>
            </a:r>
            <a:endParaRPr lang="en-US" dirty="0"/>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
Deuxième niveau
Troisième niveau
Quatrième niveau
Cinquième niveau</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2/2/23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fr-FR"/>
              <a:t>Modifiez le style du titre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2/2/23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fr-FR"/>
              <a:t>Modifiez le style du titre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2/2/23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a:extLst>
              <a:ext uri="{FF2B5EF4-FFF2-40B4-BE49-F238E27FC236}">
                <a16:creationId xmlns:a16="http://schemas.microsoft.com/office/drawing/2014/main" id="{EFEA5482-A44A-CE4D-84FF-CF2AF0BC06FF}"/>
              </a:ext>
            </a:extLst>
          </p:cNvPr>
          <p:cNvSpPr>
            <a:spLocks noGrp="1" noChangeArrowheads="1"/>
          </p:cNvSpPr>
          <p:nvPr>
            <p:ph type="dt" sz="half" idx="10"/>
          </p:nvPr>
        </p:nvSpPr>
        <p:spPr>
          <a:ln/>
        </p:spPr>
        <p:txBody>
          <a:bodyPr/>
          <a:lstStyle>
            <a:lvl1pPr>
              <a:defRPr/>
            </a:lvl1pPr>
          </a:lstStyle>
          <a:p>
            <a:pPr>
              <a:defRPr/>
            </a:pPr>
            <a:endParaRPr lang="fr-FR"/>
          </a:p>
        </p:txBody>
      </p:sp>
      <p:sp>
        <p:nvSpPr>
          <p:cNvPr id="5" name="Rectangle 5">
            <a:extLst>
              <a:ext uri="{FF2B5EF4-FFF2-40B4-BE49-F238E27FC236}">
                <a16:creationId xmlns:a16="http://schemas.microsoft.com/office/drawing/2014/main" id="{B7480C73-F56C-D143-945E-EF14176505F3}"/>
              </a:ext>
            </a:extLst>
          </p:cNvPr>
          <p:cNvSpPr>
            <a:spLocks noGrp="1" noChangeArrowheads="1"/>
          </p:cNvSpPr>
          <p:nvPr>
            <p:ph type="ftr" sz="quarter" idx="11"/>
          </p:nvPr>
        </p:nvSpPr>
        <p:spPr>
          <a:ln/>
        </p:spPr>
        <p:txBody>
          <a:bodyPr/>
          <a:lstStyle>
            <a:lvl1pPr>
              <a:defRPr/>
            </a:lvl1pPr>
          </a:lstStyle>
          <a:p>
            <a:pPr>
              <a:defRPr/>
            </a:pPr>
            <a:endParaRPr lang="fr-FR"/>
          </a:p>
        </p:txBody>
      </p:sp>
      <p:sp>
        <p:nvSpPr>
          <p:cNvPr id="6" name="Rectangle 6">
            <a:extLst>
              <a:ext uri="{FF2B5EF4-FFF2-40B4-BE49-F238E27FC236}">
                <a16:creationId xmlns:a16="http://schemas.microsoft.com/office/drawing/2014/main" id="{8369CB8C-EF1B-4F40-A6BB-5E5A9F0E9D77}"/>
              </a:ext>
            </a:extLst>
          </p:cNvPr>
          <p:cNvSpPr>
            <a:spLocks noGrp="1" noChangeArrowheads="1"/>
          </p:cNvSpPr>
          <p:nvPr>
            <p:ph type="sldNum" sz="quarter" idx="12"/>
          </p:nvPr>
        </p:nvSpPr>
        <p:spPr>
          <a:ln/>
        </p:spPr>
        <p:txBody>
          <a:bodyPr/>
          <a:lstStyle>
            <a:lvl1pPr>
              <a:defRPr/>
            </a:lvl1pPr>
          </a:lstStyle>
          <a:p>
            <a:pPr>
              <a:defRPr/>
            </a:pPr>
            <a:fld id="{EAEEFA45-4D01-014F-9936-D30457F1829A}" type="slidenum">
              <a:rPr lang="fr-FR" altLang="fr-FR"/>
              <a:pPr>
                <a:defRPr/>
              </a:pPr>
              <a:t>‹N°›</a:t>
            </a:fld>
            <a:endParaRPr lang="fr-FR" altLang="fr-FR"/>
          </a:p>
        </p:txBody>
      </p:sp>
    </p:spTree>
    <p:extLst>
      <p:ext uri="{BB962C8B-B14F-4D97-AF65-F5344CB8AC3E}">
        <p14:creationId xmlns:p14="http://schemas.microsoft.com/office/powerpoint/2010/main" val="15748877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cSld name="1_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Rectangle 4">
            <a:extLst>
              <a:ext uri="{FF2B5EF4-FFF2-40B4-BE49-F238E27FC236}">
                <a16:creationId xmlns:a16="http://schemas.microsoft.com/office/drawing/2014/main" id="{78603141-7D34-1747-8FF7-40D7DB7F295D}"/>
              </a:ext>
            </a:extLst>
          </p:cNvPr>
          <p:cNvSpPr>
            <a:spLocks noGrp="1" noChangeArrowheads="1"/>
          </p:cNvSpPr>
          <p:nvPr>
            <p:ph type="dt" sz="half" idx="10"/>
          </p:nvPr>
        </p:nvSpPr>
        <p:spPr>
          <a:ln/>
        </p:spPr>
        <p:txBody>
          <a:bodyPr/>
          <a:lstStyle>
            <a:lvl1pPr>
              <a:defRPr/>
            </a:lvl1pPr>
          </a:lstStyle>
          <a:p>
            <a:pPr>
              <a:defRPr/>
            </a:pPr>
            <a:fld id="{E47F3B70-58D6-C147-B4CE-AAA7BFB73F1D}" type="datetime1">
              <a:rPr lang="fr-FR" altLang="fr-FR"/>
              <a:pPr>
                <a:defRPr/>
              </a:pPr>
              <a:t>02/02/2023</a:t>
            </a:fld>
            <a:endParaRPr lang="en-GB" altLang="fr-FR"/>
          </a:p>
        </p:txBody>
      </p:sp>
      <p:sp>
        <p:nvSpPr>
          <p:cNvPr id="6" name="Rectangle 5">
            <a:extLst>
              <a:ext uri="{FF2B5EF4-FFF2-40B4-BE49-F238E27FC236}">
                <a16:creationId xmlns:a16="http://schemas.microsoft.com/office/drawing/2014/main" id="{3B7B6CFA-FC22-7A49-9B45-FA381EC3C3CD}"/>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00A05713-06A7-3940-A7C2-AECE58AF7738}"/>
              </a:ext>
            </a:extLst>
          </p:cNvPr>
          <p:cNvSpPr>
            <a:spLocks noGrp="1" noChangeArrowheads="1"/>
          </p:cNvSpPr>
          <p:nvPr>
            <p:ph type="sldNum" sz="quarter" idx="12"/>
          </p:nvPr>
        </p:nvSpPr>
        <p:spPr>
          <a:ln/>
        </p:spPr>
        <p:txBody>
          <a:bodyPr/>
          <a:lstStyle>
            <a:lvl1pPr>
              <a:defRPr/>
            </a:lvl1pPr>
          </a:lstStyle>
          <a:p>
            <a:pPr>
              <a:defRPr/>
            </a:pPr>
            <a:fld id="{F468969A-1E67-4643-AC9C-C09D7C72C399}" type="slidenum">
              <a:rPr lang="en-GB" altLang="fr-FR"/>
              <a:pPr>
                <a:defRPr/>
              </a:pPr>
              <a:t>‹N°›</a:t>
            </a:fld>
            <a:endParaRPr lang="en-GB" altLang="fr-FR"/>
          </a:p>
        </p:txBody>
      </p:sp>
    </p:spTree>
    <p:extLst>
      <p:ext uri="{BB962C8B-B14F-4D97-AF65-F5344CB8AC3E}">
        <p14:creationId xmlns:p14="http://schemas.microsoft.com/office/powerpoint/2010/main" val="23614560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fr-FR"/>
              <a:t>Modifiez le style du titre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2/2/23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fr-FR"/>
              <a:t>Modifiez le style du titre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2/2/23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fr-FR"/>
              <a:t>Modifiez le style du titre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fr-FR"/>
              <a:t>Modifier les styles du texte du masque
Deuxième niveau
Troisième niveau
Quatrième niveau
Cinquième niveau</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fr-FR"/>
              <a:t>Modifier les styles du texte du masque
Deuxième niveau
Troisième niveau
Quatrième niveau
Cinquième niveau</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2/2/23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fr-FR"/>
              <a:t>Modifiez le style du titre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
Deuxième niveau
Troisième niveau
Quatrième niveau
Cinquième niveau</a:t>
            </a:r>
            <a:endParaRPr lang="en-US" dirty="0"/>
          </a:p>
        </p:txBody>
      </p:sp>
      <p:sp>
        <p:nvSpPr>
          <p:cNvPr id="12" name="Content Placeholder 3"/>
          <p:cNvSpPr>
            <a:spLocks noGrp="1"/>
          </p:cNvSpPr>
          <p:nvPr>
            <p:ph sz="quarter" idx="13"/>
          </p:nvPr>
        </p:nvSpPr>
        <p:spPr>
          <a:xfrm>
            <a:off x="913774" y="3051012"/>
            <a:ext cx="5106027" cy="2740187"/>
          </a:xfrm>
        </p:spPr>
        <p:txBody>
          <a:bodyPr/>
          <a:lstStyle/>
          <a:p>
            <a:pPr lvl="0"/>
            <a:r>
              <a:rPr lang="fr-FR"/>
              <a:t>Modifier les styles du texte du masque
Deuxième niveau
Troisième niveau
Quatrième niveau
Cinquième niveau</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
Deuxième niveau
Troisième niveau
Quatrième niveau
Cinquième niveau</a:t>
            </a:r>
            <a:endParaRPr lang="en-US" dirty="0"/>
          </a:p>
        </p:txBody>
      </p:sp>
      <p:sp>
        <p:nvSpPr>
          <p:cNvPr id="13" name="Content Placeholder 5"/>
          <p:cNvSpPr>
            <a:spLocks noGrp="1"/>
          </p:cNvSpPr>
          <p:nvPr>
            <p:ph sz="quarter" idx="14"/>
          </p:nvPr>
        </p:nvSpPr>
        <p:spPr>
          <a:xfrm>
            <a:off x="6172200" y="3051012"/>
            <a:ext cx="5105401" cy="2740187"/>
          </a:xfrm>
        </p:spPr>
        <p:txBody>
          <a:bodyPr/>
          <a:lstStyle/>
          <a:p>
            <a:pPr lvl="0"/>
            <a:r>
              <a:rPr lang="fr-FR"/>
              <a:t>Modifier les styles du texte du masque
Deuxième niveau
Troisième niveau
Quatrième niveau
Cinquième niveau</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2/2/23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2/2/23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t>2/2/23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fr-FR"/>
              <a:t>Modifiez le style du titre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fr-FR"/>
              <a:t>Modifier les styles du texte du masque
Deuxième niveau
Troisième niveau
Quatrième niveau
Cinquième niveau</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
Deuxième niveau
Troisième niveau
Quatrième niveau
Cinquième niveau</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2/2/23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
Deuxième niveau
Troisième niveau
Quatrième niveau
Cinquième niveau</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2/2/23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1">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dirty="0"/>
              <a:pPr/>
              <a:t>2/2/23</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dirty="0"/>
              <a:pPr/>
              <a:t>‹N°›</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 id="2147483669" r:id="rId18"/>
    <p:sldLayoutId id="2147483671" r:id="rId19"/>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1FD17DE8-17F4-1C46-88F4-40281EC35CF7}"/>
              </a:ext>
            </a:extLst>
          </p:cNvPr>
          <p:cNvSpPr txBox="1">
            <a:spLocks noChangeArrowheads="1"/>
          </p:cNvSpPr>
          <p:nvPr/>
        </p:nvSpPr>
        <p:spPr>
          <a:xfrm>
            <a:off x="584616" y="5183685"/>
            <a:ext cx="10888482" cy="614597"/>
          </a:xfrm>
          <a:prstGeom prst="rect">
            <a:avLst/>
          </a:prstGeom>
        </p:spPr>
        <p:txBody>
          <a:bodyPr vert="horz" lIns="92075" tIns="46038" rIns="92075" bIns="46038" rtlCol="0" anchor="b">
            <a:noAutofit/>
          </a:bodyPr>
          <a:lstStyle>
            <a:lvl1pPr algn="ctr" defTabSz="914400" rtl="0" eaLnBrk="1" latinLnBrk="0" hangingPunct="1">
              <a:lnSpc>
                <a:spcPct val="90000"/>
              </a:lnSpc>
              <a:spcBef>
                <a:spcPct val="0"/>
              </a:spcBef>
              <a:buNone/>
              <a:defRPr sz="4800" kern="1200" cap="all" baseline="0">
                <a:solidFill>
                  <a:schemeClr val="tx1"/>
                </a:solidFill>
                <a:effectLst/>
                <a:latin typeface="+mj-lt"/>
                <a:ea typeface="+mj-ea"/>
                <a:cs typeface="+mj-cs"/>
              </a:defRPr>
            </a:lvl1pPr>
          </a:lstStyle>
          <a:p>
            <a:endParaRPr lang="en-GB" altLang="fr-FR" sz="2400" b="1" dirty="0">
              <a:solidFill>
                <a:schemeClr val="tx2"/>
              </a:solidFill>
              <a:latin typeface="Arial" panose="020B0604020202020204" pitchFamily="34" charset="0"/>
            </a:endParaRPr>
          </a:p>
          <a:p>
            <a:r>
              <a:rPr lang="en-GB" altLang="fr-FR" sz="4400" b="1" dirty="0">
                <a:solidFill>
                  <a:schemeClr val="tx2"/>
                </a:solidFill>
                <a:latin typeface="Arial" panose="020B0604020202020204" pitchFamily="34" charset="0"/>
              </a:rPr>
              <a:t>GLOBAL HEALTH ECONOMICS</a:t>
            </a:r>
          </a:p>
          <a:p>
            <a:endParaRPr lang="en-GB" altLang="fr-FR" sz="2400" b="1" dirty="0">
              <a:solidFill>
                <a:schemeClr val="tx2"/>
              </a:solidFill>
              <a:latin typeface="Arial" panose="020B0604020202020204" pitchFamily="34" charset="0"/>
            </a:endParaRPr>
          </a:p>
          <a:p>
            <a:endParaRPr lang="en-GB" altLang="fr-FR" sz="2400" b="1" dirty="0">
              <a:solidFill>
                <a:schemeClr val="tx2"/>
              </a:solidFill>
              <a:latin typeface="Arial" panose="020B0604020202020204" pitchFamily="34" charset="0"/>
            </a:endParaRPr>
          </a:p>
          <a:p>
            <a:r>
              <a:rPr lang="en-GB" altLang="fr-FR" sz="3200" b="1" dirty="0">
                <a:solidFill>
                  <a:schemeClr val="tx2">
                    <a:lumMod val="75000"/>
                  </a:schemeClr>
                </a:solidFill>
                <a:latin typeface="Arial" panose="020B0604020202020204" pitchFamily="34" charset="0"/>
              </a:rPr>
              <a:t>MASTER IN PUBLIC POLICY, M2</a:t>
            </a:r>
          </a:p>
          <a:p>
            <a:endParaRPr lang="en-GB" altLang="fr-FR" sz="2400" b="1" dirty="0">
              <a:solidFill>
                <a:schemeClr val="tx2">
                  <a:lumMod val="75000"/>
                </a:schemeClr>
              </a:solidFill>
              <a:latin typeface="Arial" panose="020B0604020202020204" pitchFamily="34" charset="0"/>
            </a:endParaRPr>
          </a:p>
          <a:p>
            <a:endParaRPr lang="en-GB" altLang="fr-FR" sz="2400" b="1" dirty="0">
              <a:solidFill>
                <a:schemeClr val="tx2">
                  <a:lumMod val="75000"/>
                </a:schemeClr>
              </a:solidFill>
              <a:latin typeface="Arial" panose="020B0604020202020204" pitchFamily="34" charset="0"/>
            </a:endParaRPr>
          </a:p>
          <a:p>
            <a:r>
              <a:rPr lang="en-GB" altLang="fr-FR" sz="2800" b="1" dirty="0">
                <a:solidFill>
                  <a:schemeClr val="tx2">
                    <a:lumMod val="75000"/>
                  </a:schemeClr>
                </a:solidFill>
                <a:latin typeface="Arial" panose="020B0604020202020204" pitchFamily="34" charset="0"/>
              </a:rPr>
              <a:t>HEALTH care FINANCING</a:t>
            </a:r>
          </a:p>
          <a:p>
            <a:endParaRPr lang="en-GB" altLang="fr-FR" sz="3200" b="1" dirty="0">
              <a:solidFill>
                <a:schemeClr val="tx2">
                  <a:lumMod val="75000"/>
                </a:schemeClr>
              </a:solidFill>
              <a:latin typeface="Arial" panose="020B0604020202020204" pitchFamily="34" charset="0"/>
            </a:endParaRPr>
          </a:p>
          <a:p>
            <a:endParaRPr lang="en-GB" altLang="fr-FR" sz="2400" b="1" dirty="0">
              <a:solidFill>
                <a:schemeClr val="tx2">
                  <a:lumMod val="75000"/>
                </a:schemeClr>
              </a:solidFill>
              <a:latin typeface="Arial" panose="020B0604020202020204" pitchFamily="34" charset="0"/>
            </a:endParaRPr>
          </a:p>
          <a:p>
            <a:r>
              <a:rPr lang="en-GB" altLang="fr-FR" sz="2400" b="1" dirty="0" err="1">
                <a:solidFill>
                  <a:schemeClr val="tx2">
                    <a:lumMod val="75000"/>
                  </a:schemeClr>
                </a:solidFill>
                <a:latin typeface="Arial" panose="020B0604020202020204" pitchFamily="34" charset="0"/>
              </a:rPr>
              <a:t>Pr</a:t>
            </a:r>
            <a:r>
              <a:rPr lang="en-GB" altLang="fr-FR" sz="2400" b="1" dirty="0">
                <a:solidFill>
                  <a:schemeClr val="tx2">
                    <a:lumMod val="75000"/>
                  </a:schemeClr>
                </a:solidFill>
                <a:latin typeface="Arial" panose="020B0604020202020204" pitchFamily="34" charset="0"/>
              </a:rPr>
              <a:t> </a:t>
            </a:r>
            <a:r>
              <a:rPr lang="en-GB" altLang="fr-FR" sz="2400" b="1" dirty="0" err="1">
                <a:solidFill>
                  <a:schemeClr val="tx2">
                    <a:lumMod val="75000"/>
                  </a:schemeClr>
                </a:solidFill>
                <a:latin typeface="Arial" panose="020B0604020202020204" pitchFamily="34" charset="0"/>
              </a:rPr>
              <a:t>lise</a:t>
            </a:r>
            <a:r>
              <a:rPr lang="en-GB" altLang="fr-FR" sz="2400" b="1" dirty="0">
                <a:solidFill>
                  <a:schemeClr val="tx2">
                    <a:lumMod val="75000"/>
                  </a:schemeClr>
                </a:solidFill>
                <a:latin typeface="Arial" panose="020B0604020202020204" pitchFamily="34" charset="0"/>
              </a:rPr>
              <a:t> Rochaix</a:t>
            </a:r>
          </a:p>
          <a:p>
            <a:endParaRPr lang="en-GB" altLang="fr-FR" sz="2400" b="1" dirty="0">
              <a:solidFill>
                <a:schemeClr val="tx2">
                  <a:lumMod val="75000"/>
                </a:schemeClr>
              </a:solidFill>
              <a:latin typeface="Arial" panose="020B0604020202020204" pitchFamily="34" charset="0"/>
            </a:endParaRPr>
          </a:p>
          <a:p>
            <a:r>
              <a:rPr lang="en-GB" altLang="fr-FR" sz="2000" b="1" dirty="0">
                <a:solidFill>
                  <a:schemeClr val="tx2">
                    <a:lumMod val="75000"/>
                  </a:schemeClr>
                </a:solidFill>
                <a:latin typeface="Arial" panose="020B0604020202020204" pitchFamily="34" charset="0"/>
              </a:rPr>
              <a:t>Paris 1 &amp; Paris school of economics</a:t>
            </a:r>
          </a:p>
        </p:txBody>
      </p:sp>
    </p:spTree>
    <p:extLst>
      <p:ext uri="{BB962C8B-B14F-4D97-AF65-F5344CB8AC3E}">
        <p14:creationId xmlns:p14="http://schemas.microsoft.com/office/powerpoint/2010/main" val="2054789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Espace réservé du numéro de diapositive 5">
            <a:extLst>
              <a:ext uri="{FF2B5EF4-FFF2-40B4-BE49-F238E27FC236}">
                <a16:creationId xmlns:a16="http://schemas.microsoft.com/office/drawing/2014/main" id="{D539346C-0AB4-FE43-890E-39993563D3EF}"/>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C1190E70-8EA8-6247-BFAC-E7B0FFB3A33D}" type="slidenum">
              <a:rPr lang="fr-FR" altLang="fr-FR" sz="1400"/>
              <a:pPr>
                <a:spcBef>
                  <a:spcPct val="0"/>
                </a:spcBef>
                <a:buFontTx/>
                <a:buNone/>
              </a:pPr>
              <a:t>10</a:t>
            </a:fld>
            <a:endParaRPr lang="fr-FR" altLang="fr-FR" sz="1400"/>
          </a:p>
        </p:txBody>
      </p:sp>
      <p:sp>
        <p:nvSpPr>
          <p:cNvPr id="37890" name="Rectangle 2">
            <a:extLst>
              <a:ext uri="{FF2B5EF4-FFF2-40B4-BE49-F238E27FC236}">
                <a16:creationId xmlns:a16="http://schemas.microsoft.com/office/drawing/2014/main" id="{CE840393-47C3-0242-9D11-E640ABF1B76D}"/>
              </a:ext>
            </a:extLst>
          </p:cNvPr>
          <p:cNvSpPr>
            <a:spLocks noGrp="1" noChangeArrowheads="1"/>
          </p:cNvSpPr>
          <p:nvPr>
            <p:ph type="title"/>
          </p:nvPr>
        </p:nvSpPr>
        <p:spPr>
          <a:xfrm>
            <a:off x="913775" y="423644"/>
            <a:ext cx="10364451" cy="1596177"/>
          </a:xfrm>
        </p:spPr>
        <p:txBody>
          <a:bodyPr/>
          <a:lstStyle/>
          <a:p>
            <a:br>
              <a:rPr lang="fr-FR" altLang="fr-FR" dirty="0"/>
            </a:br>
            <a:endParaRPr lang="fr-FR" altLang="fr-FR" dirty="0"/>
          </a:p>
        </p:txBody>
      </p:sp>
      <p:sp>
        <p:nvSpPr>
          <p:cNvPr id="7" name="Content Placeholder 2">
            <a:extLst>
              <a:ext uri="{FF2B5EF4-FFF2-40B4-BE49-F238E27FC236}">
                <a16:creationId xmlns:a16="http://schemas.microsoft.com/office/drawing/2014/main" id="{60B043A5-9D26-C049-834B-D2D443093BAA}"/>
              </a:ext>
            </a:extLst>
          </p:cNvPr>
          <p:cNvSpPr>
            <a:spLocks noGrp="1" noChangeArrowheads="1"/>
          </p:cNvSpPr>
          <p:nvPr>
            <p:ph idx="1"/>
          </p:nvPr>
        </p:nvSpPr>
        <p:spPr>
          <a:xfrm>
            <a:off x="1777232" y="890587"/>
            <a:ext cx="8367712" cy="4992688"/>
          </a:xfrm>
        </p:spPr>
        <p:txBody>
          <a:bodyPr>
            <a:normAutofit/>
          </a:bodyPr>
          <a:lstStyle/>
          <a:p>
            <a:pPr marL="0" indent="0">
              <a:buNone/>
            </a:pPr>
            <a:endParaRPr lang="en-US" altLang="fr-FR" sz="2200" b="1" cap="none" dirty="0">
              <a:latin typeface="Times New Roman" panose="02020603050405020304" pitchFamily="18" charset="0"/>
              <a:ea typeface="ヒラギノ角ゴ Pro W3" panose="020B0300000000000000" pitchFamily="34" charset="-128"/>
              <a:cs typeface="Times New Roman" panose="02020603050405020304" pitchFamily="18" charset="0"/>
            </a:endParaRPr>
          </a:p>
          <a:p>
            <a:pPr marL="0" indent="0">
              <a:buNone/>
            </a:pPr>
            <a:endParaRPr lang="en-US" altLang="fr-FR" sz="2200" b="1" cap="none" dirty="0">
              <a:latin typeface="Times New Roman" panose="02020603050405020304" pitchFamily="18" charset="0"/>
              <a:ea typeface="ヒラギノ角ゴ Pro W3" panose="020B0300000000000000" pitchFamily="34" charset="-128"/>
              <a:cs typeface="Times New Roman" panose="02020603050405020304" pitchFamily="18" charset="0"/>
            </a:endParaRPr>
          </a:p>
          <a:p>
            <a:pPr marL="0" indent="0">
              <a:buNone/>
            </a:pPr>
            <a:r>
              <a:rPr lang="en-GB" altLang="fr-FR" b="1" cap="none" dirty="0">
                <a:solidFill>
                  <a:schemeClr val="tx2">
                    <a:lumMod val="75000"/>
                  </a:schemeClr>
                </a:solidFill>
                <a:latin typeface="Times New Roman" panose="02020603050405020304" pitchFamily="18" charset="0"/>
                <a:ea typeface="ヒラギノ角ゴ Pro W3" panose="020B0300000000000000" pitchFamily="34" charset="-128"/>
                <a:cs typeface="Times New Roman" panose="02020603050405020304" pitchFamily="18" charset="0"/>
              </a:rPr>
              <a:t>Implementing Health Financing Reform: </a:t>
            </a:r>
            <a:r>
              <a:rPr lang="en-GB" altLang="fr-FR" cap="none" dirty="0">
                <a:solidFill>
                  <a:schemeClr val="tx2">
                    <a:lumMod val="75000"/>
                  </a:schemeClr>
                </a:solidFill>
                <a:latin typeface="Times New Roman" panose="02020603050405020304" pitchFamily="18" charset="0"/>
                <a:ea typeface="ヒラギノ角ゴ Pro W3" panose="020B0300000000000000" pitchFamily="34" charset="-128"/>
                <a:cs typeface="Times New Roman" panose="02020603050405020304" pitchFamily="18" charset="0"/>
              </a:rPr>
              <a:t>Lessons from countries in transition, WHO 2010; Edited by Joseph </a:t>
            </a:r>
            <a:r>
              <a:rPr lang="en-GB" altLang="fr-FR" cap="none" dirty="0" err="1">
                <a:solidFill>
                  <a:schemeClr val="tx2">
                    <a:lumMod val="75000"/>
                  </a:schemeClr>
                </a:solidFill>
                <a:latin typeface="Times New Roman" panose="02020603050405020304" pitchFamily="18" charset="0"/>
                <a:ea typeface="ヒラギノ角ゴ Pro W3" panose="020B0300000000000000" pitchFamily="34" charset="-128"/>
                <a:cs typeface="Times New Roman" panose="02020603050405020304" pitchFamily="18" charset="0"/>
              </a:rPr>
              <a:t>Kutzin</a:t>
            </a:r>
            <a:r>
              <a:rPr lang="en-GB" altLang="fr-FR" cap="none" dirty="0">
                <a:solidFill>
                  <a:schemeClr val="tx2">
                    <a:lumMod val="75000"/>
                  </a:schemeClr>
                </a:solidFill>
                <a:latin typeface="Times New Roman" panose="02020603050405020304" pitchFamily="18" charset="0"/>
                <a:ea typeface="ヒラギノ角ゴ Pro W3" panose="020B0300000000000000" pitchFamily="34" charset="-128"/>
                <a:cs typeface="Times New Roman" panose="02020603050405020304" pitchFamily="18" charset="0"/>
              </a:rPr>
              <a:t>, Cheryl Cashin, </a:t>
            </a:r>
            <a:r>
              <a:rPr lang="en-GB" altLang="fr-FR" cap="none" dirty="0" err="1">
                <a:solidFill>
                  <a:schemeClr val="tx2">
                    <a:lumMod val="75000"/>
                  </a:schemeClr>
                </a:solidFill>
                <a:latin typeface="Times New Roman" panose="02020603050405020304" pitchFamily="18" charset="0"/>
                <a:ea typeface="ヒラギノ角ゴ Pro W3" panose="020B0300000000000000" pitchFamily="34" charset="-128"/>
                <a:cs typeface="Times New Roman" panose="02020603050405020304" pitchFamily="18" charset="0"/>
              </a:rPr>
              <a:t>Melitta</a:t>
            </a:r>
            <a:r>
              <a:rPr lang="en-GB" altLang="fr-FR" cap="none" dirty="0">
                <a:solidFill>
                  <a:schemeClr val="tx2">
                    <a:lumMod val="75000"/>
                  </a:schemeClr>
                </a:solidFill>
                <a:latin typeface="Times New Roman" panose="02020603050405020304" pitchFamily="18" charset="0"/>
                <a:ea typeface="ヒラギノ角ゴ Pro W3" panose="020B0300000000000000" pitchFamily="34" charset="-128"/>
                <a:cs typeface="Times New Roman" panose="02020603050405020304" pitchFamily="18" charset="0"/>
              </a:rPr>
              <a:t> </a:t>
            </a:r>
            <a:r>
              <a:rPr lang="en-GB" altLang="fr-FR" cap="none" dirty="0" err="1">
                <a:solidFill>
                  <a:schemeClr val="tx2">
                    <a:lumMod val="75000"/>
                  </a:schemeClr>
                </a:solidFill>
                <a:latin typeface="Times New Roman" panose="02020603050405020304" pitchFamily="18" charset="0"/>
                <a:ea typeface="ヒラギノ角ゴ Pro W3" panose="020B0300000000000000" pitchFamily="34" charset="-128"/>
                <a:cs typeface="Times New Roman" panose="02020603050405020304" pitchFamily="18" charset="0"/>
              </a:rPr>
              <a:t>Jakab</a:t>
            </a:r>
            <a:r>
              <a:rPr lang="en-GB" altLang="fr-FR" cap="none" dirty="0">
                <a:solidFill>
                  <a:schemeClr val="tx2">
                    <a:lumMod val="75000"/>
                  </a:schemeClr>
                </a:solidFill>
                <a:latin typeface="Times New Roman" panose="02020603050405020304" pitchFamily="18" charset="0"/>
                <a:ea typeface="ヒラギノ角ゴ Pro W3" panose="020B0300000000000000" pitchFamily="34" charset="-128"/>
                <a:cs typeface="Times New Roman" panose="02020603050405020304" pitchFamily="18" charset="0"/>
              </a:rPr>
              <a:t> </a:t>
            </a:r>
          </a:p>
          <a:p>
            <a:pPr marL="0" indent="0">
              <a:buNone/>
            </a:pPr>
            <a:endParaRPr lang="en-GB" cap="none" dirty="0">
              <a:solidFill>
                <a:schemeClr val="tx2">
                  <a:lumMod val="75000"/>
                </a:schemeClr>
              </a:solidFill>
              <a:latin typeface="Times New Roman" panose="02020603050405020304" pitchFamily="18" charset="0"/>
              <a:cs typeface="Times New Roman" panose="02020603050405020304" pitchFamily="18" charset="0"/>
            </a:endParaRPr>
          </a:p>
          <a:p>
            <a:pPr marL="0" indent="0">
              <a:buNone/>
            </a:pPr>
            <a:r>
              <a:rPr lang="en-GB" cap="none" dirty="0">
                <a:solidFill>
                  <a:schemeClr val="tx2">
                    <a:lumMod val="75000"/>
                  </a:schemeClr>
                </a:solidFill>
                <a:latin typeface="Times New Roman" panose="02020603050405020304" pitchFamily="18" charset="0"/>
                <a:cs typeface="Times New Roman" panose="02020603050405020304" pitchFamily="18" charset="0"/>
              </a:rPr>
              <a:t>=&gt; From theory to implementation of financing reforms in CE/EECC (Central Europe, eastern Europe, the Caucasus and central Asia) </a:t>
            </a:r>
          </a:p>
          <a:p>
            <a:pPr marL="0" indent="0">
              <a:buNone/>
            </a:pPr>
            <a:endParaRPr lang="en-GB" altLang="fr-FR" cap="none" dirty="0">
              <a:solidFill>
                <a:schemeClr val="tx2">
                  <a:lumMod val="75000"/>
                </a:schemeClr>
              </a:solidFill>
              <a:latin typeface="Times New Roman" panose="02020603050405020304" pitchFamily="18" charset="0"/>
              <a:ea typeface="ヒラギノ角ゴ Pro W3" panose="020B0300000000000000" pitchFamily="34" charset="-128"/>
              <a:cs typeface="Times New Roman" panose="02020603050405020304" pitchFamily="18" charset="0"/>
            </a:endParaRPr>
          </a:p>
          <a:p>
            <a:pPr marL="0" indent="0"/>
            <a:endParaRPr lang="en-US" altLang="fr-FR" sz="2400" dirty="0">
              <a:ea typeface="ヒラギノ角ゴ Pro W3" panose="020B0300000000000000" pitchFamily="34" charset="-128"/>
              <a:cs typeface="Times New Roman" panose="02020603050405020304" pitchFamily="18" charset="0"/>
            </a:endParaRPr>
          </a:p>
        </p:txBody>
      </p:sp>
      <p:sp>
        <p:nvSpPr>
          <p:cNvPr id="5" name="Title 1">
            <a:extLst>
              <a:ext uri="{FF2B5EF4-FFF2-40B4-BE49-F238E27FC236}">
                <a16:creationId xmlns:a16="http://schemas.microsoft.com/office/drawing/2014/main" id="{27491212-BED6-6445-AC12-322B3F5B828D}"/>
              </a:ext>
            </a:extLst>
          </p:cNvPr>
          <p:cNvSpPr txBox="1">
            <a:spLocks noChangeArrowheads="1"/>
          </p:cNvSpPr>
          <p:nvPr/>
        </p:nvSpPr>
        <p:spPr>
          <a:xfrm>
            <a:off x="1925638" y="211138"/>
            <a:ext cx="8229600" cy="114300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algn="l"/>
            <a:r>
              <a:rPr lang="en-GB" altLang="fr-FR" sz="2800" dirty="0">
                <a:solidFill>
                  <a:schemeClr val="tx2">
                    <a:lumMod val="75000"/>
                  </a:schemeClr>
                </a:solidFill>
              </a:rPr>
              <a:t>FROM THEORY TO IMPLEMENTATION</a:t>
            </a:r>
            <a:br>
              <a:rPr lang="en-US" altLang="fr-FR" sz="2400" dirty="0">
                <a:ea typeface="ヒラギノ角ゴ Pro W3" panose="020B0300000000000000" pitchFamily="34" charset="-128"/>
              </a:rPr>
            </a:br>
            <a:endParaRPr lang="en-US" altLang="fr-FR" sz="2400" dirty="0">
              <a:ea typeface="ヒラギノ角ゴ Pro W3" panose="020B0300000000000000" pitchFamily="34" charset="-128"/>
            </a:endParaRPr>
          </a:p>
        </p:txBody>
      </p:sp>
    </p:spTree>
    <p:extLst>
      <p:ext uri="{BB962C8B-B14F-4D97-AF65-F5344CB8AC3E}">
        <p14:creationId xmlns:p14="http://schemas.microsoft.com/office/powerpoint/2010/main" val="26429841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Espace réservé du numéro de diapositive 5">
            <a:extLst>
              <a:ext uri="{FF2B5EF4-FFF2-40B4-BE49-F238E27FC236}">
                <a16:creationId xmlns:a16="http://schemas.microsoft.com/office/drawing/2014/main" id="{D539346C-0AB4-FE43-890E-39993563D3EF}"/>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C1190E70-8EA8-6247-BFAC-E7B0FFB3A33D}" type="slidenum">
              <a:rPr lang="fr-FR" altLang="fr-FR" sz="1400"/>
              <a:pPr>
                <a:spcBef>
                  <a:spcPct val="0"/>
                </a:spcBef>
                <a:buFontTx/>
                <a:buNone/>
              </a:pPr>
              <a:t>11</a:t>
            </a:fld>
            <a:endParaRPr lang="fr-FR" altLang="fr-FR" sz="1400"/>
          </a:p>
        </p:txBody>
      </p:sp>
      <p:sp>
        <p:nvSpPr>
          <p:cNvPr id="37890" name="Rectangle 2">
            <a:extLst>
              <a:ext uri="{FF2B5EF4-FFF2-40B4-BE49-F238E27FC236}">
                <a16:creationId xmlns:a16="http://schemas.microsoft.com/office/drawing/2014/main" id="{CE840393-47C3-0242-9D11-E640ABF1B76D}"/>
              </a:ext>
            </a:extLst>
          </p:cNvPr>
          <p:cNvSpPr>
            <a:spLocks noGrp="1" noChangeArrowheads="1"/>
          </p:cNvSpPr>
          <p:nvPr>
            <p:ph type="title"/>
          </p:nvPr>
        </p:nvSpPr>
        <p:spPr/>
        <p:txBody>
          <a:bodyPr/>
          <a:lstStyle/>
          <a:p>
            <a:br>
              <a:rPr lang="fr-FR" altLang="fr-FR"/>
            </a:br>
            <a:endParaRPr lang="fr-FR" altLang="fr-FR"/>
          </a:p>
        </p:txBody>
      </p:sp>
      <p:pic>
        <p:nvPicPr>
          <p:cNvPr id="2" name="Image 1">
            <a:extLst>
              <a:ext uri="{FF2B5EF4-FFF2-40B4-BE49-F238E27FC236}">
                <a16:creationId xmlns:a16="http://schemas.microsoft.com/office/drawing/2014/main" id="{8FF78A76-F31D-3D40-889F-3406947F5ED9}"/>
              </a:ext>
            </a:extLst>
          </p:cNvPr>
          <p:cNvPicPr>
            <a:picLocks noChangeAspect="1"/>
          </p:cNvPicPr>
          <p:nvPr/>
        </p:nvPicPr>
        <p:blipFill>
          <a:blip r:embed="rId3"/>
          <a:stretch>
            <a:fillRect/>
          </a:stretch>
        </p:blipFill>
        <p:spPr>
          <a:xfrm>
            <a:off x="3396521" y="772202"/>
            <a:ext cx="8788400" cy="5613400"/>
          </a:xfrm>
          <a:prstGeom prst="rect">
            <a:avLst/>
          </a:prstGeom>
        </p:spPr>
      </p:pic>
      <p:sp>
        <p:nvSpPr>
          <p:cNvPr id="3" name="Rectangle 2">
            <a:extLst>
              <a:ext uri="{FF2B5EF4-FFF2-40B4-BE49-F238E27FC236}">
                <a16:creationId xmlns:a16="http://schemas.microsoft.com/office/drawing/2014/main" id="{931CD0CB-A7D0-7143-9C6E-4C1007614771}"/>
              </a:ext>
            </a:extLst>
          </p:cNvPr>
          <p:cNvSpPr/>
          <p:nvPr/>
        </p:nvSpPr>
        <p:spPr>
          <a:xfrm>
            <a:off x="214859" y="2915153"/>
            <a:ext cx="2528341" cy="2031325"/>
          </a:xfrm>
          <a:prstGeom prst="rect">
            <a:avLst/>
          </a:prstGeom>
        </p:spPr>
        <p:txBody>
          <a:bodyPr wrap="square">
            <a:spAutoFit/>
          </a:bodyPr>
          <a:lstStyle/>
          <a:p>
            <a:r>
              <a:rPr lang="en-GB" dirty="0" err="1">
                <a:solidFill>
                  <a:schemeClr val="tx2">
                    <a:lumMod val="75000"/>
                  </a:schemeClr>
                </a:solidFill>
                <a:latin typeface="Times New Roman" panose="02020603050405020304" pitchFamily="18" charset="0"/>
                <a:cs typeface="Times New Roman" panose="02020603050405020304" pitchFamily="18" charset="0"/>
              </a:rPr>
              <a:t>Kutzin</a:t>
            </a:r>
            <a:r>
              <a:rPr lang="en-GB" dirty="0">
                <a:solidFill>
                  <a:schemeClr val="tx2">
                    <a:lumMod val="75000"/>
                  </a:schemeClr>
                </a:solidFill>
                <a:latin typeface="Times New Roman" panose="02020603050405020304" pitchFamily="18" charset="0"/>
                <a:cs typeface="Times New Roman" panose="02020603050405020304" pitchFamily="18" charset="0"/>
              </a:rPr>
              <a:t> J (2008). </a:t>
            </a:r>
            <a:r>
              <a:rPr lang="en-GB" i="1" dirty="0">
                <a:solidFill>
                  <a:schemeClr val="tx2">
                    <a:lumMod val="75000"/>
                  </a:schemeClr>
                </a:solidFill>
                <a:latin typeface="Times New Roman" panose="02020603050405020304" pitchFamily="18" charset="0"/>
                <a:cs typeface="Times New Roman" panose="02020603050405020304" pitchFamily="18" charset="0"/>
              </a:rPr>
              <a:t>Health financing policy: a guide for decision-makers</a:t>
            </a:r>
            <a:r>
              <a:rPr lang="en-GB" dirty="0">
                <a:solidFill>
                  <a:schemeClr val="tx2">
                    <a:lumMod val="75000"/>
                  </a:schemeClr>
                </a:solidFill>
                <a:latin typeface="Times New Roman" panose="02020603050405020304" pitchFamily="18" charset="0"/>
                <a:cs typeface="Times New Roman" panose="02020603050405020304" pitchFamily="18" charset="0"/>
              </a:rPr>
              <a:t>. Health financing policy paper. Copenhagen, WHO Regional Office for Europe. </a:t>
            </a:r>
          </a:p>
        </p:txBody>
      </p:sp>
      <p:sp>
        <p:nvSpPr>
          <p:cNvPr id="6" name="ZoneTexte 7">
            <a:extLst>
              <a:ext uri="{FF2B5EF4-FFF2-40B4-BE49-F238E27FC236}">
                <a16:creationId xmlns:a16="http://schemas.microsoft.com/office/drawing/2014/main" id="{279B252A-B3F9-784D-9FDF-FB6D45AB613F}"/>
              </a:ext>
            </a:extLst>
          </p:cNvPr>
          <p:cNvSpPr txBox="1">
            <a:spLocks noChangeArrowheads="1"/>
          </p:cNvSpPr>
          <p:nvPr/>
        </p:nvSpPr>
        <p:spPr bwMode="auto">
          <a:xfrm>
            <a:off x="89707" y="5942960"/>
            <a:ext cx="231986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fr-FR" altLang="fr-FR" sz="1200" i="1" dirty="0"/>
              <a:t>Source: WHO, </a:t>
            </a:r>
            <a:r>
              <a:rPr lang="fr-FR" altLang="fr-FR" sz="1200" i="1" dirty="0" err="1"/>
              <a:t>Chapter</a:t>
            </a:r>
            <a:r>
              <a:rPr lang="fr-FR" altLang="fr-FR" sz="1200" i="1" dirty="0"/>
              <a:t> 1, 2010</a:t>
            </a:r>
          </a:p>
        </p:txBody>
      </p:sp>
    </p:spTree>
    <p:extLst>
      <p:ext uri="{BB962C8B-B14F-4D97-AF65-F5344CB8AC3E}">
        <p14:creationId xmlns:p14="http://schemas.microsoft.com/office/powerpoint/2010/main" val="16840121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Espace réservé du numéro de diapositive 5">
            <a:extLst>
              <a:ext uri="{FF2B5EF4-FFF2-40B4-BE49-F238E27FC236}">
                <a16:creationId xmlns:a16="http://schemas.microsoft.com/office/drawing/2014/main" id="{C3C926D8-B8CE-A947-B6E4-9787A1F056E4}"/>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D00C65F1-F79C-EA4E-95D7-5D69704AE99F}" type="slidenum">
              <a:rPr lang="fr-FR" altLang="fr-FR" sz="1400"/>
              <a:pPr>
                <a:spcBef>
                  <a:spcPct val="0"/>
                </a:spcBef>
                <a:buFontTx/>
                <a:buNone/>
              </a:pPr>
              <a:t>2</a:t>
            </a:fld>
            <a:endParaRPr lang="fr-FR" altLang="fr-FR" sz="1400"/>
          </a:p>
        </p:txBody>
      </p:sp>
      <p:sp>
        <p:nvSpPr>
          <p:cNvPr id="27650" name="Rectangle 2">
            <a:extLst>
              <a:ext uri="{FF2B5EF4-FFF2-40B4-BE49-F238E27FC236}">
                <a16:creationId xmlns:a16="http://schemas.microsoft.com/office/drawing/2014/main" id="{B855435F-F29D-D140-B7EC-B73BCFA026DF}"/>
              </a:ext>
            </a:extLst>
          </p:cNvPr>
          <p:cNvSpPr>
            <a:spLocks noGrp="1" noChangeArrowheads="1"/>
          </p:cNvSpPr>
          <p:nvPr>
            <p:ph type="title"/>
          </p:nvPr>
        </p:nvSpPr>
        <p:spPr/>
        <p:txBody>
          <a:bodyPr/>
          <a:lstStyle/>
          <a:p>
            <a:br>
              <a:rPr lang="fr-FR" altLang="fr-FR" dirty="0"/>
            </a:br>
            <a:endParaRPr lang="fr-FR" altLang="fr-FR" dirty="0"/>
          </a:p>
        </p:txBody>
      </p:sp>
      <p:sp>
        <p:nvSpPr>
          <p:cNvPr id="27652" name="Rectangle 4">
            <a:extLst>
              <a:ext uri="{FF2B5EF4-FFF2-40B4-BE49-F238E27FC236}">
                <a16:creationId xmlns:a16="http://schemas.microsoft.com/office/drawing/2014/main" id="{A5F608EA-FAB9-3F48-81C0-165F4F9820FA}"/>
              </a:ext>
            </a:extLst>
          </p:cNvPr>
          <p:cNvSpPr>
            <a:spLocks noChangeArrowheads="1"/>
          </p:cNvSpPr>
          <p:nvPr/>
        </p:nvSpPr>
        <p:spPr bwMode="auto">
          <a:xfrm>
            <a:off x="4037274" y="2524435"/>
            <a:ext cx="7873998"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lvl="0">
              <a:spcBef>
                <a:spcPts val="0"/>
              </a:spcBef>
              <a:buNone/>
            </a:pPr>
            <a:endParaRPr lang="en-GB" sz="2400" b="1" dirty="0">
              <a:solidFill>
                <a:srgbClr val="355071"/>
              </a:solidFill>
              <a:latin typeface="Times New Roman" panose="02020603050405020304" pitchFamily="18" charset="0"/>
              <a:ea typeface="+mn-ea"/>
              <a:cs typeface="Times New Roman" panose="02020603050405020304" pitchFamily="18" charset="0"/>
            </a:endParaRPr>
          </a:p>
          <a:p>
            <a:pPr lvl="0">
              <a:spcBef>
                <a:spcPts val="0"/>
              </a:spcBef>
              <a:buNone/>
            </a:pPr>
            <a:r>
              <a:rPr lang="en-GB" sz="2800" b="1" dirty="0">
                <a:solidFill>
                  <a:schemeClr val="tx2">
                    <a:lumMod val="75000"/>
                  </a:schemeClr>
                </a:solidFill>
                <a:latin typeface="Times New Roman" panose="02020603050405020304" pitchFamily="18" charset="0"/>
                <a:ea typeface="+mn-ea"/>
                <a:cs typeface="Times New Roman" panose="02020603050405020304" pitchFamily="18" charset="0"/>
              </a:rPr>
              <a:t>1 – Financing policies</a:t>
            </a:r>
            <a:endParaRPr lang="fr-FR" altLang="fr-FR" sz="2400" dirty="0"/>
          </a:p>
        </p:txBody>
      </p:sp>
    </p:spTree>
    <p:extLst>
      <p:ext uri="{BB962C8B-B14F-4D97-AF65-F5344CB8AC3E}">
        <p14:creationId xmlns:p14="http://schemas.microsoft.com/office/powerpoint/2010/main" val="8984996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Espace réservé du numéro de diapositive 5">
            <a:extLst>
              <a:ext uri="{FF2B5EF4-FFF2-40B4-BE49-F238E27FC236}">
                <a16:creationId xmlns:a16="http://schemas.microsoft.com/office/drawing/2014/main" id="{D539346C-0AB4-FE43-890E-39993563D3EF}"/>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C1190E70-8EA8-6247-BFAC-E7B0FFB3A33D}" type="slidenum">
              <a:rPr lang="fr-FR" altLang="fr-FR" sz="1400"/>
              <a:pPr>
                <a:spcBef>
                  <a:spcPct val="0"/>
                </a:spcBef>
                <a:buFontTx/>
                <a:buNone/>
              </a:pPr>
              <a:t>3</a:t>
            </a:fld>
            <a:endParaRPr lang="fr-FR" altLang="fr-FR" sz="1400"/>
          </a:p>
        </p:txBody>
      </p:sp>
      <p:sp>
        <p:nvSpPr>
          <p:cNvPr id="37890" name="Rectangle 2">
            <a:extLst>
              <a:ext uri="{FF2B5EF4-FFF2-40B4-BE49-F238E27FC236}">
                <a16:creationId xmlns:a16="http://schemas.microsoft.com/office/drawing/2014/main" id="{CE840393-47C3-0242-9D11-E640ABF1B76D}"/>
              </a:ext>
            </a:extLst>
          </p:cNvPr>
          <p:cNvSpPr>
            <a:spLocks noGrp="1" noChangeArrowheads="1"/>
          </p:cNvSpPr>
          <p:nvPr>
            <p:ph type="title"/>
          </p:nvPr>
        </p:nvSpPr>
        <p:spPr/>
        <p:txBody>
          <a:bodyPr/>
          <a:lstStyle/>
          <a:p>
            <a:br>
              <a:rPr lang="fr-FR" altLang="fr-FR"/>
            </a:br>
            <a:endParaRPr lang="fr-FR" altLang="fr-FR"/>
          </a:p>
        </p:txBody>
      </p:sp>
      <p:sp>
        <p:nvSpPr>
          <p:cNvPr id="7" name="Content Placeholder 2">
            <a:extLst>
              <a:ext uri="{FF2B5EF4-FFF2-40B4-BE49-F238E27FC236}">
                <a16:creationId xmlns:a16="http://schemas.microsoft.com/office/drawing/2014/main" id="{60B043A5-9D26-C049-834B-D2D443093BAA}"/>
              </a:ext>
            </a:extLst>
          </p:cNvPr>
          <p:cNvSpPr>
            <a:spLocks noGrp="1" noChangeArrowheads="1"/>
          </p:cNvSpPr>
          <p:nvPr>
            <p:ph idx="1"/>
          </p:nvPr>
        </p:nvSpPr>
        <p:spPr>
          <a:xfrm>
            <a:off x="1543986" y="1416605"/>
            <a:ext cx="7761509" cy="4429229"/>
          </a:xfrm>
        </p:spPr>
        <p:txBody>
          <a:bodyPr>
            <a:normAutofit lnSpcReduction="10000"/>
          </a:bodyPr>
          <a:lstStyle/>
          <a:p>
            <a:pPr marL="0" indent="0">
              <a:buNone/>
            </a:pPr>
            <a:r>
              <a:rPr lang="en-GB" sz="2200" b="1" cap="none" dirty="0">
                <a:solidFill>
                  <a:schemeClr val="tx2">
                    <a:lumMod val="75000"/>
                  </a:schemeClr>
                </a:solidFill>
                <a:latin typeface="Times New Roman" panose="02020603050405020304" pitchFamily="18" charset="0"/>
                <a:cs typeface="Times New Roman" panose="02020603050405020304" pitchFamily="18" charset="0"/>
              </a:rPr>
              <a:t>Financing decisions: </a:t>
            </a:r>
          </a:p>
          <a:p>
            <a:pPr lvl="1">
              <a:buFontTx/>
              <a:buChar char="-"/>
            </a:pPr>
            <a:r>
              <a:rPr lang="en-GB" sz="2000" cap="none" dirty="0">
                <a:solidFill>
                  <a:schemeClr val="tx2">
                    <a:lumMod val="75000"/>
                  </a:schemeClr>
                </a:solidFill>
                <a:latin typeface="Times New Roman" panose="02020603050405020304" pitchFamily="18" charset="0"/>
                <a:cs typeface="Times New Roman" panose="02020603050405020304" pitchFamily="18" charset="0"/>
              </a:rPr>
              <a:t>how much money to mobilize?</a:t>
            </a:r>
          </a:p>
          <a:p>
            <a:pPr lvl="1">
              <a:buFontTx/>
              <a:buChar char="-"/>
            </a:pPr>
            <a:r>
              <a:rPr lang="en-GB" sz="2000" cap="none" dirty="0">
                <a:solidFill>
                  <a:schemeClr val="tx2">
                    <a:lumMod val="75000"/>
                  </a:schemeClr>
                </a:solidFill>
                <a:latin typeface="Times New Roman" panose="02020603050405020304" pitchFamily="18" charset="0"/>
                <a:cs typeface="Times New Roman" panose="02020603050405020304" pitchFamily="18" charset="0"/>
              </a:rPr>
              <a:t>from whom? </a:t>
            </a:r>
          </a:p>
          <a:p>
            <a:pPr lvl="1">
              <a:buFontTx/>
              <a:buChar char="-"/>
            </a:pPr>
            <a:r>
              <a:rPr lang="en-GB" sz="2000" cap="none" dirty="0">
                <a:solidFill>
                  <a:schemeClr val="tx2">
                    <a:lumMod val="75000"/>
                  </a:schemeClr>
                </a:solidFill>
                <a:latin typeface="Times New Roman" panose="02020603050405020304" pitchFamily="18" charset="0"/>
                <a:cs typeface="Times New Roman" panose="02020603050405020304" pitchFamily="18" charset="0"/>
              </a:rPr>
              <a:t>for what services?</a:t>
            </a:r>
          </a:p>
          <a:p>
            <a:pPr lvl="1">
              <a:buFontTx/>
              <a:buChar char="-"/>
            </a:pPr>
            <a:r>
              <a:rPr lang="en-GB" sz="2000" cap="none" dirty="0">
                <a:solidFill>
                  <a:schemeClr val="tx2">
                    <a:lumMod val="75000"/>
                  </a:schemeClr>
                </a:solidFill>
                <a:latin typeface="Times New Roman" panose="02020603050405020304" pitchFamily="18" charset="0"/>
                <a:cs typeface="Times New Roman" panose="02020603050405020304" pitchFamily="18" charset="0"/>
              </a:rPr>
              <a:t>for whom (population subgroups)?</a:t>
            </a:r>
          </a:p>
          <a:p>
            <a:pPr marL="0" indent="0">
              <a:buNone/>
            </a:pPr>
            <a:r>
              <a:rPr lang="en-GB" sz="2200" b="1" cap="none" dirty="0">
                <a:solidFill>
                  <a:schemeClr val="tx2">
                    <a:lumMod val="75000"/>
                  </a:schemeClr>
                </a:solidFill>
                <a:latin typeface="Times New Roman" panose="02020603050405020304" pitchFamily="18" charset="0"/>
                <a:cs typeface="Times New Roman" panose="02020603050405020304" pitchFamily="18" charset="0"/>
              </a:rPr>
              <a:t>Fundamental role in determining: </a:t>
            </a:r>
          </a:p>
          <a:p>
            <a:pPr lvl="1">
              <a:buFontTx/>
              <a:buChar char="-"/>
            </a:pPr>
            <a:r>
              <a:rPr lang="en-GB" sz="2000" cap="none" dirty="0">
                <a:solidFill>
                  <a:schemeClr val="tx2">
                    <a:lumMod val="75000"/>
                  </a:schemeClr>
                </a:solidFill>
                <a:latin typeface="Times New Roman" panose="02020603050405020304" pitchFamily="18" charset="0"/>
                <a:cs typeface="Times New Roman" panose="02020603050405020304" pitchFamily="18" charset="0"/>
              </a:rPr>
              <a:t>the size of the health system</a:t>
            </a:r>
          </a:p>
          <a:p>
            <a:pPr lvl="1">
              <a:buFontTx/>
              <a:buChar char="-"/>
            </a:pPr>
            <a:r>
              <a:rPr lang="en-GB" sz="2000" cap="none" dirty="0">
                <a:solidFill>
                  <a:schemeClr val="tx2">
                    <a:lumMod val="75000"/>
                  </a:schemeClr>
                </a:solidFill>
                <a:latin typeface="Times New Roman" panose="02020603050405020304" pitchFamily="18" charset="0"/>
                <a:cs typeface="Times New Roman" panose="02020603050405020304" pitchFamily="18" charset="0"/>
              </a:rPr>
              <a:t>who secures access to treatment</a:t>
            </a:r>
          </a:p>
          <a:p>
            <a:pPr lvl="1">
              <a:buFontTx/>
              <a:buChar char="-"/>
            </a:pPr>
            <a:r>
              <a:rPr lang="en-GB" sz="2000" cap="none" dirty="0">
                <a:solidFill>
                  <a:schemeClr val="tx2">
                    <a:lumMod val="75000"/>
                  </a:schemeClr>
                </a:solidFill>
                <a:latin typeface="Times New Roman" panose="02020603050405020304" pitchFamily="18" charset="0"/>
                <a:cs typeface="Times New Roman" panose="02020603050405020304" pitchFamily="18" charset="0"/>
              </a:rPr>
              <a:t>the degree of financial protection citizens enjoy</a:t>
            </a:r>
          </a:p>
          <a:p>
            <a:pPr lvl="1">
              <a:buFontTx/>
              <a:buChar char="-"/>
            </a:pPr>
            <a:r>
              <a:rPr lang="en-GB" sz="2000" cap="none" dirty="0">
                <a:solidFill>
                  <a:schemeClr val="tx2">
                    <a:lumMod val="75000"/>
                  </a:schemeClr>
                </a:solidFill>
                <a:latin typeface="Times New Roman" panose="02020603050405020304" pitchFamily="18" charset="0"/>
                <a:cs typeface="Times New Roman" panose="02020603050405020304" pitchFamily="18" charset="0"/>
              </a:rPr>
              <a:t>the health outcomes for the population</a:t>
            </a:r>
          </a:p>
          <a:p>
            <a:pPr marL="0" indent="0">
              <a:buNone/>
            </a:pPr>
            <a:endParaRPr lang="en-GB" sz="2200" cap="none" dirty="0">
              <a:solidFill>
                <a:schemeClr val="tx2">
                  <a:lumMod val="75000"/>
                </a:schemeClr>
              </a:solidFill>
              <a:latin typeface="Times New Roman" panose="02020603050405020304" pitchFamily="18" charset="0"/>
              <a:cs typeface="Times New Roman" panose="02020603050405020304" pitchFamily="18" charset="0"/>
            </a:endParaRPr>
          </a:p>
          <a:p>
            <a:pPr marL="0" indent="0"/>
            <a:endParaRPr lang="en-US" altLang="fr-FR" sz="2400" dirty="0">
              <a:ea typeface="ヒラギノ角ゴ Pro W3" panose="020B0300000000000000" pitchFamily="34" charset="-128"/>
              <a:cs typeface="Times New Roman" panose="02020603050405020304" pitchFamily="18" charset="0"/>
            </a:endParaRPr>
          </a:p>
        </p:txBody>
      </p:sp>
      <p:sp>
        <p:nvSpPr>
          <p:cNvPr id="2" name="ZoneTexte 1">
            <a:extLst>
              <a:ext uri="{FF2B5EF4-FFF2-40B4-BE49-F238E27FC236}">
                <a16:creationId xmlns:a16="http://schemas.microsoft.com/office/drawing/2014/main" id="{D90F527C-FCE4-5149-85D5-B048FFBB16CF}"/>
              </a:ext>
            </a:extLst>
          </p:cNvPr>
          <p:cNvSpPr txBox="1"/>
          <p:nvPr/>
        </p:nvSpPr>
        <p:spPr>
          <a:xfrm>
            <a:off x="7571852" y="6063734"/>
            <a:ext cx="2796343" cy="369332"/>
          </a:xfrm>
          <a:prstGeom prst="rect">
            <a:avLst/>
          </a:prstGeom>
          <a:noFill/>
        </p:spPr>
        <p:txBody>
          <a:bodyPr wrap="none" rtlCol="0">
            <a:spAutoFit/>
          </a:bodyPr>
          <a:lstStyle/>
          <a:p>
            <a:r>
              <a:rPr lang="fr-FR" dirty="0"/>
              <a:t>Source: Smith and </a:t>
            </a:r>
            <a:r>
              <a:rPr lang="fr-FR" dirty="0" err="1"/>
              <a:t>Yip</a:t>
            </a:r>
            <a:r>
              <a:rPr lang="fr-FR" dirty="0"/>
              <a:t>, 2016</a:t>
            </a:r>
          </a:p>
        </p:txBody>
      </p:sp>
      <p:sp>
        <p:nvSpPr>
          <p:cNvPr id="6" name="Title 1">
            <a:extLst>
              <a:ext uri="{FF2B5EF4-FFF2-40B4-BE49-F238E27FC236}">
                <a16:creationId xmlns:a16="http://schemas.microsoft.com/office/drawing/2014/main" id="{8518A333-AF60-864F-928A-B44544267561}"/>
              </a:ext>
            </a:extLst>
          </p:cNvPr>
          <p:cNvSpPr txBox="1">
            <a:spLocks noChangeArrowheads="1"/>
          </p:cNvSpPr>
          <p:nvPr/>
        </p:nvSpPr>
        <p:spPr>
          <a:xfrm>
            <a:off x="3962400" y="273605"/>
            <a:ext cx="8229600" cy="114300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algn="l"/>
            <a:r>
              <a:rPr lang="en-GB" altLang="fr-FR" sz="2800" dirty="0">
                <a:solidFill>
                  <a:schemeClr val="tx2">
                    <a:lumMod val="75000"/>
                  </a:schemeClr>
                </a:solidFill>
              </a:rPr>
              <a:t>INTRODUCTION</a:t>
            </a:r>
          </a:p>
          <a:p>
            <a:pPr algn="l"/>
            <a:br>
              <a:rPr lang="en-US" altLang="fr-FR" sz="2400" dirty="0">
                <a:ea typeface="ヒラギノ角ゴ Pro W3" panose="020B0300000000000000" pitchFamily="34" charset="-128"/>
              </a:rPr>
            </a:br>
            <a:endParaRPr lang="en-US" altLang="fr-FR" sz="2400" dirty="0">
              <a:ea typeface="ヒラギノ角ゴ Pro W3" panose="020B0300000000000000" pitchFamily="34" charset="-128"/>
            </a:endParaRPr>
          </a:p>
        </p:txBody>
      </p:sp>
    </p:spTree>
    <p:extLst>
      <p:ext uri="{BB962C8B-B14F-4D97-AF65-F5344CB8AC3E}">
        <p14:creationId xmlns:p14="http://schemas.microsoft.com/office/powerpoint/2010/main" val="29938875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Espace réservé du numéro de diapositive 5">
            <a:extLst>
              <a:ext uri="{FF2B5EF4-FFF2-40B4-BE49-F238E27FC236}">
                <a16:creationId xmlns:a16="http://schemas.microsoft.com/office/drawing/2014/main" id="{D539346C-0AB4-FE43-890E-39993563D3EF}"/>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C1190E70-8EA8-6247-BFAC-E7B0FFB3A33D}" type="slidenum">
              <a:rPr lang="fr-FR" altLang="fr-FR" sz="1400"/>
              <a:pPr>
                <a:spcBef>
                  <a:spcPct val="0"/>
                </a:spcBef>
                <a:buFontTx/>
                <a:buNone/>
              </a:pPr>
              <a:t>4</a:t>
            </a:fld>
            <a:endParaRPr lang="fr-FR" altLang="fr-FR" sz="1400"/>
          </a:p>
        </p:txBody>
      </p:sp>
      <p:sp>
        <p:nvSpPr>
          <p:cNvPr id="37890" name="Rectangle 2">
            <a:extLst>
              <a:ext uri="{FF2B5EF4-FFF2-40B4-BE49-F238E27FC236}">
                <a16:creationId xmlns:a16="http://schemas.microsoft.com/office/drawing/2014/main" id="{CE840393-47C3-0242-9D11-E640ABF1B76D}"/>
              </a:ext>
            </a:extLst>
          </p:cNvPr>
          <p:cNvSpPr>
            <a:spLocks noGrp="1" noChangeArrowheads="1"/>
          </p:cNvSpPr>
          <p:nvPr>
            <p:ph type="title"/>
          </p:nvPr>
        </p:nvSpPr>
        <p:spPr/>
        <p:txBody>
          <a:bodyPr/>
          <a:lstStyle/>
          <a:p>
            <a:br>
              <a:rPr lang="fr-FR" altLang="fr-FR"/>
            </a:br>
            <a:endParaRPr lang="fr-FR" altLang="fr-FR"/>
          </a:p>
        </p:txBody>
      </p:sp>
      <p:sp>
        <p:nvSpPr>
          <p:cNvPr id="7" name="Content Placeholder 2">
            <a:extLst>
              <a:ext uri="{FF2B5EF4-FFF2-40B4-BE49-F238E27FC236}">
                <a16:creationId xmlns:a16="http://schemas.microsoft.com/office/drawing/2014/main" id="{60B043A5-9D26-C049-834B-D2D443093BAA}"/>
              </a:ext>
            </a:extLst>
          </p:cNvPr>
          <p:cNvSpPr>
            <a:spLocks noGrp="1" noChangeArrowheads="1"/>
          </p:cNvSpPr>
          <p:nvPr>
            <p:ph idx="1"/>
          </p:nvPr>
        </p:nvSpPr>
        <p:spPr>
          <a:xfrm>
            <a:off x="1537390" y="890587"/>
            <a:ext cx="8367712" cy="4992688"/>
          </a:xfrm>
        </p:spPr>
        <p:txBody>
          <a:bodyPr>
            <a:normAutofit/>
          </a:bodyPr>
          <a:lstStyle/>
          <a:p>
            <a:pPr marL="0" indent="0">
              <a:buNone/>
            </a:pPr>
            <a:endParaRPr lang="en-US" altLang="fr-FR" sz="2200" b="1" cap="none" dirty="0">
              <a:latin typeface="Times New Roman" panose="02020603050405020304" pitchFamily="18" charset="0"/>
              <a:ea typeface="ヒラギノ角ゴ Pro W3" panose="020B0300000000000000" pitchFamily="34" charset="-128"/>
              <a:cs typeface="Times New Roman" panose="02020603050405020304" pitchFamily="18" charset="0"/>
            </a:endParaRPr>
          </a:p>
          <a:p>
            <a:endParaRPr lang="fr-FR" sz="2200" b="1" cap="none" dirty="0">
              <a:latin typeface="Arial" panose="020B0604020202020204" pitchFamily="34" charset="0"/>
              <a:cs typeface="Arial" panose="020B0604020202020204" pitchFamily="34" charset="0"/>
            </a:endParaRPr>
          </a:p>
          <a:p>
            <a:pPr marL="0" indent="0">
              <a:buNone/>
            </a:pPr>
            <a:r>
              <a:rPr lang="en-GB" sz="2200" b="1" cap="none" dirty="0">
                <a:solidFill>
                  <a:schemeClr val="tx2">
                    <a:lumMod val="75000"/>
                  </a:schemeClr>
                </a:solidFill>
                <a:latin typeface="Times New Roman" panose="02020603050405020304" pitchFamily="18" charset="0"/>
                <a:cs typeface="Times New Roman" panose="02020603050405020304" pitchFamily="18" charset="0"/>
              </a:rPr>
              <a:t>Total per capita health spending from all sources:</a:t>
            </a:r>
          </a:p>
          <a:p>
            <a:r>
              <a:rPr lang="en-GB" cap="none" dirty="0">
                <a:solidFill>
                  <a:schemeClr val="tx2">
                    <a:lumMod val="75000"/>
                  </a:schemeClr>
                </a:solidFill>
                <a:latin typeface="Times New Roman" panose="02020603050405020304" pitchFamily="18" charset="0"/>
                <a:cs typeface="Times New Roman" panose="02020603050405020304" pitchFamily="18" charset="0"/>
              </a:rPr>
              <a:t>$40 in low-income countries (LICs) </a:t>
            </a:r>
          </a:p>
          <a:p>
            <a:r>
              <a:rPr lang="en-GB" cap="none" dirty="0">
                <a:solidFill>
                  <a:schemeClr val="tx2">
                    <a:lumMod val="75000"/>
                  </a:schemeClr>
                </a:solidFill>
                <a:latin typeface="Times New Roman" panose="02020603050405020304" pitchFamily="18" charset="0"/>
                <a:cs typeface="Times New Roman" panose="02020603050405020304" pitchFamily="18" charset="0"/>
              </a:rPr>
              <a:t>$135 in lower middle-income countries (LMICs)</a:t>
            </a:r>
          </a:p>
          <a:p>
            <a:r>
              <a:rPr lang="en-GB" cap="none" dirty="0">
                <a:solidFill>
                  <a:schemeClr val="tx2">
                    <a:lumMod val="75000"/>
                  </a:schemeClr>
                </a:solidFill>
                <a:latin typeface="Times New Roman" panose="02020603050405020304" pitchFamily="18" charset="0"/>
                <a:cs typeface="Times New Roman" panose="02020603050405020304" pitchFamily="18" charset="0"/>
              </a:rPr>
              <a:t> $477 in upper middle-income countries (UMICs)</a:t>
            </a:r>
          </a:p>
          <a:p>
            <a:r>
              <a:rPr lang="en-GB" cap="none" dirty="0">
                <a:solidFill>
                  <a:schemeClr val="tx2">
                    <a:lumMod val="75000"/>
                  </a:schemeClr>
                </a:solidFill>
                <a:latin typeface="Times New Roman" panose="02020603050405020304" pitchFamily="18" charset="0"/>
                <a:cs typeface="Times New Roman" panose="02020603050405020304" pitchFamily="18" charset="0"/>
              </a:rPr>
              <a:t>$3,135 in high-income countries (HICs) </a:t>
            </a:r>
          </a:p>
          <a:p>
            <a:pPr marL="0" indent="0"/>
            <a:endParaRPr lang="en-US" altLang="fr-FR" sz="2400" dirty="0">
              <a:ea typeface="ヒラギノ角ゴ Pro W3" panose="020B0300000000000000" pitchFamily="34" charset="-128"/>
              <a:cs typeface="Times New Roman" panose="02020603050405020304" pitchFamily="18" charset="0"/>
            </a:endParaRPr>
          </a:p>
        </p:txBody>
      </p:sp>
      <p:sp>
        <p:nvSpPr>
          <p:cNvPr id="5" name="ZoneTexte 4">
            <a:extLst>
              <a:ext uri="{FF2B5EF4-FFF2-40B4-BE49-F238E27FC236}">
                <a16:creationId xmlns:a16="http://schemas.microsoft.com/office/drawing/2014/main" id="{4296B6DA-773F-A145-B1E4-D1E2A3852091}"/>
              </a:ext>
            </a:extLst>
          </p:cNvPr>
          <p:cNvSpPr txBox="1"/>
          <p:nvPr/>
        </p:nvSpPr>
        <p:spPr>
          <a:xfrm>
            <a:off x="7571852" y="6063734"/>
            <a:ext cx="2629822" cy="369332"/>
          </a:xfrm>
          <a:prstGeom prst="rect">
            <a:avLst/>
          </a:prstGeom>
          <a:noFill/>
        </p:spPr>
        <p:txBody>
          <a:bodyPr wrap="none" rtlCol="0">
            <a:spAutoFit/>
          </a:bodyPr>
          <a:lstStyle/>
          <a:p>
            <a:r>
              <a:rPr lang="fr-FR" dirty="0"/>
              <a:t>Source: World Bank, 2019</a:t>
            </a:r>
          </a:p>
        </p:txBody>
      </p:sp>
      <p:sp>
        <p:nvSpPr>
          <p:cNvPr id="6" name="Title 1">
            <a:extLst>
              <a:ext uri="{FF2B5EF4-FFF2-40B4-BE49-F238E27FC236}">
                <a16:creationId xmlns:a16="http://schemas.microsoft.com/office/drawing/2014/main" id="{0602DDA0-D4BE-1B43-9DBD-EB4A649E6323}"/>
              </a:ext>
            </a:extLst>
          </p:cNvPr>
          <p:cNvSpPr txBox="1">
            <a:spLocks noChangeArrowheads="1"/>
          </p:cNvSpPr>
          <p:nvPr/>
        </p:nvSpPr>
        <p:spPr>
          <a:xfrm>
            <a:off x="1925638" y="211138"/>
            <a:ext cx="8229600" cy="114300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algn="l"/>
            <a:r>
              <a:rPr lang="en-GB" altLang="fr-FR" sz="2800" dirty="0">
                <a:solidFill>
                  <a:schemeClr val="tx2">
                    <a:lumMod val="75000"/>
                  </a:schemeClr>
                </a:solidFill>
              </a:rPr>
              <a:t>VARIATIONS AMONG COUNTRIES</a:t>
            </a:r>
            <a:br>
              <a:rPr lang="en-US" altLang="fr-FR" sz="2400" dirty="0">
                <a:ea typeface="ヒラギノ角ゴ Pro W3" panose="020B0300000000000000" pitchFamily="34" charset="-128"/>
              </a:rPr>
            </a:br>
            <a:endParaRPr lang="en-US" altLang="fr-FR" sz="2400" dirty="0">
              <a:ea typeface="ヒラギノ角ゴ Pro W3" panose="020B0300000000000000" pitchFamily="34" charset="-128"/>
            </a:endParaRPr>
          </a:p>
        </p:txBody>
      </p:sp>
    </p:spTree>
    <p:extLst>
      <p:ext uri="{BB962C8B-B14F-4D97-AF65-F5344CB8AC3E}">
        <p14:creationId xmlns:p14="http://schemas.microsoft.com/office/powerpoint/2010/main" val="4937305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Espace réservé du numéro de diapositive 5">
            <a:extLst>
              <a:ext uri="{FF2B5EF4-FFF2-40B4-BE49-F238E27FC236}">
                <a16:creationId xmlns:a16="http://schemas.microsoft.com/office/drawing/2014/main" id="{D539346C-0AB4-FE43-890E-39993563D3EF}"/>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C1190E70-8EA8-6247-BFAC-E7B0FFB3A33D}" type="slidenum">
              <a:rPr lang="fr-FR" altLang="fr-FR" sz="1400"/>
              <a:pPr>
                <a:spcBef>
                  <a:spcPct val="0"/>
                </a:spcBef>
                <a:buFontTx/>
                <a:buNone/>
              </a:pPr>
              <a:t>5</a:t>
            </a:fld>
            <a:endParaRPr lang="fr-FR" altLang="fr-FR" sz="1400"/>
          </a:p>
        </p:txBody>
      </p:sp>
      <p:sp>
        <p:nvSpPr>
          <p:cNvPr id="37890" name="Rectangle 2">
            <a:extLst>
              <a:ext uri="{FF2B5EF4-FFF2-40B4-BE49-F238E27FC236}">
                <a16:creationId xmlns:a16="http://schemas.microsoft.com/office/drawing/2014/main" id="{CE840393-47C3-0242-9D11-E640ABF1B76D}"/>
              </a:ext>
            </a:extLst>
          </p:cNvPr>
          <p:cNvSpPr>
            <a:spLocks noGrp="1" noChangeArrowheads="1"/>
          </p:cNvSpPr>
          <p:nvPr>
            <p:ph type="title"/>
          </p:nvPr>
        </p:nvSpPr>
        <p:spPr/>
        <p:txBody>
          <a:bodyPr/>
          <a:lstStyle/>
          <a:p>
            <a:br>
              <a:rPr lang="fr-FR" altLang="fr-FR"/>
            </a:br>
            <a:endParaRPr lang="fr-FR" altLang="fr-FR"/>
          </a:p>
        </p:txBody>
      </p:sp>
      <p:sp>
        <p:nvSpPr>
          <p:cNvPr id="7" name="Content Placeholder 2">
            <a:extLst>
              <a:ext uri="{FF2B5EF4-FFF2-40B4-BE49-F238E27FC236}">
                <a16:creationId xmlns:a16="http://schemas.microsoft.com/office/drawing/2014/main" id="{60B043A5-9D26-C049-834B-D2D443093BAA}"/>
              </a:ext>
            </a:extLst>
          </p:cNvPr>
          <p:cNvSpPr>
            <a:spLocks noGrp="1" noChangeArrowheads="1"/>
          </p:cNvSpPr>
          <p:nvPr>
            <p:ph idx="1"/>
          </p:nvPr>
        </p:nvSpPr>
        <p:spPr>
          <a:xfrm>
            <a:off x="719529" y="618516"/>
            <a:ext cx="9970956" cy="5737313"/>
          </a:xfrm>
        </p:spPr>
        <p:txBody>
          <a:bodyPr>
            <a:normAutofit fontScale="77500" lnSpcReduction="20000"/>
          </a:bodyPr>
          <a:lstStyle/>
          <a:p>
            <a:pPr marL="0" indent="0">
              <a:buNone/>
            </a:pPr>
            <a:r>
              <a:rPr lang="en-GB" sz="2900" b="1" cap="none" dirty="0">
                <a:solidFill>
                  <a:schemeClr val="tx2">
                    <a:lumMod val="75000"/>
                  </a:schemeClr>
                </a:solidFill>
                <a:latin typeface="Times New Roman" panose="02020603050405020304" pitchFamily="18" charset="0"/>
                <a:cs typeface="Times New Roman" panose="02020603050405020304" pitchFamily="18" charset="0"/>
              </a:rPr>
              <a:t>Main sources of funding, usually mixed, with a different balance for each country according to its social contract</a:t>
            </a:r>
          </a:p>
          <a:p>
            <a:pPr marL="0" indent="0">
              <a:buNone/>
            </a:pPr>
            <a:r>
              <a:rPr lang="en-GB" sz="2900" b="1" cap="none" dirty="0">
                <a:solidFill>
                  <a:schemeClr val="tx2">
                    <a:lumMod val="75000"/>
                  </a:schemeClr>
                </a:solidFill>
                <a:latin typeface="Times New Roman" panose="02020603050405020304" pitchFamily="18" charset="0"/>
                <a:cs typeface="Times New Roman" panose="02020603050405020304" pitchFamily="18" charset="0"/>
              </a:rPr>
              <a:t>1 - Taxes: </a:t>
            </a:r>
          </a:p>
          <a:p>
            <a:pPr>
              <a:buFontTx/>
              <a:buChar char="-"/>
            </a:pPr>
            <a:r>
              <a:rPr lang="en-GB" sz="2900" cap="none" dirty="0">
                <a:solidFill>
                  <a:schemeClr val="tx2">
                    <a:lumMod val="75000"/>
                  </a:schemeClr>
                </a:solidFill>
                <a:latin typeface="Times New Roman" panose="02020603050405020304" pitchFamily="18" charset="0"/>
                <a:cs typeface="Times New Roman" panose="02020603050405020304" pitchFamily="18" charset="0"/>
              </a:rPr>
              <a:t>shift from payroll taxes to general taxes as number of workers per insured decreases</a:t>
            </a:r>
          </a:p>
          <a:p>
            <a:pPr>
              <a:buFontTx/>
              <a:buChar char="-"/>
            </a:pPr>
            <a:r>
              <a:rPr lang="en-GB" sz="2900" cap="none" dirty="0">
                <a:solidFill>
                  <a:schemeClr val="tx2">
                    <a:lumMod val="75000"/>
                  </a:schemeClr>
                </a:solidFill>
                <a:latin typeface="Times New Roman" panose="02020603050405020304" pitchFamily="18" charset="0"/>
                <a:cs typeface="Times New Roman" panose="02020603050405020304" pitchFamily="18" charset="0"/>
              </a:rPr>
              <a:t>development of sin taxes (alcohol, …)</a:t>
            </a:r>
          </a:p>
          <a:p>
            <a:pPr marL="0" indent="0">
              <a:buNone/>
            </a:pPr>
            <a:r>
              <a:rPr lang="en-GB" sz="2900" b="1" cap="none" dirty="0">
                <a:solidFill>
                  <a:schemeClr val="tx2">
                    <a:lumMod val="75000"/>
                  </a:schemeClr>
                </a:solidFill>
                <a:latin typeface="Times New Roman" panose="02020603050405020304" pitchFamily="18" charset="0"/>
                <a:cs typeface="Times New Roman" panose="02020603050405020304" pitchFamily="18" charset="0"/>
              </a:rPr>
              <a:t>2 – Premiums from compulsory public health insurance</a:t>
            </a:r>
          </a:p>
          <a:p>
            <a:pPr marL="0" indent="0">
              <a:buNone/>
            </a:pPr>
            <a:r>
              <a:rPr lang="en-GB" sz="2900" b="1" cap="none" dirty="0">
                <a:solidFill>
                  <a:schemeClr val="tx2">
                    <a:lumMod val="75000"/>
                  </a:schemeClr>
                </a:solidFill>
                <a:latin typeface="Times New Roman" panose="02020603050405020304" pitchFamily="18" charset="0"/>
                <a:cs typeface="Times New Roman" panose="02020603050405020304" pitchFamily="18" charset="0"/>
              </a:rPr>
              <a:t>3 – Premiums from voluntary health insurance </a:t>
            </a:r>
          </a:p>
          <a:p>
            <a:pPr>
              <a:buFontTx/>
              <a:buChar char="-"/>
            </a:pPr>
            <a:r>
              <a:rPr lang="en-GB" sz="2900" cap="none" dirty="0">
                <a:solidFill>
                  <a:schemeClr val="tx2">
                    <a:lumMod val="75000"/>
                  </a:schemeClr>
                </a:solidFill>
                <a:latin typeface="Times New Roman" panose="02020603050405020304" pitchFamily="18" charset="0"/>
                <a:cs typeface="Times New Roman" panose="02020603050405020304" pitchFamily="18" charset="0"/>
              </a:rPr>
              <a:t>cannot be widespread, due to death spiral of insurance markets</a:t>
            </a:r>
          </a:p>
          <a:p>
            <a:pPr>
              <a:buFontTx/>
              <a:buChar char="-"/>
            </a:pPr>
            <a:r>
              <a:rPr lang="en-GB" sz="2900" cap="none" dirty="0">
                <a:solidFill>
                  <a:schemeClr val="tx2">
                    <a:lumMod val="75000"/>
                  </a:schemeClr>
                </a:solidFill>
                <a:latin typeface="Times New Roman" panose="02020603050405020304" pitchFamily="18" charset="0"/>
                <a:cs typeface="Times New Roman" panose="02020603050405020304" pitchFamily="18" charset="0"/>
              </a:rPr>
              <a:t>usually supplementing a core publicly funded insurance package</a:t>
            </a:r>
          </a:p>
          <a:p>
            <a:pPr marL="0" indent="0">
              <a:buNone/>
            </a:pPr>
            <a:r>
              <a:rPr lang="en-GB" sz="2900" b="1" cap="none" dirty="0">
                <a:solidFill>
                  <a:schemeClr val="tx2">
                    <a:lumMod val="75000"/>
                  </a:schemeClr>
                </a:solidFill>
                <a:latin typeface="Times New Roman" panose="02020603050405020304" pitchFamily="18" charset="0"/>
                <a:cs typeface="Times New Roman" panose="02020603050405020304" pitchFamily="18" charset="0"/>
              </a:rPr>
              <a:t>4 – User charges (Out of pockets - OOPs) </a:t>
            </a:r>
          </a:p>
          <a:p>
            <a:pPr>
              <a:buFontTx/>
              <a:buChar char="-"/>
            </a:pPr>
            <a:r>
              <a:rPr lang="en-GB" sz="2900" cap="none" dirty="0">
                <a:solidFill>
                  <a:schemeClr val="tx2">
                    <a:lumMod val="75000"/>
                  </a:schemeClr>
                </a:solidFill>
                <a:latin typeface="Times New Roman" panose="02020603050405020304" pitchFamily="18" charset="0"/>
                <a:cs typeface="Times New Roman" panose="02020603050405020304" pitchFamily="18" charset="0"/>
              </a:rPr>
              <a:t>adverse consequences for poorer people: reduced utilization, higher financial risk exposure, and poorer health</a:t>
            </a:r>
          </a:p>
          <a:p>
            <a:pPr marL="0" indent="0">
              <a:buNone/>
            </a:pPr>
            <a:r>
              <a:rPr lang="en-GB" sz="2900" b="1" cap="none" dirty="0">
                <a:solidFill>
                  <a:schemeClr val="tx2">
                    <a:lumMod val="75000"/>
                  </a:schemeClr>
                </a:solidFill>
                <a:latin typeface="Times New Roman" panose="02020603050405020304" pitchFamily="18" charset="0"/>
                <a:cs typeface="Times New Roman" panose="02020603050405020304" pitchFamily="18" charset="0"/>
              </a:rPr>
              <a:t>5 - Informal payments</a:t>
            </a:r>
          </a:p>
          <a:p>
            <a:pPr>
              <a:buFontTx/>
              <a:buChar char="-"/>
            </a:pPr>
            <a:endParaRPr lang="en-GB" sz="2400" cap="none" dirty="0">
              <a:solidFill>
                <a:schemeClr val="tx2">
                  <a:lumMod val="75000"/>
                </a:schemeClr>
              </a:solidFill>
              <a:latin typeface="Arial" panose="020B0604020202020204" pitchFamily="34" charset="0"/>
              <a:cs typeface="Arial" panose="020B0604020202020204" pitchFamily="34" charset="0"/>
            </a:endParaRPr>
          </a:p>
          <a:p>
            <a:pPr marL="0" indent="0"/>
            <a:endParaRPr lang="en-US" altLang="fr-FR" sz="2400" dirty="0">
              <a:ea typeface="ヒラギノ角ゴ Pro W3" panose="020B0300000000000000" pitchFamily="34" charset="-128"/>
              <a:cs typeface="Times New Roman" panose="02020603050405020304" pitchFamily="18" charset="0"/>
            </a:endParaRPr>
          </a:p>
        </p:txBody>
      </p:sp>
    </p:spTree>
    <p:extLst>
      <p:ext uri="{BB962C8B-B14F-4D97-AF65-F5344CB8AC3E}">
        <p14:creationId xmlns:p14="http://schemas.microsoft.com/office/powerpoint/2010/main" val="28607270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9" name="Title 1">
            <a:extLst>
              <a:ext uri="{FF2B5EF4-FFF2-40B4-BE49-F238E27FC236}">
                <a16:creationId xmlns:a16="http://schemas.microsoft.com/office/drawing/2014/main" id="{6ED0DC57-529A-7447-AC9F-FF0BBD3F3D39}"/>
              </a:ext>
            </a:extLst>
          </p:cNvPr>
          <p:cNvSpPr>
            <a:spLocks noGrp="1" noChangeArrowheads="1"/>
          </p:cNvSpPr>
          <p:nvPr>
            <p:ph type="title"/>
          </p:nvPr>
        </p:nvSpPr>
        <p:spPr>
          <a:xfrm>
            <a:off x="3124851" y="56213"/>
            <a:ext cx="8229600" cy="1143000"/>
          </a:xfrm>
        </p:spPr>
        <p:txBody>
          <a:bodyPr>
            <a:normAutofit/>
          </a:bodyPr>
          <a:lstStyle/>
          <a:p>
            <a:pPr algn="l" eaLnBrk="1" hangingPunct="1"/>
            <a:r>
              <a:rPr lang="en-GB" altLang="fr-FR" sz="2800" dirty="0">
                <a:solidFill>
                  <a:schemeClr val="tx2">
                    <a:lumMod val="75000"/>
                  </a:schemeClr>
                </a:solidFill>
              </a:rPr>
              <a:t>Informal payments</a:t>
            </a:r>
            <a:br>
              <a:rPr lang="en-US" altLang="fr-FR" sz="2400" dirty="0">
                <a:ea typeface="ヒラギノ角ゴ Pro W3" panose="020B0300000000000000" pitchFamily="34" charset="-128"/>
              </a:rPr>
            </a:br>
            <a:endParaRPr lang="en-US" altLang="fr-FR" sz="2400" dirty="0">
              <a:ea typeface="ヒラギノ角ゴ Pro W3" panose="020B0300000000000000" pitchFamily="34" charset="-128"/>
            </a:endParaRPr>
          </a:p>
        </p:txBody>
      </p:sp>
      <p:sp>
        <p:nvSpPr>
          <p:cNvPr id="16391" name="ZoneTexte 7">
            <a:extLst>
              <a:ext uri="{FF2B5EF4-FFF2-40B4-BE49-F238E27FC236}">
                <a16:creationId xmlns:a16="http://schemas.microsoft.com/office/drawing/2014/main" id="{318D2156-01B6-6645-811E-77E31F4A577B}"/>
              </a:ext>
            </a:extLst>
          </p:cNvPr>
          <p:cNvSpPr txBox="1">
            <a:spLocks noChangeArrowheads="1"/>
          </p:cNvSpPr>
          <p:nvPr/>
        </p:nvSpPr>
        <p:spPr bwMode="auto">
          <a:xfrm>
            <a:off x="5627897" y="6189381"/>
            <a:ext cx="23501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fr-FR" altLang="fr-FR" sz="1200" i="1" dirty="0"/>
              <a:t>Source: </a:t>
            </a:r>
            <a:r>
              <a:rPr lang="fr-FR" altLang="fr-FR" sz="1200" i="1" dirty="0" err="1"/>
              <a:t>Chapter</a:t>
            </a:r>
            <a:r>
              <a:rPr lang="fr-FR" altLang="fr-FR" sz="1200" i="1" dirty="0"/>
              <a:t> 11, WHO 2010</a:t>
            </a:r>
          </a:p>
        </p:txBody>
      </p:sp>
      <p:pic>
        <p:nvPicPr>
          <p:cNvPr id="2" name="Image 1">
            <a:extLst>
              <a:ext uri="{FF2B5EF4-FFF2-40B4-BE49-F238E27FC236}">
                <a16:creationId xmlns:a16="http://schemas.microsoft.com/office/drawing/2014/main" id="{481865F4-722E-874F-80CF-924AA71B52FF}"/>
              </a:ext>
            </a:extLst>
          </p:cNvPr>
          <p:cNvPicPr>
            <a:picLocks noChangeAspect="1"/>
          </p:cNvPicPr>
          <p:nvPr/>
        </p:nvPicPr>
        <p:blipFill>
          <a:blip r:embed="rId2"/>
          <a:stretch>
            <a:fillRect/>
          </a:stretch>
        </p:blipFill>
        <p:spPr>
          <a:xfrm>
            <a:off x="2788170" y="829642"/>
            <a:ext cx="7606780" cy="5977558"/>
          </a:xfrm>
          <a:prstGeom prst="rect">
            <a:avLst/>
          </a:prstGeom>
        </p:spPr>
      </p:pic>
      <p:sp>
        <p:nvSpPr>
          <p:cNvPr id="3" name="ZoneTexte 2">
            <a:extLst>
              <a:ext uri="{FF2B5EF4-FFF2-40B4-BE49-F238E27FC236}">
                <a16:creationId xmlns:a16="http://schemas.microsoft.com/office/drawing/2014/main" id="{AE49979B-7900-CD42-B5BE-C2B8CCAA39AE}"/>
              </a:ext>
            </a:extLst>
          </p:cNvPr>
          <p:cNvSpPr txBox="1"/>
          <p:nvPr/>
        </p:nvSpPr>
        <p:spPr>
          <a:xfrm>
            <a:off x="386294" y="1004341"/>
            <a:ext cx="2233535" cy="4247317"/>
          </a:xfrm>
          <a:prstGeom prst="rect">
            <a:avLst/>
          </a:prstGeom>
          <a:noFill/>
        </p:spPr>
        <p:txBody>
          <a:bodyPr wrap="square" rtlCol="0">
            <a:spAutoFit/>
          </a:bodyPr>
          <a:lstStyle/>
          <a:p>
            <a:r>
              <a:rPr lang="en-GB" dirty="0">
                <a:solidFill>
                  <a:schemeClr val="tx2">
                    <a:lumMod val="75000"/>
                  </a:schemeClr>
                </a:solidFill>
                <a:latin typeface="Times New Roman" panose="02020603050405020304" pitchFamily="18" charset="0"/>
                <a:cs typeface="Times New Roman" panose="02020603050405020304" pitchFamily="18" charset="0"/>
              </a:rPr>
              <a:t>‘Informal payment is a direct contribution, which is made in addition to any contribution determined by the terms of entitlement, in cash or in kind, by patients or others acting on their behalf, to health care providers for services that the patients are entitled to” (</a:t>
            </a:r>
            <a:r>
              <a:rPr lang="en-GB" dirty="0" err="1">
                <a:solidFill>
                  <a:schemeClr val="tx2">
                    <a:lumMod val="75000"/>
                  </a:schemeClr>
                </a:solidFill>
                <a:latin typeface="Times New Roman" panose="02020603050405020304" pitchFamily="18" charset="0"/>
                <a:cs typeface="Times New Roman" panose="02020603050405020304" pitchFamily="18" charset="0"/>
              </a:rPr>
              <a:t>Gaál</a:t>
            </a:r>
            <a:r>
              <a:rPr lang="en-GB" dirty="0">
                <a:solidFill>
                  <a:schemeClr val="tx2">
                    <a:lumMod val="75000"/>
                  </a:schemeClr>
                </a:solidFill>
                <a:latin typeface="Times New Roman" panose="02020603050405020304" pitchFamily="18" charset="0"/>
                <a:cs typeface="Times New Roman" panose="02020603050405020304" pitchFamily="18" charset="0"/>
              </a:rPr>
              <a:t> et al. 2006, p. 276). </a:t>
            </a:r>
          </a:p>
        </p:txBody>
      </p:sp>
      <p:sp>
        <p:nvSpPr>
          <p:cNvPr id="6" name="ZoneTexte 7">
            <a:extLst>
              <a:ext uri="{FF2B5EF4-FFF2-40B4-BE49-F238E27FC236}">
                <a16:creationId xmlns:a16="http://schemas.microsoft.com/office/drawing/2014/main" id="{AF2BF386-0E75-DB40-8A9B-7E5EF6837EAA}"/>
              </a:ext>
            </a:extLst>
          </p:cNvPr>
          <p:cNvSpPr txBox="1">
            <a:spLocks noChangeArrowheads="1"/>
          </p:cNvSpPr>
          <p:nvPr/>
        </p:nvSpPr>
        <p:spPr bwMode="auto">
          <a:xfrm>
            <a:off x="89707" y="5942960"/>
            <a:ext cx="244810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fr-FR" altLang="fr-FR" sz="1200" i="1" dirty="0"/>
              <a:t>Source: WHO, </a:t>
            </a:r>
            <a:r>
              <a:rPr lang="fr-FR" altLang="fr-FR" sz="1200" i="1" dirty="0" err="1"/>
              <a:t>Chapter</a:t>
            </a:r>
            <a:r>
              <a:rPr lang="fr-FR" altLang="fr-FR" sz="1200" i="1" dirty="0"/>
              <a:t> 12, 2010</a:t>
            </a:r>
          </a:p>
        </p:txBody>
      </p:sp>
    </p:spTree>
    <p:extLst>
      <p:ext uri="{BB962C8B-B14F-4D97-AF65-F5344CB8AC3E}">
        <p14:creationId xmlns:p14="http://schemas.microsoft.com/office/powerpoint/2010/main" val="2179246096"/>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Espace réservé du numéro de diapositive 5">
            <a:extLst>
              <a:ext uri="{FF2B5EF4-FFF2-40B4-BE49-F238E27FC236}">
                <a16:creationId xmlns:a16="http://schemas.microsoft.com/office/drawing/2014/main" id="{D539346C-0AB4-FE43-890E-39993563D3EF}"/>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C1190E70-8EA8-6247-BFAC-E7B0FFB3A33D}" type="slidenum">
              <a:rPr lang="fr-FR" altLang="fr-FR" sz="1400"/>
              <a:pPr>
                <a:spcBef>
                  <a:spcPct val="0"/>
                </a:spcBef>
                <a:buFontTx/>
                <a:buNone/>
              </a:pPr>
              <a:t>7</a:t>
            </a:fld>
            <a:endParaRPr lang="fr-FR" altLang="fr-FR" sz="1400"/>
          </a:p>
        </p:txBody>
      </p:sp>
      <p:sp>
        <p:nvSpPr>
          <p:cNvPr id="37890" name="Rectangle 2">
            <a:extLst>
              <a:ext uri="{FF2B5EF4-FFF2-40B4-BE49-F238E27FC236}">
                <a16:creationId xmlns:a16="http://schemas.microsoft.com/office/drawing/2014/main" id="{CE840393-47C3-0242-9D11-E640ABF1B76D}"/>
              </a:ext>
            </a:extLst>
          </p:cNvPr>
          <p:cNvSpPr>
            <a:spLocks noGrp="1" noChangeArrowheads="1"/>
          </p:cNvSpPr>
          <p:nvPr>
            <p:ph type="title"/>
          </p:nvPr>
        </p:nvSpPr>
        <p:spPr/>
        <p:txBody>
          <a:bodyPr/>
          <a:lstStyle/>
          <a:p>
            <a:br>
              <a:rPr lang="fr-FR" altLang="fr-FR"/>
            </a:br>
            <a:endParaRPr lang="fr-FR" altLang="fr-FR"/>
          </a:p>
        </p:txBody>
      </p:sp>
      <p:sp>
        <p:nvSpPr>
          <p:cNvPr id="7" name="Content Placeholder 2">
            <a:extLst>
              <a:ext uri="{FF2B5EF4-FFF2-40B4-BE49-F238E27FC236}">
                <a16:creationId xmlns:a16="http://schemas.microsoft.com/office/drawing/2014/main" id="{60B043A5-9D26-C049-834B-D2D443093BAA}"/>
              </a:ext>
            </a:extLst>
          </p:cNvPr>
          <p:cNvSpPr>
            <a:spLocks noGrp="1" noChangeArrowheads="1"/>
          </p:cNvSpPr>
          <p:nvPr>
            <p:ph idx="1"/>
          </p:nvPr>
        </p:nvSpPr>
        <p:spPr>
          <a:xfrm>
            <a:off x="1537390" y="890587"/>
            <a:ext cx="8367712" cy="4992688"/>
          </a:xfrm>
        </p:spPr>
        <p:txBody>
          <a:bodyPr>
            <a:normAutofit/>
          </a:bodyPr>
          <a:lstStyle/>
          <a:p>
            <a:pPr marL="0" indent="0">
              <a:buNone/>
            </a:pPr>
            <a:endParaRPr lang="en-US" altLang="fr-FR" sz="2200" b="1" cap="none" dirty="0">
              <a:latin typeface="Times New Roman" panose="02020603050405020304" pitchFamily="18" charset="0"/>
              <a:ea typeface="ヒラギノ角ゴ Pro W3" panose="020B0300000000000000" pitchFamily="34" charset="-128"/>
              <a:cs typeface="Times New Roman" panose="02020603050405020304" pitchFamily="18" charset="0"/>
            </a:endParaRPr>
          </a:p>
          <a:p>
            <a:pPr marL="0" indent="0">
              <a:buNone/>
            </a:pPr>
            <a:r>
              <a:rPr lang="en-GB" sz="2200" b="1" cap="none" dirty="0">
                <a:solidFill>
                  <a:schemeClr val="tx2">
                    <a:lumMod val="75000"/>
                  </a:schemeClr>
                </a:solidFill>
                <a:latin typeface="Times New Roman" panose="02020603050405020304" pitchFamily="18" charset="0"/>
                <a:cs typeface="Times New Roman" panose="02020603050405020304" pitchFamily="18" charset="0"/>
              </a:rPr>
              <a:t>Compulsory public health insurance</a:t>
            </a:r>
          </a:p>
          <a:p>
            <a:r>
              <a:rPr lang="en-GB" cap="none" dirty="0">
                <a:solidFill>
                  <a:schemeClr val="tx2">
                    <a:lumMod val="75000"/>
                  </a:schemeClr>
                </a:solidFill>
                <a:latin typeface="Times New Roman" panose="02020603050405020304" pitchFamily="18" charset="0"/>
                <a:cs typeface="Times New Roman" panose="02020603050405020304" pitchFamily="18" charset="0"/>
              </a:rPr>
              <a:t>The choice of nature and magnitude of public insurance is a matter for national policy, depending on national income and social preferences</a:t>
            </a:r>
          </a:p>
          <a:p>
            <a:r>
              <a:rPr lang="en-GB" cap="none" dirty="0">
                <a:solidFill>
                  <a:schemeClr val="tx2">
                    <a:lumMod val="75000"/>
                  </a:schemeClr>
                </a:solidFill>
                <a:latin typeface="Times New Roman" panose="02020603050405020304" pitchFamily="18" charset="0"/>
                <a:cs typeface="Times New Roman" panose="02020603050405020304" pitchFamily="18" charset="0"/>
              </a:rPr>
              <a:t> The size of the ‘health basket’ of treatments depends on the willingness of policy-makers to redistribute resources from the wealthy and healthy towards the poor and sick </a:t>
            </a:r>
          </a:p>
          <a:p>
            <a:r>
              <a:rPr lang="en-GB" cap="none" dirty="0">
                <a:solidFill>
                  <a:schemeClr val="tx2">
                    <a:lumMod val="75000"/>
                  </a:schemeClr>
                </a:solidFill>
                <a:latin typeface="Times New Roman" panose="02020603050405020304" pitchFamily="18" charset="0"/>
                <a:cs typeface="Times New Roman" panose="02020603050405020304" pitchFamily="18" charset="0"/>
              </a:rPr>
              <a:t>The nature, magnitude, and incidence of user charges for treatments are intimately related to the chosen health basket </a:t>
            </a:r>
          </a:p>
        </p:txBody>
      </p:sp>
      <p:sp>
        <p:nvSpPr>
          <p:cNvPr id="5" name="ZoneTexte 4">
            <a:extLst>
              <a:ext uri="{FF2B5EF4-FFF2-40B4-BE49-F238E27FC236}">
                <a16:creationId xmlns:a16="http://schemas.microsoft.com/office/drawing/2014/main" id="{E7922E36-4FCB-504A-8E2B-0212511F7369}"/>
              </a:ext>
            </a:extLst>
          </p:cNvPr>
          <p:cNvSpPr txBox="1"/>
          <p:nvPr/>
        </p:nvSpPr>
        <p:spPr>
          <a:xfrm>
            <a:off x="7571852" y="6063734"/>
            <a:ext cx="2796343" cy="369332"/>
          </a:xfrm>
          <a:prstGeom prst="rect">
            <a:avLst/>
          </a:prstGeom>
          <a:noFill/>
        </p:spPr>
        <p:txBody>
          <a:bodyPr wrap="none" rtlCol="0">
            <a:spAutoFit/>
          </a:bodyPr>
          <a:lstStyle/>
          <a:p>
            <a:r>
              <a:rPr lang="fr-FR" dirty="0"/>
              <a:t>Source: Smith and </a:t>
            </a:r>
            <a:r>
              <a:rPr lang="fr-FR" dirty="0" err="1"/>
              <a:t>Yip</a:t>
            </a:r>
            <a:r>
              <a:rPr lang="fr-FR" dirty="0"/>
              <a:t>, 2016</a:t>
            </a:r>
          </a:p>
        </p:txBody>
      </p:sp>
    </p:spTree>
    <p:extLst>
      <p:ext uri="{BB962C8B-B14F-4D97-AF65-F5344CB8AC3E}">
        <p14:creationId xmlns:p14="http://schemas.microsoft.com/office/powerpoint/2010/main" val="14099308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9" name="Title 1">
            <a:extLst>
              <a:ext uri="{FF2B5EF4-FFF2-40B4-BE49-F238E27FC236}">
                <a16:creationId xmlns:a16="http://schemas.microsoft.com/office/drawing/2014/main" id="{6ED0DC57-529A-7447-AC9F-FF0BBD3F3D39}"/>
              </a:ext>
            </a:extLst>
          </p:cNvPr>
          <p:cNvSpPr>
            <a:spLocks noGrp="1" noChangeArrowheads="1"/>
          </p:cNvSpPr>
          <p:nvPr>
            <p:ph type="title"/>
          </p:nvPr>
        </p:nvSpPr>
        <p:spPr>
          <a:xfrm>
            <a:off x="-937483" y="190658"/>
            <a:ext cx="8229600" cy="1143000"/>
          </a:xfrm>
        </p:spPr>
        <p:txBody>
          <a:bodyPr>
            <a:normAutofit/>
          </a:bodyPr>
          <a:lstStyle/>
          <a:p>
            <a:r>
              <a:rPr lang="en-GB" sz="2400" b="1" cap="none" dirty="0">
                <a:solidFill>
                  <a:schemeClr val="tx2">
                    <a:lumMod val="75000"/>
                  </a:schemeClr>
                </a:solidFill>
                <a:latin typeface="Arial" panose="020B0604020202020204" pitchFamily="34" charset="0"/>
                <a:cs typeface="Arial" panose="020B0604020202020204" pitchFamily="34" charset="0"/>
              </a:rPr>
              <a:t>Voluntary health insurance</a:t>
            </a:r>
          </a:p>
        </p:txBody>
      </p:sp>
      <p:sp>
        <p:nvSpPr>
          <p:cNvPr id="16391" name="ZoneTexte 7">
            <a:extLst>
              <a:ext uri="{FF2B5EF4-FFF2-40B4-BE49-F238E27FC236}">
                <a16:creationId xmlns:a16="http://schemas.microsoft.com/office/drawing/2014/main" id="{318D2156-01B6-6645-811E-77E31F4A577B}"/>
              </a:ext>
            </a:extLst>
          </p:cNvPr>
          <p:cNvSpPr txBox="1">
            <a:spLocks noChangeArrowheads="1"/>
          </p:cNvSpPr>
          <p:nvPr/>
        </p:nvSpPr>
        <p:spPr bwMode="auto">
          <a:xfrm>
            <a:off x="5627897" y="6189381"/>
            <a:ext cx="23501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fr-FR" altLang="fr-FR" sz="1200" i="1" dirty="0"/>
              <a:t>Source: </a:t>
            </a:r>
            <a:r>
              <a:rPr lang="fr-FR" altLang="fr-FR" sz="1200" i="1" dirty="0" err="1"/>
              <a:t>Chapter</a:t>
            </a:r>
            <a:r>
              <a:rPr lang="fr-FR" altLang="fr-FR" sz="1200" i="1" dirty="0"/>
              <a:t> 11, WHO 2010</a:t>
            </a:r>
          </a:p>
        </p:txBody>
      </p:sp>
      <p:pic>
        <p:nvPicPr>
          <p:cNvPr id="4" name="Espace réservé du contenu 3">
            <a:extLst>
              <a:ext uri="{FF2B5EF4-FFF2-40B4-BE49-F238E27FC236}">
                <a16:creationId xmlns:a16="http://schemas.microsoft.com/office/drawing/2014/main" id="{51E298C1-EC60-1F40-8F5B-746B07255DE8}"/>
              </a:ext>
            </a:extLst>
          </p:cNvPr>
          <p:cNvPicPr>
            <a:picLocks noGrp="1" noChangeAspect="1"/>
          </p:cNvPicPr>
          <p:nvPr>
            <p:ph sz="half" idx="1"/>
          </p:nvPr>
        </p:nvPicPr>
        <p:blipFill>
          <a:blip r:embed="rId2"/>
          <a:stretch>
            <a:fillRect/>
          </a:stretch>
        </p:blipFill>
        <p:spPr>
          <a:xfrm>
            <a:off x="1122362" y="1333658"/>
            <a:ext cx="9545638" cy="4558076"/>
          </a:xfrm>
          <a:prstGeom prst="rect">
            <a:avLst/>
          </a:prstGeom>
        </p:spPr>
      </p:pic>
    </p:spTree>
    <p:extLst>
      <p:ext uri="{BB962C8B-B14F-4D97-AF65-F5344CB8AC3E}">
        <p14:creationId xmlns:p14="http://schemas.microsoft.com/office/powerpoint/2010/main" val="1056869613"/>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1" name="ZoneTexte 7">
            <a:extLst>
              <a:ext uri="{FF2B5EF4-FFF2-40B4-BE49-F238E27FC236}">
                <a16:creationId xmlns:a16="http://schemas.microsoft.com/office/drawing/2014/main" id="{318D2156-01B6-6645-811E-77E31F4A577B}"/>
              </a:ext>
            </a:extLst>
          </p:cNvPr>
          <p:cNvSpPr txBox="1">
            <a:spLocks noChangeArrowheads="1"/>
          </p:cNvSpPr>
          <p:nvPr/>
        </p:nvSpPr>
        <p:spPr bwMode="auto">
          <a:xfrm>
            <a:off x="5627897" y="6189381"/>
            <a:ext cx="23501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fr-FR" altLang="fr-FR" sz="1200" i="1" dirty="0"/>
              <a:t>Source: </a:t>
            </a:r>
            <a:r>
              <a:rPr lang="fr-FR" altLang="fr-FR" sz="1200" i="1" dirty="0" err="1"/>
              <a:t>Chapter</a:t>
            </a:r>
            <a:r>
              <a:rPr lang="fr-FR" altLang="fr-FR" sz="1200" i="1" dirty="0"/>
              <a:t> 11, WHO 2010</a:t>
            </a:r>
          </a:p>
        </p:txBody>
      </p:sp>
      <p:pic>
        <p:nvPicPr>
          <p:cNvPr id="5" name="Image 4">
            <a:extLst>
              <a:ext uri="{FF2B5EF4-FFF2-40B4-BE49-F238E27FC236}">
                <a16:creationId xmlns:a16="http://schemas.microsoft.com/office/drawing/2014/main" id="{FF1B699D-71F6-F549-BCC8-68F9DE3555A5}"/>
              </a:ext>
            </a:extLst>
          </p:cNvPr>
          <p:cNvPicPr>
            <a:picLocks noChangeAspect="1"/>
          </p:cNvPicPr>
          <p:nvPr/>
        </p:nvPicPr>
        <p:blipFill>
          <a:blip r:embed="rId2"/>
          <a:stretch>
            <a:fillRect/>
          </a:stretch>
        </p:blipFill>
        <p:spPr>
          <a:xfrm>
            <a:off x="1563688" y="1058581"/>
            <a:ext cx="8953500" cy="5130800"/>
          </a:xfrm>
          <a:prstGeom prst="rect">
            <a:avLst/>
          </a:prstGeom>
        </p:spPr>
      </p:pic>
      <p:sp>
        <p:nvSpPr>
          <p:cNvPr id="7" name="Title 1">
            <a:extLst>
              <a:ext uri="{FF2B5EF4-FFF2-40B4-BE49-F238E27FC236}">
                <a16:creationId xmlns:a16="http://schemas.microsoft.com/office/drawing/2014/main" id="{A819AE82-4009-A240-8EE1-6EDDCF5A6299}"/>
              </a:ext>
            </a:extLst>
          </p:cNvPr>
          <p:cNvSpPr>
            <a:spLocks noGrp="1" noChangeArrowheads="1"/>
          </p:cNvSpPr>
          <p:nvPr>
            <p:ph type="title"/>
          </p:nvPr>
        </p:nvSpPr>
        <p:spPr>
          <a:xfrm>
            <a:off x="-442808" y="210082"/>
            <a:ext cx="8229600" cy="1143000"/>
          </a:xfrm>
        </p:spPr>
        <p:txBody>
          <a:bodyPr>
            <a:normAutofit/>
          </a:bodyPr>
          <a:lstStyle/>
          <a:p>
            <a:r>
              <a:rPr lang="en-GB" sz="2400" b="1" cap="none" dirty="0">
                <a:solidFill>
                  <a:schemeClr val="tx2">
                    <a:lumMod val="75000"/>
                  </a:schemeClr>
                </a:solidFill>
                <a:latin typeface="Arial" panose="020B0604020202020204" pitchFamily="34" charset="0"/>
                <a:cs typeface="Arial" panose="020B0604020202020204" pitchFamily="34" charset="0"/>
              </a:rPr>
              <a:t>Voluntary health insurance</a:t>
            </a:r>
          </a:p>
        </p:txBody>
      </p:sp>
    </p:spTree>
    <p:extLst>
      <p:ext uri="{BB962C8B-B14F-4D97-AF65-F5344CB8AC3E}">
        <p14:creationId xmlns:p14="http://schemas.microsoft.com/office/powerpoint/2010/main" val="3655465754"/>
      </p:ext>
    </p:extLst>
  </p:cSld>
  <p:clrMapOvr>
    <a:masterClrMapping/>
  </p:clrMapOvr>
  <p:transition spd="slow"/>
</p:sld>
</file>

<file path=ppt/theme/theme1.xml><?xml version="1.0" encoding="utf-8"?>
<a:theme xmlns:a="http://schemas.openxmlformats.org/drawingml/2006/main" name="Ronds dans l’eau">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Ronds dans l’eau</Template>
  <TotalTime>1051</TotalTime>
  <Words>546</Words>
  <Application>Microsoft Macintosh PowerPoint</Application>
  <PresentationFormat>Grand écran</PresentationFormat>
  <Paragraphs>91</Paragraphs>
  <Slides>11</Slides>
  <Notes>7</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11</vt:i4>
      </vt:variant>
    </vt:vector>
  </HeadingPairs>
  <TitlesOfParts>
    <vt:vector size="19" baseType="lpstr">
      <vt:lpstr>ＭＳ Ｐゴシック</vt:lpstr>
      <vt:lpstr>ヒラギノ角ゴ Pro W3</vt:lpstr>
      <vt:lpstr>Arial</vt:lpstr>
      <vt:lpstr>Calibri</vt:lpstr>
      <vt:lpstr>Times</vt:lpstr>
      <vt:lpstr>Times New Roman</vt:lpstr>
      <vt:lpstr>Tw Cen MT</vt:lpstr>
      <vt:lpstr>Ronds dans l’eau</vt:lpstr>
      <vt:lpstr>Présentation PowerPoint</vt:lpstr>
      <vt:lpstr> </vt:lpstr>
      <vt:lpstr> </vt:lpstr>
      <vt:lpstr> </vt:lpstr>
      <vt:lpstr> </vt:lpstr>
      <vt:lpstr>Informal payments </vt:lpstr>
      <vt:lpstr> </vt:lpstr>
      <vt:lpstr>Voluntary health insurance</vt:lpstr>
      <vt:lpstr>Voluntary health insurance</vt:lpstr>
      <vt:lpstr> </vt:lpstr>
      <vt:lpstr> </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Global Health Economics  Sc. Po </dc:title>
  <dc:creator>Lise Rochaix</dc:creator>
  <cp:lastModifiedBy>Lise Rochaix</cp:lastModifiedBy>
  <cp:revision>144</cp:revision>
  <cp:lastPrinted>2020-02-11T09:18:52Z</cp:lastPrinted>
  <dcterms:created xsi:type="dcterms:W3CDTF">2020-01-28T06:24:20Z</dcterms:created>
  <dcterms:modified xsi:type="dcterms:W3CDTF">2023-02-02T05:45:26Z</dcterms:modified>
</cp:coreProperties>
</file>