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765" r:id="rId3"/>
    <p:sldId id="791" r:id="rId4"/>
    <p:sldId id="685" r:id="rId5"/>
    <p:sldId id="696" r:id="rId6"/>
    <p:sldId id="768" r:id="rId7"/>
    <p:sldId id="769" r:id="rId8"/>
    <p:sldId id="770" r:id="rId9"/>
    <p:sldId id="772" r:id="rId10"/>
    <p:sldId id="773" r:id="rId11"/>
    <p:sldId id="774" r:id="rId12"/>
    <p:sldId id="775" r:id="rId13"/>
    <p:sldId id="776" r:id="rId14"/>
    <p:sldId id="778" r:id="rId15"/>
    <p:sldId id="805" r:id="rId16"/>
    <p:sldId id="806" r:id="rId17"/>
    <p:sldId id="78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79"/>
    <p:restoredTop sz="94656"/>
  </p:normalViewPr>
  <p:slideViewPr>
    <p:cSldViewPr snapToGrid="0" snapToObjects="1">
      <p:cViewPr varScale="1">
        <p:scale>
          <a:sx n="62" d="100"/>
          <a:sy n="62" d="100"/>
        </p:scale>
        <p:origin x="13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50CD04-034B-5F4D-9EB4-F1DB47D858DA}" type="datetimeFigureOut">
              <a:rPr lang="fr-FR" smtClean="0"/>
              <a:t>02/02/2023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1EA0C-1132-5944-8098-DB9552356069}" type="slidenum">
              <a:rPr lang="fr-FR" smtClean="0"/>
              <a:t>‹N°›</a:t>
            </a:fld>
            <a:endParaRPr lang="fr-FR"/>
          </a:p>
        </p:txBody>
      </p:sp>
    </p:spTree>
    <p:extLst>
      <p:ext uri="{BB962C8B-B14F-4D97-AF65-F5344CB8AC3E}">
        <p14:creationId xmlns:p14="http://schemas.microsoft.com/office/powerpoint/2010/main" val="656528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F1F7C070-47A1-CB4B-A4AC-2DEDF194AFC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2" charset="0"/>
                <a:ea typeface="ＭＳ Ｐゴシック" panose="020B0600070205080204" pitchFamily="34" charset="-128"/>
              </a:defRPr>
            </a:lvl1pPr>
            <a:lvl2pPr marL="742950" indent="-285750">
              <a:spcBef>
                <a:spcPct val="30000"/>
              </a:spcBef>
              <a:defRPr sz="1200">
                <a:solidFill>
                  <a:schemeClr val="tx1"/>
                </a:solidFill>
                <a:latin typeface="Times" pitchFamily="2" charset="0"/>
                <a:ea typeface="ＭＳ Ｐゴシック" panose="020B0600070205080204" pitchFamily="34" charset="-128"/>
              </a:defRPr>
            </a:lvl2pPr>
            <a:lvl3pPr marL="1143000" indent="-228600">
              <a:spcBef>
                <a:spcPct val="30000"/>
              </a:spcBef>
              <a:defRPr sz="1200">
                <a:solidFill>
                  <a:schemeClr val="tx1"/>
                </a:solidFill>
                <a:latin typeface="Times" pitchFamily="2" charset="0"/>
                <a:ea typeface="ＭＳ Ｐゴシック" panose="020B0600070205080204" pitchFamily="34" charset="-128"/>
              </a:defRPr>
            </a:lvl3pPr>
            <a:lvl4pPr marL="1600200" indent="-228600">
              <a:spcBef>
                <a:spcPct val="30000"/>
              </a:spcBef>
              <a:defRPr sz="1200">
                <a:solidFill>
                  <a:schemeClr val="tx1"/>
                </a:solidFill>
                <a:latin typeface="Times" pitchFamily="2" charset="0"/>
                <a:ea typeface="ＭＳ Ｐゴシック" panose="020B0600070205080204" pitchFamily="34" charset="-128"/>
              </a:defRPr>
            </a:lvl4pPr>
            <a:lvl5pPr marL="2057400" indent="-228600">
              <a:spcBef>
                <a:spcPct val="30000"/>
              </a:spcBef>
              <a:defRPr sz="1200">
                <a:solidFill>
                  <a:schemeClr val="tx1"/>
                </a:solidFill>
                <a:latin typeface="Times" pitchFamily="2"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pitchFamily="2"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pitchFamily="2"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pitchFamily="2"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pitchFamily="2" charset="0"/>
                <a:ea typeface="ＭＳ Ｐゴシック" panose="020B0600070205080204" pitchFamily="34" charset="-128"/>
              </a:defRPr>
            </a:lvl9pPr>
          </a:lstStyle>
          <a:p>
            <a:pPr>
              <a:spcBef>
                <a:spcPct val="0"/>
              </a:spcBef>
            </a:pPr>
            <a:fld id="{41A8265E-594F-F144-BE1E-B2CF39000037}" type="slidenum">
              <a:rPr lang="fr-FR" altLang="fr-FR" smtClean="0"/>
              <a:pPr>
                <a:spcBef>
                  <a:spcPct val="0"/>
                </a:spcBef>
              </a:pPr>
              <a:t>2</a:t>
            </a:fld>
            <a:endParaRPr lang="fr-FR" altLang="fr-FR"/>
          </a:p>
        </p:txBody>
      </p:sp>
      <p:sp>
        <p:nvSpPr>
          <p:cNvPr id="28674" name="Rectangle 2">
            <a:extLst>
              <a:ext uri="{FF2B5EF4-FFF2-40B4-BE49-F238E27FC236}">
                <a16:creationId xmlns:a16="http://schemas.microsoft.com/office/drawing/2014/main" id="{8E1DF387-BE18-4549-9A54-91F8717B12F5}"/>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4F314DDD-4396-AD4F-B291-875D14AF72E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2781540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EFEA5482-A44A-CE4D-84FF-CF2AF0BC06FF}"/>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B7480C73-F56C-D143-945E-EF14176505F3}"/>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8369CB8C-EF1B-4F40-A6BB-5E5A9F0E9D77}"/>
              </a:ext>
            </a:extLst>
          </p:cNvPr>
          <p:cNvSpPr>
            <a:spLocks noGrp="1" noChangeArrowheads="1"/>
          </p:cNvSpPr>
          <p:nvPr>
            <p:ph type="sldNum" sz="quarter" idx="12"/>
          </p:nvPr>
        </p:nvSpPr>
        <p:spPr>
          <a:ln/>
        </p:spPr>
        <p:txBody>
          <a:bodyPr/>
          <a:lstStyle>
            <a:lvl1pPr>
              <a:defRPr/>
            </a:lvl1pPr>
          </a:lstStyle>
          <a:p>
            <a:pPr>
              <a:defRPr/>
            </a:pPr>
            <a:fld id="{EAEEFA45-4D01-014F-9936-D30457F1829A}" type="slidenum">
              <a:rPr lang="fr-FR" altLang="fr-FR"/>
              <a:pPr>
                <a:defRPr/>
              </a:pPr>
              <a:t>‹N°›</a:t>
            </a:fld>
            <a:endParaRPr lang="fr-FR" altLang="fr-FR"/>
          </a:p>
        </p:txBody>
      </p:sp>
    </p:spTree>
    <p:extLst>
      <p:ext uri="{BB962C8B-B14F-4D97-AF65-F5344CB8AC3E}">
        <p14:creationId xmlns:p14="http://schemas.microsoft.com/office/powerpoint/2010/main" val="1574887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78603141-7D34-1747-8FF7-40D7DB7F295D}"/>
              </a:ext>
            </a:extLst>
          </p:cNvPr>
          <p:cNvSpPr>
            <a:spLocks noGrp="1" noChangeArrowheads="1"/>
          </p:cNvSpPr>
          <p:nvPr>
            <p:ph type="dt" sz="half" idx="10"/>
          </p:nvPr>
        </p:nvSpPr>
        <p:spPr>
          <a:ln/>
        </p:spPr>
        <p:txBody>
          <a:bodyPr/>
          <a:lstStyle>
            <a:lvl1pPr>
              <a:defRPr/>
            </a:lvl1pPr>
          </a:lstStyle>
          <a:p>
            <a:pPr>
              <a:defRPr/>
            </a:pPr>
            <a:fld id="{E47F3B70-58D6-C147-B4CE-AAA7BFB73F1D}" type="datetime1">
              <a:rPr lang="fr-FR" altLang="fr-FR"/>
              <a:pPr>
                <a:defRPr/>
              </a:pPr>
              <a:t>02/02/2023</a:t>
            </a:fld>
            <a:endParaRPr lang="en-GB" altLang="fr-FR"/>
          </a:p>
        </p:txBody>
      </p:sp>
      <p:sp>
        <p:nvSpPr>
          <p:cNvPr id="6" name="Rectangle 5">
            <a:extLst>
              <a:ext uri="{FF2B5EF4-FFF2-40B4-BE49-F238E27FC236}">
                <a16:creationId xmlns:a16="http://schemas.microsoft.com/office/drawing/2014/main" id="{3B7B6CFA-FC22-7A49-9B45-FA381EC3C3C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0A05713-06A7-3940-A7C2-AECE58AF7738}"/>
              </a:ext>
            </a:extLst>
          </p:cNvPr>
          <p:cNvSpPr>
            <a:spLocks noGrp="1" noChangeArrowheads="1"/>
          </p:cNvSpPr>
          <p:nvPr>
            <p:ph type="sldNum" sz="quarter" idx="12"/>
          </p:nvPr>
        </p:nvSpPr>
        <p:spPr>
          <a:ln/>
        </p:spPr>
        <p:txBody>
          <a:bodyPr/>
          <a:lstStyle>
            <a:lvl1pPr>
              <a:defRPr/>
            </a:lvl1pPr>
          </a:lstStyle>
          <a:p>
            <a:pPr>
              <a:defRPr/>
            </a:pPr>
            <a:fld id="{F468969A-1E67-4643-AC9C-C09D7C72C399}" type="slidenum">
              <a:rPr lang="en-GB" altLang="fr-FR"/>
              <a:pPr>
                <a:defRPr/>
              </a:pPr>
              <a:t>‹N°›</a:t>
            </a:fld>
            <a:endParaRPr lang="en-GB" altLang="fr-FR"/>
          </a:p>
        </p:txBody>
      </p:sp>
    </p:spTree>
    <p:extLst>
      <p:ext uri="{BB962C8B-B14F-4D97-AF65-F5344CB8AC3E}">
        <p14:creationId xmlns:p14="http://schemas.microsoft.com/office/powerpoint/2010/main" val="236145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a:t>Modifier les styles du texte du masque
Deuxième niveau
Troisième niveau
Quatrième niveau
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Content Placeholder 3"/>
          <p:cNvSpPr>
            <a:spLocks noGrp="1"/>
          </p:cNvSpPr>
          <p:nvPr>
            <p:ph sz="quarter" idx="13"/>
          </p:nvPr>
        </p:nvSpPr>
        <p:spPr>
          <a:xfrm>
            <a:off x="913774" y="3051012"/>
            <a:ext cx="5106027" cy="2740187"/>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3" name="Content Placeholder 5"/>
          <p:cNvSpPr>
            <a:spLocks noGrp="1"/>
          </p:cNvSpPr>
          <p:nvPr>
            <p:ph sz="quarter" idx="14"/>
          </p:nvPr>
        </p:nvSpPr>
        <p:spPr>
          <a:xfrm>
            <a:off x="6172200" y="3051012"/>
            <a:ext cx="5105401" cy="2740187"/>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2/2/23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 id="2147483671"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FD17DE8-17F4-1C46-88F4-40281EC35CF7}"/>
              </a:ext>
            </a:extLst>
          </p:cNvPr>
          <p:cNvSpPr txBox="1">
            <a:spLocks noChangeArrowheads="1"/>
          </p:cNvSpPr>
          <p:nvPr/>
        </p:nvSpPr>
        <p:spPr>
          <a:xfrm>
            <a:off x="584616" y="5183685"/>
            <a:ext cx="10888482" cy="614597"/>
          </a:xfrm>
          <a:prstGeom prst="rect">
            <a:avLst/>
          </a:prstGeom>
        </p:spPr>
        <p:txBody>
          <a:bodyPr vert="horz" lIns="92075" tIns="46038" rIns="92075" bIns="46038" rtlCol="0" anchor="b">
            <a:noAutofit/>
          </a:bodyPr>
          <a:lstStyle>
            <a:lvl1pPr algn="ctr" defTabSz="914400" rtl="0" eaLnBrk="1" latinLnBrk="0" hangingPunct="1">
              <a:lnSpc>
                <a:spcPct val="90000"/>
              </a:lnSpc>
              <a:spcBef>
                <a:spcPct val="0"/>
              </a:spcBef>
              <a:buNone/>
              <a:defRPr sz="4800" kern="1200" cap="all" baseline="0">
                <a:solidFill>
                  <a:schemeClr val="tx1"/>
                </a:solidFill>
                <a:effectLst/>
                <a:latin typeface="+mj-lt"/>
                <a:ea typeface="+mj-ea"/>
                <a:cs typeface="+mj-cs"/>
              </a:defRPr>
            </a:lvl1pPr>
          </a:lstStyle>
          <a:p>
            <a:endParaRPr lang="en-GB" altLang="fr-FR" sz="2400" b="1" dirty="0">
              <a:solidFill>
                <a:schemeClr val="tx2"/>
              </a:solidFill>
              <a:latin typeface="Arial" panose="020B0604020202020204" pitchFamily="34" charset="0"/>
            </a:endParaRPr>
          </a:p>
          <a:p>
            <a:r>
              <a:rPr lang="en-GB" altLang="fr-FR" sz="4400" b="1" dirty="0">
                <a:solidFill>
                  <a:schemeClr val="tx2"/>
                </a:solidFill>
                <a:latin typeface="Arial" panose="020B0604020202020204" pitchFamily="34" charset="0"/>
              </a:rPr>
              <a:t>GLOBAL HEALTH ECONOMICS</a:t>
            </a:r>
          </a:p>
          <a:p>
            <a:endParaRPr lang="en-GB" altLang="fr-FR" sz="2400" b="1" dirty="0">
              <a:solidFill>
                <a:schemeClr val="tx2"/>
              </a:solidFill>
              <a:latin typeface="Arial" panose="020B0604020202020204" pitchFamily="34" charset="0"/>
            </a:endParaRPr>
          </a:p>
          <a:p>
            <a:endParaRPr lang="en-GB" altLang="fr-FR" sz="2400" b="1" dirty="0">
              <a:solidFill>
                <a:schemeClr val="tx2"/>
              </a:solidFill>
              <a:latin typeface="Arial" panose="020B0604020202020204" pitchFamily="34" charset="0"/>
            </a:endParaRPr>
          </a:p>
          <a:p>
            <a:r>
              <a:rPr lang="en-GB" altLang="fr-FR" sz="3200" b="1" dirty="0">
                <a:solidFill>
                  <a:schemeClr val="tx2">
                    <a:lumMod val="75000"/>
                  </a:schemeClr>
                </a:solidFill>
                <a:latin typeface="Arial" panose="020B0604020202020204" pitchFamily="34" charset="0"/>
              </a:rPr>
              <a:t>MASTER IN PUBLIC POLICY, M2</a:t>
            </a:r>
          </a:p>
          <a:p>
            <a:endParaRPr lang="en-GB" altLang="fr-FR" sz="2400" b="1" dirty="0">
              <a:solidFill>
                <a:schemeClr val="tx2">
                  <a:lumMod val="75000"/>
                </a:schemeClr>
              </a:solidFill>
              <a:latin typeface="Arial" panose="020B0604020202020204" pitchFamily="34" charset="0"/>
            </a:endParaRPr>
          </a:p>
          <a:p>
            <a:endParaRPr lang="en-GB" altLang="fr-FR" sz="2400" b="1" dirty="0">
              <a:solidFill>
                <a:schemeClr val="tx2">
                  <a:lumMod val="75000"/>
                </a:schemeClr>
              </a:solidFill>
              <a:latin typeface="Arial" panose="020B0604020202020204" pitchFamily="34" charset="0"/>
            </a:endParaRPr>
          </a:p>
          <a:p>
            <a:r>
              <a:rPr lang="en-GB" altLang="fr-FR" sz="2800" b="1" dirty="0">
                <a:solidFill>
                  <a:schemeClr val="tx2">
                    <a:lumMod val="75000"/>
                  </a:schemeClr>
                </a:solidFill>
                <a:latin typeface="Arial" panose="020B0604020202020204" pitchFamily="34" charset="0"/>
              </a:rPr>
              <a:t>HEALTH care FINANCING</a:t>
            </a:r>
          </a:p>
          <a:p>
            <a:endParaRPr lang="en-GB" altLang="fr-FR" sz="3200" b="1" dirty="0">
              <a:solidFill>
                <a:schemeClr val="tx2">
                  <a:lumMod val="75000"/>
                </a:schemeClr>
              </a:solidFill>
              <a:latin typeface="Arial" panose="020B0604020202020204" pitchFamily="34" charset="0"/>
            </a:endParaRPr>
          </a:p>
          <a:p>
            <a:endParaRPr lang="en-GB" altLang="fr-FR" sz="2400" b="1" dirty="0">
              <a:solidFill>
                <a:schemeClr val="tx2">
                  <a:lumMod val="75000"/>
                </a:schemeClr>
              </a:solidFill>
              <a:latin typeface="Arial" panose="020B0604020202020204" pitchFamily="34" charset="0"/>
            </a:endParaRPr>
          </a:p>
          <a:p>
            <a:r>
              <a:rPr lang="en-GB" altLang="fr-FR" sz="2400" b="1" dirty="0" err="1">
                <a:solidFill>
                  <a:schemeClr val="tx2">
                    <a:lumMod val="75000"/>
                  </a:schemeClr>
                </a:solidFill>
                <a:latin typeface="Arial" panose="020B0604020202020204" pitchFamily="34" charset="0"/>
              </a:rPr>
              <a:t>Pr</a:t>
            </a:r>
            <a:r>
              <a:rPr lang="en-GB" altLang="fr-FR" sz="2400" b="1" dirty="0">
                <a:solidFill>
                  <a:schemeClr val="tx2">
                    <a:lumMod val="75000"/>
                  </a:schemeClr>
                </a:solidFill>
                <a:latin typeface="Arial" panose="020B0604020202020204" pitchFamily="34" charset="0"/>
              </a:rPr>
              <a:t> </a:t>
            </a:r>
            <a:r>
              <a:rPr lang="en-GB" altLang="fr-FR" sz="2400" b="1" dirty="0" err="1">
                <a:solidFill>
                  <a:schemeClr val="tx2">
                    <a:lumMod val="75000"/>
                  </a:schemeClr>
                </a:solidFill>
                <a:latin typeface="Arial" panose="020B0604020202020204" pitchFamily="34" charset="0"/>
              </a:rPr>
              <a:t>lise</a:t>
            </a:r>
            <a:r>
              <a:rPr lang="en-GB" altLang="fr-FR" sz="2400" b="1" dirty="0">
                <a:solidFill>
                  <a:schemeClr val="tx2">
                    <a:lumMod val="75000"/>
                  </a:schemeClr>
                </a:solidFill>
                <a:latin typeface="Arial" panose="020B0604020202020204" pitchFamily="34" charset="0"/>
              </a:rPr>
              <a:t> Rochaix</a:t>
            </a:r>
          </a:p>
          <a:p>
            <a:endParaRPr lang="en-GB" altLang="fr-FR" sz="2400" b="1" dirty="0">
              <a:solidFill>
                <a:schemeClr val="tx2">
                  <a:lumMod val="75000"/>
                </a:schemeClr>
              </a:solidFill>
              <a:latin typeface="Arial" panose="020B0604020202020204" pitchFamily="34" charset="0"/>
            </a:endParaRPr>
          </a:p>
          <a:p>
            <a:r>
              <a:rPr lang="en-GB" altLang="fr-FR" sz="2000" b="1" dirty="0">
                <a:solidFill>
                  <a:schemeClr val="tx2">
                    <a:lumMod val="75000"/>
                  </a:schemeClr>
                </a:solidFill>
                <a:latin typeface="Arial" panose="020B0604020202020204" pitchFamily="34" charset="0"/>
              </a:rPr>
              <a:t>Paris 1 &amp; Paris school of economics</a:t>
            </a:r>
          </a:p>
        </p:txBody>
      </p:sp>
    </p:spTree>
    <p:extLst>
      <p:ext uri="{BB962C8B-B14F-4D97-AF65-F5344CB8AC3E}">
        <p14:creationId xmlns:p14="http://schemas.microsoft.com/office/powerpoint/2010/main" val="205478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3">
            <a:extLst>
              <a:ext uri="{FF2B5EF4-FFF2-40B4-BE49-F238E27FC236}">
                <a16:creationId xmlns:a16="http://schemas.microsoft.com/office/drawing/2014/main" id="{D0228DCB-7D81-BC41-9E68-6B65C1C4CE45}"/>
              </a:ext>
            </a:extLst>
          </p:cNvPr>
          <p:cNvSpPr>
            <a:spLocks noChangeArrowheads="1"/>
          </p:cNvSpPr>
          <p:nvPr/>
        </p:nvSpPr>
        <p:spPr bwMode="auto">
          <a:xfrm>
            <a:off x="1709738" y="1484313"/>
            <a:ext cx="8229600"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fr-FR" sz="2200" b="1" dirty="0">
                <a:solidFill>
                  <a:schemeClr val="tx2">
                    <a:lumMod val="75000"/>
                  </a:schemeClr>
                </a:solidFill>
                <a:latin typeface="Times New Roman" panose="02020603050405020304" pitchFamily="18" charset="0"/>
                <a:cs typeface="Times New Roman" panose="02020603050405020304" pitchFamily="18" charset="0"/>
              </a:rPr>
              <a:t>1 - Effects on care use</a:t>
            </a:r>
          </a:p>
          <a:p>
            <a:pPr>
              <a:spcBef>
                <a:spcPct val="0"/>
              </a:spcBef>
              <a:buFontTx/>
              <a:buNone/>
            </a:pPr>
            <a:endParaRPr lang="en-GB" altLang="fr-FR" sz="2000" b="1" dirty="0">
              <a:solidFill>
                <a:schemeClr val="tx2">
                  <a:lumMod val="75000"/>
                </a:schemeClr>
              </a:solidFill>
              <a:latin typeface="Times New Roman" panose="02020603050405020304" pitchFamily="18" charset="0"/>
              <a:cs typeface="Times New Roman" panose="02020603050405020304" pitchFamily="18" charset="0"/>
            </a:endParaRPr>
          </a:p>
          <a:p>
            <a:pPr>
              <a:spcBef>
                <a:spcPct val="0"/>
              </a:spcBef>
              <a:buFontTx/>
              <a:buNone/>
            </a:pPr>
            <a:r>
              <a:rPr lang="en-GB" altLang="fr-FR" sz="2000" b="1" dirty="0">
                <a:solidFill>
                  <a:schemeClr val="tx2">
                    <a:lumMod val="75000"/>
                  </a:schemeClr>
                </a:solidFill>
                <a:latin typeface="Times New Roman" panose="02020603050405020304" pitchFamily="18" charset="0"/>
                <a:cs typeface="Times New Roman" panose="02020603050405020304" pitchFamily="18" charset="0"/>
              </a:rPr>
              <a:t>Reduced use of services </a:t>
            </a:r>
            <a:r>
              <a:rPr lang="en-GB" altLang="fr-FR" sz="2000" dirty="0">
                <a:solidFill>
                  <a:schemeClr val="tx2">
                    <a:lumMod val="75000"/>
                  </a:schemeClr>
                </a:solidFill>
                <a:latin typeface="Times New Roman" panose="02020603050405020304" pitchFamily="18" charset="0"/>
                <a:cs typeface="Times New Roman" panose="02020603050405020304" pitchFamily="18" charset="0"/>
              </a:rPr>
              <a:t>resulted primarily from participants deciding not to initiate care</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=&gt; Once patients entered the health care system, cost sharing only modestly affected the intensity or cost of an episode of care</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a:t>
            </a:r>
          </a:p>
          <a:p>
            <a:pPr>
              <a:spcBef>
                <a:spcPct val="0"/>
              </a:spcBef>
              <a:buFontTx/>
              <a:buNone/>
            </a:pPr>
            <a:r>
              <a:rPr lang="en-GB" altLang="fr-FR" sz="2000" b="1" dirty="0">
                <a:solidFill>
                  <a:schemeClr val="tx2">
                    <a:lumMod val="75000"/>
                  </a:schemeClr>
                </a:solidFill>
                <a:latin typeface="Times New Roman" panose="02020603050405020304" pitchFamily="18" charset="0"/>
                <a:cs typeface="Times New Roman" panose="02020603050405020304" pitchFamily="18" charset="0"/>
              </a:rPr>
              <a:t>Consumers with an HMO plan </a:t>
            </a:r>
            <a:r>
              <a:rPr lang="en-GB" altLang="fr-FR" sz="2000" dirty="0">
                <a:solidFill>
                  <a:schemeClr val="tx2">
                    <a:lumMod val="75000"/>
                  </a:schemeClr>
                </a:solidFill>
                <a:latin typeface="Times New Roman" panose="02020603050405020304" pitchFamily="18" charset="0"/>
                <a:cs typeface="Times New Roman" panose="02020603050405020304" pitchFamily="18" charset="0"/>
              </a:rPr>
              <a:t>had 39 percent fewer hospital admissions than consumers with free care in the FFS system</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They had similar use of outpatient services</a:t>
            </a:r>
          </a:p>
          <a:p>
            <a:pPr>
              <a:spcBef>
                <a:spcPct val="0"/>
              </a:spcBef>
              <a:buFontTx/>
              <a:buNone/>
            </a:pPr>
            <a:endParaRPr lang="fr-FR" altLang="fr-FR" sz="2200" dirty="0">
              <a:latin typeface="Times New Roman" panose="02020603050405020304" pitchFamily="18" charset="0"/>
              <a:cs typeface="Times New Roman" panose="02020603050405020304" pitchFamily="18" charset="0"/>
            </a:endParaRPr>
          </a:p>
        </p:txBody>
      </p:sp>
      <p:sp>
        <p:nvSpPr>
          <p:cNvPr id="7" name="Title 1">
            <a:extLst>
              <a:ext uri="{FF2B5EF4-FFF2-40B4-BE49-F238E27FC236}">
                <a16:creationId xmlns:a16="http://schemas.microsoft.com/office/drawing/2014/main" id="{05FCDF66-96FF-604D-AC03-2BE5D273DA11}"/>
              </a:ext>
            </a:extLst>
          </p:cNvPr>
          <p:cNvSpPr>
            <a:spLocks noGrp="1" noChangeArrowheads="1"/>
          </p:cNvSpPr>
          <p:nvPr>
            <p:ph type="title"/>
          </p:nvPr>
        </p:nvSpPr>
        <p:spPr>
          <a:xfrm>
            <a:off x="2342525" y="341313"/>
            <a:ext cx="8229600" cy="1143000"/>
          </a:xfrm>
        </p:spPr>
        <p:txBody>
          <a:bodyPr/>
          <a:lstStyle/>
          <a:p>
            <a:pPr algn="l" eaLnBrk="1" hangingPunct="1"/>
            <a:r>
              <a:rPr lang="en-GB" altLang="fr-FR" sz="2800" dirty="0">
                <a:solidFill>
                  <a:schemeClr val="tx2">
                    <a:lumMod val="75000"/>
                  </a:schemeClr>
                </a:solidFill>
              </a:rPr>
              <a:t>LESSONS FROM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251743014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a:extLst>
              <a:ext uri="{FF2B5EF4-FFF2-40B4-BE49-F238E27FC236}">
                <a16:creationId xmlns:a16="http://schemas.microsoft.com/office/drawing/2014/main" id="{506336A7-CCA5-BB4E-AE4D-817FCA034E74}"/>
              </a:ext>
            </a:extLst>
          </p:cNvPr>
          <p:cNvSpPr>
            <a:spLocks noChangeArrowheads="1"/>
          </p:cNvSpPr>
          <p:nvPr/>
        </p:nvSpPr>
        <p:spPr bwMode="auto">
          <a:xfrm>
            <a:off x="1890713" y="1484314"/>
            <a:ext cx="82296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fr-FR" sz="2200" b="1" dirty="0">
                <a:solidFill>
                  <a:schemeClr val="tx2">
                    <a:lumMod val="75000"/>
                  </a:schemeClr>
                </a:solidFill>
                <a:latin typeface="Times New Roman" panose="02020603050405020304" pitchFamily="18" charset="0"/>
                <a:cs typeface="Times New Roman" panose="02020603050405020304" pitchFamily="18" charset="0"/>
              </a:rPr>
              <a:t>2 - Appropriateness of care </a:t>
            </a:r>
          </a:p>
          <a:p>
            <a:pPr>
              <a:spcBef>
                <a:spcPct val="0"/>
              </a:spcBef>
              <a:buFontTx/>
              <a:buNone/>
            </a:pPr>
            <a:endParaRPr lang="en-GB" altLang="fr-FR" sz="2000" dirty="0">
              <a:solidFill>
                <a:schemeClr val="tx2">
                  <a:lumMod val="75000"/>
                </a:schemeClr>
              </a:solidFill>
              <a:latin typeface="Times New Roman" panose="02020603050405020304" pitchFamily="18" charset="0"/>
              <a:cs typeface="Times New Roman" panose="02020603050405020304" pitchFamily="18" charset="0"/>
            </a:endParaRP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Specific conditions were ranked into categories according to the degree to which outpatient care and therapies were known to be effective in treating each condition </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=&gt; The categories ranged from conditions for which care is highly effective to conditions for which care is rarely effective </a:t>
            </a:r>
          </a:p>
          <a:p>
            <a:pPr>
              <a:spcBef>
                <a:spcPct val="0"/>
              </a:spcBef>
              <a:buFontTx/>
              <a:buNone/>
            </a:pPr>
            <a:endParaRPr lang="en-GB" altLang="fr-FR" sz="2000" dirty="0">
              <a:solidFill>
                <a:schemeClr val="tx2">
                  <a:lumMod val="75000"/>
                </a:schemeClr>
              </a:solidFill>
              <a:latin typeface="Times New Roman" panose="02020603050405020304" pitchFamily="18" charset="0"/>
              <a:cs typeface="Times New Roman" panose="02020603050405020304" pitchFamily="18" charset="0"/>
            </a:endParaRPr>
          </a:p>
          <a:p>
            <a:pPr>
              <a:spcBef>
                <a:spcPct val="0"/>
              </a:spcBef>
              <a:buFontTx/>
              <a:buNone/>
            </a:pPr>
            <a:r>
              <a:rPr lang="en-GB" altLang="fr-FR" sz="2000" b="1" dirty="0">
                <a:solidFill>
                  <a:schemeClr val="tx2">
                    <a:lumMod val="75000"/>
                  </a:schemeClr>
                </a:solidFill>
                <a:latin typeface="Times New Roman" panose="02020603050405020304" pitchFamily="18" charset="0"/>
                <a:cs typeface="Times New Roman" panose="02020603050405020304" pitchFamily="18" charset="0"/>
              </a:rPr>
              <a:t>Results:</a:t>
            </a: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Cost sharing reduced the use of effective and less-effective care across the board </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Ex: The proportion of inappropriate hospitalizations was the same (23 percent) for cost-sharing and free-plan participants, as was the inappropriate use of antibiotics </a:t>
            </a:r>
          </a:p>
        </p:txBody>
      </p:sp>
      <p:sp>
        <p:nvSpPr>
          <p:cNvPr id="7" name="Title 1">
            <a:extLst>
              <a:ext uri="{FF2B5EF4-FFF2-40B4-BE49-F238E27FC236}">
                <a16:creationId xmlns:a16="http://schemas.microsoft.com/office/drawing/2014/main" id="{A40FE965-4CE0-1F41-85D1-C7E000E288EA}"/>
              </a:ext>
            </a:extLst>
          </p:cNvPr>
          <p:cNvSpPr>
            <a:spLocks noGrp="1" noChangeArrowheads="1"/>
          </p:cNvSpPr>
          <p:nvPr>
            <p:ph type="title"/>
          </p:nvPr>
        </p:nvSpPr>
        <p:spPr>
          <a:xfrm>
            <a:off x="2432466" y="361091"/>
            <a:ext cx="8229600" cy="1143000"/>
          </a:xfrm>
        </p:spPr>
        <p:txBody>
          <a:bodyPr/>
          <a:lstStyle/>
          <a:p>
            <a:pPr algn="l" eaLnBrk="1" hangingPunct="1"/>
            <a:r>
              <a:rPr lang="en-GB" altLang="fr-FR" sz="2800" dirty="0">
                <a:solidFill>
                  <a:schemeClr val="tx2">
                    <a:lumMod val="75000"/>
                  </a:schemeClr>
                </a:solidFill>
              </a:rPr>
              <a:t>LESSONS FROM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229136665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a:extLst>
              <a:ext uri="{FF2B5EF4-FFF2-40B4-BE49-F238E27FC236}">
                <a16:creationId xmlns:a16="http://schemas.microsoft.com/office/drawing/2014/main" id="{9AAD4CF0-0C67-3C45-A0D8-F4620DC59E35}"/>
              </a:ext>
            </a:extLst>
          </p:cNvPr>
          <p:cNvSpPr>
            <a:spLocks noChangeArrowheads="1"/>
          </p:cNvSpPr>
          <p:nvPr/>
        </p:nvSpPr>
        <p:spPr bwMode="auto">
          <a:xfrm>
            <a:off x="1919288" y="1557339"/>
            <a:ext cx="8229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fr-FR" sz="2200" b="1" dirty="0">
                <a:solidFill>
                  <a:schemeClr val="tx2">
                    <a:lumMod val="75000"/>
                  </a:schemeClr>
                </a:solidFill>
                <a:latin typeface="Times New Roman" panose="02020603050405020304" pitchFamily="18" charset="0"/>
                <a:cs typeface="Times New Roman" panose="02020603050405020304" pitchFamily="18" charset="0"/>
              </a:rPr>
              <a:t>3 - Quality of care </a:t>
            </a:r>
          </a:p>
          <a:p>
            <a:pPr>
              <a:spcBef>
                <a:spcPct val="0"/>
              </a:spcBef>
              <a:buFontTx/>
              <a:buNone/>
            </a:pPr>
            <a:endParaRPr lang="en-GB" altLang="fr-FR" sz="2000" b="1" dirty="0">
              <a:solidFill>
                <a:schemeClr val="tx2">
                  <a:lumMod val="75000"/>
                </a:schemeClr>
              </a:solidFill>
              <a:latin typeface="Times New Roman" panose="02020603050405020304" pitchFamily="18" charset="0"/>
              <a:cs typeface="Times New Roman" panose="02020603050405020304" pitchFamily="18" charset="0"/>
            </a:endParaRP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Based on </a:t>
            </a:r>
            <a:r>
              <a:rPr lang="en-GB" altLang="fr-FR" sz="2000" b="1" dirty="0">
                <a:solidFill>
                  <a:schemeClr val="tx2">
                    <a:lumMod val="75000"/>
                  </a:schemeClr>
                </a:solidFill>
                <a:latin typeface="Times New Roman" panose="02020603050405020304" pitchFamily="18" charset="0"/>
                <a:cs typeface="Times New Roman" panose="02020603050405020304" pitchFamily="18" charset="0"/>
              </a:rPr>
              <a:t>process</a:t>
            </a: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measures of the quality of ambulatory and dental care received by HIE participants (ex: appropriate use of visits and diagnostic tests by providers or appropriate use of therapeutic interventions after participants sought care) </a:t>
            </a:r>
          </a:p>
          <a:p>
            <a:pPr>
              <a:spcBef>
                <a:spcPct val="0"/>
              </a:spcBef>
              <a:buFontTx/>
              <a:buNone/>
            </a:pPr>
            <a:endParaRPr lang="en-GB" altLang="fr-FR" sz="2000" dirty="0">
              <a:solidFill>
                <a:schemeClr val="tx2">
                  <a:lumMod val="75000"/>
                </a:schemeClr>
              </a:solidFill>
              <a:latin typeface="Times New Roman" panose="02020603050405020304" pitchFamily="18" charset="0"/>
              <a:cs typeface="Times New Roman" panose="02020603050405020304" pitchFamily="18" charset="0"/>
            </a:endParaRPr>
          </a:p>
          <a:p>
            <a:pPr>
              <a:spcBef>
                <a:spcPct val="0"/>
              </a:spcBef>
              <a:buFontTx/>
              <a:buNone/>
            </a:pPr>
            <a:r>
              <a:rPr lang="en-GB" altLang="fr-FR" sz="2000" b="1" dirty="0">
                <a:solidFill>
                  <a:schemeClr val="tx2">
                    <a:lumMod val="75000"/>
                  </a:schemeClr>
                </a:solidFill>
                <a:latin typeface="Times New Roman" panose="02020603050405020304" pitchFamily="18" charset="0"/>
                <a:cs typeface="Times New Roman" panose="02020603050405020304" pitchFamily="18" charset="0"/>
              </a:rPr>
              <a:t>Results:</a:t>
            </a: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1 - Cost sharing did not significantly affect the quality of care received by participants</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2 – The overall level of quality for process measures was surprisingly low for all plans: criteria were met only 62% of the time</a:t>
            </a:r>
          </a:p>
          <a:p>
            <a:pPr>
              <a:spcBef>
                <a:spcPct val="0"/>
              </a:spcBef>
              <a:buFontTx/>
              <a:buNone/>
            </a:pPr>
            <a:r>
              <a:rPr lang="en-GB" altLang="fr-FR" sz="2000" dirty="0">
                <a:solidFill>
                  <a:schemeClr val="tx2">
                    <a:lumMod val="75000"/>
                  </a:schemeClr>
                </a:solidFill>
                <a:cs typeface="Times New Roman" panose="02020603050405020304" pitchFamily="18" charset="0"/>
              </a:rPr>
              <a:t> </a:t>
            </a:r>
          </a:p>
        </p:txBody>
      </p:sp>
      <p:sp>
        <p:nvSpPr>
          <p:cNvPr id="7" name="Title 1">
            <a:extLst>
              <a:ext uri="{FF2B5EF4-FFF2-40B4-BE49-F238E27FC236}">
                <a16:creationId xmlns:a16="http://schemas.microsoft.com/office/drawing/2014/main" id="{963C339A-B6B9-DC48-9352-22CBD11F1424}"/>
              </a:ext>
            </a:extLst>
          </p:cNvPr>
          <p:cNvSpPr>
            <a:spLocks noGrp="1" noChangeArrowheads="1"/>
          </p:cNvSpPr>
          <p:nvPr>
            <p:ph type="title"/>
          </p:nvPr>
        </p:nvSpPr>
        <p:spPr>
          <a:xfrm>
            <a:off x="2432466" y="361091"/>
            <a:ext cx="8229600" cy="1143000"/>
          </a:xfrm>
        </p:spPr>
        <p:txBody>
          <a:bodyPr/>
          <a:lstStyle/>
          <a:p>
            <a:pPr algn="l" eaLnBrk="1" hangingPunct="1"/>
            <a:r>
              <a:rPr lang="en-GB" altLang="fr-FR" sz="2800" dirty="0">
                <a:solidFill>
                  <a:schemeClr val="tx2">
                    <a:lumMod val="75000"/>
                  </a:schemeClr>
                </a:solidFill>
              </a:rPr>
              <a:t>LESSONS FROM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380870017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a:extLst>
              <a:ext uri="{FF2B5EF4-FFF2-40B4-BE49-F238E27FC236}">
                <a16:creationId xmlns:a16="http://schemas.microsoft.com/office/drawing/2014/main" id="{C52B0A1B-38EA-104B-8805-C51C2FE00CA9}"/>
              </a:ext>
            </a:extLst>
          </p:cNvPr>
          <p:cNvSpPr>
            <a:spLocks noChangeArrowheads="1"/>
          </p:cNvSpPr>
          <p:nvPr/>
        </p:nvSpPr>
        <p:spPr bwMode="auto">
          <a:xfrm>
            <a:off x="1722439" y="1420813"/>
            <a:ext cx="874712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fr-FR" sz="2200" b="1" dirty="0">
                <a:solidFill>
                  <a:schemeClr val="tx2">
                    <a:lumMod val="75000"/>
                  </a:schemeClr>
                </a:solidFill>
                <a:latin typeface="Times New Roman" panose="02020603050405020304" pitchFamily="18" charset="0"/>
                <a:cs typeface="Times New Roman" panose="02020603050405020304" pitchFamily="18" charset="0"/>
              </a:rPr>
              <a:t>4 - Effects on health</a:t>
            </a:r>
          </a:p>
          <a:p>
            <a:pPr>
              <a:spcBef>
                <a:spcPct val="0"/>
              </a:spcBef>
              <a:buFontTx/>
              <a:buNone/>
            </a:pPr>
            <a:endParaRPr lang="en-GB" altLang="fr-FR" sz="2200" b="1" dirty="0">
              <a:solidFill>
                <a:schemeClr val="tx2">
                  <a:lumMod val="75000"/>
                </a:schemeClr>
              </a:solidFill>
              <a:latin typeface="Times New Roman" panose="02020603050405020304" pitchFamily="18" charset="0"/>
              <a:cs typeface="Times New Roman" panose="02020603050405020304" pitchFamily="18" charset="0"/>
            </a:endParaRPr>
          </a:p>
          <a:p>
            <a:pPr>
              <a:spcBef>
                <a:spcPct val="0"/>
              </a:spcBef>
              <a:buFontTx/>
              <a:buNone/>
            </a:pPr>
            <a:r>
              <a:rPr lang="en-GB" altLang="fr-FR" sz="2000" b="1" dirty="0">
                <a:solidFill>
                  <a:schemeClr val="tx2">
                    <a:lumMod val="75000"/>
                  </a:schemeClr>
                </a:solidFill>
                <a:latin typeface="Times New Roman" panose="02020603050405020304" pitchFamily="18" charset="0"/>
                <a:cs typeface="Times New Roman" panose="02020603050405020304" pitchFamily="18" charset="0"/>
              </a:rPr>
              <a:t>Results:</a:t>
            </a: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1 - In general, the reduction in services induced by cost sharing had no adverse effect on participants’ health</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2 – </a:t>
            </a:r>
            <a:r>
              <a:rPr lang="en-GB" altLang="fr-FR" sz="2000" b="1" dirty="0">
                <a:solidFill>
                  <a:schemeClr val="tx2">
                    <a:lumMod val="75000"/>
                  </a:schemeClr>
                </a:solidFill>
                <a:latin typeface="Times New Roman" panose="02020603050405020304" pitchFamily="18" charset="0"/>
                <a:cs typeface="Times New Roman" panose="02020603050405020304" pitchFamily="18" charset="0"/>
              </a:rPr>
              <a:t>Exceptions</a:t>
            </a: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the poorest and sickest 6% of the sample at the start of the experiment had better outcomes under FFS1 (free care) for some of the 30 conditions measured: </a:t>
            </a:r>
          </a:p>
          <a:p>
            <a:pPr lvl="1">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 hypertension control: 10% reduction in mortality</a:t>
            </a:r>
          </a:p>
          <a:p>
            <a:pPr lvl="1">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 vision</a:t>
            </a:r>
          </a:p>
          <a:p>
            <a:pPr lvl="1">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 - dental care </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3 – Patient satisfaction did not vary between FFS1 to 4 and was higher in FFS than in HMO</a:t>
            </a:r>
          </a:p>
          <a:p>
            <a:pPr>
              <a:spcBef>
                <a:spcPct val="0"/>
              </a:spcBef>
              <a:buFontTx/>
              <a:buNone/>
            </a:pPr>
            <a:r>
              <a:rPr lang="en-GB" altLang="fr-FR" sz="2000" dirty="0">
                <a:solidFill>
                  <a:schemeClr val="tx2">
                    <a:lumMod val="75000"/>
                  </a:schemeClr>
                </a:solidFill>
                <a:latin typeface="Times New Roman" panose="02020603050405020304" pitchFamily="18" charset="0"/>
                <a:cs typeface="Times New Roman" panose="02020603050405020304" pitchFamily="18" charset="0"/>
              </a:rPr>
              <a:t>4 – No change in risky behaviour (rate of smoking and obesity)</a:t>
            </a:r>
          </a:p>
          <a:p>
            <a:pPr>
              <a:spcBef>
                <a:spcPct val="0"/>
              </a:spcBef>
              <a:buFontTx/>
              <a:buNone/>
            </a:pPr>
            <a:endParaRPr lang="fr-FR" altLang="fr-FR" sz="2400" dirty="0">
              <a:cs typeface="Times New Roman" panose="02020603050405020304" pitchFamily="18" charset="0"/>
            </a:endParaRPr>
          </a:p>
        </p:txBody>
      </p:sp>
      <p:sp>
        <p:nvSpPr>
          <p:cNvPr id="8" name="Title 1">
            <a:extLst>
              <a:ext uri="{FF2B5EF4-FFF2-40B4-BE49-F238E27FC236}">
                <a16:creationId xmlns:a16="http://schemas.microsoft.com/office/drawing/2014/main" id="{94D41179-EF96-4343-B86F-951126FE129A}"/>
              </a:ext>
            </a:extLst>
          </p:cNvPr>
          <p:cNvSpPr>
            <a:spLocks noGrp="1" noChangeArrowheads="1"/>
          </p:cNvSpPr>
          <p:nvPr>
            <p:ph type="title"/>
          </p:nvPr>
        </p:nvSpPr>
        <p:spPr>
          <a:xfrm>
            <a:off x="2432466" y="361091"/>
            <a:ext cx="8229600" cy="1143000"/>
          </a:xfrm>
        </p:spPr>
        <p:txBody>
          <a:bodyPr/>
          <a:lstStyle/>
          <a:p>
            <a:pPr algn="l" eaLnBrk="1" hangingPunct="1"/>
            <a:r>
              <a:rPr lang="en-GB" altLang="fr-FR" sz="2800" dirty="0">
                <a:solidFill>
                  <a:schemeClr val="tx2">
                    <a:lumMod val="75000"/>
                  </a:schemeClr>
                </a:solidFill>
              </a:rPr>
              <a:t>LESSONS FROM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428055713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Espace réservé du contenu 1">
            <a:extLst>
              <a:ext uri="{FF2B5EF4-FFF2-40B4-BE49-F238E27FC236}">
                <a16:creationId xmlns:a16="http://schemas.microsoft.com/office/drawing/2014/main" id="{443C3119-673F-FF4D-A66B-41E262E5EBD6}"/>
              </a:ext>
            </a:extLst>
          </p:cNvPr>
          <p:cNvSpPr>
            <a:spLocks noGrp="1" noChangeArrowheads="1"/>
          </p:cNvSpPr>
          <p:nvPr>
            <p:ph sz="half" idx="1"/>
          </p:nvPr>
        </p:nvSpPr>
        <p:spPr>
          <a:xfrm>
            <a:off x="824459" y="1319135"/>
            <a:ext cx="9576841" cy="4901784"/>
          </a:xfrm>
        </p:spPr>
        <p:txBody>
          <a:bodyPr>
            <a:normAutofit fontScale="92500" lnSpcReduction="20000"/>
          </a:bodyPr>
          <a:lstStyle/>
          <a:p>
            <a:pPr marL="0" indent="0">
              <a:buNone/>
            </a:pPr>
            <a:r>
              <a:rPr lang="en-US" altLang="fr-FR" sz="24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Three main limitations according to Gruber (2006)</a:t>
            </a:r>
          </a:p>
          <a:p>
            <a:pPr marL="0" indent="0">
              <a:buFontTx/>
              <a:buAutoNum type="arabicPeriod"/>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a:t>
            </a: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The time frame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of the HIE (3 to 5 years): not sufficient for free care to produce benefits relative to the co-insurance plans</a:t>
            </a:r>
          </a:p>
          <a:p>
            <a:pPr>
              <a:buFont typeface="Symbol" pitchFamily="2" charset="2"/>
              <a:buChar char="Þ"/>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For children, a longer follow-up may be required to find health effects (particularly given the reduction in preventive care in the co-insurance plans)</a:t>
            </a:r>
          </a:p>
          <a:p>
            <a:pPr marL="0" indent="0">
              <a:buNone/>
              <a:defRPr/>
            </a:pPr>
            <a:endParaRPr lang="en-US" altLang="fr-FR" sz="2200" b="1" cap="none" dirty="0">
              <a:solidFill>
                <a:schemeClr val="tx2">
                  <a:lumMod val="75000"/>
                </a:schemeClr>
              </a:solidFill>
              <a:latin typeface="Times New Roman" panose="02020603050405020304" pitchFamily="18" charset="0"/>
              <a:ea typeface="ヒラギノ角ゴ Pro W3" charset="-128"/>
              <a:cs typeface="Times New Roman" panose="02020603050405020304" pitchFamily="18" charset="0"/>
            </a:endParaRPr>
          </a:p>
          <a:p>
            <a:pPr marL="0" indent="0">
              <a:buFontTx/>
              <a:buAutoNum type="arabicPeriod" startAt="2"/>
              <a:defRPr/>
            </a:pPr>
            <a:r>
              <a:rPr lang="en-US" altLang="fr-FR" sz="2200" cap="none" dirty="0">
                <a:solidFill>
                  <a:schemeClr val="tx2">
                    <a:lumMod val="75000"/>
                  </a:schemeClr>
                </a:solidFill>
                <a:latin typeface="Times New Roman" panose="02020603050405020304" pitchFamily="18" charset="0"/>
                <a:cs typeface="Times New Roman" panose="02020603050405020304" pitchFamily="18" charset="0"/>
              </a:rPr>
              <a:t> </a:t>
            </a: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These effects only hold in a world of (often quite low) </a:t>
            </a:r>
            <a:r>
              <a:rPr lang="en-US" altLang="fr-FR" sz="2000" b="1" cap="none" dirty="0">
                <a:solidFill>
                  <a:schemeClr val="tx2">
                    <a:lumMod val="75000"/>
                  </a:schemeClr>
                </a:solidFill>
                <a:latin typeface="Times New Roman" panose="02020603050405020304" pitchFamily="18" charset="0"/>
                <a:cs typeface="Times New Roman" panose="02020603050405020304" pitchFamily="18" charset="0"/>
              </a:rPr>
              <a:t>maximum limits </a:t>
            </a: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to out-of-pocket medical exposure</a:t>
            </a:r>
          </a:p>
          <a:p>
            <a:pPr>
              <a:buFont typeface="Symbol" charset="2"/>
              <a:buChar char="Þ"/>
              <a:defRPr/>
            </a:pP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 There is now a large literature which consistently documents the enormous negative implications of being uninsured on health care outcomes </a:t>
            </a:r>
          </a:p>
          <a:p>
            <a:pPr>
              <a:buFont typeface="Symbol" charset="2"/>
              <a:buChar char="Þ"/>
              <a:defRPr/>
            </a:pP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 Uninsured individuals who face unlimited exposure to medical costs are no longer on the “</a:t>
            </a:r>
            <a:r>
              <a:rPr lang="en-US" altLang="fr-FR" sz="2000" b="1" cap="none" dirty="0">
                <a:solidFill>
                  <a:schemeClr val="tx2">
                    <a:lumMod val="75000"/>
                  </a:schemeClr>
                </a:solidFill>
                <a:latin typeface="Times New Roman" panose="02020603050405020304" pitchFamily="18" charset="0"/>
                <a:cs typeface="Times New Roman" panose="02020603050405020304" pitchFamily="18" charset="0"/>
              </a:rPr>
              <a:t>flat of the curve of the effectiveness curve”: </a:t>
            </a: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they are clearly forgoing care which matters in a real way for health care. </a:t>
            </a:r>
          </a:p>
          <a:p>
            <a:pPr>
              <a:buFont typeface="Symbol" pitchFamily="2" charset="2"/>
              <a:buChar char="Þ"/>
            </a:pPr>
            <a:endParaRPr lang="en-US" altLang="fr-FR" sz="2000" cap="none" dirty="0">
              <a:latin typeface="Times New Roman" panose="02020603050405020304" pitchFamily="18" charset="0"/>
              <a:ea typeface="ヒラギノ角ゴ Pro W3" panose="020B0300000000000000" pitchFamily="34" charset="-128"/>
              <a:cs typeface="Times New Roman" panose="02020603050405020304" pitchFamily="18" charset="0"/>
            </a:endParaRPr>
          </a:p>
        </p:txBody>
      </p:sp>
      <p:sp>
        <p:nvSpPr>
          <p:cNvPr id="7" name="Title 1">
            <a:extLst>
              <a:ext uri="{FF2B5EF4-FFF2-40B4-BE49-F238E27FC236}">
                <a16:creationId xmlns:a16="http://schemas.microsoft.com/office/drawing/2014/main" id="{88932F75-0AD7-AA49-B73E-AAA2DC2F01C3}"/>
              </a:ext>
            </a:extLst>
          </p:cNvPr>
          <p:cNvSpPr>
            <a:spLocks noGrp="1" noChangeArrowheads="1"/>
          </p:cNvSpPr>
          <p:nvPr>
            <p:ph type="title"/>
          </p:nvPr>
        </p:nvSpPr>
        <p:spPr>
          <a:xfrm>
            <a:off x="2432466" y="361091"/>
            <a:ext cx="8229600" cy="1143000"/>
          </a:xfrm>
        </p:spPr>
        <p:txBody>
          <a:bodyPr/>
          <a:lstStyle/>
          <a:p>
            <a:pPr algn="l" eaLnBrk="1" hangingPunct="1"/>
            <a:r>
              <a:rPr lang="en-GB" altLang="fr-FR" sz="2800" dirty="0">
                <a:solidFill>
                  <a:schemeClr val="tx2">
                    <a:lumMod val="75000"/>
                  </a:schemeClr>
                </a:solidFill>
              </a:rPr>
              <a:t>Evaluating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2422173156"/>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Espace réservé du contenu 1">
            <a:extLst>
              <a:ext uri="{FF2B5EF4-FFF2-40B4-BE49-F238E27FC236}">
                <a16:creationId xmlns:a16="http://schemas.microsoft.com/office/drawing/2014/main" id="{443C3119-673F-FF4D-A66B-41E262E5EBD6}"/>
              </a:ext>
            </a:extLst>
          </p:cNvPr>
          <p:cNvSpPr>
            <a:spLocks noGrp="1" noChangeArrowheads="1"/>
          </p:cNvSpPr>
          <p:nvPr>
            <p:ph sz="half" idx="1"/>
          </p:nvPr>
        </p:nvSpPr>
        <p:spPr>
          <a:xfrm>
            <a:off x="824459" y="1319135"/>
            <a:ext cx="9576841" cy="4901784"/>
          </a:xfrm>
        </p:spPr>
        <p:txBody>
          <a:bodyPr>
            <a:normAutofit/>
          </a:bodyPr>
          <a:lstStyle/>
          <a:p>
            <a:pPr marL="0" indent="0">
              <a:buNone/>
            </a:pPr>
            <a:r>
              <a:rPr lang="en-US" altLang="fr-FR" sz="22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Three main limitations according to </a:t>
            </a: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Gruber (2006)</a:t>
            </a:r>
          </a:p>
          <a:p>
            <a:pPr marL="0" indent="0">
              <a:buFontTx/>
              <a:buAutoNum type="arabicPeriod" startAt="3"/>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a:t>
            </a: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The past 30 years have seen enormous advances in treatment effectiveness for a variety of conditions and the nature of the care has changed since the HIE :</a:t>
            </a:r>
          </a:p>
          <a:p>
            <a:pPr>
              <a:buFont typeface="Symbol" charset="2"/>
              <a:buChar char="Þ"/>
              <a:defRPr/>
            </a:pP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The care that is reduced by OOP in today’s medical environment may be more important for health outcomes than in the 1970s</a:t>
            </a:r>
          </a:p>
          <a:p>
            <a:pPr>
              <a:buFont typeface="Symbol" charset="2"/>
              <a:buChar char="Þ"/>
              <a:defRPr/>
            </a:pP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Treatment in general has become much more expensive and intensive</a:t>
            </a:r>
          </a:p>
          <a:p>
            <a:pPr marL="0" indent="0">
              <a:buNone/>
              <a:defRPr/>
            </a:pP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Thus, there is substantial </a:t>
            </a:r>
            <a:r>
              <a:rPr lang="en-US" altLang="fr-FR" sz="2000" b="1" cap="none" dirty="0">
                <a:solidFill>
                  <a:schemeClr val="tx2">
                    <a:lumMod val="75000"/>
                  </a:schemeClr>
                </a:solidFill>
                <a:latin typeface="Times New Roman" panose="02020603050405020304" pitchFamily="18" charset="0"/>
                <a:cs typeface="Times New Roman" panose="02020603050405020304" pitchFamily="18" charset="0"/>
              </a:rPr>
              <a:t>uncertainty</a:t>
            </a:r>
            <a:r>
              <a:rPr lang="en-US" altLang="fr-FR" sz="2000" cap="none" dirty="0">
                <a:solidFill>
                  <a:schemeClr val="tx2">
                    <a:lumMod val="75000"/>
                  </a:schemeClr>
                </a:solidFill>
                <a:latin typeface="Times New Roman" panose="02020603050405020304" pitchFamily="18" charset="0"/>
                <a:cs typeface="Times New Roman" panose="02020603050405020304" pitchFamily="18" charset="0"/>
              </a:rPr>
              <a:t> in extending the results of the RAND study to the 21st century. </a:t>
            </a:r>
          </a:p>
          <a:p>
            <a:pPr>
              <a:buFont typeface="Symbol" pitchFamily="2" charset="2"/>
              <a:buChar char="Þ"/>
            </a:pPr>
            <a:endParaRPr lang="en-US" altLang="fr-FR" sz="2000" cap="none" dirty="0">
              <a:latin typeface="Times New Roman" panose="02020603050405020304" pitchFamily="18" charset="0"/>
              <a:ea typeface="ヒラギノ角ゴ Pro W3" panose="020B0300000000000000" pitchFamily="34" charset="-128"/>
              <a:cs typeface="Times New Roman" panose="02020603050405020304" pitchFamily="18" charset="0"/>
            </a:endParaRPr>
          </a:p>
        </p:txBody>
      </p:sp>
      <p:sp>
        <p:nvSpPr>
          <p:cNvPr id="7" name="Title 1">
            <a:extLst>
              <a:ext uri="{FF2B5EF4-FFF2-40B4-BE49-F238E27FC236}">
                <a16:creationId xmlns:a16="http://schemas.microsoft.com/office/drawing/2014/main" id="{88932F75-0AD7-AA49-B73E-AAA2DC2F01C3}"/>
              </a:ext>
            </a:extLst>
          </p:cNvPr>
          <p:cNvSpPr>
            <a:spLocks noGrp="1" noChangeArrowheads="1"/>
          </p:cNvSpPr>
          <p:nvPr>
            <p:ph type="title"/>
          </p:nvPr>
        </p:nvSpPr>
        <p:spPr>
          <a:xfrm>
            <a:off x="2432466" y="361091"/>
            <a:ext cx="8229600" cy="1143000"/>
          </a:xfrm>
        </p:spPr>
        <p:txBody>
          <a:bodyPr/>
          <a:lstStyle/>
          <a:p>
            <a:pPr algn="l" eaLnBrk="1" hangingPunct="1"/>
            <a:r>
              <a:rPr lang="en-GB" altLang="fr-FR" sz="2800" dirty="0">
                <a:solidFill>
                  <a:schemeClr val="tx2">
                    <a:lumMod val="75000"/>
                  </a:schemeClr>
                </a:solidFill>
              </a:rPr>
              <a:t>Evaluating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307102151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Espace réservé du contenu 1">
            <a:extLst>
              <a:ext uri="{FF2B5EF4-FFF2-40B4-BE49-F238E27FC236}">
                <a16:creationId xmlns:a16="http://schemas.microsoft.com/office/drawing/2014/main" id="{443C3119-673F-FF4D-A66B-41E262E5EBD6}"/>
              </a:ext>
            </a:extLst>
          </p:cNvPr>
          <p:cNvSpPr>
            <a:spLocks noGrp="1" noChangeArrowheads="1"/>
          </p:cNvSpPr>
          <p:nvPr>
            <p:ph sz="half" idx="1"/>
          </p:nvPr>
        </p:nvSpPr>
        <p:spPr>
          <a:xfrm>
            <a:off x="824459" y="1319135"/>
            <a:ext cx="9576841" cy="4901784"/>
          </a:xfrm>
        </p:spPr>
        <p:txBody>
          <a:bodyPr>
            <a:normAutofit/>
          </a:bodyPr>
          <a:lstStyle/>
          <a:p>
            <a:pPr marL="0" indent="0">
              <a:buNone/>
            </a:pPr>
            <a:r>
              <a:rPr lang="en-US" altLang="fr-FR" sz="22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Recent research corroborates HIE main results</a:t>
            </a:r>
            <a:endPar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endParaRPr>
          </a:p>
          <a:p>
            <a:pPr>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a:t>
            </a:r>
            <a:r>
              <a:rPr lang="en-US" sz="2000" cap="none" dirty="0">
                <a:solidFill>
                  <a:schemeClr val="tx2">
                    <a:lumMod val="75000"/>
                  </a:schemeClr>
                </a:solidFill>
                <a:latin typeface="Times New Roman" panose="02020603050405020304" pitchFamily="18" charset="0"/>
                <a:cs typeface="Times New Roman" panose="02020603050405020304" pitchFamily="18" charset="0"/>
              </a:rPr>
              <a:t>More recent work in a variety of settings and for a wide variety of subpopulations has confirmed the main conclusion of the HIE: </a:t>
            </a:r>
            <a:r>
              <a:rPr lang="en-US" sz="2000" b="1" cap="none" dirty="0">
                <a:solidFill>
                  <a:schemeClr val="tx2">
                    <a:lumMod val="75000"/>
                  </a:schemeClr>
                </a:solidFill>
                <a:latin typeface="Times New Roman" panose="02020603050405020304" pitchFamily="18" charset="0"/>
                <a:cs typeface="Times New Roman" panose="02020603050405020304" pitchFamily="18" charset="0"/>
              </a:rPr>
              <a:t>higher patient co-payments reduced medical utilization</a:t>
            </a:r>
          </a:p>
          <a:p>
            <a:pPr>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In the absence of another large scale experiment, work is carried out on existing data and micro simulations are used to compare the expected performance of various scenarios.</a:t>
            </a:r>
          </a:p>
          <a:p>
            <a:pPr>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Recent research confirms the conclusion from the HIE that reduced care is harmful for those in poor health</a:t>
            </a:r>
          </a:p>
          <a:p>
            <a:pPr>
              <a:defRPr/>
            </a:pP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Aviva Aron-Dine et al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(2013) reexamined the findings of the RAND experiment from the perspective of three subsequent decades of progress in empirical work on the design and analysis of randomized experiments </a:t>
            </a:r>
          </a:p>
          <a:p>
            <a:pPr>
              <a:defRPr/>
            </a:pPr>
            <a:endPar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endParaRPr>
          </a:p>
          <a:p>
            <a:pPr>
              <a:buFont typeface="Symbol" pitchFamily="2" charset="2"/>
              <a:buChar char="Þ"/>
            </a:pPr>
            <a:endParaRPr lang="en-US" altLang="fr-FR" sz="2000" cap="none" dirty="0">
              <a:latin typeface="Times New Roman" panose="02020603050405020304" pitchFamily="18" charset="0"/>
              <a:ea typeface="ヒラギノ角ゴ Pro W3" panose="020B0300000000000000" pitchFamily="34" charset="-128"/>
              <a:cs typeface="Times New Roman" panose="02020603050405020304" pitchFamily="18" charset="0"/>
            </a:endParaRPr>
          </a:p>
        </p:txBody>
      </p:sp>
      <p:sp>
        <p:nvSpPr>
          <p:cNvPr id="7" name="Title 1">
            <a:extLst>
              <a:ext uri="{FF2B5EF4-FFF2-40B4-BE49-F238E27FC236}">
                <a16:creationId xmlns:a16="http://schemas.microsoft.com/office/drawing/2014/main" id="{88932F75-0AD7-AA49-B73E-AAA2DC2F01C3}"/>
              </a:ext>
            </a:extLst>
          </p:cNvPr>
          <p:cNvSpPr>
            <a:spLocks noGrp="1" noChangeArrowheads="1"/>
          </p:cNvSpPr>
          <p:nvPr>
            <p:ph type="title"/>
          </p:nvPr>
        </p:nvSpPr>
        <p:spPr>
          <a:xfrm>
            <a:off x="2432466" y="361091"/>
            <a:ext cx="8229600" cy="1143000"/>
          </a:xfrm>
        </p:spPr>
        <p:txBody>
          <a:bodyPr/>
          <a:lstStyle/>
          <a:p>
            <a:pPr algn="l" eaLnBrk="1" hangingPunct="1"/>
            <a:r>
              <a:rPr lang="en-GB" altLang="fr-FR" sz="2800" dirty="0">
                <a:solidFill>
                  <a:schemeClr val="tx2">
                    <a:lumMod val="75000"/>
                  </a:schemeClr>
                </a:solidFill>
              </a:rPr>
              <a:t>revisiting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376120319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1">
            <a:extLst>
              <a:ext uri="{FF2B5EF4-FFF2-40B4-BE49-F238E27FC236}">
                <a16:creationId xmlns:a16="http://schemas.microsoft.com/office/drawing/2014/main" id="{35E4D8BE-E1CA-F149-A6B5-267BE670ED71}"/>
              </a:ext>
            </a:extLst>
          </p:cNvPr>
          <p:cNvSpPr>
            <a:spLocks noGrp="1"/>
          </p:cNvSpPr>
          <p:nvPr>
            <p:ph sz="half" idx="1"/>
          </p:nvPr>
        </p:nvSpPr>
        <p:spPr>
          <a:xfrm>
            <a:off x="1799367" y="1236481"/>
            <a:ext cx="8367712" cy="5256213"/>
          </a:xfrm>
        </p:spPr>
        <p:txBody>
          <a:bodyPr>
            <a:normAutofit/>
          </a:bodyPr>
          <a:lstStyle/>
          <a:p>
            <a:pPr marL="0" indent="0">
              <a:buNone/>
              <a:defRPr/>
            </a:pPr>
            <a:r>
              <a:rPr lang="en-US" sz="2000" b="1" cap="none" dirty="0">
                <a:solidFill>
                  <a:schemeClr val="tx2">
                    <a:lumMod val="75000"/>
                  </a:schemeClr>
                </a:solidFill>
                <a:latin typeface="Times New Roman" panose="02020603050405020304" pitchFamily="18" charset="0"/>
                <a:cs typeface="Times New Roman" panose="02020603050405020304" pitchFamily="18" charset="0"/>
              </a:rPr>
              <a:t>Can cost sharing be used to achieve fundamental goals: containing costs and reducing waste without damaging health or quality of care</a:t>
            </a:r>
            <a:r>
              <a:rPr lang="en-US" sz="2000" cap="none" dirty="0">
                <a:solidFill>
                  <a:schemeClr val="tx2">
                    <a:lumMod val="75000"/>
                  </a:schemeClr>
                </a:solidFill>
                <a:latin typeface="Times New Roman" panose="02020603050405020304" pitchFamily="18" charset="0"/>
                <a:cs typeface="Times New Roman" panose="02020603050405020304" pitchFamily="18" charset="0"/>
              </a:rPr>
              <a:t>?</a:t>
            </a:r>
          </a:p>
          <a:p>
            <a:pPr eaLnBrk="1" hangingPunct="1">
              <a:defRPr/>
            </a:pPr>
            <a:r>
              <a:rPr lang="en-US" sz="2000" cap="none" dirty="0">
                <a:solidFill>
                  <a:schemeClr val="tx2">
                    <a:lumMod val="75000"/>
                  </a:schemeClr>
                </a:solidFill>
                <a:latin typeface="Times New Roman" panose="02020603050405020304" pitchFamily="18" charset="0"/>
                <a:cs typeface="Times New Roman" panose="02020603050405020304" pitchFamily="18" charset="0"/>
              </a:rPr>
              <a:t>Cost sharing is a blunt tool that reduced both needed and unneeded health services and did not improve appropriateness of care. </a:t>
            </a:r>
          </a:p>
          <a:p>
            <a:pPr eaLnBrk="1" hangingPunct="1">
              <a:defRPr/>
            </a:pPr>
            <a:r>
              <a:rPr lang="en-US" sz="2000" cap="none" dirty="0">
                <a:solidFill>
                  <a:schemeClr val="tx2">
                    <a:lumMod val="75000"/>
                  </a:schemeClr>
                </a:solidFill>
                <a:latin typeface="Times New Roman" panose="02020603050405020304" pitchFamily="18" charset="0"/>
                <a:cs typeface="Times New Roman" panose="02020603050405020304" pitchFamily="18" charset="0"/>
              </a:rPr>
              <a:t>Proposal for US reform: combine some form of cost sharing and managed care (HMO type) to exploit cost sharing’s benefits (reduced costs and unnecessary care, small overall health effects) while avoiding its negatives (reduction in needed care, some health effects for poorer and sicker patients)</a:t>
            </a:r>
          </a:p>
          <a:p>
            <a:pPr marL="0" indent="0">
              <a:buNone/>
              <a:defRPr/>
            </a:pPr>
            <a:r>
              <a:rPr lang="en-US" sz="2000" cap="none" dirty="0">
                <a:solidFill>
                  <a:schemeClr val="tx2">
                    <a:lumMod val="75000"/>
                  </a:schemeClr>
                </a:solidFill>
                <a:latin typeface="Times New Roman" panose="02020603050405020304" pitchFamily="18" charset="0"/>
                <a:cs typeface="Times New Roman" panose="02020603050405020304" pitchFamily="18" charset="0"/>
              </a:rPr>
              <a:t>=&gt; Additional tools must be developed to improve appropriateness of care : incentives, evaluation of health care technologies  </a:t>
            </a:r>
          </a:p>
          <a:p>
            <a:pPr marL="0" indent="0">
              <a:buNone/>
              <a:defRPr/>
            </a:pPr>
            <a:endParaRPr lang="en-US" sz="2200" dirty="0">
              <a:latin typeface="Times New Roman" panose="02020603050405020304" pitchFamily="18" charset="0"/>
              <a:cs typeface="Times New Roman" panose="02020603050405020304" pitchFamily="18" charset="0"/>
            </a:endParaRPr>
          </a:p>
        </p:txBody>
      </p:sp>
      <p:sp>
        <p:nvSpPr>
          <p:cNvPr id="7" name="Title 1">
            <a:extLst>
              <a:ext uri="{FF2B5EF4-FFF2-40B4-BE49-F238E27FC236}">
                <a16:creationId xmlns:a16="http://schemas.microsoft.com/office/drawing/2014/main" id="{ECB43B45-4958-EF4B-ACC2-AE88312DAC08}"/>
              </a:ext>
            </a:extLst>
          </p:cNvPr>
          <p:cNvSpPr>
            <a:spLocks noGrp="1" noChangeArrowheads="1"/>
          </p:cNvSpPr>
          <p:nvPr>
            <p:ph type="title"/>
          </p:nvPr>
        </p:nvSpPr>
        <p:spPr>
          <a:xfrm>
            <a:off x="2432466" y="361091"/>
            <a:ext cx="8229600" cy="1143000"/>
          </a:xfrm>
        </p:spPr>
        <p:txBody>
          <a:bodyPr>
            <a:normAutofit/>
          </a:bodyPr>
          <a:lstStyle/>
          <a:p>
            <a:pPr algn="l" eaLnBrk="1" hangingPunct="1"/>
            <a:r>
              <a:rPr lang="en-GB" altLang="fr-FR" sz="2800" dirty="0">
                <a:solidFill>
                  <a:schemeClr val="tx2">
                    <a:lumMod val="75000"/>
                  </a:schemeClr>
                </a:solidFill>
              </a:rPr>
              <a:t>Implications for HEALTH FINANCING REFORMS</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279272113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u numéro de diapositive 5">
            <a:extLst>
              <a:ext uri="{FF2B5EF4-FFF2-40B4-BE49-F238E27FC236}">
                <a16:creationId xmlns:a16="http://schemas.microsoft.com/office/drawing/2014/main" id="{C3C926D8-B8CE-A947-B6E4-9787A1F056E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D00C65F1-F79C-EA4E-95D7-5D69704AE99F}" type="slidenum">
              <a:rPr lang="fr-FR" altLang="fr-FR" sz="1400"/>
              <a:pPr>
                <a:spcBef>
                  <a:spcPct val="0"/>
                </a:spcBef>
                <a:buFontTx/>
                <a:buNone/>
              </a:pPr>
              <a:t>2</a:t>
            </a:fld>
            <a:endParaRPr lang="fr-FR" altLang="fr-FR" sz="1400"/>
          </a:p>
        </p:txBody>
      </p:sp>
      <p:sp>
        <p:nvSpPr>
          <p:cNvPr id="27650" name="Rectangle 2">
            <a:extLst>
              <a:ext uri="{FF2B5EF4-FFF2-40B4-BE49-F238E27FC236}">
                <a16:creationId xmlns:a16="http://schemas.microsoft.com/office/drawing/2014/main" id="{B855435F-F29D-D140-B7EC-B73BCFA026DF}"/>
              </a:ext>
            </a:extLst>
          </p:cNvPr>
          <p:cNvSpPr>
            <a:spLocks noGrp="1" noChangeArrowheads="1"/>
          </p:cNvSpPr>
          <p:nvPr>
            <p:ph type="title"/>
          </p:nvPr>
        </p:nvSpPr>
        <p:spPr/>
        <p:txBody>
          <a:bodyPr/>
          <a:lstStyle/>
          <a:p>
            <a:br>
              <a:rPr lang="fr-FR" altLang="fr-FR" dirty="0"/>
            </a:br>
            <a:endParaRPr lang="fr-FR" altLang="fr-FR" dirty="0"/>
          </a:p>
        </p:txBody>
      </p:sp>
      <p:sp>
        <p:nvSpPr>
          <p:cNvPr id="27652" name="Rectangle 4">
            <a:extLst>
              <a:ext uri="{FF2B5EF4-FFF2-40B4-BE49-F238E27FC236}">
                <a16:creationId xmlns:a16="http://schemas.microsoft.com/office/drawing/2014/main" id="{A5F608EA-FAB9-3F48-81C0-165F4F9820FA}"/>
              </a:ext>
            </a:extLst>
          </p:cNvPr>
          <p:cNvSpPr>
            <a:spLocks noChangeArrowheads="1"/>
          </p:cNvSpPr>
          <p:nvPr/>
        </p:nvSpPr>
        <p:spPr bwMode="auto">
          <a:xfrm>
            <a:off x="4037274" y="2524435"/>
            <a:ext cx="7873998"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0">
              <a:spcBef>
                <a:spcPts val="0"/>
              </a:spcBef>
              <a:buNone/>
            </a:pPr>
            <a:endParaRPr lang="en-GB" sz="2400" b="1" dirty="0">
              <a:solidFill>
                <a:srgbClr val="355071"/>
              </a:solidFill>
              <a:latin typeface="Times New Roman" panose="02020603050405020304" pitchFamily="18" charset="0"/>
              <a:ea typeface="+mn-ea"/>
              <a:cs typeface="Times New Roman" panose="02020603050405020304" pitchFamily="18" charset="0"/>
            </a:endParaRPr>
          </a:p>
          <a:p>
            <a:pPr lvl="0">
              <a:spcBef>
                <a:spcPts val="0"/>
              </a:spcBef>
              <a:buNone/>
            </a:pPr>
            <a:r>
              <a:rPr lang="en-GB" sz="2800" b="1" dirty="0">
                <a:solidFill>
                  <a:srgbClr val="355071"/>
                </a:solidFill>
                <a:latin typeface="Times New Roman" panose="02020603050405020304" pitchFamily="18" charset="0"/>
                <a:ea typeface="+mn-ea"/>
                <a:cs typeface="Times New Roman" panose="02020603050405020304" pitchFamily="18" charset="0"/>
              </a:rPr>
              <a:t>2 - Insurance issues</a:t>
            </a:r>
            <a:endParaRPr lang="fr-FR" altLang="fr-FR" sz="2400" dirty="0"/>
          </a:p>
        </p:txBody>
      </p:sp>
    </p:spTree>
    <p:extLst>
      <p:ext uri="{BB962C8B-B14F-4D97-AF65-F5344CB8AC3E}">
        <p14:creationId xmlns:p14="http://schemas.microsoft.com/office/powerpoint/2010/main" val="413067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976C177E-1AEE-DE44-9692-0556A7A6A0B9}"/>
              </a:ext>
            </a:extLst>
          </p:cNvPr>
          <p:cNvSpPr>
            <a:spLocks noGrp="1" noChangeArrowheads="1"/>
          </p:cNvSpPr>
          <p:nvPr>
            <p:ph sz="half" idx="1"/>
          </p:nvPr>
        </p:nvSpPr>
        <p:spPr>
          <a:xfrm>
            <a:off x="917575" y="1616075"/>
            <a:ext cx="3459163" cy="4092027"/>
          </a:xfrm>
        </p:spPr>
        <p:txBody>
          <a:bodyPr>
            <a:normAutofit fontScale="92500"/>
          </a:bodyPr>
          <a:lstStyle/>
          <a:p>
            <a:pPr eaLnBrk="1" hangingPunct="1"/>
            <a:r>
              <a:rPr lang="en-US" altLang="fr-FR" sz="22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For the market as a whole, coinsurance shifts the market demand curve from D</a:t>
            </a:r>
            <a:r>
              <a:rPr lang="en-US" altLang="fr-FR" sz="2200" cap="none" baseline="-25000"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0</a:t>
            </a:r>
            <a:r>
              <a:rPr lang="en-US" altLang="fr-FR" sz="22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to D</a:t>
            </a:r>
            <a:r>
              <a:rPr lang="en-US" altLang="fr-FR" sz="2200" cap="none" baseline="-25000"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1</a:t>
            </a:r>
            <a:r>
              <a:rPr lang="en-US" altLang="fr-FR" sz="22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resulting in an increase in the price of office visits and an increase in the number of visits.</a:t>
            </a:r>
          </a:p>
          <a:p>
            <a:pPr eaLnBrk="1" hangingPunct="1"/>
            <a:r>
              <a:rPr lang="en-US" altLang="fr-FR" sz="22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Overall health expenditures will rise from P</a:t>
            </a:r>
            <a:r>
              <a:rPr lang="en-US" altLang="fr-FR" sz="2200" cap="none" baseline="-25000"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0</a:t>
            </a:r>
            <a:r>
              <a:rPr lang="en-US" altLang="fr-FR" sz="22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V</a:t>
            </a:r>
            <a:r>
              <a:rPr lang="en-US" altLang="fr-FR" sz="2200" cap="none" baseline="-25000"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0</a:t>
            </a:r>
            <a:r>
              <a:rPr lang="en-US" altLang="fr-FR" sz="22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to P</a:t>
            </a:r>
            <a:r>
              <a:rPr lang="en-US" altLang="fr-FR" sz="2200" cap="none" baseline="-25000"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1</a:t>
            </a:r>
            <a:r>
              <a:rPr lang="en-US" altLang="fr-FR" sz="22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V</a:t>
            </a:r>
            <a:r>
              <a:rPr lang="en-US" altLang="fr-FR" sz="2200" cap="none" baseline="-25000"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1</a:t>
            </a:r>
            <a:r>
              <a:rPr lang="en-US" altLang="fr-FR" sz="22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t>
            </a:r>
          </a:p>
        </p:txBody>
      </p:sp>
      <p:pic>
        <p:nvPicPr>
          <p:cNvPr id="16387" name="Picture 6" descr="fig09_08.gif">
            <a:extLst>
              <a:ext uri="{FF2B5EF4-FFF2-40B4-BE49-F238E27FC236}">
                <a16:creationId xmlns:a16="http://schemas.microsoft.com/office/drawing/2014/main" id="{40FDEA94-0AF6-3245-85F4-FC3C0DC04B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16501" y="1616076"/>
            <a:ext cx="6970196" cy="425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itle 1">
            <a:extLst>
              <a:ext uri="{FF2B5EF4-FFF2-40B4-BE49-F238E27FC236}">
                <a16:creationId xmlns:a16="http://schemas.microsoft.com/office/drawing/2014/main" id="{6ED0DC57-529A-7447-AC9F-FF0BBD3F3D39}"/>
              </a:ext>
            </a:extLst>
          </p:cNvPr>
          <p:cNvSpPr>
            <a:spLocks noGrp="1" noChangeArrowheads="1"/>
          </p:cNvSpPr>
          <p:nvPr>
            <p:ph type="title"/>
          </p:nvPr>
        </p:nvSpPr>
        <p:spPr>
          <a:xfrm>
            <a:off x="1925638" y="211138"/>
            <a:ext cx="8229600" cy="1143000"/>
          </a:xfrm>
        </p:spPr>
        <p:txBody>
          <a:bodyPr/>
          <a:lstStyle/>
          <a:p>
            <a:pPr algn="l" eaLnBrk="1" hangingPunct="1"/>
            <a:r>
              <a:rPr lang="en-GB" altLang="fr-FR" sz="2800" dirty="0">
                <a:solidFill>
                  <a:schemeClr val="tx2">
                    <a:lumMod val="75000"/>
                  </a:schemeClr>
                </a:solidFill>
              </a:rPr>
              <a:t>MARKET IMPACT OF COINSURANCE</a:t>
            </a:r>
            <a:br>
              <a:rPr lang="en-US" altLang="fr-FR" sz="2400" dirty="0">
                <a:ea typeface="ヒラギノ角ゴ Pro W3" panose="020B0300000000000000" pitchFamily="34" charset="-128"/>
              </a:rPr>
            </a:br>
            <a:endParaRPr lang="en-US" altLang="fr-FR" sz="2400" dirty="0">
              <a:ea typeface="ヒラギノ角ゴ Pro W3" panose="020B0300000000000000" pitchFamily="34" charset="-128"/>
            </a:endParaRPr>
          </a:p>
        </p:txBody>
      </p:sp>
      <p:sp>
        <p:nvSpPr>
          <p:cNvPr id="16391" name="ZoneTexte 7">
            <a:extLst>
              <a:ext uri="{FF2B5EF4-FFF2-40B4-BE49-F238E27FC236}">
                <a16:creationId xmlns:a16="http://schemas.microsoft.com/office/drawing/2014/main" id="{318D2156-01B6-6645-811E-77E31F4A577B}"/>
              </a:ext>
            </a:extLst>
          </p:cNvPr>
          <p:cNvSpPr txBox="1">
            <a:spLocks noChangeArrowheads="1"/>
          </p:cNvSpPr>
          <p:nvPr/>
        </p:nvSpPr>
        <p:spPr bwMode="auto">
          <a:xfrm>
            <a:off x="6542297" y="6180659"/>
            <a:ext cx="20185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fr-FR" altLang="fr-FR" sz="1200" i="1" dirty="0"/>
              <a:t>Source: </a:t>
            </a:r>
            <a:r>
              <a:rPr lang="fr-FR" altLang="fr-FR" sz="1200" i="1" dirty="0" err="1"/>
              <a:t>Folland</a:t>
            </a:r>
            <a:r>
              <a:rPr lang="fr-FR" altLang="fr-FR" sz="1200" i="1" dirty="0"/>
              <a:t> et al, 2017</a:t>
            </a:r>
          </a:p>
        </p:txBody>
      </p:sp>
    </p:spTree>
    <p:extLst>
      <p:ext uri="{BB962C8B-B14F-4D97-AF65-F5344CB8AC3E}">
        <p14:creationId xmlns:p14="http://schemas.microsoft.com/office/powerpoint/2010/main" val="30973558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5790EB70-7536-F04F-8B91-C1BB6DBA19B4}"/>
              </a:ext>
            </a:extLst>
          </p:cNvPr>
          <p:cNvSpPr>
            <a:spLocks noGrp="1" noChangeArrowheads="1"/>
          </p:cNvSpPr>
          <p:nvPr>
            <p:ph idx="1"/>
          </p:nvPr>
        </p:nvSpPr>
        <p:spPr>
          <a:xfrm>
            <a:off x="1469584" y="1361607"/>
            <a:ext cx="8367712" cy="4992688"/>
          </a:xfrm>
        </p:spPr>
        <p:txBody>
          <a:bodyPr>
            <a:normAutofit/>
          </a:bodyPr>
          <a:lstStyle/>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The demand function for health care, referred to as </a:t>
            </a: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V:</a:t>
            </a:r>
          </a:p>
          <a:p>
            <a:pPr marL="0" indent="0">
              <a:buNone/>
            </a:pP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V = f (P, </a:t>
            </a:r>
            <a:r>
              <a:rPr lang="en-US" altLang="fr-FR" sz="2000" i="1" cap="none" dirty="0">
                <a:solidFill>
                  <a:srgbClr val="FF0000"/>
                </a:solidFill>
                <a:latin typeface="Times New Roman" panose="02020603050405020304" pitchFamily="18" charset="0"/>
                <a:ea typeface="ヒラギノ角ゴ Pro W3" panose="020B0300000000000000" pitchFamily="34" charset="-128"/>
                <a:cs typeface="Times New Roman" panose="02020603050405020304" pitchFamily="18" charset="0"/>
              </a:rPr>
              <a:t>r,</a:t>
            </a: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t, P</a:t>
            </a:r>
            <a:r>
              <a:rPr lang="en-US" altLang="fr-FR" sz="2000" i="1" cap="none" baseline="-25000"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0</a:t>
            </a: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Y, HS, AGE, ED,…)</a:t>
            </a:r>
          </a:p>
          <a:p>
            <a:pPr marL="0" indent="0">
              <a:buNone/>
            </a:pP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P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is price of health care</a:t>
            </a: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a:t>
            </a:r>
          </a:p>
          <a:p>
            <a:pPr marL="0" indent="0">
              <a:buNone/>
            </a:pPr>
            <a:r>
              <a:rPr lang="en-US" altLang="fr-FR" sz="2000" i="1" cap="none" dirty="0">
                <a:solidFill>
                  <a:srgbClr val="FF0000"/>
                </a:solidFill>
                <a:latin typeface="Times New Roman" panose="02020603050405020304" pitchFamily="18" charset="0"/>
                <a:ea typeface="ヒラギノ角ゴ Pro W3" panose="020B0300000000000000" pitchFamily="34" charset="-128"/>
                <a:cs typeface="Times New Roman" panose="02020603050405020304" pitchFamily="18" charset="0"/>
              </a:rPr>
              <a:t>r </a:t>
            </a:r>
            <a:r>
              <a:rPr lang="en-US" altLang="fr-FR" sz="2000" cap="none" dirty="0">
                <a:solidFill>
                  <a:srgbClr val="FF0000"/>
                </a:solidFill>
                <a:latin typeface="Times New Roman" panose="02020603050405020304" pitchFamily="18" charset="0"/>
                <a:ea typeface="ヒラギノ角ゴ Pro W3" panose="020B0300000000000000" pitchFamily="34" charset="-128"/>
                <a:cs typeface="Times New Roman" panose="02020603050405020304" pitchFamily="18" charset="0"/>
              </a:rPr>
              <a:t>is the patient</a:t>
            </a:r>
            <a:r>
              <a:rPr lang="ja-JP" altLang="en-US" sz="2000" cap="none">
                <a:solidFill>
                  <a:srgbClr val="FF0000"/>
                </a:solidFill>
                <a:latin typeface="Times New Roman" panose="02020603050405020304" pitchFamily="18" charset="0"/>
                <a:ea typeface="ヒラギノ角ゴ Pro W3" panose="020B0300000000000000" pitchFamily="34" charset="-128"/>
                <a:cs typeface="Times New Roman" panose="02020603050405020304" pitchFamily="18" charset="0"/>
              </a:rPr>
              <a:t>’</a:t>
            </a:r>
            <a:r>
              <a:rPr lang="en-US" altLang="ja-JP" sz="2000" cap="none" dirty="0">
                <a:solidFill>
                  <a:srgbClr val="FF0000"/>
                </a:solidFill>
                <a:latin typeface="Times New Roman" panose="02020603050405020304" pitchFamily="18" charset="0"/>
                <a:ea typeface="ヒラギノ角ゴ Pro W3" panose="020B0300000000000000" pitchFamily="34" charset="-128"/>
                <a:cs typeface="Times New Roman" panose="02020603050405020304" pitchFamily="18" charset="0"/>
              </a:rPr>
              <a:t>s coinsurance rate</a:t>
            </a:r>
            <a:r>
              <a:rPr lang="en-US" altLang="ja-JP" sz="2000" i="1" cap="none" dirty="0">
                <a:solidFill>
                  <a:srgbClr val="FF0000"/>
                </a:solidFill>
                <a:latin typeface="Times New Roman" panose="02020603050405020304" pitchFamily="18" charset="0"/>
                <a:ea typeface="ヒラギノ角ゴ Pro W3" panose="020B0300000000000000" pitchFamily="34" charset="-128"/>
                <a:cs typeface="Times New Roman" panose="02020603050405020304" pitchFamily="18" charset="0"/>
              </a:rPr>
              <a:t>, </a:t>
            </a:r>
          </a:p>
          <a:p>
            <a:pPr marL="0" indent="0">
              <a:buNone/>
            </a:pP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is a time price</a:t>
            </a: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a:t>
            </a:r>
          </a:p>
          <a:p>
            <a:pPr marL="0" indent="0">
              <a:buNone/>
            </a:pP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P</a:t>
            </a:r>
            <a:r>
              <a:rPr lang="en-US" altLang="fr-FR" sz="2000" i="1" cap="none" baseline="-25000"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0</a:t>
            </a: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is the price of other goods, </a:t>
            </a:r>
          </a:p>
          <a:p>
            <a:pPr marL="0" indent="0">
              <a:buNone/>
            </a:pP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Y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is a measure of income</a:t>
            </a: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a:t>
            </a:r>
          </a:p>
          <a:p>
            <a:pPr marL="0" indent="0">
              <a:buNone/>
            </a:pP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HS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is the patient</a:t>
            </a:r>
            <a:r>
              <a:rPr lang="ja-JP" altLang="en-US" sz="2000" cap="none">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t>
            </a:r>
            <a:r>
              <a:rPr lang="en-US" altLang="ja-JP"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s health status</a:t>
            </a:r>
            <a:r>
              <a:rPr lang="en-US" altLang="ja-JP"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t>
            </a:r>
          </a:p>
          <a:p>
            <a:pPr marL="0" indent="0">
              <a:buNone/>
            </a:pP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AGE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and</a:t>
            </a:r>
            <a:r>
              <a:rPr lang="en-US" altLang="fr-FR" sz="2000" i="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ED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stand for variables such as age and education to reflect other need and taste factors.</a:t>
            </a:r>
          </a:p>
          <a:p>
            <a:pPr marL="0" indent="0"/>
            <a:endParaRPr lang="en-US" altLang="fr-FR" sz="2400" dirty="0">
              <a:ea typeface="ヒラギノ角ゴ Pro W3" panose="020B0300000000000000" pitchFamily="34" charset="-128"/>
              <a:cs typeface="Times New Roman" panose="02020603050405020304" pitchFamily="18" charset="0"/>
            </a:endParaRPr>
          </a:p>
        </p:txBody>
      </p:sp>
      <p:sp>
        <p:nvSpPr>
          <p:cNvPr id="17412" name="Title 1">
            <a:extLst>
              <a:ext uri="{FF2B5EF4-FFF2-40B4-BE49-F238E27FC236}">
                <a16:creationId xmlns:a16="http://schemas.microsoft.com/office/drawing/2014/main" id="{DA2F8A4A-B3DC-D14A-AA05-BB2E470139FF}"/>
              </a:ext>
            </a:extLst>
          </p:cNvPr>
          <p:cNvSpPr>
            <a:spLocks noGrp="1" noChangeArrowheads="1"/>
          </p:cNvSpPr>
          <p:nvPr>
            <p:ph type="title"/>
          </p:nvPr>
        </p:nvSpPr>
        <p:spPr>
          <a:xfrm>
            <a:off x="1919288" y="465138"/>
            <a:ext cx="8229600" cy="1143000"/>
          </a:xfrm>
        </p:spPr>
        <p:txBody>
          <a:bodyPr>
            <a:normAutofit fontScale="90000"/>
          </a:bodyPr>
          <a:lstStyle/>
          <a:p>
            <a:pPr algn="l" eaLnBrk="1" hangingPunct="1"/>
            <a:r>
              <a:rPr lang="en-GB" altLang="fr-FR" sz="2800" dirty="0">
                <a:solidFill>
                  <a:schemeClr val="tx2">
                    <a:lumMod val="75000"/>
                  </a:schemeClr>
                </a:solidFill>
              </a:rPr>
              <a:t>demand FUNCTIONS FOR health CARE WITH insurance </a:t>
            </a:r>
            <a:br>
              <a:rPr lang="en-US" altLang="fr-FR" sz="2400" dirty="0">
                <a:ea typeface="ヒラギノ角ゴ Pro W3" panose="020B0300000000000000" pitchFamily="34" charset="-128"/>
              </a:rPr>
            </a:br>
            <a:endParaRPr lang="en-US" altLang="fr-FR" sz="2400" dirty="0">
              <a:ea typeface="ヒラギノ角ゴ Pro W3" panose="020B0300000000000000" pitchFamily="34" charset="-128"/>
            </a:endParaRPr>
          </a:p>
        </p:txBody>
      </p:sp>
    </p:spTree>
    <p:extLst>
      <p:ext uri="{BB962C8B-B14F-4D97-AF65-F5344CB8AC3E}">
        <p14:creationId xmlns:p14="http://schemas.microsoft.com/office/powerpoint/2010/main" val="100303919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1CF7D31-1432-2F4D-A021-1752C0D8A1D4}"/>
              </a:ext>
            </a:extLst>
          </p:cNvPr>
          <p:cNvSpPr>
            <a:spLocks noGrp="1"/>
          </p:cNvSpPr>
          <p:nvPr>
            <p:ph sz="half" idx="1"/>
          </p:nvPr>
        </p:nvSpPr>
        <p:spPr>
          <a:xfrm>
            <a:off x="1068362" y="1189299"/>
            <a:ext cx="8496300" cy="5184775"/>
          </a:xfrm>
        </p:spPr>
        <p:txBody>
          <a:bodyPr>
            <a:normAutofit/>
          </a:bodyPr>
          <a:lstStyle/>
          <a:p>
            <a:pPr marL="0" indent="0">
              <a:buNone/>
              <a:defRPr/>
            </a:pPr>
            <a:r>
              <a:rPr lang="en-US" sz="2000" cap="none" dirty="0">
                <a:solidFill>
                  <a:schemeClr val="tx2">
                    <a:lumMod val="75000"/>
                  </a:schemeClr>
                </a:solidFill>
                <a:latin typeface="Times New Roman" panose="02020603050405020304" pitchFamily="18" charset="0"/>
                <a:cs typeface="Times New Roman" panose="02020603050405020304" pitchFamily="18" charset="0"/>
              </a:rPr>
              <a:t>Suppose that sicker individuals choose plans with low out-of-pocket payments (low co-insurance)</a:t>
            </a:r>
          </a:p>
          <a:p>
            <a:pPr eaLnBrk="1" hangingPunct="1">
              <a:defRPr/>
            </a:pPr>
            <a:r>
              <a:rPr lang="en-US" sz="2000" cap="none" dirty="0">
                <a:solidFill>
                  <a:schemeClr val="tx2">
                    <a:lumMod val="75000"/>
                  </a:schemeClr>
                </a:solidFill>
                <a:latin typeface="Times New Roman" panose="02020603050405020304" pitchFamily="18" charset="0"/>
                <a:cs typeface="Times New Roman" panose="02020603050405020304" pitchFamily="18" charset="0"/>
              </a:rPr>
              <a:t>It would then appear that low co-insurance caused more medical utilization and worse health </a:t>
            </a:r>
          </a:p>
          <a:p>
            <a:pPr eaLnBrk="1" hangingPunct="1">
              <a:defRPr/>
            </a:pPr>
            <a:r>
              <a:rPr lang="en-US" sz="2000" cap="none" dirty="0">
                <a:solidFill>
                  <a:schemeClr val="tx2">
                    <a:lumMod val="75000"/>
                  </a:schemeClr>
                </a:solidFill>
                <a:latin typeface="Times New Roman" panose="02020603050405020304" pitchFamily="18" charset="0"/>
                <a:cs typeface="Times New Roman" panose="02020603050405020304" pitchFamily="18" charset="0"/>
              </a:rPr>
              <a:t>But this would not result from the effect of the co-insurance; rather, it would simply reflect the choice of more generous insurance schemes by sicker individuals </a:t>
            </a:r>
            <a:endParaRPr lang="en-US" sz="2000" cap="none" dirty="0">
              <a:solidFill>
                <a:schemeClr val="tx2">
                  <a:lumMod val="75000"/>
                </a:schemeClr>
              </a:solidFill>
              <a:latin typeface="Times New Roman" panose="02020603050405020304" pitchFamily="18" charset="0"/>
              <a:ea typeface="ヒラギノ角ゴ Pro W3" charset="0"/>
              <a:cs typeface="Times New Roman" panose="02020603050405020304" pitchFamily="18" charset="0"/>
            </a:endParaRPr>
          </a:p>
          <a:p>
            <a:pPr marL="0" indent="0">
              <a:buNone/>
              <a:defRPr/>
            </a:pPr>
            <a:r>
              <a:rPr lang="en-US" sz="2000" cap="none" dirty="0">
                <a:solidFill>
                  <a:schemeClr val="tx2">
                    <a:lumMod val="75000"/>
                  </a:schemeClr>
                </a:solidFill>
                <a:latin typeface="Times New Roman" panose="02020603050405020304" pitchFamily="18" charset="0"/>
                <a:ea typeface="ヒラギノ角ゴ Pro W3" charset="0"/>
                <a:cs typeface="Times New Roman" panose="02020603050405020304" pitchFamily="18" charset="0"/>
              </a:rPr>
              <a:t>=&gt; An experimental study was set up in the US to analyze the impact of different types of out-of-pocket payments: the  RAND Health Insurance Experiment - HIE</a:t>
            </a:r>
          </a:p>
        </p:txBody>
      </p:sp>
      <p:sp>
        <p:nvSpPr>
          <p:cNvPr id="18435" name="Title 1">
            <a:extLst>
              <a:ext uri="{FF2B5EF4-FFF2-40B4-BE49-F238E27FC236}">
                <a16:creationId xmlns:a16="http://schemas.microsoft.com/office/drawing/2014/main" id="{BA9E764B-18FD-7943-8CC3-51A74299AE03}"/>
              </a:ext>
            </a:extLst>
          </p:cNvPr>
          <p:cNvSpPr>
            <a:spLocks noGrp="1" noChangeArrowheads="1"/>
          </p:cNvSpPr>
          <p:nvPr>
            <p:ph type="title"/>
          </p:nvPr>
        </p:nvSpPr>
        <p:spPr>
          <a:xfrm>
            <a:off x="1847850" y="211191"/>
            <a:ext cx="8229600" cy="1143000"/>
          </a:xfrm>
        </p:spPr>
        <p:txBody>
          <a:bodyPr/>
          <a:lstStyle/>
          <a:p>
            <a:pPr algn="l" eaLnBrk="1" hangingPunct="1"/>
            <a:r>
              <a:rPr lang="en-GB" altLang="fr-FR" sz="2800" dirty="0">
                <a:solidFill>
                  <a:schemeClr val="tx2">
                    <a:lumMod val="75000"/>
                  </a:schemeClr>
                </a:solidFill>
              </a:rPr>
              <a:t>Impact of coinsurance rates</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96931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4879F3D-C56B-0740-9DA3-FC4F37FBEFA9}"/>
              </a:ext>
            </a:extLst>
          </p:cNvPr>
          <p:cNvSpPr>
            <a:spLocks noGrp="1" noChangeArrowheads="1"/>
          </p:cNvSpPr>
          <p:nvPr>
            <p:ph type="title"/>
          </p:nvPr>
        </p:nvSpPr>
        <p:spPr>
          <a:xfrm>
            <a:off x="1847850" y="481013"/>
            <a:ext cx="8229600" cy="1143000"/>
          </a:xfrm>
        </p:spPr>
        <p:txBody>
          <a:bodyPr/>
          <a:lstStyle/>
          <a:p>
            <a:pPr algn="l" eaLnBrk="1" hangingPunct="1"/>
            <a:r>
              <a:rPr lang="en-GB" altLang="fr-FR" sz="2800" dirty="0">
                <a:solidFill>
                  <a:schemeClr val="tx2">
                    <a:lumMod val="75000"/>
                  </a:schemeClr>
                </a:solidFill>
              </a:rPr>
              <a:t>LESSONS FROM The RAND HIE</a:t>
            </a:r>
            <a:br>
              <a:rPr lang="en-US" altLang="fr-FR" sz="2400" dirty="0">
                <a:ea typeface="ヒラギノ角ゴ Pro W3" panose="020B0300000000000000" pitchFamily="34" charset="-128"/>
              </a:rPr>
            </a:br>
            <a:br>
              <a:rPr lang="en-US" altLang="fr-FR" sz="2400" dirty="0">
                <a:ea typeface="ヒラギノ角ゴ Pro W3" panose="020B0300000000000000" pitchFamily="34" charset="-128"/>
              </a:rPr>
            </a:br>
            <a:endParaRPr lang="en-US" altLang="fr-FR" sz="2400" dirty="0">
              <a:ea typeface="ヒラギノ角ゴ Pro W3" panose="020B0300000000000000" pitchFamily="34" charset="-128"/>
            </a:endParaRPr>
          </a:p>
        </p:txBody>
      </p:sp>
      <p:sp>
        <p:nvSpPr>
          <p:cNvPr id="20484" name="Espace réservé du contenu 1">
            <a:extLst>
              <a:ext uri="{FF2B5EF4-FFF2-40B4-BE49-F238E27FC236}">
                <a16:creationId xmlns:a16="http://schemas.microsoft.com/office/drawing/2014/main" id="{D9F4AA06-1293-964F-A1B5-4D6CCCA3146F}"/>
              </a:ext>
            </a:extLst>
          </p:cNvPr>
          <p:cNvSpPr>
            <a:spLocks noGrp="1" noChangeArrowheads="1"/>
          </p:cNvSpPr>
          <p:nvPr>
            <p:ph sz="half" idx="1"/>
          </p:nvPr>
        </p:nvSpPr>
        <p:spPr>
          <a:xfrm>
            <a:off x="1351223" y="1367905"/>
            <a:ext cx="8496300" cy="5040313"/>
          </a:xfrm>
        </p:spPr>
        <p:txBody>
          <a:bodyPr>
            <a:normAutofit/>
          </a:bodyPr>
          <a:lstStyle/>
          <a:p>
            <a:pPr marL="0" indent="0">
              <a:buNone/>
            </a:pPr>
            <a:endParaRPr lang="en-US" altLang="fr-FR" sz="2400" dirty="0">
              <a:ea typeface="ヒラギノ角ゴ Pro W3" panose="020B0300000000000000" pitchFamily="34" charset="-128"/>
              <a:cs typeface="Times New Roman" panose="02020603050405020304" pitchFamily="18" charset="0"/>
            </a:endParaRPr>
          </a:p>
          <a:p>
            <a:pPr marL="0" indent="0">
              <a:buNone/>
            </a:pP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The experiment set-up</a:t>
            </a: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The HIE began enrolling families in 6 locations around the U.S in 1974 for 3-5 years </a:t>
            </a: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Across locations, 2,000 non-elderly families, containing about 5,800 persons, were recruited </a:t>
            </a: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Families were randomly assigned to plans with widely varying co-insurance and maximum out-of-pocket dollar expenditure (MDE) amounts</a:t>
            </a:r>
          </a:p>
          <a:p>
            <a:pPr marL="0" indent="0">
              <a:buNone/>
            </a:pP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Randomization</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 =&gt; differences in utilization and health across the plans clearly reflect differences in patient costs, not differences in patient characteristics</a:t>
            </a:r>
          </a:p>
        </p:txBody>
      </p:sp>
    </p:spTree>
    <p:extLst>
      <p:ext uri="{BB962C8B-B14F-4D97-AF65-F5344CB8AC3E}">
        <p14:creationId xmlns:p14="http://schemas.microsoft.com/office/powerpoint/2010/main" val="339441407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Espace réservé du contenu 1">
            <a:extLst>
              <a:ext uri="{FF2B5EF4-FFF2-40B4-BE49-F238E27FC236}">
                <a16:creationId xmlns:a16="http://schemas.microsoft.com/office/drawing/2014/main" id="{B023AA1A-878E-844A-85BE-074BD6A260E3}"/>
              </a:ext>
            </a:extLst>
          </p:cNvPr>
          <p:cNvSpPr>
            <a:spLocks noGrp="1" noChangeArrowheads="1"/>
          </p:cNvSpPr>
          <p:nvPr>
            <p:ph sz="half" idx="1"/>
          </p:nvPr>
        </p:nvSpPr>
        <p:spPr>
          <a:xfrm>
            <a:off x="1524000" y="1624013"/>
            <a:ext cx="8763001" cy="4973638"/>
          </a:xfrm>
        </p:spPr>
        <p:txBody>
          <a:bodyPr>
            <a:normAutofit/>
          </a:bodyPr>
          <a:lstStyle/>
          <a:p>
            <a:pPr marL="0" indent="0">
              <a:buNone/>
              <a:defRPr/>
            </a:pPr>
            <a:endParaRPr lang="en-US" altLang="fr-FR" sz="2200" b="1" cap="none" dirty="0">
              <a:latin typeface="Times New Roman" panose="02020603050405020304" pitchFamily="18" charset="0"/>
              <a:ea typeface="ヒラギノ角ゴ Pro W3" panose="020B0300000000000000" pitchFamily="34" charset="-128"/>
              <a:cs typeface="Times New Roman" panose="02020603050405020304" pitchFamily="18" charset="0"/>
            </a:endParaRPr>
          </a:p>
          <a:p>
            <a:pPr marL="0" indent="0">
              <a:buNone/>
              <a:defRPr/>
            </a:pP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The experiment set-up</a:t>
            </a:r>
          </a:p>
          <a:p>
            <a:pPr marL="0" indent="0">
              <a:buNone/>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Four types of of Fee for Service (FFS) plans with different co-insurance arrangements (the percentage of medical charges that the consumer must pay): </a:t>
            </a:r>
          </a:p>
          <a:p>
            <a:pPr>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FFS1: free care (no co-insurance); </a:t>
            </a:r>
          </a:p>
          <a:p>
            <a:pPr>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FFS2: 25% co-insurance </a:t>
            </a:r>
          </a:p>
          <a:p>
            <a:pPr>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FFS3: 50% co- insurance </a:t>
            </a:r>
          </a:p>
          <a:p>
            <a:pPr>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FFS4: 95% co-insurance </a:t>
            </a:r>
          </a:p>
          <a:p>
            <a:pPr marL="0" indent="0">
              <a:buNone/>
              <a:defRPr/>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 fifth type: HMO (Health Maintenance Organization), with a deductible of $150/person, or $450/family that applied to outpatient care only</a:t>
            </a:r>
          </a:p>
        </p:txBody>
      </p:sp>
      <p:sp>
        <p:nvSpPr>
          <p:cNvPr id="7" name="Title 1">
            <a:extLst>
              <a:ext uri="{FF2B5EF4-FFF2-40B4-BE49-F238E27FC236}">
                <a16:creationId xmlns:a16="http://schemas.microsoft.com/office/drawing/2014/main" id="{408C5AE1-42F8-E546-8419-53175A227767}"/>
              </a:ext>
            </a:extLst>
          </p:cNvPr>
          <p:cNvSpPr>
            <a:spLocks noGrp="1" noChangeArrowheads="1"/>
          </p:cNvSpPr>
          <p:nvPr>
            <p:ph type="title"/>
          </p:nvPr>
        </p:nvSpPr>
        <p:spPr>
          <a:xfrm>
            <a:off x="1847850" y="481013"/>
            <a:ext cx="8229600" cy="1143000"/>
          </a:xfrm>
        </p:spPr>
        <p:txBody>
          <a:bodyPr/>
          <a:lstStyle/>
          <a:p>
            <a:pPr algn="l" eaLnBrk="1" hangingPunct="1"/>
            <a:r>
              <a:rPr lang="en-GB" altLang="fr-FR" sz="2800" dirty="0">
                <a:solidFill>
                  <a:schemeClr val="tx2">
                    <a:lumMod val="75000"/>
                  </a:schemeClr>
                </a:solidFill>
              </a:rPr>
              <a:t>LESSONS FROM The RAND HIE</a:t>
            </a:r>
            <a:br>
              <a:rPr lang="en-US" altLang="fr-FR" sz="2400" dirty="0">
                <a:ea typeface="ヒラギノ角ゴ Pro W3" panose="020B0300000000000000" pitchFamily="34" charset="-128"/>
              </a:rPr>
            </a:br>
            <a:br>
              <a:rPr lang="en-US" altLang="fr-FR" sz="2400" dirty="0">
                <a:ea typeface="ヒラギノ角ゴ Pro W3" panose="020B0300000000000000" pitchFamily="34" charset="-128"/>
              </a:rPr>
            </a:br>
            <a:endParaRPr lang="en-US" altLang="fr-FR" sz="2400" dirty="0">
              <a:ea typeface="ヒラギノ角ゴ Pro W3" panose="020B0300000000000000" pitchFamily="34" charset="-128"/>
            </a:endParaRPr>
          </a:p>
        </p:txBody>
      </p:sp>
    </p:spTree>
    <p:extLst>
      <p:ext uri="{BB962C8B-B14F-4D97-AF65-F5344CB8AC3E}">
        <p14:creationId xmlns:p14="http://schemas.microsoft.com/office/powerpoint/2010/main" val="58161607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Espace réservé du contenu 1">
            <a:extLst>
              <a:ext uri="{FF2B5EF4-FFF2-40B4-BE49-F238E27FC236}">
                <a16:creationId xmlns:a16="http://schemas.microsoft.com/office/drawing/2014/main" id="{29A565AC-8DA3-7042-B5E0-5B49B131D6FB}"/>
              </a:ext>
            </a:extLst>
          </p:cNvPr>
          <p:cNvSpPr>
            <a:spLocks noGrp="1" noChangeArrowheads="1"/>
          </p:cNvSpPr>
          <p:nvPr>
            <p:ph sz="half" idx="1"/>
          </p:nvPr>
        </p:nvSpPr>
        <p:spPr>
          <a:xfrm>
            <a:off x="1152862" y="1137016"/>
            <a:ext cx="9625065" cy="5143864"/>
          </a:xfrm>
        </p:spPr>
        <p:txBody>
          <a:bodyPr>
            <a:normAutofit lnSpcReduction="10000"/>
          </a:bodyPr>
          <a:lstStyle/>
          <a:p>
            <a:pPr marL="0" indent="0">
              <a:buNone/>
            </a:pP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The experiment set-up</a:t>
            </a:r>
          </a:p>
          <a:p>
            <a:pPr marL="0" indent="0">
              <a:buNone/>
            </a:pPr>
            <a:endPar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endParaRPr>
          </a:p>
          <a:p>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For poor families assigned to FFS plans with cost-sharing, payments were income adjusted and capped </a:t>
            </a:r>
          </a:p>
          <a:p>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The maximum annual out-of-pocket (OOP) varied between 5%, 10%, and 15% of income, with a maximum dollar expenditure (MDE) of $1,000  (3000$ for current prices)</a:t>
            </a:r>
          </a:p>
          <a:p>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Under all plans, OOP never exceeded $1,000, no matter what the level of co-insurance was </a:t>
            </a:r>
          </a:p>
          <a:p>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All medical services were covered, although in some cases co-insurance rates varied by service </a:t>
            </a:r>
          </a:p>
          <a:p>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Individuals were followed for up to five years after enrollment (health questionnaires at beginning and end of study and physical tests)</a:t>
            </a:r>
          </a:p>
        </p:txBody>
      </p:sp>
      <p:sp>
        <p:nvSpPr>
          <p:cNvPr id="7" name="Title 1">
            <a:extLst>
              <a:ext uri="{FF2B5EF4-FFF2-40B4-BE49-F238E27FC236}">
                <a16:creationId xmlns:a16="http://schemas.microsoft.com/office/drawing/2014/main" id="{64F1DC84-D2A1-6C4B-9CC5-65A0E8CACDAF}"/>
              </a:ext>
            </a:extLst>
          </p:cNvPr>
          <p:cNvSpPr>
            <a:spLocks noGrp="1" noChangeArrowheads="1"/>
          </p:cNvSpPr>
          <p:nvPr>
            <p:ph type="title"/>
          </p:nvPr>
        </p:nvSpPr>
        <p:spPr>
          <a:xfrm>
            <a:off x="2432466" y="361091"/>
            <a:ext cx="8229600" cy="1143000"/>
          </a:xfrm>
        </p:spPr>
        <p:txBody>
          <a:bodyPr/>
          <a:lstStyle/>
          <a:p>
            <a:pPr algn="l" eaLnBrk="1" hangingPunct="1"/>
            <a:r>
              <a:rPr lang="en-GB" altLang="fr-FR" sz="2800" dirty="0">
                <a:solidFill>
                  <a:schemeClr val="tx2">
                    <a:lumMod val="75000"/>
                  </a:schemeClr>
                </a:solidFill>
              </a:rPr>
              <a:t>LESSONS FROM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47153519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Espace réservé du contenu 1">
            <a:extLst>
              <a:ext uri="{FF2B5EF4-FFF2-40B4-BE49-F238E27FC236}">
                <a16:creationId xmlns:a16="http://schemas.microsoft.com/office/drawing/2014/main" id="{EB6F24F5-12CD-B342-8342-8878E4D49318}"/>
              </a:ext>
            </a:extLst>
          </p:cNvPr>
          <p:cNvSpPr>
            <a:spLocks noGrp="1" noChangeArrowheads="1"/>
          </p:cNvSpPr>
          <p:nvPr>
            <p:ph sz="half" idx="1"/>
          </p:nvPr>
        </p:nvSpPr>
        <p:spPr>
          <a:xfrm>
            <a:off x="1304145" y="1504091"/>
            <a:ext cx="8968570" cy="5164998"/>
          </a:xfrm>
        </p:spPr>
        <p:txBody>
          <a:bodyPr>
            <a:normAutofit/>
          </a:bodyPr>
          <a:lstStyle/>
          <a:p>
            <a:pPr marL="0" indent="0">
              <a:buNone/>
            </a:pP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Main results from the Rand Health Insurance Experiment (HIE)</a:t>
            </a:r>
            <a:endPar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endParaRP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1: The co-insurance rate matters for medical utilization and expenditures </a:t>
            </a: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2: Co-insurance effects are relatively constant across services </a:t>
            </a: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3: Higher co-insurance rates do not have adverse health consequences for the average person</a:t>
            </a: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4: Differential effects on the sick and poor </a:t>
            </a:r>
          </a:p>
          <a:p>
            <a:pPr marL="0" indent="0">
              <a:buNone/>
            </a:pPr>
            <a:endPar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endParaRP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The one </a:t>
            </a:r>
            <a:r>
              <a:rPr lang="en-US" altLang="fr-FR" sz="2000" b="1"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clear negative impact </a:t>
            </a: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on health occurs only for those who are at high medical risk, particularly if they are also of lower income </a:t>
            </a:r>
          </a:p>
          <a:p>
            <a:pPr marL="0" indent="0">
              <a:buNone/>
            </a:pPr>
            <a:r>
              <a:rPr lang="en-US" altLang="fr-FR" sz="2000" cap="none" dirty="0">
                <a:solidFill>
                  <a:schemeClr val="tx2">
                    <a:lumMod val="75000"/>
                  </a:schemeClr>
                </a:solidFill>
                <a:latin typeface="Times New Roman" panose="02020603050405020304" pitchFamily="18" charset="0"/>
                <a:ea typeface="ヒラギノ角ゴ Pro W3" panose="020B0300000000000000" pitchFamily="34" charset="-128"/>
                <a:cs typeface="Times New Roman" panose="02020603050405020304" pitchFamily="18" charset="0"/>
              </a:rPr>
              <a:t>=&gt; This suggests considering targeted co-insurance approaches that minimize the costs to this sub-group </a:t>
            </a:r>
          </a:p>
          <a:p>
            <a:pPr marL="0" indent="0">
              <a:buNone/>
            </a:pPr>
            <a:endParaRPr lang="en-US" altLang="fr-FR" sz="2200" cap="none" dirty="0">
              <a:latin typeface="Times New Roman" panose="02020603050405020304" pitchFamily="18" charset="0"/>
              <a:ea typeface="ヒラギノ角ゴ Pro W3" panose="020B0300000000000000" pitchFamily="34" charset="-128"/>
              <a:cs typeface="Times New Roman" panose="02020603050405020304" pitchFamily="18" charset="0"/>
            </a:endParaRPr>
          </a:p>
          <a:p>
            <a:pPr marL="0" indent="0">
              <a:buNone/>
            </a:pPr>
            <a:endParaRPr lang="en-US" altLang="fr-FR" sz="2200" dirty="0">
              <a:latin typeface="Times New Roman" panose="02020603050405020304" pitchFamily="18" charset="0"/>
              <a:ea typeface="ヒラギノ角ゴ Pro W3" panose="020B0300000000000000" pitchFamily="34" charset="-128"/>
              <a:cs typeface="Times New Roman" panose="02020603050405020304" pitchFamily="18" charset="0"/>
            </a:endParaRPr>
          </a:p>
          <a:p>
            <a:pPr marL="0" indent="0">
              <a:buNone/>
            </a:pPr>
            <a:endParaRPr lang="en-US" altLang="fr-FR" sz="2400" dirty="0">
              <a:ea typeface="ヒラギノ角ゴ Pro W3" panose="020B0300000000000000" pitchFamily="34" charset="-128"/>
              <a:cs typeface="Times New Roman" panose="02020603050405020304" pitchFamily="18" charset="0"/>
            </a:endParaRPr>
          </a:p>
        </p:txBody>
      </p:sp>
      <p:sp>
        <p:nvSpPr>
          <p:cNvPr id="7" name="Title 1">
            <a:extLst>
              <a:ext uri="{FF2B5EF4-FFF2-40B4-BE49-F238E27FC236}">
                <a16:creationId xmlns:a16="http://schemas.microsoft.com/office/drawing/2014/main" id="{5AE490ED-97AC-8747-9E1D-5F6748FA830A}"/>
              </a:ext>
            </a:extLst>
          </p:cNvPr>
          <p:cNvSpPr>
            <a:spLocks noGrp="1" noChangeArrowheads="1"/>
          </p:cNvSpPr>
          <p:nvPr>
            <p:ph type="title"/>
          </p:nvPr>
        </p:nvSpPr>
        <p:spPr>
          <a:xfrm>
            <a:off x="2432466" y="361091"/>
            <a:ext cx="8229600" cy="1143000"/>
          </a:xfrm>
        </p:spPr>
        <p:txBody>
          <a:bodyPr/>
          <a:lstStyle/>
          <a:p>
            <a:pPr algn="l" eaLnBrk="1" hangingPunct="1"/>
            <a:r>
              <a:rPr lang="en-GB" altLang="fr-FR" sz="2800" dirty="0">
                <a:solidFill>
                  <a:schemeClr val="tx2">
                    <a:lumMod val="75000"/>
                  </a:schemeClr>
                </a:solidFill>
              </a:rPr>
              <a:t>LESSONS FROM The RAND HIE</a:t>
            </a:r>
            <a:br>
              <a:rPr lang="en-US" altLang="fr-FR" sz="2400" dirty="0">
                <a:solidFill>
                  <a:schemeClr val="tx2">
                    <a:lumMod val="75000"/>
                  </a:schemeClr>
                </a:solidFill>
                <a:ea typeface="ヒラギノ角ゴ Pro W3" panose="020B0300000000000000" pitchFamily="34" charset="-128"/>
              </a:rPr>
            </a:br>
            <a:br>
              <a:rPr lang="en-US" altLang="fr-FR" sz="2400" dirty="0">
                <a:solidFill>
                  <a:schemeClr val="tx2">
                    <a:lumMod val="75000"/>
                  </a:schemeClr>
                </a:solidFill>
                <a:ea typeface="ヒラギノ角ゴ Pro W3" panose="020B0300000000000000" pitchFamily="34" charset="-128"/>
              </a:rPr>
            </a:br>
            <a:endParaRPr lang="en-US" altLang="fr-FR" sz="2400" dirty="0">
              <a:solidFill>
                <a:schemeClr val="tx2">
                  <a:lumMod val="75000"/>
                </a:schemeClr>
              </a:solidFill>
              <a:ea typeface="ヒラギノ角ゴ Pro W3" panose="020B0300000000000000" pitchFamily="34" charset="-128"/>
            </a:endParaRPr>
          </a:p>
        </p:txBody>
      </p:sp>
    </p:spTree>
    <p:extLst>
      <p:ext uri="{BB962C8B-B14F-4D97-AF65-F5344CB8AC3E}">
        <p14:creationId xmlns:p14="http://schemas.microsoft.com/office/powerpoint/2010/main" val="3321886670"/>
      </p:ext>
    </p:extLst>
  </p:cSld>
  <p:clrMapOvr>
    <a:masterClrMapping/>
  </p:clrMapOvr>
  <p:transition spd="slow"/>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Ronds dans l’eau</Template>
  <TotalTime>1077</TotalTime>
  <Words>1565</Words>
  <Application>Microsoft Macintosh PowerPoint</Application>
  <PresentationFormat>Grand écran</PresentationFormat>
  <Paragraphs>132</Paragraphs>
  <Slides>17</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17</vt:i4>
      </vt:variant>
    </vt:vector>
  </HeadingPairs>
  <TitlesOfParts>
    <vt:vector size="26" baseType="lpstr">
      <vt:lpstr>ＭＳ Ｐゴシック</vt:lpstr>
      <vt:lpstr>ヒラギノ角ゴ Pro W3</vt:lpstr>
      <vt:lpstr>Arial</vt:lpstr>
      <vt:lpstr>Calibri</vt:lpstr>
      <vt:lpstr>Symbol</vt:lpstr>
      <vt:lpstr>Times</vt:lpstr>
      <vt:lpstr>Times New Roman</vt:lpstr>
      <vt:lpstr>Tw Cen MT</vt:lpstr>
      <vt:lpstr>Ronds dans l’eau</vt:lpstr>
      <vt:lpstr>Présentation PowerPoint</vt:lpstr>
      <vt:lpstr> </vt:lpstr>
      <vt:lpstr>MARKET IMPACT OF COINSURANCE </vt:lpstr>
      <vt:lpstr>demand FUNCTIONS FOR health CARE WITH insurance  </vt:lpstr>
      <vt:lpstr>Impact of coinsurance rates  </vt:lpstr>
      <vt:lpstr>LESSONS FROM The RAND HIE  </vt:lpstr>
      <vt:lpstr>LESSONS FROM The RAND HIE  </vt:lpstr>
      <vt:lpstr>LESSONS FROM The RAND HIE  </vt:lpstr>
      <vt:lpstr>LESSONS FROM The RAND HIE  </vt:lpstr>
      <vt:lpstr>LESSONS FROM The RAND HIE  </vt:lpstr>
      <vt:lpstr>LESSONS FROM The RAND HIE  </vt:lpstr>
      <vt:lpstr>LESSONS FROM The RAND HIE  </vt:lpstr>
      <vt:lpstr>LESSONS FROM The RAND HIE  </vt:lpstr>
      <vt:lpstr>Evaluating The RAND HIE  </vt:lpstr>
      <vt:lpstr>Evaluating The RAND HIE  </vt:lpstr>
      <vt:lpstr>revisiting The RAND HIE  </vt:lpstr>
      <vt:lpstr>Implications for HEALTH FINANCING REFORMS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Health Economics  Sc. Po </dc:title>
  <dc:creator>Lise Rochaix</dc:creator>
  <cp:lastModifiedBy>Lise Rochaix</cp:lastModifiedBy>
  <cp:revision>143</cp:revision>
  <cp:lastPrinted>2020-02-11T09:18:52Z</cp:lastPrinted>
  <dcterms:created xsi:type="dcterms:W3CDTF">2020-01-28T06:24:20Z</dcterms:created>
  <dcterms:modified xsi:type="dcterms:W3CDTF">2023-02-02T06:19:04Z</dcterms:modified>
</cp:coreProperties>
</file>