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766" r:id="rId3"/>
    <p:sldId id="803" r:id="rId4"/>
    <p:sldId id="798" r:id="rId5"/>
    <p:sldId id="807" r:id="rId6"/>
    <p:sldId id="797" r:id="rId7"/>
    <p:sldId id="78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9"/>
    <p:restoredTop sz="94656"/>
  </p:normalViewPr>
  <p:slideViewPr>
    <p:cSldViewPr snapToGrid="0" snapToObjects="1">
      <p:cViewPr varScale="1">
        <p:scale>
          <a:sx n="62" d="100"/>
          <a:sy n="62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0CD04-034B-5F4D-9EB4-F1DB47D858DA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EA0C-1132-5944-8098-DB9552356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52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F1F7C070-47A1-CB4B-A4AC-2DEDF194A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A8265E-594F-F144-BE1E-B2CF39000037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E1DF387-BE18-4549-9A54-91F8717B1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F314DDD-4396-AD4F-B291-875D14AF7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73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954889C9-C3DA-8B46-9687-23877D267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3224CA-15C5-6D48-A2A2-DA762C3E6041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B123BFB-5E5F-7440-B7D9-4F63FCC0E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9A1CB6D-8410-AC4A-A63D-A851746FB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519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954889C9-C3DA-8B46-9687-23877D267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3224CA-15C5-6D48-A2A2-DA762C3E6041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B123BFB-5E5F-7440-B7D9-4F63FCC0E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9A1CB6D-8410-AC4A-A63D-A851746FB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83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954889C9-C3DA-8B46-9687-23877D267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3224CA-15C5-6D48-A2A2-DA762C3E6041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B123BFB-5E5F-7440-B7D9-4F63FCC0E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9A1CB6D-8410-AC4A-A63D-A851746FB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48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954889C9-C3DA-8B46-9687-23877D267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3224CA-15C5-6D48-A2A2-DA762C3E6041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B123BFB-5E5F-7440-B7D9-4F63FCC0E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9A1CB6D-8410-AC4A-A63D-A851746FB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32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EA5482-A44A-CE4D-84FF-CF2AF0BC0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480C73-F56C-D143-945E-EF1417650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69CB8C-EF1B-4F40-A6BB-5E5A9F0E9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FA45-4D01-014F-9936-D30457F182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488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03141-7D34-1747-8FF7-40D7DB7F2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F3B70-58D6-C147-B4CE-AAA7BFB73F1D}" type="datetime1">
              <a:rPr lang="fr-FR" altLang="fr-FR"/>
              <a:pPr>
                <a:defRPr/>
              </a:pPr>
              <a:t>02/02/2023</a:t>
            </a:fld>
            <a:endParaRPr lang="en-GB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B6CFA-FC22-7A49-9B45-FA381EC3C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05713-06A7-3940-A7C2-AECE58AF7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969A-1E67-4643-AC9C-C09D7C72C399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614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1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D17DE8-17F4-1C46-88F4-40281EC35CF7}"/>
              </a:ext>
            </a:extLst>
          </p:cNvPr>
          <p:cNvSpPr txBox="1">
            <a:spLocks noChangeArrowheads="1"/>
          </p:cNvSpPr>
          <p:nvPr/>
        </p:nvSpPr>
        <p:spPr>
          <a:xfrm>
            <a:off x="584616" y="5183685"/>
            <a:ext cx="10888482" cy="614597"/>
          </a:xfrm>
          <a:prstGeom prst="rect">
            <a:avLst/>
          </a:prstGeom>
        </p:spPr>
        <p:txBody>
          <a:bodyPr vert="horz" lIns="92075" tIns="46038" rIns="92075" bIns="4603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GB" altLang="fr-F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GB" altLang="fr-FR" sz="4400" b="1" dirty="0">
                <a:solidFill>
                  <a:schemeClr val="tx2"/>
                </a:solidFill>
                <a:latin typeface="Arial" panose="020B0604020202020204" pitchFamily="34" charset="0"/>
              </a:rPr>
              <a:t>GLOBAL HEALTH ECONOMICS</a:t>
            </a:r>
          </a:p>
          <a:p>
            <a:endParaRPr lang="en-GB" altLang="fr-F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GB" altLang="fr-F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GB" altLang="fr-F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MASTER IN PUBLIC POLICY, M2</a:t>
            </a:r>
          </a:p>
          <a:p>
            <a:endParaRPr lang="en-GB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GB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GB" altLang="fr-F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HEALTH care FINANCING</a:t>
            </a:r>
          </a:p>
          <a:p>
            <a:endParaRPr lang="en-GB" altLang="fr-FR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GB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GB" altLang="fr-F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</a:t>
            </a:r>
            <a:r>
              <a:rPr lang="en-GB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fr-F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lise</a:t>
            </a:r>
            <a:r>
              <a:rPr lang="en-GB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Rochaix</a:t>
            </a:r>
          </a:p>
          <a:p>
            <a:endParaRPr lang="en-GB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GB" altLang="fr-F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Paris 1 &amp; Paris school of economics</a:t>
            </a:r>
          </a:p>
        </p:txBody>
      </p:sp>
    </p:spTree>
    <p:extLst>
      <p:ext uri="{BB962C8B-B14F-4D97-AF65-F5344CB8AC3E}">
        <p14:creationId xmlns:p14="http://schemas.microsoft.com/office/powerpoint/2010/main" val="20547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5">
            <a:extLst>
              <a:ext uri="{FF2B5EF4-FFF2-40B4-BE49-F238E27FC236}">
                <a16:creationId xmlns:a16="http://schemas.microsoft.com/office/drawing/2014/main" id="{C3C926D8-B8CE-A947-B6E4-9787A1F0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C65F1-F79C-EA4E-95D7-5D69704AE99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855435F-F29D-D140-B7EC-B73BCFA02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fr-FR" altLang="fr-FR" dirty="0"/>
            </a:br>
            <a:endParaRPr lang="fr-FR" altLang="fr-FR" dirty="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5F608EA-FAB9-3F48-81C0-165F4F982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629366"/>
            <a:ext cx="7873998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lang="en-GB" sz="2400" b="1" dirty="0">
              <a:solidFill>
                <a:srgbClr val="35507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3550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– The road to Universal Health Coverage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23448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numéro de diapositive 5">
            <a:extLst>
              <a:ext uri="{FF2B5EF4-FFF2-40B4-BE49-F238E27FC236}">
                <a16:creationId xmlns:a16="http://schemas.microsoft.com/office/drawing/2014/main" id="{D539346C-0AB4-FE43-890E-3999356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190E70-8EA8-6247-BFAC-E7B0FFB3A33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E840393-47C3-0242-9D11-E640ABF1B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fr-FR" altLang="fr-FR"/>
            </a:br>
            <a:endParaRPr lang="fr-FR" altLang="fr-F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043A5-9D26-C049-834B-D2D443093B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4185" y="1096211"/>
            <a:ext cx="8289560" cy="4787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2200" b="1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who pays for health insurance is initially a public finance issue, it eventually becomes a public health issue, as poorer people are most likely to be deterred by out-of-pocket payments from seeking treatment</a:t>
            </a:r>
          </a:p>
          <a:p>
            <a:pPr>
              <a:buFont typeface="Symbol" pitchFamily="2" charset="2"/>
              <a:buChar char="Þ"/>
            </a:pPr>
            <a:r>
              <a:rPr lang="en-GB" sz="22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therefore an efficiency argument to support progress towards universal health coverage (UHC) as well as the usual equity argument</a:t>
            </a:r>
          </a:p>
          <a:p>
            <a:pPr>
              <a:buFont typeface="Symbol" pitchFamily="2" charset="2"/>
              <a:buChar char="Þ"/>
            </a:pPr>
            <a:endParaRPr lang="en-GB" sz="2200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 fundamental requirement of implementing UHC is that there is ‘fair’ funding of all devolved entities charged with delivering services, a technically challenging undertaking that often leads to quite marked redistribution’ (Smith, 2008).</a:t>
            </a:r>
          </a:p>
          <a:p>
            <a:pPr marL="0" indent="0">
              <a:buNone/>
            </a:pPr>
            <a:endParaRPr lang="en-GB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fr-FR" sz="2400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ヒラギノ角ゴ Pro W3" panose="020B0300000000000000" pitchFamily="34" charset="-128"/>
              <a:cs typeface="Arial" panose="020B0604020202020204" pitchFamily="34" charset="0"/>
            </a:endParaRPr>
          </a:p>
          <a:p>
            <a:pPr>
              <a:buFont typeface="Symbol" pitchFamily="2" charset="2"/>
              <a:buChar char="Þ"/>
            </a:pPr>
            <a:endParaRPr lang="en-US" altLang="fr-FR" sz="2400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ヒラギノ角ゴ Pro W3" panose="020B0300000000000000" pitchFamily="34" charset="-128"/>
              <a:cs typeface="Arial" panose="020B0604020202020204" pitchFamily="34" charset="0"/>
            </a:endParaRPr>
          </a:p>
          <a:p>
            <a:pPr marL="0" indent="0"/>
            <a:endParaRPr lang="en-US" altLang="fr-FR" sz="2400" dirty="0">
              <a:ea typeface="ヒラギノ角ゴ Pro W3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90F527C-FCE4-5149-85D5-B048FFBB16CF}"/>
              </a:ext>
            </a:extLst>
          </p:cNvPr>
          <p:cNvSpPr txBox="1"/>
          <p:nvPr/>
        </p:nvSpPr>
        <p:spPr>
          <a:xfrm>
            <a:off x="7571852" y="6063734"/>
            <a:ext cx="279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Source: Smith and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Yip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, 2016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76F20E-B2D1-9445-88BA-E1A409828FA7}"/>
              </a:ext>
            </a:extLst>
          </p:cNvPr>
          <p:cNvSpPr txBox="1">
            <a:spLocks noChangeArrowheads="1"/>
          </p:cNvSpPr>
          <p:nvPr/>
        </p:nvSpPr>
        <p:spPr>
          <a:xfrm>
            <a:off x="2432466" y="3610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fr-FR" sz="2800" dirty="0">
                <a:solidFill>
                  <a:schemeClr val="tx2">
                    <a:lumMod val="75000"/>
                  </a:schemeClr>
                </a:solidFill>
              </a:rPr>
              <a:t>UNIVERSAL HEALTH COVERAGE </a:t>
            </a:r>
          </a:p>
          <a:p>
            <a:pPr algn="l"/>
            <a:br>
              <a:rPr lang="en-US" altLang="fr-FR" sz="2400" dirty="0">
                <a:solidFill>
                  <a:schemeClr val="tx2">
                    <a:lumMod val="75000"/>
                  </a:schemeClr>
                </a:solidFill>
                <a:ea typeface="ヒラギノ角ゴ Pro W3" panose="020B0300000000000000" pitchFamily="34" charset="-128"/>
              </a:rPr>
            </a:br>
            <a:br>
              <a:rPr lang="en-US" altLang="fr-FR" sz="2400" dirty="0">
                <a:solidFill>
                  <a:schemeClr val="tx2">
                    <a:lumMod val="75000"/>
                  </a:schemeClr>
                </a:solidFill>
                <a:ea typeface="ヒラギノ角ゴ Pro W3" panose="020B0300000000000000" pitchFamily="34" charset="-128"/>
              </a:rPr>
            </a:br>
            <a:endParaRPr lang="en-US" altLang="fr-FR" sz="2400" dirty="0">
              <a:solidFill>
                <a:schemeClr val="tx2">
                  <a:lumMod val="75000"/>
                </a:schemeClr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04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numéro de diapositive 5">
            <a:extLst>
              <a:ext uri="{FF2B5EF4-FFF2-40B4-BE49-F238E27FC236}">
                <a16:creationId xmlns:a16="http://schemas.microsoft.com/office/drawing/2014/main" id="{D539346C-0AB4-FE43-890E-3999356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190E70-8EA8-6247-BFAC-E7B0FFB3A33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E840393-47C3-0242-9D11-E640ABF1B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fr-FR" altLang="fr-FR"/>
            </a:br>
            <a:endParaRPr lang="fr-FR" altLang="fr-F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043A5-9D26-C049-834B-D2D443093B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449" y="1812118"/>
            <a:ext cx="7106138" cy="4071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fr-FR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“Health financing is a core component of health systems, concerned with the mobilization, pooling, and allocation of financial resources, including the purchasing of products and services. Good health-financing systems are a necessary, though not sufficient, condition for progress toward UHC.”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90F527C-FCE4-5149-85D5-B048FFBB16CF}"/>
              </a:ext>
            </a:extLst>
          </p:cNvPr>
          <p:cNvSpPr txBox="1"/>
          <p:nvPr/>
        </p:nvSpPr>
        <p:spPr>
          <a:xfrm>
            <a:off x="7571852" y="6063734"/>
            <a:ext cx="262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Source: World Bank, 2019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BD6A20-57D0-E742-A65E-A43AB64EF84A}"/>
              </a:ext>
            </a:extLst>
          </p:cNvPr>
          <p:cNvSpPr txBox="1">
            <a:spLocks noChangeArrowheads="1"/>
          </p:cNvSpPr>
          <p:nvPr/>
        </p:nvSpPr>
        <p:spPr>
          <a:xfrm>
            <a:off x="2432466" y="3610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fr-FR" sz="2800" dirty="0">
                <a:solidFill>
                  <a:schemeClr val="tx2">
                    <a:lumMod val="75000"/>
                  </a:schemeClr>
                </a:solidFill>
              </a:rPr>
              <a:t>UNIVERSAL HEALTH COVERAGE </a:t>
            </a:r>
          </a:p>
          <a:p>
            <a:pPr algn="l"/>
            <a:br>
              <a:rPr lang="en-US" altLang="fr-FR" sz="2400" dirty="0">
                <a:solidFill>
                  <a:schemeClr val="tx2">
                    <a:lumMod val="75000"/>
                  </a:schemeClr>
                </a:solidFill>
                <a:ea typeface="ヒラギノ角ゴ Pro W3" panose="020B0300000000000000" pitchFamily="34" charset="-128"/>
              </a:rPr>
            </a:br>
            <a:br>
              <a:rPr lang="en-US" altLang="fr-FR" sz="2400" dirty="0">
                <a:solidFill>
                  <a:schemeClr val="tx2">
                    <a:lumMod val="75000"/>
                  </a:schemeClr>
                </a:solidFill>
                <a:ea typeface="ヒラギノ角ゴ Pro W3" panose="020B0300000000000000" pitchFamily="34" charset="-128"/>
              </a:rPr>
            </a:br>
            <a:endParaRPr lang="en-US" altLang="fr-FR" sz="2400" dirty="0">
              <a:solidFill>
                <a:schemeClr val="tx2">
                  <a:lumMod val="75000"/>
                </a:schemeClr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86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numéro de diapositive 5">
            <a:extLst>
              <a:ext uri="{FF2B5EF4-FFF2-40B4-BE49-F238E27FC236}">
                <a16:creationId xmlns:a16="http://schemas.microsoft.com/office/drawing/2014/main" id="{D539346C-0AB4-FE43-890E-3999356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190E70-8EA8-6247-BFAC-E7B0FFB3A33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E840393-47C3-0242-9D11-E640ABF1B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fr-FR" altLang="fr-FR"/>
            </a:br>
            <a:endParaRPr lang="fr-FR" alt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90F527C-FCE4-5149-85D5-B048FFBB16CF}"/>
              </a:ext>
            </a:extLst>
          </p:cNvPr>
          <p:cNvSpPr txBox="1"/>
          <p:nvPr/>
        </p:nvSpPr>
        <p:spPr>
          <a:xfrm>
            <a:off x="7571852" y="6063734"/>
            <a:ext cx="262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Source: World Bank, 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FE7869-F884-3B43-892C-561930F4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37" y="112214"/>
            <a:ext cx="5323848" cy="653567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DAACA5-1E92-FC47-9604-C841D9F712FC}"/>
              </a:ext>
            </a:extLst>
          </p:cNvPr>
          <p:cNvSpPr txBox="1"/>
          <p:nvPr/>
        </p:nvSpPr>
        <p:spPr>
          <a:xfrm>
            <a:off x="8844197" y="2518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96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numéro de diapositive 5">
            <a:extLst>
              <a:ext uri="{FF2B5EF4-FFF2-40B4-BE49-F238E27FC236}">
                <a16:creationId xmlns:a16="http://schemas.microsoft.com/office/drawing/2014/main" id="{D539346C-0AB4-FE43-890E-3999356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190E70-8EA8-6247-BFAC-E7B0FFB3A33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E840393-47C3-0242-9D11-E640ABF1B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fr-FR" altLang="fr-FR"/>
            </a:br>
            <a:endParaRPr lang="fr-FR" altLang="fr-F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043A5-9D26-C049-834B-D2D443093B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4281" y="1096962"/>
            <a:ext cx="9635279" cy="54185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fr-FR" sz="32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World Bank Group: Driving sustainable inclusive growth in the 21</a:t>
            </a:r>
            <a:r>
              <a:rPr lang="en-US" altLang="fr-FR" sz="3200" b="1" cap="none" baseline="3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st</a:t>
            </a:r>
            <a:r>
              <a:rPr lang="en-US" altLang="fr-FR" sz="32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 century</a:t>
            </a:r>
            <a:endParaRPr lang="fr-FR" sz="2200" b="1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9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roadmap for country action</a:t>
            </a:r>
            <a:r>
              <a:rPr lang="en-GB" sz="29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GB" sz="29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consensus has emerged around three lines of action for countries to build high-performance health financing: </a:t>
            </a:r>
          </a:p>
          <a:p>
            <a:pPr>
              <a:buFontTx/>
              <a:buChar char="-"/>
            </a:pPr>
            <a:r>
              <a:rPr lang="en-GB" sz="29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what works</a:t>
            </a:r>
          </a:p>
          <a:p>
            <a:pPr lvl="1">
              <a:buFont typeface="Symbol" pitchFamily="2" charset="2"/>
              <a:buChar char="Þ"/>
            </a:pPr>
            <a:r>
              <a:rPr lang="en-GB" sz="29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adapting proven health-financing principles and policies to their specific contexts</a:t>
            </a:r>
          </a:p>
          <a:p>
            <a:pPr>
              <a:buFontTx/>
              <a:buChar char="-"/>
            </a:pPr>
            <a:r>
              <a:rPr lang="en-GB" sz="29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“big picture</a:t>
            </a:r>
            <a:r>
              <a:rPr lang="en-GB" sz="29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>
              <a:buFontTx/>
              <a:buChar char="-"/>
            </a:pPr>
            <a:r>
              <a:rPr lang="en-GB" sz="29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 health-financing policy across sectors </a:t>
            </a:r>
          </a:p>
          <a:p>
            <a:pPr lvl="1">
              <a:buFontTx/>
              <a:buChar char="-"/>
            </a:pPr>
            <a:r>
              <a:rPr lang="en-GB" sz="29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adopting a medium-term timeframe and routinely assessing the likely future threats to revenue </a:t>
            </a:r>
            <a:r>
              <a:rPr lang="en-GB" sz="2900" cap="none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  <a:endParaRPr lang="en-GB" sz="2900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29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 health-financing leadership, governance, and organizational capacity</a:t>
            </a:r>
          </a:p>
          <a:p>
            <a:pPr lvl="1">
              <a:buFontTx/>
              <a:buChar char="-"/>
            </a:pPr>
            <a:r>
              <a:rPr lang="en-GB" sz="29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Joint leadership between ministries of finance and health </a:t>
            </a:r>
          </a:p>
          <a:p>
            <a:pPr marL="457200" lvl="1" indent="0">
              <a:buNone/>
            </a:pPr>
            <a:endParaRPr lang="en-GB" sz="2000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sz="2200" cap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cap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cap="non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altLang="fr-FR" sz="2400" dirty="0">
              <a:ea typeface="ヒラギノ角ゴ Pro W3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C41F03-3DAE-B046-889A-EF0D50CB4DA1}"/>
              </a:ext>
            </a:extLst>
          </p:cNvPr>
          <p:cNvSpPr txBox="1">
            <a:spLocks noChangeArrowheads="1"/>
          </p:cNvSpPr>
          <p:nvPr/>
        </p:nvSpPr>
        <p:spPr>
          <a:xfrm>
            <a:off x="2432466" y="3610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fr-FR" sz="2800" dirty="0">
                <a:solidFill>
                  <a:schemeClr val="tx2">
                    <a:lumMod val="75000"/>
                  </a:schemeClr>
                </a:solidFill>
              </a:rPr>
              <a:t>UNIVERSAL HEALTH COVERAGE </a:t>
            </a:r>
          </a:p>
          <a:p>
            <a:pPr algn="l"/>
            <a:br>
              <a:rPr lang="en-US" altLang="fr-FR" sz="2400" dirty="0">
                <a:solidFill>
                  <a:schemeClr val="tx2">
                    <a:lumMod val="75000"/>
                  </a:schemeClr>
                </a:solidFill>
                <a:ea typeface="ヒラギノ角ゴ Pro W3" panose="020B0300000000000000" pitchFamily="34" charset="-128"/>
              </a:rPr>
            </a:br>
            <a:br>
              <a:rPr lang="en-US" altLang="fr-FR" sz="2400" dirty="0">
                <a:solidFill>
                  <a:schemeClr val="tx2">
                    <a:lumMod val="75000"/>
                  </a:schemeClr>
                </a:solidFill>
                <a:ea typeface="ヒラギノ角ゴ Pro W3" panose="020B0300000000000000" pitchFamily="34" charset="-128"/>
              </a:rPr>
            </a:br>
            <a:endParaRPr lang="en-US" altLang="fr-FR" sz="2400" dirty="0">
              <a:solidFill>
                <a:schemeClr val="tx2">
                  <a:lumMod val="75000"/>
                </a:schemeClr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76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3D4205F-10B2-F544-AE93-4864104BD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4810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altLang="fr-FR" sz="2800" dirty="0"/>
              <a:t>References</a:t>
            </a:r>
            <a:br>
              <a:rPr lang="en-US" altLang="fr-FR" sz="2400" dirty="0">
                <a:ea typeface="ヒラギノ角ゴ Pro W3" panose="020B0300000000000000" pitchFamily="34" charset="-128"/>
              </a:rPr>
            </a:br>
            <a:br>
              <a:rPr lang="en-US" altLang="fr-FR" sz="2400" dirty="0">
                <a:ea typeface="ヒラギノ角ゴ Pro W3" panose="020B0300000000000000" pitchFamily="34" charset="-128"/>
              </a:rPr>
            </a:br>
            <a:endParaRPr lang="en-US" altLang="fr-FR" sz="2400" dirty="0">
              <a:ea typeface="ヒラギノ角ゴ Pro W3" panose="020B0300000000000000" pitchFamily="34" charset="-128"/>
            </a:endParaRPr>
          </a:p>
        </p:txBody>
      </p:sp>
      <p:sp>
        <p:nvSpPr>
          <p:cNvPr id="47108" name="Espace réservé du contenu 1">
            <a:extLst>
              <a:ext uri="{FF2B5EF4-FFF2-40B4-BE49-F238E27FC236}">
                <a16:creationId xmlns:a16="http://schemas.microsoft.com/office/drawing/2014/main" id="{4A4FBAEC-8482-E149-A943-63F9E42CB77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14597" y="1154243"/>
            <a:ext cx="9672403" cy="5308471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altLang="fr-FR" sz="18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</a:p>
          <a:p>
            <a:pPr eaLnBrk="1" hangingPunct="1">
              <a:defRPr/>
            </a:pP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Smith and Yip, 2016 (*)</a:t>
            </a:r>
          </a:p>
          <a:p>
            <a:pPr>
              <a:defRPr/>
            </a:pP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Implementing health financing reform: lessons from countries in transition, </a:t>
            </a:r>
            <a:r>
              <a:rPr lang="en-GB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edited by Joseph </a:t>
            </a:r>
            <a:r>
              <a:rPr lang="en-GB" altLang="fr-FR" sz="1800" cap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Kutzin</a:t>
            </a:r>
            <a:r>
              <a:rPr lang="en-GB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, Cheryl Cashin, </a:t>
            </a:r>
            <a:r>
              <a:rPr lang="en-GB" altLang="fr-FR" sz="1800" cap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Melitta</a:t>
            </a:r>
            <a:r>
              <a:rPr lang="en-GB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GB" altLang="fr-FR" sz="1800" cap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Jakab</a:t>
            </a:r>
            <a:r>
              <a:rPr lang="en-GB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Observatory for Health care, 2010</a:t>
            </a:r>
          </a:p>
          <a:p>
            <a:pPr marL="0" indent="0">
              <a:buNone/>
              <a:defRPr/>
            </a:pPr>
            <a:r>
              <a:rPr lang="en-US" altLang="fr-FR" sz="18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2</a:t>
            </a:r>
          </a:p>
          <a:p>
            <a:pPr>
              <a:defRPr/>
            </a:pP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Aviva Aron-Dine, </a:t>
            </a:r>
            <a:r>
              <a:rPr lang="en-US" altLang="fr-FR" sz="1800" cap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Liran</a:t>
            </a: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1800" cap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Einav</a:t>
            </a: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Amy Finkelstein (2013), “The RAND Health Insurance Experiment, Three decades later,” J. Econ. </a:t>
            </a:r>
            <a:r>
              <a:rPr lang="en-US" altLang="fr-FR" sz="1800" cap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</a:t>
            </a: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27 (1): 197-222 </a:t>
            </a:r>
          </a:p>
          <a:p>
            <a:pPr>
              <a:defRPr/>
            </a:pP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Gruber, The Role of Consumer Copayments for Health Care: Lessons from the RAND Health Insurance Experiment and Beyond, 2006, Kaiser Family Foundation report.</a:t>
            </a:r>
          </a:p>
          <a:p>
            <a:pPr>
              <a:defRPr/>
            </a:pP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 Th. 1993, The lessons and limitations of the HIE (*) </a:t>
            </a:r>
          </a:p>
          <a:p>
            <a:pPr>
              <a:defRPr/>
            </a:pPr>
            <a:r>
              <a:rPr lang="en-US" altLang="fr-FR" sz="1800" cap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Folland</a:t>
            </a: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Goodman and </a:t>
            </a:r>
            <a:r>
              <a:rPr lang="en-US" altLang="fr-FR" sz="1800" cap="none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</a:t>
            </a: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(2017), Health economics, Chapters 8 and 9</a:t>
            </a:r>
          </a:p>
          <a:p>
            <a:pPr marL="0" indent="0">
              <a:buNone/>
              <a:defRPr/>
            </a:pPr>
            <a:r>
              <a:rPr lang="en-US" altLang="fr-FR" sz="18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</a:t>
            </a:r>
          </a:p>
          <a:p>
            <a:pPr>
              <a:defRPr/>
            </a:pP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Bank</a:t>
            </a: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: Driving sustainable inclusive growth in the 21</a:t>
            </a:r>
            <a:r>
              <a:rPr lang="en-US" altLang="fr-FR" sz="1800" cap="none" baseline="3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st</a:t>
            </a: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 century</a:t>
            </a:r>
            <a:r>
              <a:rPr lang="fr-FR" altLang="fr-FR" sz="14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(*)</a:t>
            </a:r>
          </a:p>
          <a:p>
            <a:pPr marL="0" indent="0">
              <a:buNone/>
              <a:defRPr/>
            </a:pPr>
            <a:r>
              <a:rPr lang="en-US" altLang="fr-FR" sz="18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 Readings for the Global Health Economics course</a:t>
            </a:r>
          </a:p>
        </p:txBody>
      </p:sp>
    </p:spTree>
    <p:extLst>
      <p:ext uri="{BB962C8B-B14F-4D97-AF65-F5344CB8AC3E}">
        <p14:creationId xmlns:p14="http://schemas.microsoft.com/office/powerpoint/2010/main" val="356706827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1048</TotalTime>
  <Words>478</Words>
  <Application>Microsoft Macintosh PowerPoint</Application>
  <PresentationFormat>Grand écran</PresentationFormat>
  <Paragraphs>72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ＭＳ Ｐゴシック</vt:lpstr>
      <vt:lpstr>ヒラギノ角ゴ Pro W3</vt:lpstr>
      <vt:lpstr>Arial</vt:lpstr>
      <vt:lpstr>Calibri</vt:lpstr>
      <vt:lpstr>Symbol</vt:lpstr>
      <vt:lpstr>Times</vt:lpstr>
      <vt:lpstr>Times New Roman</vt:lpstr>
      <vt:lpstr>Tw Cen MT</vt:lpstr>
      <vt:lpstr>Wingdings</vt:lpstr>
      <vt:lpstr>Ronds dans l’eau</vt:lpstr>
      <vt:lpstr>Présentation PowerPoint</vt:lpstr>
      <vt:lpstr> </vt:lpstr>
      <vt:lpstr> </vt:lpstr>
      <vt:lpstr> </vt:lpstr>
      <vt:lpstr> </vt:lpstr>
      <vt:lpstr> </vt:lpstr>
      <vt:lpstr>References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Health Economics  Sc. Po </dc:title>
  <dc:creator>Lise Rochaix</dc:creator>
  <cp:lastModifiedBy>Lise Rochaix</cp:lastModifiedBy>
  <cp:revision>143</cp:revision>
  <cp:lastPrinted>2020-02-11T09:18:52Z</cp:lastPrinted>
  <dcterms:created xsi:type="dcterms:W3CDTF">2020-01-28T06:24:20Z</dcterms:created>
  <dcterms:modified xsi:type="dcterms:W3CDTF">2023-02-02T05:46:34Z</dcterms:modified>
</cp:coreProperties>
</file>