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4"/>
  </p:notesMasterIdLst>
  <p:sldIdLst>
    <p:sldId id="257" r:id="rId2"/>
    <p:sldId id="258" r:id="rId3"/>
    <p:sldId id="290" r:id="rId4"/>
    <p:sldId id="291" r:id="rId5"/>
    <p:sldId id="281" r:id="rId6"/>
    <p:sldId id="270" r:id="rId7"/>
    <p:sldId id="293" r:id="rId8"/>
    <p:sldId id="324" r:id="rId9"/>
    <p:sldId id="297" r:id="rId10"/>
    <p:sldId id="298" r:id="rId11"/>
    <p:sldId id="299" r:id="rId12"/>
    <p:sldId id="325" r:id="rId13"/>
    <p:sldId id="326" r:id="rId14"/>
    <p:sldId id="285" r:id="rId15"/>
    <p:sldId id="301" r:id="rId16"/>
    <p:sldId id="302" r:id="rId17"/>
    <p:sldId id="303" r:id="rId18"/>
    <p:sldId id="323" r:id="rId19"/>
    <p:sldId id="266" r:id="rId20"/>
    <p:sldId id="320" r:id="rId21"/>
    <p:sldId id="321" r:id="rId22"/>
    <p:sldId id="278" r:id="rId23"/>
    <p:sldId id="304" r:id="rId24"/>
    <p:sldId id="305" r:id="rId25"/>
    <p:sldId id="307" r:id="rId26"/>
    <p:sldId id="309" r:id="rId27"/>
    <p:sldId id="310" r:id="rId28"/>
    <p:sldId id="289" r:id="rId29"/>
    <p:sldId id="311" r:id="rId30"/>
    <p:sldId id="312" r:id="rId31"/>
    <p:sldId id="313" r:id="rId32"/>
    <p:sldId id="314" r:id="rId33"/>
    <p:sldId id="329" r:id="rId34"/>
    <p:sldId id="315" r:id="rId35"/>
    <p:sldId id="316" r:id="rId36"/>
    <p:sldId id="317" r:id="rId37"/>
    <p:sldId id="318" r:id="rId38"/>
    <p:sldId id="327" r:id="rId39"/>
    <p:sldId id="277" r:id="rId40"/>
    <p:sldId id="328" r:id="rId41"/>
    <p:sldId id="276" r:id="rId42"/>
    <p:sldId id="265"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44"/>
      </p:cViewPr>
      <p:guideLst/>
    </p:cSldViewPr>
  </p:slideViewPr>
  <p:notesTextViewPr>
    <p:cViewPr>
      <p:scale>
        <a:sx n="1" d="1"/>
        <a:sy n="1" d="1"/>
      </p:scale>
      <p:origin x="0" y="0"/>
    </p:cViewPr>
  </p:notesTextViewPr>
  <p:sorterViewPr>
    <p:cViewPr>
      <p:scale>
        <a:sx n="100" d="100"/>
        <a:sy n="100" d="100"/>
      </p:scale>
      <p:origin x="0" y="-10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36707A-65AB-4F85-8FAF-C11B9418F519}" type="datetimeFigureOut">
              <a:rPr lang="fr-FR" smtClean="0"/>
              <a:t>27/01/2022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936E9E-F3E2-46E6-90D3-CBED196D2DEB}" type="slidenum">
              <a:rPr lang="fr-FR" smtClean="0"/>
              <a:t>‹N°›</a:t>
            </a:fld>
            <a:endParaRPr lang="fr-FR"/>
          </a:p>
        </p:txBody>
      </p:sp>
    </p:spTree>
    <p:extLst>
      <p:ext uri="{BB962C8B-B14F-4D97-AF65-F5344CB8AC3E}">
        <p14:creationId xmlns:p14="http://schemas.microsoft.com/office/powerpoint/2010/main" val="4172822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0">
            <a:extLst>
              <a:ext uri="{FF2B5EF4-FFF2-40B4-BE49-F238E27FC236}">
                <a16:creationId xmlns:a16="http://schemas.microsoft.com/office/drawing/2014/main" id="{72A6BEE4-DF15-443B-A4F3-2E6C1A43DED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1138">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fld id="{CCA36856-298F-4A90-853C-36B5AEF181F2}" type="slidenum">
              <a:rPr lang="fr-FR" altLang="fr-FR"/>
              <a:pPr>
                <a:spcBef>
                  <a:spcPct val="0"/>
                </a:spcBef>
                <a:buClrTx/>
                <a:buFontTx/>
                <a:buNone/>
              </a:pPr>
              <a:t>1</a:t>
            </a:fld>
            <a:endParaRPr lang="fr-FR" altLang="fr-FR"/>
          </a:p>
        </p:txBody>
      </p:sp>
      <p:sp>
        <p:nvSpPr>
          <p:cNvPr id="16387" name="Text Box 1">
            <a:extLst>
              <a:ext uri="{FF2B5EF4-FFF2-40B4-BE49-F238E27FC236}">
                <a16:creationId xmlns:a16="http://schemas.microsoft.com/office/drawing/2014/main" id="{30AF1FA0-2D9C-4F52-9D2F-125BE18E99E7}"/>
              </a:ext>
            </a:extLst>
          </p:cNvPr>
          <p:cNvSpPr txBox="1">
            <a:spLocks noChangeArrowheads="1"/>
          </p:cNvSpPr>
          <p:nvPr/>
        </p:nvSpPr>
        <p:spPr bwMode="auto">
          <a:xfrm>
            <a:off x="3848100" y="9432925"/>
            <a:ext cx="29400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11138">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7BF6B7C-DDCC-49AF-AAD6-7496D77630A9}" type="slidenum">
              <a:rPr lang="fr-FR" altLang="fr-FR">
                <a:cs typeface="Segoe UI" panose="020B0502040204020203" pitchFamily="34" charset="0"/>
              </a:rPr>
              <a:pPr algn="r" eaLnBrk="1" hangingPunct="1">
                <a:spcBef>
                  <a:spcPct val="0"/>
                </a:spcBef>
                <a:buClrTx/>
                <a:buFontTx/>
                <a:buNone/>
              </a:pPr>
              <a:t>1</a:t>
            </a:fld>
            <a:endParaRPr lang="fr-FR" altLang="fr-FR">
              <a:cs typeface="Segoe UI" panose="020B0502040204020203" pitchFamily="34" charset="0"/>
            </a:endParaRPr>
          </a:p>
        </p:txBody>
      </p:sp>
      <p:sp>
        <p:nvSpPr>
          <p:cNvPr id="16388" name="Text Box 2">
            <a:extLst>
              <a:ext uri="{FF2B5EF4-FFF2-40B4-BE49-F238E27FC236}">
                <a16:creationId xmlns:a16="http://schemas.microsoft.com/office/drawing/2014/main" id="{1F8698A0-5D49-4F76-821E-646DE9AD2D9C}"/>
              </a:ext>
            </a:extLst>
          </p:cNvPr>
          <p:cNvSpPr txBox="1">
            <a:spLocks noChangeArrowheads="1"/>
          </p:cNvSpPr>
          <p:nvPr/>
        </p:nvSpPr>
        <p:spPr bwMode="auto">
          <a:xfrm>
            <a:off x="3848100" y="9432925"/>
            <a:ext cx="2943225"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11138">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3F57A49-E3A7-4397-B757-6267CDBEA9A0}" type="slidenum">
              <a:rPr lang="fr-FR" altLang="fr-FR">
                <a:cs typeface="Segoe UI" panose="020B0502040204020203" pitchFamily="34" charset="0"/>
              </a:rPr>
              <a:pPr algn="r" eaLnBrk="1" hangingPunct="1">
                <a:spcBef>
                  <a:spcPct val="0"/>
                </a:spcBef>
                <a:buClrTx/>
                <a:buFontTx/>
                <a:buNone/>
              </a:pPr>
              <a:t>1</a:t>
            </a:fld>
            <a:endParaRPr lang="fr-FR" altLang="fr-FR">
              <a:cs typeface="Segoe UI" panose="020B0502040204020203" pitchFamily="34" charset="0"/>
            </a:endParaRPr>
          </a:p>
        </p:txBody>
      </p:sp>
      <p:sp>
        <p:nvSpPr>
          <p:cNvPr id="16389" name="Rectangle 3">
            <a:extLst>
              <a:ext uri="{FF2B5EF4-FFF2-40B4-BE49-F238E27FC236}">
                <a16:creationId xmlns:a16="http://schemas.microsoft.com/office/drawing/2014/main" id="{29E24B9C-19E1-4F4B-A336-839F20F8ADB4}"/>
              </a:ext>
            </a:extLst>
          </p:cNvPr>
          <p:cNvSpPr>
            <a:spLocks noGrp="1" noRot="1" noChangeAspect="1" noChangeArrowheads="1" noTextEdit="1"/>
          </p:cNvSpPr>
          <p:nvPr>
            <p:ph type="sldImg"/>
          </p:nvPr>
        </p:nvSpPr>
        <p:spPr>
          <a:xfrm>
            <a:off x="87313" y="744538"/>
            <a:ext cx="6619875" cy="37242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90" name="Text Box 4">
            <a:extLst>
              <a:ext uri="{FF2B5EF4-FFF2-40B4-BE49-F238E27FC236}">
                <a16:creationId xmlns:a16="http://schemas.microsoft.com/office/drawing/2014/main" id="{51B44A5F-4FCD-467F-9C0A-69D13B56EF7B}"/>
              </a:ext>
            </a:extLst>
          </p:cNvPr>
          <p:cNvSpPr txBox="1">
            <a:spLocks noChangeArrowheads="1"/>
          </p:cNvSpPr>
          <p:nvPr/>
        </p:nvSpPr>
        <p:spPr bwMode="auto">
          <a:xfrm>
            <a:off x="679450" y="4718050"/>
            <a:ext cx="5435600" cy="446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fr-FR" alt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0">
            <a:extLst>
              <a:ext uri="{FF2B5EF4-FFF2-40B4-BE49-F238E27FC236}">
                <a16:creationId xmlns:a16="http://schemas.microsoft.com/office/drawing/2014/main" id="{32E883C7-37DA-45A3-9208-25370C052A6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1138">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fld id="{F72F3CFE-181C-4B94-90BA-AB37FAC0B044}" type="slidenum">
              <a:rPr lang="fr-FR" altLang="fr-FR"/>
              <a:pPr>
                <a:spcBef>
                  <a:spcPct val="0"/>
                </a:spcBef>
                <a:buClrTx/>
                <a:buFontTx/>
                <a:buNone/>
              </a:pPr>
              <a:t>39</a:t>
            </a:fld>
            <a:endParaRPr lang="fr-FR" altLang="fr-FR"/>
          </a:p>
        </p:txBody>
      </p:sp>
      <p:sp>
        <p:nvSpPr>
          <p:cNvPr id="55299" name="Text Box 1">
            <a:extLst>
              <a:ext uri="{FF2B5EF4-FFF2-40B4-BE49-F238E27FC236}">
                <a16:creationId xmlns:a16="http://schemas.microsoft.com/office/drawing/2014/main" id="{4F101B19-8F3E-42EF-A836-78B27D531EF5}"/>
              </a:ext>
            </a:extLst>
          </p:cNvPr>
          <p:cNvSpPr txBox="1">
            <a:spLocks noChangeArrowheads="1"/>
          </p:cNvSpPr>
          <p:nvPr/>
        </p:nvSpPr>
        <p:spPr bwMode="auto">
          <a:xfrm>
            <a:off x="3848100" y="9432925"/>
            <a:ext cx="29400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11138">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313DDEF-0BFC-47BA-B2C7-EA3F80658644}" type="slidenum">
              <a:rPr lang="fr-FR" altLang="fr-FR">
                <a:cs typeface="Segoe UI" panose="020B0502040204020203" pitchFamily="34" charset="0"/>
              </a:rPr>
              <a:pPr algn="r" eaLnBrk="1" hangingPunct="1">
                <a:spcBef>
                  <a:spcPct val="0"/>
                </a:spcBef>
                <a:buClrTx/>
                <a:buFontTx/>
                <a:buNone/>
              </a:pPr>
              <a:t>39</a:t>
            </a:fld>
            <a:endParaRPr lang="fr-FR" altLang="fr-FR">
              <a:cs typeface="Segoe UI" panose="020B0502040204020203" pitchFamily="34" charset="0"/>
            </a:endParaRPr>
          </a:p>
        </p:txBody>
      </p:sp>
      <p:sp>
        <p:nvSpPr>
          <p:cNvPr id="55300" name="Text Box 2">
            <a:extLst>
              <a:ext uri="{FF2B5EF4-FFF2-40B4-BE49-F238E27FC236}">
                <a16:creationId xmlns:a16="http://schemas.microsoft.com/office/drawing/2014/main" id="{58DD20AC-7D0E-4E4A-8F21-96475B803370}"/>
              </a:ext>
            </a:extLst>
          </p:cNvPr>
          <p:cNvSpPr txBox="1">
            <a:spLocks noChangeArrowheads="1"/>
          </p:cNvSpPr>
          <p:nvPr/>
        </p:nvSpPr>
        <p:spPr bwMode="auto">
          <a:xfrm>
            <a:off x="3848100" y="9432925"/>
            <a:ext cx="2943225"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11138">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0A1B319-DB5F-4416-A8BE-E86A99EF1BB7}" type="slidenum">
              <a:rPr lang="fr-FR" altLang="fr-FR">
                <a:cs typeface="Segoe UI" panose="020B0502040204020203" pitchFamily="34" charset="0"/>
              </a:rPr>
              <a:pPr algn="r" eaLnBrk="1" hangingPunct="1">
                <a:spcBef>
                  <a:spcPct val="0"/>
                </a:spcBef>
                <a:buClrTx/>
                <a:buFontTx/>
                <a:buNone/>
              </a:pPr>
              <a:t>39</a:t>
            </a:fld>
            <a:endParaRPr lang="fr-FR" altLang="fr-FR">
              <a:cs typeface="Segoe UI" panose="020B0502040204020203" pitchFamily="34" charset="0"/>
            </a:endParaRPr>
          </a:p>
        </p:txBody>
      </p:sp>
      <p:sp>
        <p:nvSpPr>
          <p:cNvPr id="55301" name="Rectangle 3">
            <a:extLst>
              <a:ext uri="{FF2B5EF4-FFF2-40B4-BE49-F238E27FC236}">
                <a16:creationId xmlns:a16="http://schemas.microsoft.com/office/drawing/2014/main" id="{1B1F277A-9099-4DB8-BCB4-3C43481172FF}"/>
              </a:ext>
            </a:extLst>
          </p:cNvPr>
          <p:cNvSpPr>
            <a:spLocks noGrp="1" noRot="1" noChangeAspect="1" noChangeArrowheads="1" noTextEdit="1"/>
          </p:cNvSpPr>
          <p:nvPr>
            <p:ph type="sldImg"/>
          </p:nvPr>
        </p:nvSpPr>
        <p:spPr>
          <a:xfrm>
            <a:off x="87313" y="744538"/>
            <a:ext cx="6619875" cy="37242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302" name="Text Box 4">
            <a:extLst>
              <a:ext uri="{FF2B5EF4-FFF2-40B4-BE49-F238E27FC236}">
                <a16:creationId xmlns:a16="http://schemas.microsoft.com/office/drawing/2014/main" id="{B7D7005B-6C3B-406C-9CFE-A6EC330283C0}"/>
              </a:ext>
            </a:extLst>
          </p:cNvPr>
          <p:cNvSpPr txBox="1">
            <a:spLocks noChangeArrowheads="1"/>
          </p:cNvSpPr>
          <p:nvPr/>
        </p:nvSpPr>
        <p:spPr bwMode="auto">
          <a:xfrm>
            <a:off x="679450" y="4718050"/>
            <a:ext cx="5435600" cy="446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fr-FR" alt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0">
            <a:extLst>
              <a:ext uri="{FF2B5EF4-FFF2-40B4-BE49-F238E27FC236}">
                <a16:creationId xmlns:a16="http://schemas.microsoft.com/office/drawing/2014/main" id="{BE8B6A3A-B275-4300-BA53-04D9F8BC0F2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1138">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fld id="{40DC898D-E099-4AAF-8BCE-8F0C5F86EA94}" type="slidenum">
              <a:rPr lang="fr-FR" altLang="fr-FR"/>
              <a:pPr>
                <a:spcBef>
                  <a:spcPct val="0"/>
                </a:spcBef>
                <a:buClrTx/>
                <a:buFontTx/>
                <a:buNone/>
              </a:pPr>
              <a:t>40</a:t>
            </a:fld>
            <a:endParaRPr lang="fr-FR" altLang="fr-FR"/>
          </a:p>
        </p:txBody>
      </p:sp>
      <p:sp>
        <p:nvSpPr>
          <p:cNvPr id="46083" name="Text Box 1">
            <a:extLst>
              <a:ext uri="{FF2B5EF4-FFF2-40B4-BE49-F238E27FC236}">
                <a16:creationId xmlns:a16="http://schemas.microsoft.com/office/drawing/2014/main" id="{BAA1F87B-DA54-4045-AC79-8DC013FFB336}"/>
              </a:ext>
            </a:extLst>
          </p:cNvPr>
          <p:cNvSpPr txBox="1">
            <a:spLocks noChangeArrowheads="1"/>
          </p:cNvSpPr>
          <p:nvPr/>
        </p:nvSpPr>
        <p:spPr bwMode="auto">
          <a:xfrm>
            <a:off x="3848100" y="9432925"/>
            <a:ext cx="29400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11138">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D08BDFF-B369-4FFE-A9A9-5EA99D9D3CBC}" type="slidenum">
              <a:rPr lang="fr-FR" altLang="fr-FR">
                <a:cs typeface="Segoe UI" panose="020B0502040204020203" pitchFamily="34" charset="0"/>
              </a:rPr>
              <a:pPr algn="r" eaLnBrk="1" hangingPunct="1">
                <a:spcBef>
                  <a:spcPct val="0"/>
                </a:spcBef>
                <a:buClrTx/>
                <a:buFontTx/>
                <a:buNone/>
              </a:pPr>
              <a:t>40</a:t>
            </a:fld>
            <a:endParaRPr lang="fr-FR" altLang="fr-FR">
              <a:cs typeface="Segoe UI" panose="020B0502040204020203" pitchFamily="34" charset="0"/>
            </a:endParaRPr>
          </a:p>
        </p:txBody>
      </p:sp>
      <p:sp>
        <p:nvSpPr>
          <p:cNvPr id="46084" name="Text Box 2">
            <a:extLst>
              <a:ext uri="{FF2B5EF4-FFF2-40B4-BE49-F238E27FC236}">
                <a16:creationId xmlns:a16="http://schemas.microsoft.com/office/drawing/2014/main" id="{6DE69B97-3061-4201-8C33-61A33D2E8A4B}"/>
              </a:ext>
            </a:extLst>
          </p:cNvPr>
          <p:cNvSpPr txBox="1">
            <a:spLocks noChangeArrowheads="1"/>
          </p:cNvSpPr>
          <p:nvPr/>
        </p:nvSpPr>
        <p:spPr bwMode="auto">
          <a:xfrm>
            <a:off x="3848100" y="9432925"/>
            <a:ext cx="2943225"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11138">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929D02C-FB3D-4366-945D-6ED242211696}" type="slidenum">
              <a:rPr lang="fr-FR" altLang="fr-FR">
                <a:cs typeface="Segoe UI" panose="020B0502040204020203" pitchFamily="34" charset="0"/>
              </a:rPr>
              <a:pPr algn="r" eaLnBrk="1" hangingPunct="1">
                <a:spcBef>
                  <a:spcPct val="0"/>
                </a:spcBef>
                <a:buClrTx/>
                <a:buFontTx/>
                <a:buNone/>
              </a:pPr>
              <a:t>40</a:t>
            </a:fld>
            <a:endParaRPr lang="fr-FR" altLang="fr-FR">
              <a:cs typeface="Segoe UI" panose="020B0502040204020203" pitchFamily="34" charset="0"/>
            </a:endParaRPr>
          </a:p>
        </p:txBody>
      </p:sp>
      <p:sp>
        <p:nvSpPr>
          <p:cNvPr id="46085" name="Rectangle 3">
            <a:extLst>
              <a:ext uri="{FF2B5EF4-FFF2-40B4-BE49-F238E27FC236}">
                <a16:creationId xmlns:a16="http://schemas.microsoft.com/office/drawing/2014/main" id="{E5E0B87D-E13D-4175-9FF5-31CB5F075D52}"/>
              </a:ext>
            </a:extLst>
          </p:cNvPr>
          <p:cNvSpPr>
            <a:spLocks noGrp="1" noRot="1" noChangeAspect="1" noChangeArrowheads="1" noTextEdit="1"/>
          </p:cNvSpPr>
          <p:nvPr>
            <p:ph type="sldImg"/>
          </p:nvPr>
        </p:nvSpPr>
        <p:spPr>
          <a:xfrm>
            <a:off x="87313" y="744538"/>
            <a:ext cx="6619875" cy="37242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6" name="Text Box 4">
            <a:extLst>
              <a:ext uri="{FF2B5EF4-FFF2-40B4-BE49-F238E27FC236}">
                <a16:creationId xmlns:a16="http://schemas.microsoft.com/office/drawing/2014/main" id="{112B6F91-C3CF-498B-BAE7-89E8E9810A3C}"/>
              </a:ext>
            </a:extLst>
          </p:cNvPr>
          <p:cNvSpPr txBox="1">
            <a:spLocks noChangeArrowheads="1"/>
          </p:cNvSpPr>
          <p:nvPr/>
        </p:nvSpPr>
        <p:spPr bwMode="auto">
          <a:xfrm>
            <a:off x="679450" y="4718050"/>
            <a:ext cx="5435600" cy="446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fr-FR" altLang="fr-FR"/>
          </a:p>
        </p:txBody>
      </p:sp>
    </p:spTree>
    <p:extLst>
      <p:ext uri="{BB962C8B-B14F-4D97-AF65-F5344CB8AC3E}">
        <p14:creationId xmlns:p14="http://schemas.microsoft.com/office/powerpoint/2010/main" val="247617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0">
            <a:extLst>
              <a:ext uri="{FF2B5EF4-FFF2-40B4-BE49-F238E27FC236}">
                <a16:creationId xmlns:a16="http://schemas.microsoft.com/office/drawing/2014/main" id="{9EDF423E-6473-40A5-A4FB-72339488E9D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1138">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fld id="{D35FB273-4227-44AB-85E1-A8209BA4EB10}" type="slidenum">
              <a:rPr lang="fr-FR" altLang="fr-FR"/>
              <a:pPr>
                <a:spcBef>
                  <a:spcPct val="0"/>
                </a:spcBef>
                <a:buClrTx/>
                <a:buFontTx/>
                <a:buNone/>
              </a:pPr>
              <a:t>41</a:t>
            </a:fld>
            <a:endParaRPr lang="fr-FR" altLang="fr-FR"/>
          </a:p>
        </p:txBody>
      </p:sp>
      <p:sp>
        <p:nvSpPr>
          <p:cNvPr id="57347" name="Text Box 1">
            <a:extLst>
              <a:ext uri="{FF2B5EF4-FFF2-40B4-BE49-F238E27FC236}">
                <a16:creationId xmlns:a16="http://schemas.microsoft.com/office/drawing/2014/main" id="{7AE5FD61-E9DC-4CCD-87C4-6EBFBEF859A1}"/>
              </a:ext>
            </a:extLst>
          </p:cNvPr>
          <p:cNvSpPr txBox="1">
            <a:spLocks noChangeArrowheads="1"/>
          </p:cNvSpPr>
          <p:nvPr/>
        </p:nvSpPr>
        <p:spPr bwMode="auto">
          <a:xfrm>
            <a:off x="3848100" y="9432925"/>
            <a:ext cx="29400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11138">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AE9E4E9-D275-4E27-91D7-4990EA994956}" type="slidenum">
              <a:rPr lang="fr-FR" altLang="fr-FR">
                <a:cs typeface="Segoe UI" panose="020B0502040204020203" pitchFamily="34" charset="0"/>
              </a:rPr>
              <a:pPr algn="r" eaLnBrk="1" hangingPunct="1">
                <a:spcBef>
                  <a:spcPct val="0"/>
                </a:spcBef>
                <a:buClrTx/>
                <a:buFontTx/>
                <a:buNone/>
              </a:pPr>
              <a:t>41</a:t>
            </a:fld>
            <a:endParaRPr lang="fr-FR" altLang="fr-FR">
              <a:cs typeface="Segoe UI" panose="020B0502040204020203" pitchFamily="34" charset="0"/>
            </a:endParaRPr>
          </a:p>
        </p:txBody>
      </p:sp>
      <p:sp>
        <p:nvSpPr>
          <p:cNvPr id="57348" name="Text Box 2">
            <a:extLst>
              <a:ext uri="{FF2B5EF4-FFF2-40B4-BE49-F238E27FC236}">
                <a16:creationId xmlns:a16="http://schemas.microsoft.com/office/drawing/2014/main" id="{C3C659BE-EB87-4DAF-9DFB-0681956A2B2E}"/>
              </a:ext>
            </a:extLst>
          </p:cNvPr>
          <p:cNvSpPr txBox="1">
            <a:spLocks noChangeArrowheads="1"/>
          </p:cNvSpPr>
          <p:nvPr/>
        </p:nvSpPr>
        <p:spPr bwMode="auto">
          <a:xfrm>
            <a:off x="3848100" y="9432925"/>
            <a:ext cx="2943225"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11138">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62F1E68-D774-447A-9DED-FCDAD6F60138}" type="slidenum">
              <a:rPr lang="fr-FR" altLang="fr-FR">
                <a:cs typeface="Segoe UI" panose="020B0502040204020203" pitchFamily="34" charset="0"/>
              </a:rPr>
              <a:pPr algn="r" eaLnBrk="1" hangingPunct="1">
                <a:spcBef>
                  <a:spcPct val="0"/>
                </a:spcBef>
                <a:buClrTx/>
                <a:buFontTx/>
                <a:buNone/>
              </a:pPr>
              <a:t>41</a:t>
            </a:fld>
            <a:endParaRPr lang="fr-FR" altLang="fr-FR">
              <a:cs typeface="Segoe UI" panose="020B0502040204020203" pitchFamily="34" charset="0"/>
            </a:endParaRPr>
          </a:p>
        </p:txBody>
      </p:sp>
      <p:sp>
        <p:nvSpPr>
          <p:cNvPr id="57349" name="Rectangle 3">
            <a:extLst>
              <a:ext uri="{FF2B5EF4-FFF2-40B4-BE49-F238E27FC236}">
                <a16:creationId xmlns:a16="http://schemas.microsoft.com/office/drawing/2014/main" id="{12A8D0B6-6DAE-45F0-85AE-A09513BBC857}"/>
              </a:ext>
            </a:extLst>
          </p:cNvPr>
          <p:cNvSpPr>
            <a:spLocks noGrp="1" noRot="1" noChangeAspect="1" noChangeArrowheads="1" noTextEdit="1"/>
          </p:cNvSpPr>
          <p:nvPr>
            <p:ph type="sldImg"/>
          </p:nvPr>
        </p:nvSpPr>
        <p:spPr>
          <a:xfrm>
            <a:off x="87313" y="744538"/>
            <a:ext cx="6619875" cy="37242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50" name="Text Box 4">
            <a:extLst>
              <a:ext uri="{FF2B5EF4-FFF2-40B4-BE49-F238E27FC236}">
                <a16:creationId xmlns:a16="http://schemas.microsoft.com/office/drawing/2014/main" id="{E4330E9C-B8D8-43B8-A4BA-A3D57FDB9669}"/>
              </a:ext>
            </a:extLst>
          </p:cNvPr>
          <p:cNvSpPr txBox="1">
            <a:spLocks noChangeArrowheads="1"/>
          </p:cNvSpPr>
          <p:nvPr/>
        </p:nvSpPr>
        <p:spPr bwMode="auto">
          <a:xfrm>
            <a:off x="679450" y="4718050"/>
            <a:ext cx="5435600" cy="446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fr-FR" alt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0">
            <a:extLst>
              <a:ext uri="{FF2B5EF4-FFF2-40B4-BE49-F238E27FC236}">
                <a16:creationId xmlns:a16="http://schemas.microsoft.com/office/drawing/2014/main" id="{D4442BDF-D13A-4E85-8FC1-11CACC0C0B8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1138">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fld id="{4E07BA3D-6C48-41A2-9963-0E9BEEADAA33}" type="slidenum">
              <a:rPr lang="fr-FR" altLang="fr-FR"/>
              <a:pPr>
                <a:spcBef>
                  <a:spcPct val="0"/>
                </a:spcBef>
                <a:buClrTx/>
                <a:buFontTx/>
                <a:buNone/>
              </a:pPr>
              <a:t>42</a:t>
            </a:fld>
            <a:endParaRPr lang="fr-FR" altLang="fr-FR"/>
          </a:p>
        </p:txBody>
      </p:sp>
      <p:sp>
        <p:nvSpPr>
          <p:cNvPr id="59395" name="Text Box 1">
            <a:extLst>
              <a:ext uri="{FF2B5EF4-FFF2-40B4-BE49-F238E27FC236}">
                <a16:creationId xmlns:a16="http://schemas.microsoft.com/office/drawing/2014/main" id="{A9A674E1-8C02-4E33-9203-9E3A660FE16A}"/>
              </a:ext>
            </a:extLst>
          </p:cNvPr>
          <p:cNvSpPr txBox="1">
            <a:spLocks noChangeArrowheads="1"/>
          </p:cNvSpPr>
          <p:nvPr/>
        </p:nvSpPr>
        <p:spPr bwMode="auto">
          <a:xfrm>
            <a:off x="3848100" y="9432925"/>
            <a:ext cx="29400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11138">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9D58EE8-FDEE-416A-96FF-67609F198A25}" type="slidenum">
              <a:rPr lang="fr-FR" altLang="fr-FR">
                <a:cs typeface="Segoe UI" panose="020B0502040204020203" pitchFamily="34" charset="0"/>
              </a:rPr>
              <a:pPr algn="r" eaLnBrk="1" hangingPunct="1">
                <a:spcBef>
                  <a:spcPct val="0"/>
                </a:spcBef>
                <a:buClrTx/>
                <a:buFontTx/>
                <a:buNone/>
              </a:pPr>
              <a:t>42</a:t>
            </a:fld>
            <a:endParaRPr lang="fr-FR" altLang="fr-FR">
              <a:cs typeface="Segoe UI" panose="020B0502040204020203" pitchFamily="34" charset="0"/>
            </a:endParaRPr>
          </a:p>
        </p:txBody>
      </p:sp>
      <p:sp>
        <p:nvSpPr>
          <p:cNvPr id="59396" name="Text Box 2">
            <a:extLst>
              <a:ext uri="{FF2B5EF4-FFF2-40B4-BE49-F238E27FC236}">
                <a16:creationId xmlns:a16="http://schemas.microsoft.com/office/drawing/2014/main" id="{D276820B-A5BC-411D-ABA7-451E4895F42F}"/>
              </a:ext>
            </a:extLst>
          </p:cNvPr>
          <p:cNvSpPr txBox="1">
            <a:spLocks noChangeArrowheads="1"/>
          </p:cNvSpPr>
          <p:nvPr/>
        </p:nvSpPr>
        <p:spPr bwMode="auto">
          <a:xfrm>
            <a:off x="3848100" y="9432925"/>
            <a:ext cx="2943225"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11138">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12C9A09-31CC-4E19-A1FA-54FBCA5ECE2F}" type="slidenum">
              <a:rPr lang="fr-FR" altLang="fr-FR">
                <a:cs typeface="Segoe UI" panose="020B0502040204020203" pitchFamily="34" charset="0"/>
              </a:rPr>
              <a:pPr algn="r" eaLnBrk="1" hangingPunct="1">
                <a:spcBef>
                  <a:spcPct val="0"/>
                </a:spcBef>
                <a:buClrTx/>
                <a:buFontTx/>
                <a:buNone/>
              </a:pPr>
              <a:t>42</a:t>
            </a:fld>
            <a:endParaRPr lang="fr-FR" altLang="fr-FR">
              <a:cs typeface="Segoe UI" panose="020B0502040204020203" pitchFamily="34" charset="0"/>
            </a:endParaRPr>
          </a:p>
        </p:txBody>
      </p:sp>
      <p:sp>
        <p:nvSpPr>
          <p:cNvPr id="59397" name="Rectangle 3">
            <a:extLst>
              <a:ext uri="{FF2B5EF4-FFF2-40B4-BE49-F238E27FC236}">
                <a16:creationId xmlns:a16="http://schemas.microsoft.com/office/drawing/2014/main" id="{C651C4B3-9934-4ACB-AA5B-0040583D19DC}"/>
              </a:ext>
            </a:extLst>
          </p:cNvPr>
          <p:cNvSpPr>
            <a:spLocks noGrp="1" noRot="1" noChangeAspect="1" noChangeArrowheads="1" noTextEdit="1"/>
          </p:cNvSpPr>
          <p:nvPr>
            <p:ph type="sldImg"/>
          </p:nvPr>
        </p:nvSpPr>
        <p:spPr>
          <a:xfrm>
            <a:off x="87313" y="744538"/>
            <a:ext cx="6619875" cy="37242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8" name="Text Box 4">
            <a:extLst>
              <a:ext uri="{FF2B5EF4-FFF2-40B4-BE49-F238E27FC236}">
                <a16:creationId xmlns:a16="http://schemas.microsoft.com/office/drawing/2014/main" id="{5DFC3683-6E45-48C3-BA9C-B9CE591E3624}"/>
              </a:ext>
            </a:extLst>
          </p:cNvPr>
          <p:cNvSpPr txBox="1">
            <a:spLocks noChangeArrowheads="1"/>
          </p:cNvSpPr>
          <p:nvPr/>
        </p:nvSpPr>
        <p:spPr bwMode="auto">
          <a:xfrm>
            <a:off x="679450" y="4718050"/>
            <a:ext cx="5435600" cy="446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0">
            <a:extLst>
              <a:ext uri="{FF2B5EF4-FFF2-40B4-BE49-F238E27FC236}">
                <a16:creationId xmlns:a16="http://schemas.microsoft.com/office/drawing/2014/main" id="{C8C8F1D9-F517-417F-B131-23C62F459E4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1138">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fld id="{135E01EB-9E3E-413D-9F93-3B2FC7EDFB45}" type="slidenum">
              <a:rPr lang="fr-FR" altLang="fr-FR"/>
              <a:pPr>
                <a:spcBef>
                  <a:spcPct val="0"/>
                </a:spcBef>
                <a:buClrTx/>
                <a:buFontTx/>
                <a:buNone/>
              </a:pPr>
              <a:t>2</a:t>
            </a:fld>
            <a:endParaRPr lang="fr-FR" altLang="fr-FR"/>
          </a:p>
        </p:txBody>
      </p:sp>
      <p:sp>
        <p:nvSpPr>
          <p:cNvPr id="18435" name="Rectangle 1">
            <a:extLst>
              <a:ext uri="{FF2B5EF4-FFF2-40B4-BE49-F238E27FC236}">
                <a16:creationId xmlns:a16="http://schemas.microsoft.com/office/drawing/2014/main" id="{B5FCA6A6-A798-463B-8DF9-D7F3C3EF2D19}"/>
              </a:ext>
            </a:extLst>
          </p:cNvPr>
          <p:cNvSpPr>
            <a:spLocks noGrp="1" noRot="1" noChangeAspect="1" noChangeArrowheads="1" noTextEdit="1"/>
          </p:cNvSpPr>
          <p:nvPr>
            <p:ph type="sldImg"/>
          </p:nvPr>
        </p:nvSpPr>
        <p:spPr>
          <a:xfrm>
            <a:off x="88900" y="744538"/>
            <a:ext cx="6611938" cy="371951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7276CC03-78AE-44BC-8AE8-373D96296EC1}"/>
              </a:ext>
            </a:extLst>
          </p:cNvPr>
          <p:cNvSpPr>
            <a:spLocks noGrp="1" noChangeArrowheads="1"/>
          </p:cNvSpPr>
          <p:nvPr>
            <p:ph type="body" idx="1"/>
          </p:nvPr>
        </p:nvSpPr>
        <p:spPr>
          <a:xfrm>
            <a:off x="679450" y="4718050"/>
            <a:ext cx="5430838" cy="446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0">
            <a:extLst>
              <a:ext uri="{FF2B5EF4-FFF2-40B4-BE49-F238E27FC236}">
                <a16:creationId xmlns:a16="http://schemas.microsoft.com/office/drawing/2014/main" id="{106FDC30-2B16-4CEB-89F5-98AFDFA6A7A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1138">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fld id="{33A6362C-534C-4F27-BBF7-8670C70F9DAF}" type="slidenum">
              <a:rPr lang="fr-FR" altLang="fr-FR"/>
              <a:pPr>
                <a:spcBef>
                  <a:spcPct val="0"/>
                </a:spcBef>
                <a:buClrTx/>
                <a:buFontTx/>
                <a:buNone/>
              </a:pPr>
              <a:t>3</a:t>
            </a:fld>
            <a:endParaRPr lang="fr-FR" altLang="fr-FR"/>
          </a:p>
        </p:txBody>
      </p:sp>
      <p:sp>
        <p:nvSpPr>
          <p:cNvPr id="20483" name="Rectangle 1">
            <a:extLst>
              <a:ext uri="{FF2B5EF4-FFF2-40B4-BE49-F238E27FC236}">
                <a16:creationId xmlns:a16="http://schemas.microsoft.com/office/drawing/2014/main" id="{38954646-6635-47C5-8C71-19A01EBAE5BF}"/>
              </a:ext>
            </a:extLst>
          </p:cNvPr>
          <p:cNvSpPr>
            <a:spLocks noGrp="1" noRot="1" noChangeAspect="1" noChangeArrowheads="1" noTextEdit="1"/>
          </p:cNvSpPr>
          <p:nvPr>
            <p:ph type="sldImg"/>
          </p:nvPr>
        </p:nvSpPr>
        <p:spPr>
          <a:xfrm>
            <a:off x="88900" y="744538"/>
            <a:ext cx="6611938" cy="371951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4" name="Rectangle 2">
            <a:extLst>
              <a:ext uri="{FF2B5EF4-FFF2-40B4-BE49-F238E27FC236}">
                <a16:creationId xmlns:a16="http://schemas.microsoft.com/office/drawing/2014/main" id="{AA4B9D5E-152B-4CAD-9FCA-9245AE2FEC54}"/>
              </a:ext>
            </a:extLst>
          </p:cNvPr>
          <p:cNvSpPr>
            <a:spLocks noGrp="1" noChangeArrowheads="1"/>
          </p:cNvSpPr>
          <p:nvPr>
            <p:ph type="body" idx="1"/>
          </p:nvPr>
        </p:nvSpPr>
        <p:spPr>
          <a:xfrm>
            <a:off x="679450" y="4718050"/>
            <a:ext cx="5430838" cy="446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0">
            <a:extLst>
              <a:ext uri="{FF2B5EF4-FFF2-40B4-BE49-F238E27FC236}">
                <a16:creationId xmlns:a16="http://schemas.microsoft.com/office/drawing/2014/main" id="{284EF5E2-F71D-4BFC-BDAF-21904CA912B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1138">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fld id="{01A5C63F-7546-486A-B231-A59B3B651753}" type="slidenum">
              <a:rPr lang="fr-FR" altLang="fr-FR"/>
              <a:pPr>
                <a:spcBef>
                  <a:spcPct val="0"/>
                </a:spcBef>
                <a:buClrTx/>
                <a:buFontTx/>
                <a:buNone/>
              </a:pPr>
              <a:t>4</a:t>
            </a:fld>
            <a:endParaRPr lang="fr-FR" altLang="fr-FR"/>
          </a:p>
        </p:txBody>
      </p:sp>
      <p:sp>
        <p:nvSpPr>
          <p:cNvPr id="22531" name="Rectangle 1">
            <a:extLst>
              <a:ext uri="{FF2B5EF4-FFF2-40B4-BE49-F238E27FC236}">
                <a16:creationId xmlns:a16="http://schemas.microsoft.com/office/drawing/2014/main" id="{947FCC13-98A3-4E28-82CA-DEDB8C839832}"/>
              </a:ext>
            </a:extLst>
          </p:cNvPr>
          <p:cNvSpPr>
            <a:spLocks noGrp="1" noRot="1" noChangeAspect="1" noChangeArrowheads="1" noTextEdit="1"/>
          </p:cNvSpPr>
          <p:nvPr>
            <p:ph type="sldImg"/>
          </p:nvPr>
        </p:nvSpPr>
        <p:spPr>
          <a:xfrm>
            <a:off x="88900" y="744538"/>
            <a:ext cx="6611938" cy="371951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2" name="Rectangle 2">
            <a:extLst>
              <a:ext uri="{FF2B5EF4-FFF2-40B4-BE49-F238E27FC236}">
                <a16:creationId xmlns:a16="http://schemas.microsoft.com/office/drawing/2014/main" id="{A985699C-302B-4832-B230-E018F4F3C3ED}"/>
              </a:ext>
            </a:extLst>
          </p:cNvPr>
          <p:cNvSpPr>
            <a:spLocks noGrp="1" noChangeArrowheads="1"/>
          </p:cNvSpPr>
          <p:nvPr>
            <p:ph type="body" idx="1"/>
          </p:nvPr>
        </p:nvSpPr>
        <p:spPr>
          <a:xfrm>
            <a:off x="679450" y="4718050"/>
            <a:ext cx="5430838" cy="446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0">
            <a:extLst>
              <a:ext uri="{FF2B5EF4-FFF2-40B4-BE49-F238E27FC236}">
                <a16:creationId xmlns:a16="http://schemas.microsoft.com/office/drawing/2014/main" id="{4638E553-689D-4FC7-816A-F33A9C8A71C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1138">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fld id="{0849427B-156F-4447-924F-A6D1D7CFBBFC}" type="slidenum">
              <a:rPr lang="fr-FR" altLang="fr-FR"/>
              <a:pPr>
                <a:spcBef>
                  <a:spcPct val="0"/>
                </a:spcBef>
                <a:buClrTx/>
                <a:buFontTx/>
                <a:buNone/>
              </a:pPr>
              <a:t>5</a:t>
            </a:fld>
            <a:endParaRPr lang="fr-FR" altLang="fr-FR"/>
          </a:p>
        </p:txBody>
      </p:sp>
      <p:sp>
        <p:nvSpPr>
          <p:cNvPr id="24579" name="Text Box 1">
            <a:extLst>
              <a:ext uri="{FF2B5EF4-FFF2-40B4-BE49-F238E27FC236}">
                <a16:creationId xmlns:a16="http://schemas.microsoft.com/office/drawing/2014/main" id="{66B772E6-89BD-4B20-9483-C36BF0090D1F}"/>
              </a:ext>
            </a:extLst>
          </p:cNvPr>
          <p:cNvSpPr txBox="1">
            <a:spLocks noChangeArrowheads="1"/>
          </p:cNvSpPr>
          <p:nvPr/>
        </p:nvSpPr>
        <p:spPr bwMode="auto">
          <a:xfrm>
            <a:off x="3848100" y="9432925"/>
            <a:ext cx="29400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11138">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91EA9CA-B21F-4D42-83AC-BDABD3502F94}" type="slidenum">
              <a:rPr lang="fr-FR" altLang="fr-FR">
                <a:cs typeface="Segoe UI" panose="020B0502040204020203" pitchFamily="34" charset="0"/>
              </a:rPr>
              <a:pPr algn="r" eaLnBrk="1" hangingPunct="1">
                <a:spcBef>
                  <a:spcPct val="0"/>
                </a:spcBef>
                <a:buClrTx/>
                <a:buFontTx/>
                <a:buNone/>
              </a:pPr>
              <a:t>5</a:t>
            </a:fld>
            <a:endParaRPr lang="fr-FR" altLang="fr-FR">
              <a:cs typeface="Segoe UI" panose="020B0502040204020203" pitchFamily="34" charset="0"/>
            </a:endParaRPr>
          </a:p>
        </p:txBody>
      </p:sp>
      <p:sp>
        <p:nvSpPr>
          <p:cNvPr id="24580" name="Text Box 2">
            <a:extLst>
              <a:ext uri="{FF2B5EF4-FFF2-40B4-BE49-F238E27FC236}">
                <a16:creationId xmlns:a16="http://schemas.microsoft.com/office/drawing/2014/main" id="{632EC269-2422-4401-AA30-013D9C64C83D}"/>
              </a:ext>
            </a:extLst>
          </p:cNvPr>
          <p:cNvSpPr txBox="1">
            <a:spLocks noChangeArrowheads="1"/>
          </p:cNvSpPr>
          <p:nvPr/>
        </p:nvSpPr>
        <p:spPr bwMode="auto">
          <a:xfrm>
            <a:off x="3848100" y="9432925"/>
            <a:ext cx="2943225"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11138">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4FAA1C4-9906-4F5E-BD4B-30CB14A3C46F}" type="slidenum">
              <a:rPr lang="fr-FR" altLang="fr-FR">
                <a:cs typeface="Segoe UI" panose="020B0502040204020203" pitchFamily="34" charset="0"/>
              </a:rPr>
              <a:pPr algn="r" eaLnBrk="1" hangingPunct="1">
                <a:spcBef>
                  <a:spcPct val="0"/>
                </a:spcBef>
                <a:buClrTx/>
                <a:buFontTx/>
                <a:buNone/>
              </a:pPr>
              <a:t>5</a:t>
            </a:fld>
            <a:endParaRPr lang="fr-FR" altLang="fr-FR">
              <a:cs typeface="Segoe UI" panose="020B0502040204020203" pitchFamily="34" charset="0"/>
            </a:endParaRPr>
          </a:p>
        </p:txBody>
      </p:sp>
      <p:sp>
        <p:nvSpPr>
          <p:cNvPr id="24581" name="Rectangle 3">
            <a:extLst>
              <a:ext uri="{FF2B5EF4-FFF2-40B4-BE49-F238E27FC236}">
                <a16:creationId xmlns:a16="http://schemas.microsoft.com/office/drawing/2014/main" id="{B23CEF80-01D9-497B-AC47-8C5C91D8FEE8}"/>
              </a:ext>
            </a:extLst>
          </p:cNvPr>
          <p:cNvSpPr>
            <a:spLocks noGrp="1" noRot="1" noChangeAspect="1" noChangeArrowheads="1" noTextEdit="1"/>
          </p:cNvSpPr>
          <p:nvPr>
            <p:ph type="sldImg"/>
          </p:nvPr>
        </p:nvSpPr>
        <p:spPr>
          <a:xfrm>
            <a:off x="87313" y="744538"/>
            <a:ext cx="6619875" cy="37242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2" name="Text Box 4">
            <a:extLst>
              <a:ext uri="{FF2B5EF4-FFF2-40B4-BE49-F238E27FC236}">
                <a16:creationId xmlns:a16="http://schemas.microsoft.com/office/drawing/2014/main" id="{76A8EF79-5358-410D-B38C-D60063273666}"/>
              </a:ext>
            </a:extLst>
          </p:cNvPr>
          <p:cNvSpPr txBox="1">
            <a:spLocks noChangeArrowheads="1"/>
          </p:cNvSpPr>
          <p:nvPr/>
        </p:nvSpPr>
        <p:spPr bwMode="auto">
          <a:xfrm>
            <a:off x="679450" y="4718050"/>
            <a:ext cx="5435600" cy="446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fr-FR"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0">
            <a:extLst>
              <a:ext uri="{FF2B5EF4-FFF2-40B4-BE49-F238E27FC236}">
                <a16:creationId xmlns:a16="http://schemas.microsoft.com/office/drawing/2014/main" id="{A9105A27-31A8-439D-8C4F-22F7184F83A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1138">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fld id="{2BA12137-120E-4A12-9A5F-6E5BFFFB715E}" type="slidenum">
              <a:rPr lang="fr-FR" altLang="fr-FR"/>
              <a:pPr>
                <a:spcBef>
                  <a:spcPct val="0"/>
                </a:spcBef>
                <a:buClrTx/>
                <a:buFontTx/>
                <a:buNone/>
              </a:pPr>
              <a:t>14</a:t>
            </a:fld>
            <a:endParaRPr lang="fr-FR" altLang="fr-FR"/>
          </a:p>
        </p:txBody>
      </p:sp>
      <p:sp>
        <p:nvSpPr>
          <p:cNvPr id="37891" name="Text Box 1">
            <a:extLst>
              <a:ext uri="{FF2B5EF4-FFF2-40B4-BE49-F238E27FC236}">
                <a16:creationId xmlns:a16="http://schemas.microsoft.com/office/drawing/2014/main" id="{9CC2E8B1-4911-44A5-871C-E2E31610B4EB}"/>
              </a:ext>
            </a:extLst>
          </p:cNvPr>
          <p:cNvSpPr txBox="1">
            <a:spLocks noChangeArrowheads="1"/>
          </p:cNvSpPr>
          <p:nvPr/>
        </p:nvSpPr>
        <p:spPr bwMode="auto">
          <a:xfrm>
            <a:off x="3848100" y="9432925"/>
            <a:ext cx="29400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11138">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3538877-89BC-4DBF-8011-596C14E2CA83}" type="slidenum">
              <a:rPr lang="fr-FR" altLang="fr-FR">
                <a:cs typeface="Segoe UI" panose="020B0502040204020203" pitchFamily="34" charset="0"/>
              </a:rPr>
              <a:pPr algn="r" eaLnBrk="1" hangingPunct="1">
                <a:spcBef>
                  <a:spcPct val="0"/>
                </a:spcBef>
                <a:buClrTx/>
                <a:buFontTx/>
                <a:buNone/>
              </a:pPr>
              <a:t>14</a:t>
            </a:fld>
            <a:endParaRPr lang="fr-FR" altLang="fr-FR">
              <a:cs typeface="Segoe UI" panose="020B0502040204020203" pitchFamily="34" charset="0"/>
            </a:endParaRPr>
          </a:p>
        </p:txBody>
      </p:sp>
      <p:sp>
        <p:nvSpPr>
          <p:cNvPr id="37892" name="Text Box 2">
            <a:extLst>
              <a:ext uri="{FF2B5EF4-FFF2-40B4-BE49-F238E27FC236}">
                <a16:creationId xmlns:a16="http://schemas.microsoft.com/office/drawing/2014/main" id="{3EA48590-C067-4913-96AE-47D18F7A4041}"/>
              </a:ext>
            </a:extLst>
          </p:cNvPr>
          <p:cNvSpPr txBox="1">
            <a:spLocks noChangeArrowheads="1"/>
          </p:cNvSpPr>
          <p:nvPr/>
        </p:nvSpPr>
        <p:spPr bwMode="auto">
          <a:xfrm>
            <a:off x="3848100" y="9432925"/>
            <a:ext cx="2943225"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11138">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D7503C3-2A95-4CD7-899E-C03C246AB9F2}" type="slidenum">
              <a:rPr lang="fr-FR" altLang="fr-FR">
                <a:cs typeface="Segoe UI" panose="020B0502040204020203" pitchFamily="34" charset="0"/>
              </a:rPr>
              <a:pPr algn="r" eaLnBrk="1" hangingPunct="1">
                <a:spcBef>
                  <a:spcPct val="0"/>
                </a:spcBef>
                <a:buClrTx/>
                <a:buFontTx/>
                <a:buNone/>
              </a:pPr>
              <a:t>14</a:t>
            </a:fld>
            <a:endParaRPr lang="fr-FR" altLang="fr-FR">
              <a:cs typeface="Segoe UI" panose="020B0502040204020203" pitchFamily="34" charset="0"/>
            </a:endParaRPr>
          </a:p>
        </p:txBody>
      </p:sp>
      <p:sp>
        <p:nvSpPr>
          <p:cNvPr id="37893" name="Rectangle 3">
            <a:extLst>
              <a:ext uri="{FF2B5EF4-FFF2-40B4-BE49-F238E27FC236}">
                <a16:creationId xmlns:a16="http://schemas.microsoft.com/office/drawing/2014/main" id="{78C17D72-0D7F-4AF5-9F89-13DB7FA8E494}"/>
              </a:ext>
            </a:extLst>
          </p:cNvPr>
          <p:cNvSpPr>
            <a:spLocks noGrp="1" noRot="1" noChangeAspect="1" noChangeArrowheads="1" noTextEdit="1"/>
          </p:cNvSpPr>
          <p:nvPr>
            <p:ph type="sldImg"/>
          </p:nvPr>
        </p:nvSpPr>
        <p:spPr>
          <a:xfrm>
            <a:off x="87313" y="744538"/>
            <a:ext cx="6619875" cy="37242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4" name="Text Box 4">
            <a:extLst>
              <a:ext uri="{FF2B5EF4-FFF2-40B4-BE49-F238E27FC236}">
                <a16:creationId xmlns:a16="http://schemas.microsoft.com/office/drawing/2014/main" id="{F24EDEE8-99DE-4F78-B0C5-E2140A6587F2}"/>
              </a:ext>
            </a:extLst>
          </p:cNvPr>
          <p:cNvSpPr txBox="1">
            <a:spLocks noChangeArrowheads="1"/>
          </p:cNvSpPr>
          <p:nvPr/>
        </p:nvSpPr>
        <p:spPr bwMode="auto">
          <a:xfrm>
            <a:off x="679450" y="4718050"/>
            <a:ext cx="5435600" cy="446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fr-FR"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0">
            <a:extLst>
              <a:ext uri="{FF2B5EF4-FFF2-40B4-BE49-F238E27FC236}">
                <a16:creationId xmlns:a16="http://schemas.microsoft.com/office/drawing/2014/main" id="{A9105A27-31A8-439D-8C4F-22F7184F83A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1138">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fld id="{2BA12137-120E-4A12-9A5F-6E5BFFFB715E}" type="slidenum">
              <a:rPr lang="fr-FR" altLang="fr-FR"/>
              <a:pPr>
                <a:spcBef>
                  <a:spcPct val="0"/>
                </a:spcBef>
                <a:buClrTx/>
                <a:buFontTx/>
                <a:buNone/>
              </a:pPr>
              <a:t>18</a:t>
            </a:fld>
            <a:endParaRPr lang="fr-FR" altLang="fr-FR"/>
          </a:p>
        </p:txBody>
      </p:sp>
      <p:sp>
        <p:nvSpPr>
          <p:cNvPr id="37891" name="Text Box 1">
            <a:extLst>
              <a:ext uri="{FF2B5EF4-FFF2-40B4-BE49-F238E27FC236}">
                <a16:creationId xmlns:a16="http://schemas.microsoft.com/office/drawing/2014/main" id="{9CC2E8B1-4911-44A5-871C-E2E31610B4EB}"/>
              </a:ext>
            </a:extLst>
          </p:cNvPr>
          <p:cNvSpPr txBox="1">
            <a:spLocks noChangeArrowheads="1"/>
          </p:cNvSpPr>
          <p:nvPr/>
        </p:nvSpPr>
        <p:spPr bwMode="auto">
          <a:xfrm>
            <a:off x="3848100" y="9432925"/>
            <a:ext cx="29400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11138">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3538877-89BC-4DBF-8011-596C14E2CA83}" type="slidenum">
              <a:rPr lang="fr-FR" altLang="fr-FR">
                <a:cs typeface="Segoe UI" panose="020B0502040204020203" pitchFamily="34" charset="0"/>
              </a:rPr>
              <a:pPr algn="r" eaLnBrk="1" hangingPunct="1">
                <a:spcBef>
                  <a:spcPct val="0"/>
                </a:spcBef>
                <a:buClrTx/>
                <a:buFontTx/>
                <a:buNone/>
              </a:pPr>
              <a:t>18</a:t>
            </a:fld>
            <a:endParaRPr lang="fr-FR" altLang="fr-FR">
              <a:cs typeface="Segoe UI" panose="020B0502040204020203" pitchFamily="34" charset="0"/>
            </a:endParaRPr>
          </a:p>
        </p:txBody>
      </p:sp>
      <p:sp>
        <p:nvSpPr>
          <p:cNvPr id="37892" name="Text Box 2">
            <a:extLst>
              <a:ext uri="{FF2B5EF4-FFF2-40B4-BE49-F238E27FC236}">
                <a16:creationId xmlns:a16="http://schemas.microsoft.com/office/drawing/2014/main" id="{3EA48590-C067-4913-96AE-47D18F7A4041}"/>
              </a:ext>
            </a:extLst>
          </p:cNvPr>
          <p:cNvSpPr txBox="1">
            <a:spLocks noChangeArrowheads="1"/>
          </p:cNvSpPr>
          <p:nvPr/>
        </p:nvSpPr>
        <p:spPr bwMode="auto">
          <a:xfrm>
            <a:off x="3848100" y="9432925"/>
            <a:ext cx="2943225"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11138">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D7503C3-2A95-4CD7-899E-C03C246AB9F2}" type="slidenum">
              <a:rPr lang="fr-FR" altLang="fr-FR">
                <a:cs typeface="Segoe UI" panose="020B0502040204020203" pitchFamily="34" charset="0"/>
              </a:rPr>
              <a:pPr algn="r" eaLnBrk="1" hangingPunct="1">
                <a:spcBef>
                  <a:spcPct val="0"/>
                </a:spcBef>
                <a:buClrTx/>
                <a:buFontTx/>
                <a:buNone/>
              </a:pPr>
              <a:t>18</a:t>
            </a:fld>
            <a:endParaRPr lang="fr-FR" altLang="fr-FR">
              <a:cs typeface="Segoe UI" panose="020B0502040204020203" pitchFamily="34" charset="0"/>
            </a:endParaRPr>
          </a:p>
        </p:txBody>
      </p:sp>
      <p:sp>
        <p:nvSpPr>
          <p:cNvPr id="37893" name="Rectangle 3">
            <a:extLst>
              <a:ext uri="{FF2B5EF4-FFF2-40B4-BE49-F238E27FC236}">
                <a16:creationId xmlns:a16="http://schemas.microsoft.com/office/drawing/2014/main" id="{78C17D72-0D7F-4AF5-9F89-13DB7FA8E494}"/>
              </a:ext>
            </a:extLst>
          </p:cNvPr>
          <p:cNvSpPr>
            <a:spLocks noGrp="1" noRot="1" noChangeAspect="1" noChangeArrowheads="1" noTextEdit="1"/>
          </p:cNvSpPr>
          <p:nvPr>
            <p:ph type="sldImg"/>
          </p:nvPr>
        </p:nvSpPr>
        <p:spPr>
          <a:xfrm>
            <a:off x="914400" y="744538"/>
            <a:ext cx="4965700" cy="37242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4" name="Text Box 4">
            <a:extLst>
              <a:ext uri="{FF2B5EF4-FFF2-40B4-BE49-F238E27FC236}">
                <a16:creationId xmlns:a16="http://schemas.microsoft.com/office/drawing/2014/main" id="{F24EDEE8-99DE-4F78-B0C5-E2140A6587F2}"/>
              </a:ext>
            </a:extLst>
          </p:cNvPr>
          <p:cNvSpPr txBox="1">
            <a:spLocks noChangeArrowheads="1"/>
          </p:cNvSpPr>
          <p:nvPr/>
        </p:nvSpPr>
        <p:spPr bwMode="auto">
          <a:xfrm>
            <a:off x="679450" y="4718050"/>
            <a:ext cx="5435600" cy="446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fr-FR" altLang="fr-FR"/>
          </a:p>
        </p:txBody>
      </p:sp>
    </p:spTree>
    <p:extLst>
      <p:ext uri="{BB962C8B-B14F-4D97-AF65-F5344CB8AC3E}">
        <p14:creationId xmlns:p14="http://schemas.microsoft.com/office/powerpoint/2010/main" val="3301683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0">
            <a:extLst>
              <a:ext uri="{FF2B5EF4-FFF2-40B4-BE49-F238E27FC236}">
                <a16:creationId xmlns:a16="http://schemas.microsoft.com/office/drawing/2014/main" id="{BE8B6A3A-B275-4300-BA53-04D9F8BC0F2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1138">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fld id="{40DC898D-E099-4AAF-8BCE-8F0C5F86EA94}" type="slidenum">
              <a:rPr lang="fr-FR" altLang="fr-FR"/>
              <a:pPr>
                <a:spcBef>
                  <a:spcPct val="0"/>
                </a:spcBef>
                <a:buClrTx/>
                <a:buFontTx/>
                <a:buNone/>
              </a:pPr>
              <a:t>28</a:t>
            </a:fld>
            <a:endParaRPr lang="fr-FR" altLang="fr-FR"/>
          </a:p>
        </p:txBody>
      </p:sp>
      <p:sp>
        <p:nvSpPr>
          <p:cNvPr id="46083" name="Text Box 1">
            <a:extLst>
              <a:ext uri="{FF2B5EF4-FFF2-40B4-BE49-F238E27FC236}">
                <a16:creationId xmlns:a16="http://schemas.microsoft.com/office/drawing/2014/main" id="{BAA1F87B-DA54-4045-AC79-8DC013FFB336}"/>
              </a:ext>
            </a:extLst>
          </p:cNvPr>
          <p:cNvSpPr txBox="1">
            <a:spLocks noChangeArrowheads="1"/>
          </p:cNvSpPr>
          <p:nvPr/>
        </p:nvSpPr>
        <p:spPr bwMode="auto">
          <a:xfrm>
            <a:off x="3848100" y="9432925"/>
            <a:ext cx="29400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11138">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D08BDFF-B369-4FFE-A9A9-5EA99D9D3CBC}" type="slidenum">
              <a:rPr lang="fr-FR" altLang="fr-FR">
                <a:cs typeface="Segoe UI" panose="020B0502040204020203" pitchFamily="34" charset="0"/>
              </a:rPr>
              <a:pPr algn="r" eaLnBrk="1" hangingPunct="1">
                <a:spcBef>
                  <a:spcPct val="0"/>
                </a:spcBef>
                <a:buClrTx/>
                <a:buFontTx/>
                <a:buNone/>
              </a:pPr>
              <a:t>28</a:t>
            </a:fld>
            <a:endParaRPr lang="fr-FR" altLang="fr-FR">
              <a:cs typeface="Segoe UI" panose="020B0502040204020203" pitchFamily="34" charset="0"/>
            </a:endParaRPr>
          </a:p>
        </p:txBody>
      </p:sp>
      <p:sp>
        <p:nvSpPr>
          <p:cNvPr id="46084" name="Text Box 2">
            <a:extLst>
              <a:ext uri="{FF2B5EF4-FFF2-40B4-BE49-F238E27FC236}">
                <a16:creationId xmlns:a16="http://schemas.microsoft.com/office/drawing/2014/main" id="{6DE69B97-3061-4201-8C33-61A33D2E8A4B}"/>
              </a:ext>
            </a:extLst>
          </p:cNvPr>
          <p:cNvSpPr txBox="1">
            <a:spLocks noChangeArrowheads="1"/>
          </p:cNvSpPr>
          <p:nvPr/>
        </p:nvSpPr>
        <p:spPr bwMode="auto">
          <a:xfrm>
            <a:off x="3848100" y="9432925"/>
            <a:ext cx="2943225"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11138">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929D02C-FB3D-4366-945D-6ED242211696}" type="slidenum">
              <a:rPr lang="fr-FR" altLang="fr-FR">
                <a:cs typeface="Segoe UI" panose="020B0502040204020203" pitchFamily="34" charset="0"/>
              </a:rPr>
              <a:pPr algn="r" eaLnBrk="1" hangingPunct="1">
                <a:spcBef>
                  <a:spcPct val="0"/>
                </a:spcBef>
                <a:buClrTx/>
                <a:buFontTx/>
                <a:buNone/>
              </a:pPr>
              <a:t>28</a:t>
            </a:fld>
            <a:endParaRPr lang="fr-FR" altLang="fr-FR">
              <a:cs typeface="Segoe UI" panose="020B0502040204020203" pitchFamily="34" charset="0"/>
            </a:endParaRPr>
          </a:p>
        </p:txBody>
      </p:sp>
      <p:sp>
        <p:nvSpPr>
          <p:cNvPr id="46085" name="Rectangle 3">
            <a:extLst>
              <a:ext uri="{FF2B5EF4-FFF2-40B4-BE49-F238E27FC236}">
                <a16:creationId xmlns:a16="http://schemas.microsoft.com/office/drawing/2014/main" id="{E5E0B87D-E13D-4175-9FF5-31CB5F075D52}"/>
              </a:ext>
            </a:extLst>
          </p:cNvPr>
          <p:cNvSpPr>
            <a:spLocks noGrp="1" noRot="1" noChangeAspect="1" noChangeArrowheads="1" noTextEdit="1"/>
          </p:cNvSpPr>
          <p:nvPr>
            <p:ph type="sldImg"/>
          </p:nvPr>
        </p:nvSpPr>
        <p:spPr>
          <a:xfrm>
            <a:off x="87313" y="744538"/>
            <a:ext cx="6619875" cy="37242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6" name="Text Box 4">
            <a:extLst>
              <a:ext uri="{FF2B5EF4-FFF2-40B4-BE49-F238E27FC236}">
                <a16:creationId xmlns:a16="http://schemas.microsoft.com/office/drawing/2014/main" id="{112B6F91-C3CF-498B-BAE7-89E8E9810A3C}"/>
              </a:ext>
            </a:extLst>
          </p:cNvPr>
          <p:cNvSpPr txBox="1">
            <a:spLocks noChangeArrowheads="1"/>
          </p:cNvSpPr>
          <p:nvPr/>
        </p:nvSpPr>
        <p:spPr bwMode="auto">
          <a:xfrm>
            <a:off x="679450" y="4718050"/>
            <a:ext cx="5435600" cy="446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fr-FR" alt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0">
            <a:extLst>
              <a:ext uri="{FF2B5EF4-FFF2-40B4-BE49-F238E27FC236}">
                <a16:creationId xmlns:a16="http://schemas.microsoft.com/office/drawing/2014/main" id="{BE8B6A3A-B275-4300-BA53-04D9F8BC0F2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1138">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fld id="{40DC898D-E099-4AAF-8BCE-8F0C5F86EA94}" type="slidenum">
              <a:rPr lang="fr-FR" altLang="fr-FR"/>
              <a:pPr>
                <a:spcBef>
                  <a:spcPct val="0"/>
                </a:spcBef>
                <a:buClrTx/>
                <a:buFontTx/>
                <a:buNone/>
              </a:pPr>
              <a:t>38</a:t>
            </a:fld>
            <a:endParaRPr lang="fr-FR" altLang="fr-FR"/>
          </a:p>
        </p:txBody>
      </p:sp>
      <p:sp>
        <p:nvSpPr>
          <p:cNvPr id="46083" name="Text Box 1">
            <a:extLst>
              <a:ext uri="{FF2B5EF4-FFF2-40B4-BE49-F238E27FC236}">
                <a16:creationId xmlns:a16="http://schemas.microsoft.com/office/drawing/2014/main" id="{BAA1F87B-DA54-4045-AC79-8DC013FFB336}"/>
              </a:ext>
            </a:extLst>
          </p:cNvPr>
          <p:cNvSpPr txBox="1">
            <a:spLocks noChangeArrowheads="1"/>
          </p:cNvSpPr>
          <p:nvPr/>
        </p:nvSpPr>
        <p:spPr bwMode="auto">
          <a:xfrm>
            <a:off x="3848100" y="9432925"/>
            <a:ext cx="29400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11138">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D08BDFF-B369-4FFE-A9A9-5EA99D9D3CBC}" type="slidenum">
              <a:rPr lang="fr-FR" altLang="fr-FR">
                <a:cs typeface="Segoe UI" panose="020B0502040204020203" pitchFamily="34" charset="0"/>
              </a:rPr>
              <a:pPr algn="r" eaLnBrk="1" hangingPunct="1">
                <a:spcBef>
                  <a:spcPct val="0"/>
                </a:spcBef>
                <a:buClrTx/>
                <a:buFontTx/>
                <a:buNone/>
              </a:pPr>
              <a:t>38</a:t>
            </a:fld>
            <a:endParaRPr lang="fr-FR" altLang="fr-FR">
              <a:cs typeface="Segoe UI" panose="020B0502040204020203" pitchFamily="34" charset="0"/>
            </a:endParaRPr>
          </a:p>
        </p:txBody>
      </p:sp>
      <p:sp>
        <p:nvSpPr>
          <p:cNvPr id="46084" name="Text Box 2">
            <a:extLst>
              <a:ext uri="{FF2B5EF4-FFF2-40B4-BE49-F238E27FC236}">
                <a16:creationId xmlns:a16="http://schemas.microsoft.com/office/drawing/2014/main" id="{6DE69B97-3061-4201-8C33-61A33D2E8A4B}"/>
              </a:ext>
            </a:extLst>
          </p:cNvPr>
          <p:cNvSpPr txBox="1">
            <a:spLocks noChangeArrowheads="1"/>
          </p:cNvSpPr>
          <p:nvPr/>
        </p:nvSpPr>
        <p:spPr bwMode="auto">
          <a:xfrm>
            <a:off x="3848100" y="9432925"/>
            <a:ext cx="2943225"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211138">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929D02C-FB3D-4366-945D-6ED242211696}" type="slidenum">
              <a:rPr lang="fr-FR" altLang="fr-FR">
                <a:cs typeface="Segoe UI" panose="020B0502040204020203" pitchFamily="34" charset="0"/>
              </a:rPr>
              <a:pPr algn="r" eaLnBrk="1" hangingPunct="1">
                <a:spcBef>
                  <a:spcPct val="0"/>
                </a:spcBef>
                <a:buClrTx/>
                <a:buFontTx/>
                <a:buNone/>
              </a:pPr>
              <a:t>38</a:t>
            </a:fld>
            <a:endParaRPr lang="fr-FR" altLang="fr-FR">
              <a:cs typeface="Segoe UI" panose="020B0502040204020203" pitchFamily="34" charset="0"/>
            </a:endParaRPr>
          </a:p>
        </p:txBody>
      </p:sp>
      <p:sp>
        <p:nvSpPr>
          <p:cNvPr id="46085" name="Rectangle 3">
            <a:extLst>
              <a:ext uri="{FF2B5EF4-FFF2-40B4-BE49-F238E27FC236}">
                <a16:creationId xmlns:a16="http://schemas.microsoft.com/office/drawing/2014/main" id="{E5E0B87D-E13D-4175-9FF5-31CB5F075D52}"/>
              </a:ext>
            </a:extLst>
          </p:cNvPr>
          <p:cNvSpPr>
            <a:spLocks noGrp="1" noRot="1" noChangeAspect="1" noChangeArrowheads="1" noTextEdit="1"/>
          </p:cNvSpPr>
          <p:nvPr>
            <p:ph type="sldImg"/>
          </p:nvPr>
        </p:nvSpPr>
        <p:spPr>
          <a:xfrm>
            <a:off x="87313" y="744538"/>
            <a:ext cx="6619875" cy="37242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6" name="Text Box 4">
            <a:extLst>
              <a:ext uri="{FF2B5EF4-FFF2-40B4-BE49-F238E27FC236}">
                <a16:creationId xmlns:a16="http://schemas.microsoft.com/office/drawing/2014/main" id="{112B6F91-C3CF-498B-BAE7-89E8E9810A3C}"/>
              </a:ext>
            </a:extLst>
          </p:cNvPr>
          <p:cNvSpPr txBox="1">
            <a:spLocks noChangeArrowheads="1"/>
          </p:cNvSpPr>
          <p:nvPr/>
        </p:nvSpPr>
        <p:spPr bwMode="auto">
          <a:xfrm>
            <a:off x="679450" y="4718050"/>
            <a:ext cx="5435600" cy="446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fr-FR" altLang="fr-FR"/>
          </a:p>
        </p:txBody>
      </p:sp>
    </p:spTree>
    <p:extLst>
      <p:ext uri="{BB962C8B-B14F-4D97-AF65-F5344CB8AC3E}">
        <p14:creationId xmlns:p14="http://schemas.microsoft.com/office/powerpoint/2010/main" val="26392215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fr-FR"/>
              <a:t>Modifiez le style du titre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1/27/2022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fr-FR"/>
              <a:t>Cliquez sur l'icône pour ajouter une image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fr-FR"/>
              <a:t>Modifiez le style du titre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fr-FR"/>
              <a:t>Modifiez le style du titre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fr-FR"/>
              <a:t>Modifiez le style du titre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fr-FR"/>
              <a:t>Modifiez le style du titre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1/27/2022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fr-FR"/>
              <a:t>Modifiez le style du titre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a:t>Cliquez sur l'icône pour ajouter une image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a:t>Cliquez sur l'icône pour ajouter une image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a:t>Cliquez sur l'icône pour ajouter une image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1/27/2022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dirty="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fr-FR"/>
              <a:t>Modifiez le style du titre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141410" y="3073397"/>
            <a:ext cx="4878391" cy="271780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172200" y="3073397"/>
            <a:ext cx="4875210" cy="271780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1/27/2022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eurovoc.europa.eu/"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kahoot.it/"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a:extLst>
              <a:ext uri="{FF2B5EF4-FFF2-40B4-BE49-F238E27FC236}">
                <a16:creationId xmlns:a16="http://schemas.microsoft.com/office/drawing/2014/main" id="{D0CF3E5A-EB67-4B64-A29F-22382049A7D5}"/>
              </a:ext>
            </a:extLst>
          </p:cNvPr>
          <p:cNvSpPr txBox="1">
            <a:spLocks noChangeArrowheads="1"/>
          </p:cNvSpPr>
          <p:nvPr/>
        </p:nvSpPr>
        <p:spPr bwMode="auto">
          <a:xfrm>
            <a:off x="2316163" y="795338"/>
            <a:ext cx="7620000" cy="4824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4pPr>
            <a:lvl5pPr>
              <a:spcBef>
                <a:spcPts val="3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fr-FR" altLang="fr-FR" sz="5400" dirty="0">
                <a:solidFill>
                  <a:srgbClr val="002060"/>
                </a:solidFill>
                <a:latin typeface="Brandon Grotesque Regular" panose="020B0503020203060202" pitchFamily="34" charset="0"/>
              </a:rPr>
              <a:t>Les instruments de recherche</a:t>
            </a:r>
          </a:p>
        </p:txBody>
      </p:sp>
      <p:sp>
        <p:nvSpPr>
          <p:cNvPr id="15363" name="Text Box 2">
            <a:extLst>
              <a:ext uri="{FF2B5EF4-FFF2-40B4-BE49-F238E27FC236}">
                <a16:creationId xmlns:a16="http://schemas.microsoft.com/office/drawing/2014/main" id="{0DEA8173-F842-4907-B016-E645548C71A8}"/>
              </a:ext>
            </a:extLst>
          </p:cNvPr>
          <p:cNvSpPr txBox="1">
            <a:spLocks noChangeArrowheads="1"/>
          </p:cNvSpPr>
          <p:nvPr/>
        </p:nvSpPr>
        <p:spPr bwMode="auto">
          <a:xfrm>
            <a:off x="2255837" y="4900475"/>
            <a:ext cx="7620000" cy="1027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114300">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4pPr>
            <a:lvl5pPr>
              <a:spcBef>
                <a:spcPts val="3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pPr>
            <a:r>
              <a:rPr lang="fr-FR" altLang="fr-FR" sz="2400" dirty="0">
                <a:solidFill>
                  <a:srgbClr val="002060"/>
                </a:solidFill>
                <a:latin typeface="Brandon Grotesque Regular" panose="020B0503020203060202" pitchFamily="34" charset="0"/>
              </a:rPr>
              <a:t>Service</a:t>
            </a:r>
            <a:r>
              <a:rPr lang="fr-FR" altLang="fr-FR" sz="2400" dirty="0">
                <a:latin typeface="Brandon Grotesque Regular" panose="020B0503020203060202" pitchFamily="34" charset="0"/>
              </a:rPr>
              <a:t> </a:t>
            </a:r>
            <a:r>
              <a:rPr lang="fr-FR" altLang="fr-FR" sz="2400" dirty="0">
                <a:solidFill>
                  <a:srgbClr val="002060"/>
                </a:solidFill>
                <a:latin typeface="Brandon Grotesque Regular" panose="020B0503020203060202" pitchFamily="34" charset="0"/>
              </a:rPr>
              <a:t>Commun de la Documentation </a:t>
            </a:r>
          </a:p>
          <a:p>
            <a:pPr algn="ctr" eaLnBrk="1" hangingPunct="1">
              <a:spcBef>
                <a:spcPct val="0"/>
              </a:spcBef>
              <a:buClrTx/>
            </a:pPr>
            <a:r>
              <a:rPr lang="fr-FR" altLang="fr-FR" sz="2400" dirty="0">
                <a:solidFill>
                  <a:srgbClr val="002060"/>
                </a:solidFill>
                <a:latin typeface="Brandon Grotesque Regular" panose="020B0503020203060202" pitchFamily="34" charset="0"/>
              </a:rPr>
              <a:t>2022</a:t>
            </a:r>
          </a:p>
        </p:txBody>
      </p:sp>
      <p:pic>
        <p:nvPicPr>
          <p:cNvPr id="15364" name="Picture 3">
            <a:extLst>
              <a:ext uri="{FF2B5EF4-FFF2-40B4-BE49-F238E27FC236}">
                <a16:creationId xmlns:a16="http://schemas.microsoft.com/office/drawing/2014/main" id="{08C711FD-C1D3-47B4-ACE1-E3C63F0B98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037" t="9480" r="4507" b="17043"/>
          <a:stretch>
            <a:fillRect/>
          </a:stretch>
        </p:blipFill>
        <p:spPr bwMode="auto">
          <a:xfrm>
            <a:off x="3816626" y="241301"/>
            <a:ext cx="4451075" cy="161356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blipFill dpi="0" rotWithShape="0">
                  <a:blip/>
                  <a:srcRect l="4037" t="9480" r="4507" b="17043"/>
                  <a:stretch>
                    <a:fillRect/>
                  </a:stretch>
                </a:blipFill>
              </a14:hiddenFill>
            </a:ext>
            <a:ext uri="{91240B29-F687-4F45-9708-019B960494DF}">
              <a14:hiddenLine xmlns:a14="http://schemas.microsoft.com/office/drawing/2010/main" w="9525">
                <a:solidFill>
                  <a:srgbClr val="3465A4"/>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59D411-A1A1-4F8F-841E-5797105BF14E}"/>
              </a:ext>
            </a:extLst>
          </p:cNvPr>
          <p:cNvSpPr txBox="1">
            <a:spLocks/>
          </p:cNvSpPr>
          <p:nvPr/>
        </p:nvSpPr>
        <p:spPr>
          <a:xfrm>
            <a:off x="1761088" y="375320"/>
            <a:ext cx="3993760" cy="1839373"/>
          </a:xfrm>
          <a:prstGeom prst="rect">
            <a:avLst/>
          </a:prstGeom>
          <a:ln>
            <a:solidFill>
              <a:srgbClr val="C89108"/>
            </a:solidFill>
          </a:ln>
        </p:spPr>
        <p:txBody>
          <a:bodyPr>
            <a:normAutofit/>
          </a:bodyPr>
          <a:lstStyle>
            <a:lvl1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2pPr>
            <a:lvl3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3pPr>
            <a:lvl4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4pPr>
            <a:lvl5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9pPr>
          </a:lstStyle>
          <a:p>
            <a:pPr algn="ctr">
              <a:defRPr/>
            </a:pPr>
            <a:endParaRPr lang="fr-FR" sz="1100" kern="0" dirty="0">
              <a:solidFill>
                <a:srgbClr val="C89108"/>
              </a:solidFill>
              <a:latin typeface="Brandon Grotesque Medium" pitchFamily="34" charset="0"/>
            </a:endParaRPr>
          </a:p>
          <a:p>
            <a:pPr algn="ctr">
              <a:defRPr/>
            </a:pPr>
            <a:r>
              <a:rPr lang="fr-FR" sz="3200" kern="0" dirty="0">
                <a:solidFill>
                  <a:srgbClr val="C89108"/>
                </a:solidFill>
                <a:latin typeface="Brandon Grotesque Medium" pitchFamily="34" charset="0"/>
              </a:rPr>
              <a:t>Bibliothèque publique d'Information</a:t>
            </a:r>
          </a:p>
        </p:txBody>
      </p:sp>
      <p:sp>
        <p:nvSpPr>
          <p:cNvPr id="3" name="Espace réservé du contenu 2">
            <a:extLst>
              <a:ext uri="{FF2B5EF4-FFF2-40B4-BE49-F238E27FC236}">
                <a16:creationId xmlns:a16="http://schemas.microsoft.com/office/drawing/2014/main" id="{AEC89FFF-45EB-4FBB-8DFA-952CCF0CBD4B}"/>
              </a:ext>
            </a:extLst>
          </p:cNvPr>
          <p:cNvSpPr txBox="1">
            <a:spLocks/>
          </p:cNvSpPr>
          <p:nvPr/>
        </p:nvSpPr>
        <p:spPr>
          <a:xfrm>
            <a:off x="1574801" y="2796209"/>
            <a:ext cx="5117547" cy="3352180"/>
          </a:xfrm>
          <a:prstGeom prst="rect">
            <a:avLst/>
          </a:prstGeom>
          <a:ln>
            <a:solidFill>
              <a:srgbClr val="00326E"/>
            </a:solidFill>
          </a:ln>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spcBef>
                <a:spcPts val="0"/>
              </a:spcBef>
              <a:buClr>
                <a:srgbClr val="000000"/>
              </a:buClr>
              <a:buSzPct val="100000"/>
              <a:buNone/>
              <a:defRPr/>
            </a:pPr>
            <a:endParaRPr lang="fr" sz="2200" dirty="0">
              <a:solidFill>
                <a:srgbClr val="00326E"/>
              </a:solidFill>
              <a:latin typeface="Brandon Grotesque Regular" pitchFamily="34" charset="0"/>
            </a:endParaRPr>
          </a:p>
          <a:p>
            <a:pPr marL="0" indent="0">
              <a:spcBef>
                <a:spcPts val="0"/>
              </a:spcBef>
              <a:buClr>
                <a:srgbClr val="000000"/>
              </a:buClr>
              <a:buSzPct val="100000"/>
              <a:buNone/>
              <a:defRPr/>
            </a:pPr>
            <a:endParaRPr lang="fr" sz="2200" dirty="0">
              <a:solidFill>
                <a:srgbClr val="00326E"/>
              </a:solidFill>
              <a:latin typeface="Brandon Grotesque Regular" pitchFamily="34" charset="0"/>
            </a:endParaRPr>
          </a:p>
          <a:p>
            <a:pPr marL="0" indent="0">
              <a:spcBef>
                <a:spcPts val="0"/>
              </a:spcBef>
              <a:buClr>
                <a:srgbClr val="000000"/>
              </a:buClr>
              <a:buSzPct val="100000"/>
              <a:buNone/>
              <a:defRPr/>
            </a:pPr>
            <a:endParaRPr lang="fr" sz="2200" dirty="0">
              <a:solidFill>
                <a:srgbClr val="00326E"/>
              </a:solidFill>
              <a:latin typeface="Brandon Grotesque Regular" pitchFamily="34" charset="0"/>
            </a:endParaRPr>
          </a:p>
          <a:p>
            <a:pPr>
              <a:spcBef>
                <a:spcPts val="0"/>
              </a:spcBef>
              <a:buClr>
                <a:srgbClr val="000000"/>
              </a:buClr>
              <a:buSzPct val="100000"/>
              <a:buFont typeface="Wingdings" pitchFamily="2" charset="2"/>
              <a:buChar char="§"/>
              <a:defRPr/>
            </a:pPr>
            <a:r>
              <a:rPr lang="fr-FR" sz="2200" dirty="0">
                <a:solidFill>
                  <a:srgbClr val="00326E"/>
                </a:solidFill>
                <a:latin typeface="Brandon Grotesque Regular" pitchFamily="34" charset="0"/>
              </a:rPr>
              <a:t>1, rue Beaubourg 75004 Paris</a:t>
            </a:r>
          </a:p>
          <a:p>
            <a:pPr>
              <a:spcBef>
                <a:spcPts val="0"/>
              </a:spcBef>
              <a:buClr>
                <a:srgbClr val="000000"/>
              </a:buClr>
              <a:buSzPct val="100000"/>
              <a:buFont typeface="Wingdings" pitchFamily="2" charset="2"/>
              <a:buChar char="§"/>
              <a:defRPr/>
            </a:pPr>
            <a:r>
              <a:rPr lang="fr-FR" sz="2200" dirty="0">
                <a:solidFill>
                  <a:srgbClr val="00326E"/>
                </a:solidFill>
                <a:latin typeface="Brandon Grotesque Regular" pitchFamily="34" charset="0"/>
              </a:rPr>
              <a:t>Pluridisciplinaire Pas de prêt à domicile</a:t>
            </a:r>
          </a:p>
          <a:p>
            <a:pPr>
              <a:spcBef>
                <a:spcPts val="0"/>
              </a:spcBef>
              <a:buClr>
                <a:srgbClr val="000000"/>
              </a:buClr>
              <a:buSzPct val="100000"/>
              <a:buFont typeface="Wingdings" pitchFamily="2" charset="2"/>
              <a:buChar char="§"/>
              <a:defRPr/>
            </a:pPr>
            <a:r>
              <a:rPr lang="it-IT" sz="2200" dirty="0">
                <a:solidFill>
                  <a:srgbClr val="00326E"/>
                </a:solidFill>
                <a:latin typeface="Brandon Grotesque Regular" pitchFamily="34" charset="0"/>
              </a:rPr>
              <a:t>Lundi-samedi : 12h-22h</a:t>
            </a:r>
          </a:p>
          <a:p>
            <a:pPr>
              <a:spcBef>
                <a:spcPts val="0"/>
              </a:spcBef>
              <a:buClr>
                <a:srgbClr val="000000"/>
              </a:buClr>
              <a:buSzPct val="100000"/>
              <a:buFont typeface="Wingdings" pitchFamily="2" charset="2"/>
              <a:buChar char="§"/>
              <a:defRPr/>
            </a:pPr>
            <a:r>
              <a:rPr lang="it-IT" sz="2200" dirty="0">
                <a:solidFill>
                  <a:srgbClr val="00326E"/>
                </a:solidFill>
                <a:latin typeface="Brandon Grotesque Regular" pitchFamily="34" charset="0"/>
              </a:rPr>
              <a:t>Dimanche : </a:t>
            </a:r>
            <a:r>
              <a:rPr lang="it-IT" sz="2200">
                <a:solidFill>
                  <a:srgbClr val="00326E"/>
                </a:solidFill>
                <a:latin typeface="Brandon Grotesque Regular" pitchFamily="34" charset="0"/>
              </a:rPr>
              <a:t>11h-22h - Fermé </a:t>
            </a:r>
            <a:r>
              <a:rPr lang="it-IT" sz="2200" dirty="0">
                <a:solidFill>
                  <a:srgbClr val="00326E"/>
                </a:solidFill>
                <a:latin typeface="Brandon Grotesque Regular" pitchFamily="34" charset="0"/>
              </a:rPr>
              <a:t>le mardi</a:t>
            </a:r>
          </a:p>
          <a:p>
            <a:pPr>
              <a:spcBef>
                <a:spcPts val="0"/>
              </a:spcBef>
              <a:buClr>
                <a:srgbClr val="000000"/>
              </a:buClr>
              <a:buSzPct val="100000"/>
              <a:buFont typeface="Wingdings" pitchFamily="2" charset="2"/>
              <a:buChar char="§"/>
              <a:defRPr/>
            </a:pPr>
            <a:endParaRPr lang="fr-FR" sz="2200" dirty="0">
              <a:solidFill>
                <a:srgbClr val="00326E"/>
              </a:solidFill>
              <a:latin typeface="Brandon Grotesque Regular" pitchFamily="34" charset="0"/>
            </a:endParaRPr>
          </a:p>
        </p:txBody>
      </p:sp>
      <p:pic>
        <p:nvPicPr>
          <p:cNvPr id="31748" name="Image 5">
            <a:extLst>
              <a:ext uri="{FF2B5EF4-FFF2-40B4-BE49-F238E27FC236}">
                <a16:creationId xmlns:a16="http://schemas.microsoft.com/office/drawing/2014/main" id="{1F7B5680-9B59-430F-826E-835949CC11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5718" y="532778"/>
            <a:ext cx="5024791" cy="335217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4DADA9-D46E-4B86-9078-B4B2779555C7}"/>
              </a:ext>
            </a:extLst>
          </p:cNvPr>
          <p:cNvSpPr txBox="1">
            <a:spLocks/>
          </p:cNvSpPr>
          <p:nvPr/>
        </p:nvSpPr>
        <p:spPr>
          <a:xfrm>
            <a:off x="1558926" y="333376"/>
            <a:ext cx="2665413" cy="1008063"/>
          </a:xfrm>
          <a:prstGeom prst="rect">
            <a:avLst/>
          </a:prstGeom>
          <a:ln>
            <a:solidFill>
              <a:srgbClr val="C89108"/>
            </a:solidFill>
          </a:ln>
        </p:spPr>
        <p:txBody>
          <a:bodyPr>
            <a:normAutofit fontScale="92500" lnSpcReduction="20000"/>
          </a:bodyPr>
          <a:lstStyle>
            <a:lvl1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2pPr>
            <a:lvl3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3pPr>
            <a:lvl4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4pPr>
            <a:lvl5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9pPr>
          </a:lstStyle>
          <a:p>
            <a:pPr algn="ctr">
              <a:defRPr/>
            </a:pPr>
            <a:endParaRPr lang="fr-FR" sz="1100" kern="0" dirty="0">
              <a:solidFill>
                <a:srgbClr val="C89108"/>
              </a:solidFill>
              <a:latin typeface="Brandon Grotesque Medium" pitchFamily="34" charset="0"/>
            </a:endParaRPr>
          </a:p>
          <a:p>
            <a:pPr algn="ctr">
              <a:defRPr/>
            </a:pPr>
            <a:r>
              <a:rPr lang="fr-FR" sz="3200" kern="0" dirty="0">
                <a:solidFill>
                  <a:srgbClr val="C89108"/>
                </a:solidFill>
                <a:latin typeface="Brandon Grotesque Medium" pitchFamily="34" charset="0"/>
              </a:rPr>
              <a:t>Le répertoire du </a:t>
            </a:r>
            <a:r>
              <a:rPr lang="fr-FR" sz="3200" kern="0" dirty="0" err="1">
                <a:solidFill>
                  <a:srgbClr val="C89108"/>
                </a:solidFill>
                <a:latin typeface="Brandon Grotesque Medium" pitchFamily="34" charset="0"/>
              </a:rPr>
              <a:t>CcFr</a:t>
            </a:r>
            <a:endParaRPr lang="fr-FR" sz="3200" kern="0" dirty="0">
              <a:solidFill>
                <a:srgbClr val="C89108"/>
              </a:solidFill>
              <a:latin typeface="Brandon Grotesque Medium" pitchFamily="34" charset="0"/>
            </a:endParaRPr>
          </a:p>
        </p:txBody>
      </p:sp>
      <p:sp>
        <p:nvSpPr>
          <p:cNvPr id="3" name="Espace réservé du contenu 2">
            <a:extLst>
              <a:ext uri="{FF2B5EF4-FFF2-40B4-BE49-F238E27FC236}">
                <a16:creationId xmlns:a16="http://schemas.microsoft.com/office/drawing/2014/main" id="{1E647CE7-3468-4BF4-BDE2-F1A009F718C0}"/>
              </a:ext>
            </a:extLst>
          </p:cNvPr>
          <p:cNvSpPr txBox="1">
            <a:spLocks/>
          </p:cNvSpPr>
          <p:nvPr/>
        </p:nvSpPr>
        <p:spPr>
          <a:xfrm>
            <a:off x="1574801" y="1484314"/>
            <a:ext cx="5745163" cy="4664075"/>
          </a:xfrm>
          <a:prstGeom prst="rect">
            <a:avLst/>
          </a:prstGeom>
          <a:ln>
            <a:solidFill>
              <a:srgbClr val="00326E"/>
            </a:solidFill>
          </a:ln>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spcBef>
                <a:spcPts val="0"/>
              </a:spcBef>
              <a:buClr>
                <a:srgbClr val="000000"/>
              </a:buClr>
              <a:buSzPct val="100000"/>
              <a:buNone/>
              <a:defRPr/>
            </a:pPr>
            <a:endParaRPr lang="fr" sz="2200" dirty="0">
              <a:solidFill>
                <a:srgbClr val="00326E"/>
              </a:solidFill>
              <a:latin typeface="Brandon Grotesque Regular" pitchFamily="34" charset="0"/>
            </a:endParaRPr>
          </a:p>
          <a:p>
            <a:pPr>
              <a:spcBef>
                <a:spcPts val="0"/>
              </a:spcBef>
              <a:buClr>
                <a:srgbClr val="000000"/>
              </a:buClr>
              <a:buSzPct val="100000"/>
              <a:buFont typeface="Wingdings" pitchFamily="2" charset="2"/>
              <a:buChar char="§"/>
              <a:defRPr/>
            </a:pPr>
            <a:r>
              <a:rPr lang="fr-FR" sz="2200" dirty="0">
                <a:solidFill>
                  <a:srgbClr val="00326E"/>
                </a:solidFill>
                <a:latin typeface="Brandon Grotesque Regular" pitchFamily="34" charset="0"/>
              </a:rPr>
              <a:t>Sur le site du Catalogue collectif de France, un répertoire vous permet de trouver des bibliothèques en fonction de la ville, du sujet ou du fonds. </a:t>
            </a:r>
          </a:p>
        </p:txBody>
      </p:sp>
      <p:pic>
        <p:nvPicPr>
          <p:cNvPr id="32772" name="Image 4">
            <a:extLst>
              <a:ext uri="{FF2B5EF4-FFF2-40B4-BE49-F238E27FC236}">
                <a16:creationId xmlns:a16="http://schemas.microsoft.com/office/drawing/2014/main" id="{E4063674-98B7-4E97-9305-F8E861BCF1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088" y="2880309"/>
            <a:ext cx="5250069" cy="372728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106DB52-E202-42DE-82EC-784F473546B3}"/>
              </a:ext>
            </a:extLst>
          </p:cNvPr>
          <p:cNvSpPr/>
          <p:nvPr/>
        </p:nvSpPr>
        <p:spPr>
          <a:xfrm>
            <a:off x="1222744" y="3556932"/>
            <a:ext cx="9708111" cy="312070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5FDE8F23-1527-45FD-8214-EB4B99431FAC}"/>
              </a:ext>
            </a:extLst>
          </p:cNvPr>
          <p:cNvSpPr txBox="1"/>
          <p:nvPr/>
        </p:nvSpPr>
        <p:spPr>
          <a:xfrm>
            <a:off x="1371600" y="100667"/>
            <a:ext cx="9030554" cy="6243440"/>
          </a:xfrm>
          <a:prstGeom prst="rect">
            <a:avLst/>
          </a:prstGeom>
          <a:noFill/>
        </p:spPr>
        <p:txBody>
          <a:bodyPr wrap="square" rtlCol="0">
            <a:spAutoFit/>
          </a:bodyPr>
          <a:lstStyle/>
          <a:p>
            <a:r>
              <a:rPr lang="fr-FR" sz="2400" b="1" dirty="0">
                <a:solidFill>
                  <a:schemeClr val="bg2"/>
                </a:solidFill>
                <a:latin typeface="+mj-lt"/>
              </a:rPr>
              <a:t>II. Comment réaliser une recherche bibliographique ?</a:t>
            </a:r>
          </a:p>
          <a:p>
            <a:endParaRPr lang="fr-FR" dirty="0">
              <a:solidFill>
                <a:schemeClr val="bg2"/>
              </a:solidFill>
              <a:latin typeface="+mj-lt"/>
            </a:endParaRPr>
          </a:p>
          <a:p>
            <a:r>
              <a:rPr lang="fr-FR" b="1" dirty="0">
                <a:solidFill>
                  <a:schemeClr val="bg2"/>
                </a:solidFill>
                <a:latin typeface="+mj-lt"/>
              </a:rPr>
              <a:t>1 </a:t>
            </a:r>
            <a:r>
              <a:rPr lang="fr-FR" sz="2000" b="1" dirty="0">
                <a:solidFill>
                  <a:schemeClr val="bg2"/>
                </a:solidFill>
                <a:latin typeface="+mj-lt"/>
              </a:rPr>
              <a:t>) Identifier les mots-clés</a:t>
            </a:r>
          </a:p>
          <a:p>
            <a:r>
              <a:rPr lang="fr-FR" dirty="0">
                <a:solidFill>
                  <a:schemeClr val="bg2"/>
                </a:solidFill>
                <a:latin typeface="+mj-lt"/>
              </a:rPr>
              <a:t>-Utiliser des ouvrages de référence </a:t>
            </a:r>
          </a:p>
          <a:p>
            <a:r>
              <a:rPr lang="fr-FR" dirty="0">
                <a:solidFill>
                  <a:schemeClr val="bg2"/>
                </a:solidFill>
                <a:latin typeface="+mj-lt"/>
              </a:rPr>
              <a:t>-encyclopédies, collections encyclopédiques,</a:t>
            </a:r>
          </a:p>
          <a:p>
            <a:r>
              <a:rPr lang="fr-FR" dirty="0">
                <a:solidFill>
                  <a:schemeClr val="bg2"/>
                </a:solidFill>
                <a:latin typeface="+mj-lt"/>
              </a:rPr>
              <a:t>-Thésaurus </a:t>
            </a:r>
          </a:p>
          <a:p>
            <a:r>
              <a:rPr lang="fr-FR" dirty="0">
                <a:solidFill>
                  <a:schemeClr val="bg2"/>
                </a:solidFill>
                <a:latin typeface="+mj-lt"/>
              </a:rPr>
              <a:t>Il donne une liste exclusive de termes à utiliser. C'est un vocabulaire contrôlé visant à limiter les ambiguïtés du langage.</a:t>
            </a:r>
          </a:p>
          <a:p>
            <a:pPr marL="342900" lvl="0" indent="-342900">
              <a:lnSpc>
                <a:spcPct val="107000"/>
              </a:lnSpc>
              <a:spcAft>
                <a:spcPts val="800"/>
              </a:spcAft>
              <a:buSzPts val="1000"/>
              <a:buFont typeface="Symbol" panose="05050102010706020507" pitchFamily="18" charset="2"/>
              <a:buChar char=""/>
              <a:tabLst>
                <a:tab pos="457200" algn="l"/>
              </a:tabLst>
            </a:pPr>
            <a:r>
              <a:rPr lang="fr-FR" dirty="0">
                <a:solidFill>
                  <a:schemeClr val="bg2"/>
                </a:solidFill>
                <a:latin typeface="+mj-lt"/>
                <a:ea typeface="Times New Roman" panose="02020603050405020304" pitchFamily="18" charset="0"/>
                <a:cs typeface="Times New Roman" panose="02020603050405020304" pitchFamily="18" charset="0"/>
              </a:rPr>
              <a:t>le thésaurus multilingue de l'union européenne </a:t>
            </a:r>
            <a:r>
              <a:rPr lang="fr-FR" dirty="0" err="1">
                <a:solidFill>
                  <a:schemeClr val="bg2"/>
                </a:solidFill>
                <a:latin typeface="+mj-lt"/>
                <a:ea typeface="Times New Roman" panose="02020603050405020304" pitchFamily="18" charset="0"/>
                <a:cs typeface="Times New Roman" panose="02020603050405020304" pitchFamily="18" charset="0"/>
              </a:rPr>
              <a:t>EuroVoc</a:t>
            </a:r>
            <a:r>
              <a:rPr lang="fr-FR" dirty="0">
                <a:solidFill>
                  <a:schemeClr val="bg2"/>
                </a:solidFill>
                <a:latin typeface="+mj-lt"/>
                <a:ea typeface="Times New Roman" panose="02020603050405020304" pitchFamily="18" charset="0"/>
                <a:cs typeface="Times New Roman" panose="02020603050405020304" pitchFamily="18" charset="0"/>
              </a:rPr>
              <a:t>,</a:t>
            </a:r>
            <a:r>
              <a:rPr lang="fr-FR" u="sng" dirty="0">
                <a:solidFill>
                  <a:schemeClr val="bg2"/>
                </a:solidFill>
                <a:latin typeface="+mj-lt"/>
                <a:ea typeface="Times New Roman" panose="02020603050405020304" pitchFamily="18" charset="0"/>
                <a:cs typeface="Times New Roman" panose="02020603050405020304" pitchFamily="18" charset="0"/>
                <a:hlinkClick r:id="rId2" tooltip=" http://eurovoc.europa.eu/ (nouvelle fenêtre)">
                  <a:extLst>
                    <a:ext uri="{A12FA001-AC4F-418D-AE19-62706E023703}">
                      <ahyp:hlinkClr xmlns:ahyp="http://schemas.microsoft.com/office/drawing/2018/hyperlinkcolor" val="tx"/>
                    </a:ext>
                  </a:extLst>
                </a:hlinkClick>
              </a:rPr>
              <a:t> http://eurovoc.europa.eu/</a:t>
            </a:r>
            <a:r>
              <a:rPr lang="fr-FR" dirty="0">
                <a:solidFill>
                  <a:schemeClr val="bg2"/>
                </a:solidFill>
                <a:latin typeface="+mj-lt"/>
                <a:ea typeface="Times New Roman" panose="02020603050405020304" pitchFamily="18" charset="0"/>
                <a:cs typeface="Times New Roman" panose="02020603050405020304" pitchFamily="18" charset="0"/>
              </a:rPr>
              <a:t> </a:t>
            </a:r>
            <a:endParaRPr lang="fr-FR" sz="1600" dirty="0">
              <a:solidFill>
                <a:schemeClr val="bg2"/>
              </a:solidFill>
              <a:latin typeface="+mj-lt"/>
              <a:ea typeface="Calibri" panose="020F0502020204030204" pitchFamily="34" charset="0"/>
              <a:cs typeface="Times New Roman" panose="02020603050405020304" pitchFamily="18" charset="0"/>
            </a:endParaRPr>
          </a:p>
          <a:p>
            <a:pPr lvl="0">
              <a:lnSpc>
                <a:spcPct val="107000"/>
              </a:lnSpc>
              <a:spcAft>
                <a:spcPts val="800"/>
              </a:spcAft>
              <a:buSzPts val="1000"/>
              <a:tabLst>
                <a:tab pos="457200" algn="l"/>
              </a:tabLst>
            </a:pPr>
            <a:endParaRPr lang="fr-FR" sz="1600" dirty="0">
              <a:latin typeface="+mj-lt"/>
              <a:ea typeface="Calibri" panose="020F0502020204030204" pitchFamily="34" charset="0"/>
              <a:cs typeface="Times New Roman" panose="02020603050405020304" pitchFamily="18" charset="0"/>
            </a:endParaRPr>
          </a:p>
          <a:p>
            <a:r>
              <a:rPr lang="fr-FR" b="1" dirty="0">
                <a:solidFill>
                  <a:schemeClr val="bg2"/>
                </a:solidFill>
              </a:rPr>
              <a:t>2) Comment sélectionner les mots-clés ? </a:t>
            </a:r>
          </a:p>
          <a:p>
            <a:endParaRPr lang="fr-FR" dirty="0">
              <a:solidFill>
                <a:schemeClr val="bg2"/>
              </a:solidFill>
            </a:endParaRPr>
          </a:p>
          <a:p>
            <a:r>
              <a:rPr lang="fr-FR" dirty="0">
                <a:solidFill>
                  <a:schemeClr val="bg2"/>
                </a:solidFill>
              </a:rPr>
              <a:t>→ </a:t>
            </a:r>
            <a:r>
              <a:rPr lang="fr-FR" u="sng" dirty="0">
                <a:solidFill>
                  <a:schemeClr val="bg2"/>
                </a:solidFill>
              </a:rPr>
              <a:t>Extraire les concepts du sujet</a:t>
            </a:r>
            <a:endParaRPr lang="fr-FR" dirty="0">
              <a:solidFill>
                <a:schemeClr val="bg2"/>
              </a:solidFill>
            </a:endParaRPr>
          </a:p>
          <a:p>
            <a:r>
              <a:rPr lang="fr-FR" dirty="0">
                <a:solidFill>
                  <a:schemeClr val="bg2"/>
                </a:solidFill>
              </a:rPr>
              <a:t>« </a:t>
            </a:r>
            <a:r>
              <a:rPr lang="fr-FR" b="1" dirty="0">
                <a:solidFill>
                  <a:schemeClr val="bg2"/>
                </a:solidFill>
              </a:rPr>
              <a:t>sur quoi travaillez-vous</a:t>
            </a:r>
            <a:r>
              <a:rPr lang="fr-FR" dirty="0">
                <a:solidFill>
                  <a:schemeClr val="bg2"/>
                </a:solidFill>
              </a:rPr>
              <a:t> » en une phrase, extraire les mots et expressions, ne retenir que les mots  significatifs; pas d’articles, pas d’adverbes, propositions.</a:t>
            </a:r>
          </a:p>
          <a:p>
            <a:pPr lvl="0"/>
            <a:endParaRPr lang="fr-FR" dirty="0">
              <a:solidFill>
                <a:schemeClr val="bg2"/>
              </a:solidFill>
            </a:endParaRPr>
          </a:p>
          <a:p>
            <a:r>
              <a:rPr lang="fr-FR" dirty="0">
                <a:solidFill>
                  <a:schemeClr val="bg2"/>
                </a:solidFill>
              </a:rPr>
              <a:t>→ </a:t>
            </a:r>
            <a:r>
              <a:rPr lang="fr-FR" u="sng" dirty="0">
                <a:solidFill>
                  <a:schemeClr val="bg2"/>
                </a:solidFill>
              </a:rPr>
              <a:t>Établir une liste de mots-clés</a:t>
            </a:r>
            <a:endParaRPr lang="fr-FR" dirty="0">
              <a:solidFill>
                <a:schemeClr val="bg2"/>
              </a:solidFill>
            </a:endParaRPr>
          </a:p>
          <a:p>
            <a:pPr lvl="0"/>
            <a:r>
              <a:rPr lang="fr-FR" dirty="0">
                <a:solidFill>
                  <a:schemeClr val="bg2"/>
                </a:solidFill>
              </a:rPr>
              <a:t>décliner chaque concept en une série de </a:t>
            </a:r>
            <a:r>
              <a:rPr lang="fr-FR" b="1" dirty="0">
                <a:solidFill>
                  <a:schemeClr val="bg2"/>
                </a:solidFill>
              </a:rPr>
              <a:t>mots-clés</a:t>
            </a:r>
            <a:r>
              <a:rPr lang="fr-FR" dirty="0">
                <a:solidFill>
                  <a:schemeClr val="bg2"/>
                </a:solidFill>
              </a:rPr>
              <a:t> (utilisez une encyclopédie pour vous y aider)</a:t>
            </a:r>
          </a:p>
          <a:p>
            <a:pPr lvl="0"/>
            <a:r>
              <a:rPr lang="fr-FR" dirty="0">
                <a:solidFill>
                  <a:schemeClr val="bg2"/>
                </a:solidFill>
              </a:rPr>
              <a:t>chercher des </a:t>
            </a:r>
            <a:r>
              <a:rPr lang="fr-FR" b="1" dirty="0">
                <a:solidFill>
                  <a:schemeClr val="bg2"/>
                </a:solidFill>
              </a:rPr>
              <a:t>synonymes</a:t>
            </a:r>
            <a:r>
              <a:rPr lang="fr-FR" dirty="0">
                <a:solidFill>
                  <a:schemeClr val="bg2"/>
                </a:solidFill>
              </a:rPr>
              <a:t>, des </a:t>
            </a:r>
            <a:r>
              <a:rPr lang="fr-FR" b="1" dirty="0">
                <a:solidFill>
                  <a:schemeClr val="bg2"/>
                </a:solidFill>
              </a:rPr>
              <a:t>termes équivalents </a:t>
            </a:r>
            <a:endParaRPr lang="fr-FR" dirty="0">
              <a:solidFill>
                <a:schemeClr val="bg2"/>
              </a:solidFill>
            </a:endParaRPr>
          </a:p>
          <a:p>
            <a:pPr lvl="0"/>
            <a:r>
              <a:rPr lang="fr-FR" dirty="0">
                <a:solidFill>
                  <a:schemeClr val="bg2"/>
                </a:solidFill>
              </a:rPr>
              <a:t>traduire ces mots-clés en</a:t>
            </a:r>
            <a:r>
              <a:rPr lang="fr-FR" b="1" dirty="0">
                <a:solidFill>
                  <a:schemeClr val="bg2"/>
                </a:solidFill>
              </a:rPr>
              <a:t> anglais</a:t>
            </a:r>
            <a:endParaRPr lang="fr-FR" dirty="0">
              <a:solidFill>
                <a:schemeClr val="bg2"/>
              </a:solidFill>
            </a:endParaRPr>
          </a:p>
          <a:p>
            <a:endParaRPr lang="fr-FR" dirty="0">
              <a:solidFill>
                <a:schemeClr val="bg2"/>
              </a:solidFill>
              <a:latin typeface="+mj-lt"/>
            </a:endParaRPr>
          </a:p>
        </p:txBody>
      </p:sp>
    </p:spTree>
    <p:extLst>
      <p:ext uri="{BB962C8B-B14F-4D97-AF65-F5344CB8AC3E}">
        <p14:creationId xmlns:p14="http://schemas.microsoft.com/office/powerpoint/2010/main" val="3773833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61C507-ABEA-47F0-8F1C-593C765B49E8}"/>
              </a:ext>
            </a:extLst>
          </p:cNvPr>
          <p:cNvSpPr/>
          <p:nvPr/>
        </p:nvSpPr>
        <p:spPr>
          <a:xfrm>
            <a:off x="1509495" y="3881642"/>
            <a:ext cx="4869534" cy="205204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5FDE8F23-1527-45FD-8214-EB4B99431FAC}"/>
              </a:ext>
            </a:extLst>
          </p:cNvPr>
          <p:cNvSpPr txBox="1"/>
          <p:nvPr/>
        </p:nvSpPr>
        <p:spPr>
          <a:xfrm>
            <a:off x="1286508" y="100667"/>
            <a:ext cx="9115646" cy="4154984"/>
          </a:xfrm>
          <a:prstGeom prst="rect">
            <a:avLst/>
          </a:prstGeom>
          <a:noFill/>
        </p:spPr>
        <p:txBody>
          <a:bodyPr wrap="square" rtlCol="0">
            <a:spAutoFit/>
          </a:bodyPr>
          <a:lstStyle/>
          <a:p>
            <a:r>
              <a:rPr lang="fr-FR" sz="2400" b="1" dirty="0">
                <a:solidFill>
                  <a:schemeClr val="bg2"/>
                </a:solidFill>
                <a:latin typeface="+mj-lt"/>
              </a:rPr>
              <a:t>Comment réaliser une recherche bibliographique ?</a:t>
            </a:r>
          </a:p>
          <a:p>
            <a:endParaRPr lang="fr-FR" dirty="0">
              <a:solidFill>
                <a:schemeClr val="bg2"/>
              </a:solidFill>
              <a:latin typeface="+mj-lt"/>
            </a:endParaRPr>
          </a:p>
          <a:p>
            <a:r>
              <a:rPr lang="fr-FR" b="1" dirty="0">
                <a:solidFill>
                  <a:schemeClr val="bg2"/>
                </a:solidFill>
                <a:latin typeface="+mj-lt"/>
              </a:rPr>
              <a:t>3 ) Outils pour collecter les informations</a:t>
            </a:r>
          </a:p>
          <a:p>
            <a:r>
              <a:rPr lang="fr-FR" dirty="0">
                <a:solidFill>
                  <a:schemeClr val="bg2"/>
                </a:solidFill>
                <a:latin typeface="+mj-lt"/>
              </a:rPr>
              <a:t>Une fois les grands axes du sujet posés, il faut commencer à creuser la question, poser et vérifier des hypothèses : rechercher du contenu, de l'information.</a:t>
            </a:r>
          </a:p>
          <a:p>
            <a:endParaRPr lang="fr-FR" dirty="0">
              <a:solidFill>
                <a:schemeClr val="bg2"/>
              </a:solidFill>
              <a:latin typeface="+mj-lt"/>
            </a:endParaRPr>
          </a:p>
          <a:p>
            <a:r>
              <a:rPr lang="fr-FR" dirty="0">
                <a:solidFill>
                  <a:schemeClr val="bg2"/>
                </a:solidFill>
                <a:latin typeface="+mj-lt"/>
              </a:rPr>
              <a:t>Pour cela : 3 outils mais une même méthode et toujours un esprit critique :</a:t>
            </a:r>
          </a:p>
          <a:p>
            <a:r>
              <a:rPr lang="fr-FR" dirty="0">
                <a:solidFill>
                  <a:schemeClr val="bg2"/>
                </a:solidFill>
                <a:latin typeface="+mj-lt"/>
              </a:rPr>
              <a:t>-le catalogue de la BU</a:t>
            </a:r>
          </a:p>
          <a:p>
            <a:r>
              <a:rPr lang="fr-FR" dirty="0">
                <a:solidFill>
                  <a:schemeClr val="bg2"/>
                </a:solidFill>
                <a:latin typeface="+mj-lt"/>
              </a:rPr>
              <a:t>-Les bases de données</a:t>
            </a:r>
          </a:p>
          <a:p>
            <a:r>
              <a:rPr lang="fr-FR" dirty="0">
                <a:solidFill>
                  <a:schemeClr val="bg2"/>
                </a:solidFill>
                <a:latin typeface="+mj-lt"/>
              </a:rPr>
              <a:t>-les moteurs de recherche ( google scholar)</a:t>
            </a:r>
          </a:p>
          <a:p>
            <a:endParaRPr lang="fr-FR" dirty="0">
              <a:solidFill>
                <a:schemeClr val="bg2"/>
              </a:solidFill>
              <a:latin typeface="+mj-lt"/>
            </a:endParaRPr>
          </a:p>
          <a:p>
            <a:r>
              <a:rPr lang="fr-FR" sz="2000" b="1" dirty="0">
                <a:solidFill>
                  <a:schemeClr val="bg2"/>
                </a:solidFill>
              </a:rPr>
              <a:t>4) Les opérateurs de recherches</a:t>
            </a:r>
            <a:endParaRPr lang="fr-FR" sz="2000" dirty="0">
              <a:solidFill>
                <a:schemeClr val="bg2"/>
              </a:solidFill>
            </a:endParaRPr>
          </a:p>
          <a:p>
            <a:endParaRPr lang="fr-FR" dirty="0">
              <a:solidFill>
                <a:schemeClr val="bg2"/>
              </a:solidFill>
              <a:latin typeface="+mj-lt"/>
            </a:endParaRPr>
          </a:p>
          <a:p>
            <a:endParaRPr lang="fr-FR" dirty="0">
              <a:solidFill>
                <a:schemeClr val="bg2"/>
              </a:solidFill>
            </a:endParaRPr>
          </a:p>
        </p:txBody>
      </p:sp>
      <p:graphicFrame>
        <p:nvGraphicFramePr>
          <p:cNvPr id="3" name="Objet 2">
            <a:extLst>
              <a:ext uri="{FF2B5EF4-FFF2-40B4-BE49-F238E27FC236}">
                <a16:creationId xmlns:a16="http://schemas.microsoft.com/office/drawing/2014/main" id="{ED4656D3-EEDF-431D-879E-93AF69B0D462}"/>
              </a:ext>
            </a:extLst>
          </p:cNvPr>
          <p:cNvGraphicFramePr>
            <a:graphicFrameLocks noChangeAspect="1"/>
          </p:cNvGraphicFramePr>
          <p:nvPr>
            <p:extLst>
              <p:ext uri="{D42A27DB-BD31-4B8C-83A1-F6EECF244321}">
                <p14:modId xmlns:p14="http://schemas.microsoft.com/office/powerpoint/2010/main" val="3432095115"/>
              </p:ext>
            </p:extLst>
          </p:nvPr>
        </p:nvGraphicFramePr>
        <p:xfrm>
          <a:off x="1691875" y="4065728"/>
          <a:ext cx="6835737" cy="2052043"/>
        </p:xfrm>
        <a:graphic>
          <a:graphicData uri="http://schemas.openxmlformats.org/presentationml/2006/ole">
            <mc:AlternateContent xmlns:mc="http://schemas.openxmlformats.org/markup-compatibility/2006">
              <mc:Choice xmlns:v="urn:schemas-microsoft-com:vml" Requires="v">
                <p:oleObj spid="_x0000_s1067" name="Document" r:id="rId3" imgW="5747858" imgH="1725633" progId="Word.Document.12">
                  <p:embed/>
                </p:oleObj>
              </mc:Choice>
              <mc:Fallback>
                <p:oleObj name="Document" r:id="rId3" imgW="5747858" imgH="1725633" progId="Word.Document.12">
                  <p:embed/>
                  <p:pic>
                    <p:nvPicPr>
                      <p:cNvPr id="0" name=""/>
                      <p:cNvPicPr/>
                      <p:nvPr/>
                    </p:nvPicPr>
                    <p:blipFill>
                      <a:blip r:embed="rId4"/>
                      <a:stretch>
                        <a:fillRect/>
                      </a:stretch>
                    </p:blipFill>
                    <p:spPr>
                      <a:xfrm>
                        <a:off x="1691875" y="4065728"/>
                        <a:ext cx="6835737" cy="2052043"/>
                      </a:xfrm>
                      <a:prstGeom prst="rect">
                        <a:avLst/>
                      </a:prstGeom>
                    </p:spPr>
                  </p:pic>
                </p:oleObj>
              </mc:Fallback>
            </mc:AlternateContent>
          </a:graphicData>
        </a:graphic>
      </p:graphicFrame>
    </p:spTree>
    <p:extLst>
      <p:ext uri="{BB962C8B-B14F-4D97-AF65-F5344CB8AC3E}">
        <p14:creationId xmlns:p14="http://schemas.microsoft.com/office/powerpoint/2010/main" val="3216729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
            <a:extLst>
              <a:ext uri="{FF2B5EF4-FFF2-40B4-BE49-F238E27FC236}">
                <a16:creationId xmlns:a16="http://schemas.microsoft.com/office/drawing/2014/main" id="{00F2B81E-D418-4A4F-8150-3AB6F65ED8D4}"/>
              </a:ext>
            </a:extLst>
          </p:cNvPr>
          <p:cNvSpPr txBox="1">
            <a:spLocks noChangeArrowheads="1"/>
          </p:cNvSpPr>
          <p:nvPr/>
        </p:nvSpPr>
        <p:spPr bwMode="auto">
          <a:xfrm>
            <a:off x="2063750" y="115888"/>
            <a:ext cx="7620000" cy="4824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4pPr>
            <a:lvl5pPr>
              <a:spcBef>
                <a:spcPts val="3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fr-FR" altLang="fr-FR" sz="4800" dirty="0">
                <a:solidFill>
                  <a:srgbClr val="002060"/>
                </a:solidFill>
                <a:latin typeface="Brandon Grotesque Regular" panose="020B0503020203060202" pitchFamily="34" charset="0"/>
              </a:rPr>
              <a:t>III.  Trouver des livres et des revues</a:t>
            </a:r>
          </a:p>
          <a:p>
            <a:pPr algn="ctr" eaLnBrk="1" hangingPunct="1">
              <a:spcBef>
                <a:spcPct val="0"/>
              </a:spcBef>
              <a:buClrTx/>
              <a:buFontTx/>
              <a:buNone/>
            </a:pPr>
            <a:endParaRPr lang="fr-FR" altLang="fr-FR" sz="4800" dirty="0">
              <a:solidFill>
                <a:srgbClr val="002060"/>
              </a:solidFill>
              <a:latin typeface="Brandon Grotesque Regular" panose="020B0503020203060202" pitchFamily="34" charset="0"/>
            </a:endParaRPr>
          </a:p>
          <a:p>
            <a:pPr algn="ctr" eaLnBrk="1" hangingPunct="1">
              <a:spcBef>
                <a:spcPct val="0"/>
              </a:spcBef>
              <a:buClrTx/>
              <a:buFontTx/>
              <a:buNone/>
            </a:pPr>
            <a:endParaRPr lang="fr-FR" altLang="fr-FR" sz="4800" dirty="0">
              <a:solidFill>
                <a:srgbClr val="002060"/>
              </a:solidFill>
              <a:latin typeface="Brandon Grotesque Regular" panose="020B0503020203060202" pitchFamily="34" charset="0"/>
            </a:endParaRPr>
          </a:p>
        </p:txBody>
      </p:sp>
      <p:pic>
        <p:nvPicPr>
          <p:cNvPr id="3" name="Image 2">
            <a:extLst>
              <a:ext uri="{FF2B5EF4-FFF2-40B4-BE49-F238E27FC236}">
                <a16:creationId xmlns:a16="http://schemas.microsoft.com/office/drawing/2014/main" id="{3674301F-C886-401A-9E07-1ABFE7456643}"/>
              </a:ext>
            </a:extLst>
          </p:cNvPr>
          <p:cNvPicPr>
            <a:picLocks noChangeAspect="1"/>
          </p:cNvPicPr>
          <p:nvPr/>
        </p:nvPicPr>
        <p:blipFill>
          <a:blip r:embed="rId3"/>
          <a:stretch>
            <a:fillRect/>
          </a:stretch>
        </p:blipFill>
        <p:spPr>
          <a:xfrm>
            <a:off x="279990" y="2758817"/>
            <a:ext cx="11632019" cy="27262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D7554-A92E-4389-8B4C-C4D99A765283}"/>
              </a:ext>
            </a:extLst>
          </p:cNvPr>
          <p:cNvSpPr txBox="1">
            <a:spLocks/>
          </p:cNvSpPr>
          <p:nvPr/>
        </p:nvSpPr>
        <p:spPr>
          <a:xfrm>
            <a:off x="1558926" y="333376"/>
            <a:ext cx="2665413" cy="1008063"/>
          </a:xfrm>
          <a:prstGeom prst="rect">
            <a:avLst/>
          </a:prstGeom>
          <a:ln>
            <a:solidFill>
              <a:srgbClr val="C89108"/>
            </a:solidFill>
          </a:ln>
        </p:spPr>
        <p:txBody>
          <a:bodyPr>
            <a:normAutofit/>
          </a:bodyPr>
          <a:lstStyle>
            <a:lvl1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2pPr>
            <a:lvl3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3pPr>
            <a:lvl4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4pPr>
            <a:lvl5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9pPr>
          </a:lstStyle>
          <a:p>
            <a:pPr algn="ctr">
              <a:defRPr/>
            </a:pPr>
            <a:endParaRPr lang="fr-FR" sz="1100" kern="0" dirty="0">
              <a:solidFill>
                <a:srgbClr val="C89108"/>
              </a:solidFill>
              <a:latin typeface="Brandon Grotesque Medium" pitchFamily="34" charset="0"/>
            </a:endParaRPr>
          </a:p>
          <a:p>
            <a:pPr algn="ctr">
              <a:defRPr/>
            </a:pPr>
            <a:r>
              <a:rPr lang="fr-FR" sz="3200" kern="0" dirty="0">
                <a:solidFill>
                  <a:srgbClr val="C89108"/>
                </a:solidFill>
                <a:latin typeface="Brandon Grotesque Medium" pitchFamily="34" charset="0"/>
              </a:rPr>
              <a:t>Les catalogues</a:t>
            </a:r>
          </a:p>
        </p:txBody>
      </p:sp>
      <p:sp>
        <p:nvSpPr>
          <p:cNvPr id="3" name="Espace réservé du contenu 2">
            <a:extLst>
              <a:ext uri="{FF2B5EF4-FFF2-40B4-BE49-F238E27FC236}">
                <a16:creationId xmlns:a16="http://schemas.microsoft.com/office/drawing/2014/main" id="{6CC5A1FA-4B79-4325-A8A5-7C547003960D}"/>
              </a:ext>
            </a:extLst>
          </p:cNvPr>
          <p:cNvSpPr txBox="1">
            <a:spLocks/>
          </p:cNvSpPr>
          <p:nvPr/>
        </p:nvSpPr>
        <p:spPr>
          <a:xfrm>
            <a:off x="1574801" y="1484314"/>
            <a:ext cx="8842375" cy="4664075"/>
          </a:xfrm>
          <a:prstGeom prst="rect">
            <a:avLst/>
          </a:prstGeom>
          <a:ln>
            <a:solidFill>
              <a:srgbClr val="00326E"/>
            </a:solidFill>
          </a:ln>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spcBef>
                <a:spcPts val="0"/>
              </a:spcBef>
              <a:buClr>
                <a:srgbClr val="000000"/>
              </a:buClr>
              <a:buSzPct val="100000"/>
              <a:buNone/>
              <a:defRPr/>
            </a:pPr>
            <a:endParaRPr lang="fr" sz="2200" dirty="0">
              <a:solidFill>
                <a:srgbClr val="00326E"/>
              </a:solidFill>
              <a:latin typeface="Brandon Grotesque Regular" pitchFamily="34" charset="0"/>
            </a:endParaRPr>
          </a:p>
          <a:p>
            <a:pPr>
              <a:spcBef>
                <a:spcPts val="0"/>
              </a:spcBef>
              <a:buClr>
                <a:srgbClr val="000000"/>
              </a:buClr>
              <a:buSzPct val="100000"/>
              <a:buFont typeface="Wingdings" pitchFamily="2" charset="2"/>
              <a:buChar char="§"/>
              <a:defRPr/>
            </a:pPr>
            <a:r>
              <a:rPr lang="fr-FR" sz="2200" dirty="0">
                <a:solidFill>
                  <a:srgbClr val="00326E"/>
                </a:solidFill>
                <a:latin typeface="Brandon Grotesque Regular" pitchFamily="34" charset="0"/>
              </a:rPr>
              <a:t>Les catalogues contiennent les références des documents conservés dans une bibliothèque (ou un groupe de bibliothèques) donnée.</a:t>
            </a:r>
          </a:p>
          <a:p>
            <a:pPr>
              <a:spcBef>
                <a:spcPts val="0"/>
              </a:spcBef>
              <a:buClr>
                <a:srgbClr val="000000"/>
              </a:buClr>
              <a:buSzPct val="100000"/>
              <a:buFont typeface="Wingdings" pitchFamily="2" charset="2"/>
              <a:buChar char="§"/>
              <a:defRPr/>
            </a:pPr>
            <a:endParaRPr lang="fr-FR" sz="2200" dirty="0">
              <a:solidFill>
                <a:srgbClr val="00326E"/>
              </a:solidFill>
              <a:latin typeface="Brandon Grotesque Regular" pitchFamily="34" charset="0"/>
            </a:endParaRPr>
          </a:p>
          <a:p>
            <a:pPr>
              <a:spcBef>
                <a:spcPts val="0"/>
              </a:spcBef>
              <a:buClr>
                <a:srgbClr val="000000"/>
              </a:buClr>
              <a:buSzPct val="100000"/>
              <a:buFont typeface="Wingdings" pitchFamily="2" charset="2"/>
              <a:buChar char="§"/>
              <a:defRPr/>
            </a:pPr>
            <a:r>
              <a:rPr lang="fr-FR" sz="2200" dirty="0">
                <a:solidFill>
                  <a:srgbClr val="00326E"/>
                </a:solidFill>
                <a:latin typeface="Brandon Grotesque Regular" pitchFamily="34" charset="0"/>
              </a:rPr>
              <a:t>Leur fonction est de permettre de trouver rapidement les ouvrages dont on possède la référence ou de se constituer une bibliographie à partir de concepts clés.</a:t>
            </a:r>
          </a:p>
          <a:p>
            <a:pPr>
              <a:spcBef>
                <a:spcPts val="0"/>
              </a:spcBef>
              <a:buClr>
                <a:srgbClr val="000000"/>
              </a:buClr>
              <a:buSzPct val="100000"/>
              <a:buFont typeface="Wingdings" pitchFamily="2" charset="2"/>
              <a:buChar char="§"/>
              <a:defRPr/>
            </a:pPr>
            <a:endParaRPr lang="fr-FR" sz="2200" dirty="0">
              <a:solidFill>
                <a:srgbClr val="00326E"/>
              </a:solidFill>
              <a:latin typeface="Brandon Grotesque Regular" pitchFamily="34" charset="0"/>
            </a:endParaRPr>
          </a:p>
          <a:p>
            <a:pPr>
              <a:spcBef>
                <a:spcPts val="0"/>
              </a:spcBef>
              <a:buClr>
                <a:srgbClr val="000000"/>
              </a:buClr>
              <a:buSzPct val="100000"/>
              <a:buFont typeface="Wingdings" pitchFamily="2" charset="2"/>
              <a:buChar char="§"/>
              <a:defRPr/>
            </a:pPr>
            <a:r>
              <a:rPr lang="fr-FR" sz="2200" dirty="0">
                <a:solidFill>
                  <a:srgbClr val="00326E"/>
                </a:solidFill>
                <a:latin typeface="Brandon Grotesque Regular" pitchFamily="34" charset="0"/>
              </a:rPr>
              <a:t>Chaque bibliothèque possède un catalogue interrogeable à distance. Les règles d'utilisation sont plus ou moins les mêmes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34CD31-0B4E-4E9F-B406-87A5FA2EC48E}"/>
              </a:ext>
            </a:extLst>
          </p:cNvPr>
          <p:cNvSpPr txBox="1">
            <a:spLocks/>
          </p:cNvSpPr>
          <p:nvPr/>
        </p:nvSpPr>
        <p:spPr>
          <a:xfrm>
            <a:off x="1558926" y="333376"/>
            <a:ext cx="2665413" cy="1008063"/>
          </a:xfrm>
          <a:prstGeom prst="rect">
            <a:avLst/>
          </a:prstGeom>
          <a:ln>
            <a:solidFill>
              <a:srgbClr val="C89108"/>
            </a:solidFill>
          </a:ln>
        </p:spPr>
        <p:txBody>
          <a:bodyPr>
            <a:normAutofit fontScale="92500" lnSpcReduction="20000"/>
          </a:bodyPr>
          <a:lstStyle>
            <a:lvl1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2pPr>
            <a:lvl3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3pPr>
            <a:lvl4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4pPr>
            <a:lvl5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9pPr>
          </a:lstStyle>
          <a:p>
            <a:pPr algn="ctr">
              <a:defRPr/>
            </a:pPr>
            <a:endParaRPr lang="fr-FR" sz="1100" kern="0" dirty="0">
              <a:solidFill>
                <a:srgbClr val="C89108"/>
              </a:solidFill>
              <a:latin typeface="Brandon Grotesque Medium" pitchFamily="34" charset="0"/>
            </a:endParaRPr>
          </a:p>
          <a:p>
            <a:pPr algn="ctr">
              <a:defRPr/>
            </a:pPr>
            <a:r>
              <a:rPr lang="fr-FR" sz="3200" kern="0" dirty="0">
                <a:solidFill>
                  <a:srgbClr val="C89108"/>
                </a:solidFill>
                <a:latin typeface="Brandon Grotesque Medium" pitchFamily="34" charset="0"/>
              </a:rPr>
              <a:t>La référence bibliographique</a:t>
            </a:r>
          </a:p>
        </p:txBody>
      </p:sp>
      <p:sp>
        <p:nvSpPr>
          <p:cNvPr id="3" name="Espace réservé du contenu 2">
            <a:extLst>
              <a:ext uri="{FF2B5EF4-FFF2-40B4-BE49-F238E27FC236}">
                <a16:creationId xmlns:a16="http://schemas.microsoft.com/office/drawing/2014/main" id="{DD447259-FE55-4707-BBCB-92E4677F1C09}"/>
              </a:ext>
            </a:extLst>
          </p:cNvPr>
          <p:cNvSpPr txBox="1">
            <a:spLocks/>
          </p:cNvSpPr>
          <p:nvPr/>
        </p:nvSpPr>
        <p:spPr>
          <a:xfrm>
            <a:off x="1558925" y="2060576"/>
            <a:ext cx="8858250" cy="4797425"/>
          </a:xfrm>
          <a:prstGeom prst="rect">
            <a:avLst/>
          </a:prstGeom>
          <a:ln>
            <a:solidFill>
              <a:srgbClr val="00326E"/>
            </a:solidFill>
          </a:ln>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spcBef>
                <a:spcPts val="0"/>
              </a:spcBef>
              <a:buClr>
                <a:srgbClr val="000000"/>
              </a:buClr>
              <a:buSzPct val="100000"/>
              <a:buNone/>
              <a:defRPr/>
            </a:pPr>
            <a:endParaRPr lang="fr" sz="2200" dirty="0">
              <a:solidFill>
                <a:schemeClr val="bg1"/>
              </a:solidFill>
              <a:latin typeface="Brandon Grotesque Regular" pitchFamily="34" charset="0"/>
            </a:endParaRPr>
          </a:p>
          <a:p>
            <a:pPr marL="0" indent="0">
              <a:spcBef>
                <a:spcPts val="0"/>
              </a:spcBef>
              <a:buClr>
                <a:srgbClr val="000000"/>
              </a:buClr>
              <a:buSzPct val="100000"/>
              <a:buNone/>
              <a:defRPr/>
            </a:pPr>
            <a:r>
              <a:rPr lang="fr-FR" sz="2200" dirty="0">
                <a:solidFill>
                  <a:schemeClr val="bg1"/>
                </a:solidFill>
                <a:latin typeface="Brandon Grotesque Regular" pitchFamily="34" charset="0"/>
              </a:rPr>
              <a:t>Comprendre une référence bibliographique est essentiel pour effectuer une recherche</a:t>
            </a:r>
          </a:p>
          <a:p>
            <a:pPr>
              <a:spcBef>
                <a:spcPts val="0"/>
              </a:spcBef>
              <a:buClr>
                <a:srgbClr val="000000"/>
              </a:buClr>
              <a:buSzPct val="100000"/>
              <a:buFont typeface="Wingdings" pitchFamily="2" charset="2"/>
              <a:buChar char="§"/>
              <a:defRPr/>
            </a:pPr>
            <a:endParaRPr lang="fr-FR" sz="2200" dirty="0">
              <a:solidFill>
                <a:schemeClr val="bg1"/>
              </a:solidFill>
              <a:latin typeface="Brandon Grotesque Regular" pitchFamily="34" charset="0"/>
            </a:endParaRPr>
          </a:p>
          <a:p>
            <a:pPr>
              <a:spcBef>
                <a:spcPts val="0"/>
              </a:spcBef>
              <a:buClr>
                <a:srgbClr val="000000"/>
              </a:buClr>
              <a:buSzPct val="100000"/>
              <a:buFont typeface="Wingdings" pitchFamily="2" charset="2"/>
              <a:buChar char="§"/>
              <a:defRPr/>
            </a:pPr>
            <a:r>
              <a:rPr lang="fr-FR" sz="2200" dirty="0">
                <a:solidFill>
                  <a:schemeClr val="bg1"/>
                </a:solidFill>
                <a:latin typeface="Brandon Grotesque Regular" pitchFamily="34" charset="0"/>
              </a:rPr>
              <a:t>CORNU Gérard, Vocabulaire juridique, PUF, Paris, 2016, cop. 1987</a:t>
            </a:r>
          </a:p>
          <a:p>
            <a:pPr marL="0" indent="0">
              <a:spcBef>
                <a:spcPts val="0"/>
              </a:spcBef>
              <a:buClr>
                <a:srgbClr val="000000"/>
              </a:buClr>
              <a:buSzPct val="100000"/>
              <a:buNone/>
              <a:defRPr/>
            </a:pPr>
            <a:endParaRPr lang="fr-FR" sz="2200" dirty="0">
              <a:solidFill>
                <a:schemeClr val="bg1"/>
              </a:solidFill>
              <a:latin typeface="Brandon Grotesque Regular" pitchFamily="34" charset="0"/>
            </a:endParaRPr>
          </a:p>
          <a:p>
            <a:pPr>
              <a:spcBef>
                <a:spcPts val="0"/>
              </a:spcBef>
              <a:buClr>
                <a:srgbClr val="000000"/>
              </a:buClr>
              <a:buSzPct val="100000"/>
              <a:buFont typeface="Wingdings" pitchFamily="2" charset="2"/>
              <a:buChar char="§"/>
              <a:defRPr/>
            </a:pPr>
            <a:r>
              <a:rPr lang="fr-FR" sz="2200" dirty="0">
                <a:solidFill>
                  <a:schemeClr val="bg1"/>
                </a:solidFill>
                <a:latin typeface="Brandon Grotesque Regular" pitchFamily="34" charset="0"/>
              </a:rPr>
              <a:t>CAINE Patrice, "Défis technologiques et compétitivité des entreprises françaises dans l’aéronautique et la défense?", Revue Défense nationale, n°841,2021</a:t>
            </a:r>
          </a:p>
          <a:p>
            <a:pPr>
              <a:spcBef>
                <a:spcPts val="0"/>
              </a:spcBef>
              <a:buClr>
                <a:srgbClr val="000000"/>
              </a:buClr>
              <a:buSzPct val="100000"/>
              <a:buFont typeface="Wingdings" pitchFamily="2" charset="2"/>
              <a:buChar char="§"/>
              <a:defRPr/>
            </a:pPr>
            <a:endParaRPr lang="fr-FR" sz="2200" dirty="0">
              <a:solidFill>
                <a:schemeClr val="bg1"/>
              </a:solidFill>
              <a:latin typeface="Brandon Grotesque Regular" pitchFamily="34" charset="0"/>
            </a:endParaRPr>
          </a:p>
          <a:p>
            <a:pPr>
              <a:spcBef>
                <a:spcPts val="0"/>
              </a:spcBef>
              <a:buClr>
                <a:srgbClr val="000000"/>
              </a:buClr>
              <a:buSzPct val="100000"/>
              <a:buFont typeface="Wingdings" pitchFamily="2" charset="2"/>
              <a:buChar char="§"/>
              <a:defRPr/>
            </a:pPr>
            <a:r>
              <a:rPr lang="fr-FR" sz="2200" dirty="0">
                <a:solidFill>
                  <a:schemeClr val="bg1"/>
                </a:solidFill>
                <a:latin typeface="Brandon Grotesque Regular" pitchFamily="34" charset="0"/>
              </a:rPr>
              <a:t>TA Versailles, 3 oct. 1985, D. 1986, </a:t>
            </a:r>
            <a:r>
              <a:rPr lang="fr-FR" sz="2200" dirty="0" err="1">
                <a:solidFill>
                  <a:schemeClr val="bg1"/>
                </a:solidFill>
                <a:latin typeface="Brandon Grotesque Regular" pitchFamily="34" charset="0"/>
              </a:rPr>
              <a:t>Jur</a:t>
            </a:r>
            <a:r>
              <a:rPr lang="fr-FR" sz="2200" dirty="0">
                <a:solidFill>
                  <a:schemeClr val="bg1"/>
                </a:solidFill>
                <a:latin typeface="Brandon Grotesque Regular" pitchFamily="34" charset="0"/>
              </a:rPr>
              <a:t>. 570, note </a:t>
            </a:r>
            <a:r>
              <a:rPr lang="fr-FR" sz="2200" dirty="0" err="1">
                <a:solidFill>
                  <a:schemeClr val="bg1"/>
                </a:solidFill>
                <a:latin typeface="Brandon Grotesque Regular" pitchFamily="34" charset="0"/>
              </a:rPr>
              <a:t>Crozafon</a:t>
            </a:r>
            <a:r>
              <a:rPr lang="fr-FR" sz="2200" dirty="0">
                <a:solidFill>
                  <a:schemeClr val="bg1"/>
                </a:solidFill>
                <a:latin typeface="Brandon Grotesque Regular" pitchFamily="34" charset="0"/>
              </a:rPr>
              <a:t> </a:t>
            </a:r>
          </a:p>
        </p:txBody>
      </p:sp>
      <p:pic>
        <p:nvPicPr>
          <p:cNvPr id="34820" name="Image 3">
            <a:extLst>
              <a:ext uri="{FF2B5EF4-FFF2-40B4-BE49-F238E27FC236}">
                <a16:creationId xmlns:a16="http://schemas.microsoft.com/office/drawing/2014/main" id="{84DE22AF-393E-4EAE-AF89-CA4175E7AF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5195" y="164342"/>
            <a:ext cx="3282467" cy="17637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DEDE4B-1F0D-4CCC-84DC-BAFB17657C90}"/>
              </a:ext>
            </a:extLst>
          </p:cNvPr>
          <p:cNvSpPr txBox="1">
            <a:spLocks/>
          </p:cNvSpPr>
          <p:nvPr/>
        </p:nvSpPr>
        <p:spPr>
          <a:xfrm>
            <a:off x="1248533" y="83890"/>
            <a:ext cx="2451012" cy="746083"/>
          </a:xfrm>
          <a:prstGeom prst="rect">
            <a:avLst/>
          </a:prstGeom>
          <a:ln>
            <a:solidFill>
              <a:srgbClr val="C89108"/>
            </a:solidFill>
          </a:ln>
        </p:spPr>
        <p:txBody>
          <a:bodyPr>
            <a:normAutofit fontScale="70000" lnSpcReduction="20000"/>
          </a:bodyPr>
          <a:lstStyle>
            <a:lvl1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2pPr>
            <a:lvl3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3pPr>
            <a:lvl4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4pPr>
            <a:lvl5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9pPr>
          </a:lstStyle>
          <a:p>
            <a:pPr algn="ctr">
              <a:defRPr/>
            </a:pPr>
            <a:endParaRPr lang="fr-FR" sz="1100" kern="0" dirty="0">
              <a:solidFill>
                <a:srgbClr val="C89108"/>
              </a:solidFill>
              <a:latin typeface="Brandon Grotesque Medium" pitchFamily="34" charset="0"/>
            </a:endParaRPr>
          </a:p>
          <a:p>
            <a:pPr algn="ctr">
              <a:defRPr/>
            </a:pPr>
            <a:r>
              <a:rPr lang="fr-FR" sz="3200" kern="0" dirty="0">
                <a:solidFill>
                  <a:srgbClr val="C89108"/>
                </a:solidFill>
                <a:latin typeface="Brandon Grotesque Medium" pitchFamily="34" charset="0"/>
              </a:rPr>
              <a:t>La gestion de la bibliographie</a:t>
            </a:r>
          </a:p>
        </p:txBody>
      </p:sp>
      <p:sp>
        <p:nvSpPr>
          <p:cNvPr id="3" name="Espace réservé du contenu 2">
            <a:extLst>
              <a:ext uri="{FF2B5EF4-FFF2-40B4-BE49-F238E27FC236}">
                <a16:creationId xmlns:a16="http://schemas.microsoft.com/office/drawing/2014/main" id="{B524E9FB-C40C-4F1C-8ADA-6E128A6E2FDF}"/>
              </a:ext>
            </a:extLst>
          </p:cNvPr>
          <p:cNvSpPr txBox="1">
            <a:spLocks/>
          </p:cNvSpPr>
          <p:nvPr/>
        </p:nvSpPr>
        <p:spPr>
          <a:xfrm>
            <a:off x="945626" y="964197"/>
            <a:ext cx="9809059" cy="5210100"/>
          </a:xfrm>
          <a:prstGeom prst="rect">
            <a:avLst/>
          </a:prstGeom>
          <a:ln>
            <a:solidFill>
              <a:srgbClr val="00326E"/>
            </a:solidFill>
          </a:ln>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spcBef>
                <a:spcPts val="0"/>
              </a:spcBef>
              <a:buClr>
                <a:srgbClr val="000000"/>
              </a:buClr>
              <a:buSzPct val="100000"/>
              <a:buNone/>
              <a:defRPr/>
            </a:pPr>
            <a:endParaRPr lang="fr" sz="2200" dirty="0">
              <a:solidFill>
                <a:srgbClr val="00326E"/>
              </a:solidFill>
              <a:latin typeface="Brandon Grotesque Regular" pitchFamily="34" charset="0"/>
            </a:endParaRPr>
          </a:p>
          <a:p>
            <a:pPr>
              <a:spcBef>
                <a:spcPts val="0"/>
              </a:spcBef>
              <a:buClr>
                <a:srgbClr val="000000"/>
              </a:buClr>
              <a:buSzPct val="100000"/>
              <a:buFont typeface="Wingdings" pitchFamily="2" charset="2"/>
              <a:buChar char="§"/>
              <a:defRPr/>
            </a:pPr>
            <a:r>
              <a:rPr lang="fr-FR" sz="2200" dirty="0">
                <a:solidFill>
                  <a:srgbClr val="00326E"/>
                </a:solidFill>
                <a:latin typeface="Brandon Grotesque Regular" pitchFamily="34" charset="0"/>
              </a:rPr>
              <a:t>Qui ne cite pas ses sources est coupable de plagiat. Il est capital de conserver ses références bibliographiques afin de les citer tout au long de son mémoire qui sera clos par la bibliographie.</a:t>
            </a:r>
          </a:p>
          <a:p>
            <a:pPr>
              <a:spcBef>
                <a:spcPts val="0"/>
              </a:spcBef>
              <a:buClr>
                <a:srgbClr val="000000"/>
              </a:buClr>
              <a:buSzPct val="100000"/>
              <a:buFont typeface="Wingdings" pitchFamily="2" charset="2"/>
              <a:buChar char="§"/>
              <a:defRPr/>
            </a:pPr>
            <a:endParaRPr lang="fr-FR" sz="2200" dirty="0">
              <a:solidFill>
                <a:srgbClr val="00326E"/>
              </a:solidFill>
              <a:latin typeface="Brandon Grotesque Regular" pitchFamily="34" charset="0"/>
            </a:endParaRPr>
          </a:p>
          <a:p>
            <a:pPr marL="0" indent="0">
              <a:spcBef>
                <a:spcPts val="0"/>
              </a:spcBef>
              <a:buClr>
                <a:srgbClr val="000000"/>
              </a:buClr>
              <a:buSzPct val="100000"/>
              <a:buNone/>
              <a:defRPr/>
            </a:pPr>
            <a:r>
              <a:rPr lang="fr-FR" sz="2200" dirty="0">
                <a:solidFill>
                  <a:srgbClr val="00326E"/>
                </a:solidFill>
                <a:latin typeface="Brandon Grotesque Regular" pitchFamily="34" charset="0"/>
              </a:rPr>
              <a:t>                 2 blogs :</a:t>
            </a:r>
          </a:p>
          <a:p>
            <a:pPr>
              <a:spcBef>
                <a:spcPts val="0"/>
              </a:spcBef>
              <a:buClr>
                <a:srgbClr val="000000"/>
              </a:buClr>
              <a:buSzPct val="100000"/>
              <a:buFont typeface="Wingdings" pitchFamily="2" charset="2"/>
              <a:buChar char="§"/>
              <a:defRPr/>
            </a:pPr>
            <a:endParaRPr lang="fr-FR" sz="2200" dirty="0">
              <a:solidFill>
                <a:srgbClr val="00326E"/>
              </a:solidFill>
              <a:latin typeface="Brandon Grotesque Regular" pitchFamily="34" charset="0"/>
            </a:endParaRPr>
          </a:p>
          <a:p>
            <a:pPr>
              <a:spcBef>
                <a:spcPts val="0"/>
              </a:spcBef>
              <a:buClr>
                <a:srgbClr val="000000"/>
              </a:buClr>
              <a:buSzPct val="100000"/>
              <a:buFont typeface="Wingdings" pitchFamily="2" charset="2"/>
              <a:buChar char="§"/>
              <a:defRPr/>
            </a:pPr>
            <a:r>
              <a:rPr lang="fr-FR" sz="2200" dirty="0">
                <a:solidFill>
                  <a:srgbClr val="00326E"/>
                </a:solidFill>
                <a:latin typeface="Brandon Grotesque Regular" pitchFamily="34" charset="0"/>
              </a:rPr>
              <a:t>RESPONSABLE : https://responsable-unige.ch/</a:t>
            </a:r>
          </a:p>
          <a:p>
            <a:pPr>
              <a:spcBef>
                <a:spcPts val="0"/>
              </a:spcBef>
              <a:buClr>
                <a:srgbClr val="000000"/>
              </a:buClr>
              <a:buSzPct val="100000"/>
              <a:buFont typeface="Wingdings" pitchFamily="2" charset="2"/>
              <a:buChar char="§"/>
              <a:defRPr/>
            </a:pPr>
            <a:endParaRPr lang="fr-FR" sz="2200" dirty="0">
              <a:solidFill>
                <a:srgbClr val="00326E"/>
              </a:solidFill>
              <a:latin typeface="Brandon Grotesque Regular" pitchFamily="34" charset="0"/>
            </a:endParaRPr>
          </a:p>
          <a:p>
            <a:pPr>
              <a:spcBef>
                <a:spcPts val="0"/>
              </a:spcBef>
              <a:buClr>
                <a:srgbClr val="000000"/>
              </a:buClr>
              <a:buSzPct val="100000"/>
              <a:buFont typeface="Wingdings" pitchFamily="2" charset="2"/>
              <a:buChar char="§"/>
              <a:defRPr/>
            </a:pPr>
            <a:r>
              <a:rPr lang="fr-FR" sz="2200" dirty="0">
                <a:solidFill>
                  <a:srgbClr val="00326E"/>
                </a:solidFill>
                <a:latin typeface="Brandon Grotesque Regular" pitchFamily="34" charset="0"/>
              </a:rPr>
              <a:t>ARCHEOLOGIE DU COPIER-COLLER : http://archeologie-copier-coller.com/</a:t>
            </a:r>
          </a:p>
          <a:p>
            <a:pPr marL="0" indent="0">
              <a:spcBef>
                <a:spcPts val="0"/>
              </a:spcBef>
              <a:buClr>
                <a:srgbClr val="000000"/>
              </a:buClr>
              <a:buSzPct val="100000"/>
              <a:buNone/>
              <a:defRPr/>
            </a:pPr>
            <a:endParaRPr lang="fr-FR" sz="2200" dirty="0">
              <a:solidFill>
                <a:srgbClr val="00326E"/>
              </a:solidFill>
              <a:latin typeface="Brandon Grotesque Regular" pitchFamily="34" charset="0"/>
            </a:endParaRPr>
          </a:p>
          <a:p>
            <a:pPr>
              <a:spcBef>
                <a:spcPts val="0"/>
              </a:spcBef>
              <a:buClr>
                <a:srgbClr val="000000"/>
              </a:buClr>
              <a:buSzPct val="100000"/>
              <a:buFont typeface="Wingdings" pitchFamily="2" charset="2"/>
              <a:buChar char="§"/>
              <a:defRPr/>
            </a:pPr>
            <a:r>
              <a:rPr lang="fr-FR" sz="2200" dirty="0">
                <a:solidFill>
                  <a:srgbClr val="00326E"/>
                </a:solidFill>
                <a:latin typeface="Brandon Grotesque Regular" pitchFamily="34" charset="0"/>
              </a:rPr>
              <a:t>Pensez à noter vos références dans leur intégralité dans un document à part tout au long de votre travail. Il existe aussi des logiciels de gestion bibliographique gratuit comme Zotero.</a:t>
            </a:r>
          </a:p>
        </p:txBody>
      </p:sp>
      <p:sp>
        <p:nvSpPr>
          <p:cNvPr id="6" name="Flèche : droite 5">
            <a:extLst>
              <a:ext uri="{FF2B5EF4-FFF2-40B4-BE49-F238E27FC236}">
                <a16:creationId xmlns:a16="http://schemas.microsoft.com/office/drawing/2014/main" id="{A65CC560-9132-4E19-A342-5E5BD2C1BA7F}"/>
              </a:ext>
            </a:extLst>
          </p:cNvPr>
          <p:cNvSpPr/>
          <p:nvPr/>
        </p:nvSpPr>
        <p:spPr>
          <a:xfrm>
            <a:off x="1132625" y="2625586"/>
            <a:ext cx="852602" cy="4846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
            <a:extLst>
              <a:ext uri="{FF2B5EF4-FFF2-40B4-BE49-F238E27FC236}">
                <a16:creationId xmlns:a16="http://schemas.microsoft.com/office/drawing/2014/main" id="{00F2B81E-D418-4A4F-8150-3AB6F65ED8D4}"/>
              </a:ext>
            </a:extLst>
          </p:cNvPr>
          <p:cNvSpPr txBox="1">
            <a:spLocks noChangeArrowheads="1"/>
          </p:cNvSpPr>
          <p:nvPr/>
        </p:nvSpPr>
        <p:spPr bwMode="auto">
          <a:xfrm>
            <a:off x="2063750" y="115888"/>
            <a:ext cx="7620000" cy="4824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4pPr>
            <a:lvl5pPr>
              <a:spcBef>
                <a:spcPts val="3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fr-FR" altLang="fr-FR" sz="4800" dirty="0">
                <a:solidFill>
                  <a:srgbClr val="002060"/>
                </a:solidFill>
                <a:latin typeface="Brandon Grotesque Regular" panose="020B0503020203060202" pitchFamily="34" charset="0"/>
              </a:rPr>
              <a:t>  Présentation </a:t>
            </a:r>
          </a:p>
          <a:p>
            <a:pPr algn="ctr" eaLnBrk="1" hangingPunct="1">
              <a:spcBef>
                <a:spcPct val="0"/>
              </a:spcBef>
              <a:buClrTx/>
              <a:buFontTx/>
              <a:buNone/>
            </a:pPr>
            <a:r>
              <a:rPr lang="fr-FR" altLang="fr-FR" sz="4800" dirty="0">
                <a:solidFill>
                  <a:srgbClr val="002060"/>
                </a:solidFill>
                <a:latin typeface="Brandon Grotesque Regular" panose="020B0503020203060202" pitchFamily="34" charset="0"/>
              </a:rPr>
              <a:t>de Mikado</a:t>
            </a:r>
          </a:p>
          <a:p>
            <a:pPr algn="ctr" eaLnBrk="1" hangingPunct="1">
              <a:spcBef>
                <a:spcPct val="0"/>
              </a:spcBef>
              <a:buClrTx/>
              <a:buFontTx/>
              <a:buNone/>
            </a:pPr>
            <a:endParaRPr lang="fr-FR" altLang="fr-FR" sz="4800" dirty="0">
              <a:solidFill>
                <a:srgbClr val="002060"/>
              </a:solidFill>
              <a:latin typeface="Brandon Grotesque Regular" panose="020B0503020203060202" pitchFamily="34" charset="0"/>
            </a:endParaRPr>
          </a:p>
          <a:p>
            <a:pPr algn="ctr" eaLnBrk="1" hangingPunct="1">
              <a:spcBef>
                <a:spcPct val="0"/>
              </a:spcBef>
              <a:buClrTx/>
              <a:buFontTx/>
              <a:buNone/>
            </a:pPr>
            <a:endParaRPr lang="fr-FR" altLang="fr-FR" sz="4800" dirty="0">
              <a:solidFill>
                <a:srgbClr val="002060"/>
              </a:solidFill>
              <a:latin typeface="Brandon Grotesque Regular" panose="020B0503020203060202" pitchFamily="34" charset="0"/>
            </a:endParaRPr>
          </a:p>
        </p:txBody>
      </p:sp>
      <p:pic>
        <p:nvPicPr>
          <p:cNvPr id="36867" name="Image 2">
            <a:extLst>
              <a:ext uri="{FF2B5EF4-FFF2-40B4-BE49-F238E27FC236}">
                <a16:creationId xmlns:a16="http://schemas.microsoft.com/office/drawing/2014/main" id="{39E7CDE3-663E-4223-9C57-DC002D7C78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7100" y="2997200"/>
            <a:ext cx="271780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59948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
            <a:extLst>
              <a:ext uri="{FF2B5EF4-FFF2-40B4-BE49-F238E27FC236}">
                <a16:creationId xmlns:a16="http://schemas.microsoft.com/office/drawing/2014/main" id="{24546B9C-30A2-4CB2-8640-2C7B067BDC9F}"/>
              </a:ext>
            </a:extLst>
          </p:cNvPr>
          <p:cNvSpPr txBox="1">
            <a:spLocks noChangeArrowheads="1"/>
          </p:cNvSpPr>
          <p:nvPr/>
        </p:nvSpPr>
        <p:spPr bwMode="auto">
          <a:xfrm>
            <a:off x="1957388" y="206375"/>
            <a:ext cx="7620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4pPr>
            <a:lvl5pPr>
              <a:spcBef>
                <a:spcPts val="3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fr-FR" altLang="fr-FR" sz="4000">
                <a:solidFill>
                  <a:srgbClr val="00326E"/>
                </a:solidFill>
                <a:latin typeface="Brandon Grotesque Regular" panose="020B0503020203060202" pitchFamily="34" charset="0"/>
              </a:rPr>
              <a:t>Le super catalogue de la bibliothèque : Mikado</a:t>
            </a:r>
          </a:p>
        </p:txBody>
      </p:sp>
      <p:pic>
        <p:nvPicPr>
          <p:cNvPr id="44035" name="Image 2">
            <a:extLst>
              <a:ext uri="{FF2B5EF4-FFF2-40B4-BE49-F238E27FC236}">
                <a16:creationId xmlns:a16="http://schemas.microsoft.com/office/drawing/2014/main" id="{7764C2F3-AD47-4920-AA88-008F493419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4" y="2997201"/>
            <a:ext cx="8205787" cy="2435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a:extLst>
              <a:ext uri="{FF2B5EF4-FFF2-40B4-BE49-F238E27FC236}">
                <a16:creationId xmlns:a16="http://schemas.microsoft.com/office/drawing/2014/main" id="{B1C0FBF6-10E1-4068-8670-28B8F1889EE2}"/>
              </a:ext>
            </a:extLst>
          </p:cNvPr>
          <p:cNvPicPr/>
          <p:nvPr/>
        </p:nvPicPr>
        <p:blipFill>
          <a:blip r:embed="rId3"/>
          <a:stretch/>
        </p:blipFill>
        <p:spPr bwMode="auto">
          <a:xfrm>
            <a:off x="8794751" y="1096964"/>
            <a:ext cx="1439863" cy="1241425"/>
          </a:xfrm>
          <a:prstGeom prst="rect">
            <a:avLst/>
          </a:prstGeom>
          <a:ln>
            <a:noFill/>
          </a:ln>
          <a:effectLst>
            <a:outerShdw blurRad="292100" dist="139700" dir="2700000"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a:extLst>
              <a:ext uri="{FF2B5EF4-FFF2-40B4-BE49-F238E27FC236}">
                <a16:creationId xmlns:a16="http://schemas.microsoft.com/office/drawing/2014/main" id="{6BD45B4D-53AC-40E4-88C6-2214F6BEE5D5}"/>
              </a:ext>
            </a:extLst>
          </p:cNvPr>
          <p:cNvSpPr txBox="1">
            <a:spLocks noChangeArrowheads="1"/>
          </p:cNvSpPr>
          <p:nvPr/>
        </p:nvSpPr>
        <p:spPr bwMode="auto">
          <a:xfrm>
            <a:off x="1973263" y="549276"/>
            <a:ext cx="7620000"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4pPr>
            <a:lvl5pPr>
              <a:spcBef>
                <a:spcPts val="3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fr-FR" altLang="fr-FR" sz="4000" dirty="0">
                <a:solidFill>
                  <a:srgbClr val="00326E"/>
                </a:solidFill>
                <a:latin typeface="Brandon Grotesque Regular" panose="020B0503020203060202" pitchFamily="34" charset="0"/>
              </a:rPr>
              <a:t>Le but de la séance est de :</a:t>
            </a:r>
          </a:p>
        </p:txBody>
      </p:sp>
      <p:sp>
        <p:nvSpPr>
          <p:cNvPr id="14338" name="Text Box 2">
            <a:extLst>
              <a:ext uri="{FF2B5EF4-FFF2-40B4-BE49-F238E27FC236}">
                <a16:creationId xmlns:a16="http://schemas.microsoft.com/office/drawing/2014/main" id="{27C36BC6-CC48-48CD-9E45-6A0511F7F766}"/>
              </a:ext>
            </a:extLst>
          </p:cNvPr>
          <p:cNvSpPr txBox="1">
            <a:spLocks noChangeArrowheads="1"/>
          </p:cNvSpPr>
          <p:nvPr/>
        </p:nvSpPr>
        <p:spPr bwMode="auto">
          <a:xfrm>
            <a:off x="1792289" y="1916113"/>
            <a:ext cx="7800975" cy="3384550"/>
          </a:xfrm>
          <a:prstGeom prst="rect">
            <a:avLst/>
          </a:prstGeom>
          <a:noFill/>
          <a:ln>
            <a:noFill/>
          </a:ln>
          <a:effectLst/>
        </p:spPr>
        <p:txBody>
          <a:bodyPr lIns="90000" tIns="46800" rIns="90000" bIns="46800"/>
          <a:lstStyle>
            <a:lvl1pPr marL="450850" indent="-341313">
              <a:tabLst>
                <a:tab pos="45085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FFFFFF"/>
                </a:solidFill>
                <a:latin typeface="Calibri" pitchFamily="32" charset="0"/>
                <a:ea typeface="Microsoft YaHei" pitchFamily="32" charset="-122"/>
              </a:defRPr>
            </a:lvl1pPr>
            <a:lvl2pPr>
              <a:tabLst>
                <a:tab pos="45085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FFFFFF"/>
                </a:solidFill>
                <a:latin typeface="Calibri" pitchFamily="32" charset="0"/>
                <a:ea typeface="Microsoft YaHei" pitchFamily="32" charset="-122"/>
              </a:defRPr>
            </a:lvl2pPr>
            <a:lvl3pPr>
              <a:tabLst>
                <a:tab pos="45085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FFFFFF"/>
                </a:solidFill>
                <a:latin typeface="Calibri" pitchFamily="32" charset="0"/>
                <a:ea typeface="Microsoft YaHei" pitchFamily="32" charset="-122"/>
              </a:defRPr>
            </a:lvl3pPr>
            <a:lvl4pPr>
              <a:tabLst>
                <a:tab pos="45085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FFFFFF"/>
                </a:solidFill>
                <a:latin typeface="Calibri" pitchFamily="32" charset="0"/>
                <a:ea typeface="Microsoft YaHei" pitchFamily="32" charset="-122"/>
              </a:defRPr>
            </a:lvl4pPr>
            <a:lvl5pPr>
              <a:tabLst>
                <a:tab pos="45085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FFFFFF"/>
                </a:solidFill>
                <a:latin typeface="Calibri" pitchFamily="32" charset="0"/>
                <a:ea typeface="Microsoft YaHei" pitchFamily="32"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5085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FFFFFF"/>
                </a:solidFill>
                <a:latin typeface="Calibri" pitchFamily="32" charset="0"/>
                <a:ea typeface="Microsoft YaHei" pitchFamily="32"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5085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FFFFFF"/>
                </a:solidFill>
                <a:latin typeface="Calibri" pitchFamily="32" charset="0"/>
                <a:ea typeface="Microsoft YaHei" pitchFamily="32"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5085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FFFFFF"/>
                </a:solidFill>
                <a:latin typeface="Calibri" pitchFamily="32" charset="0"/>
                <a:ea typeface="Microsoft YaHei" pitchFamily="32"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5085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FFFFFF"/>
                </a:solidFill>
                <a:latin typeface="Calibri" pitchFamily="32" charset="0"/>
                <a:ea typeface="Microsoft YaHei" pitchFamily="32" charset="-122"/>
              </a:defRPr>
            </a:lvl9pPr>
          </a:lstStyle>
          <a:p>
            <a:pPr>
              <a:lnSpc>
                <a:spcPct val="200000"/>
              </a:lnSpc>
              <a:buClr>
                <a:srgbClr val="C89108"/>
              </a:buClr>
              <a:buSzPct val="100000"/>
              <a:buFont typeface="Arial" charset="0"/>
              <a:buChar char="•"/>
              <a:defRPr/>
            </a:pPr>
            <a:r>
              <a:rPr lang="fr-FR" sz="2600" dirty="0">
                <a:solidFill>
                  <a:schemeClr val="bg2">
                    <a:lumMod val="50000"/>
                  </a:schemeClr>
                </a:solidFill>
                <a:latin typeface="Brandon Grotesque Regular" pitchFamily="32" charset="0"/>
                <a:cs typeface="Times New Roman" pitchFamily="16" charset="0"/>
              </a:rPr>
              <a:t>Vous aider dans votre démarche de recherches d’informations</a:t>
            </a:r>
          </a:p>
          <a:p>
            <a:pPr>
              <a:lnSpc>
                <a:spcPct val="200000"/>
              </a:lnSpc>
              <a:buClr>
                <a:srgbClr val="C89108"/>
              </a:buClr>
              <a:buSzPct val="100000"/>
              <a:buFont typeface="Arial" charset="0"/>
              <a:buChar char="•"/>
              <a:defRPr/>
            </a:pPr>
            <a:r>
              <a:rPr lang="fr-FR" sz="2600" dirty="0">
                <a:solidFill>
                  <a:schemeClr val="bg2">
                    <a:lumMod val="50000"/>
                  </a:schemeClr>
                </a:solidFill>
                <a:latin typeface="Brandon Grotesque Regular" pitchFamily="32" charset="0"/>
                <a:cs typeface="Times New Roman" pitchFamily="16" charset="0"/>
              </a:rPr>
              <a:t>Vous familiariser avec les services de la bibliothèque</a:t>
            </a:r>
          </a:p>
          <a:p>
            <a:pPr>
              <a:lnSpc>
                <a:spcPct val="200000"/>
              </a:lnSpc>
              <a:buClr>
                <a:srgbClr val="C89108"/>
              </a:buClr>
              <a:buSzPct val="100000"/>
              <a:buFont typeface="Arial" charset="0"/>
              <a:buChar char="•"/>
              <a:defRPr/>
            </a:pPr>
            <a:r>
              <a:rPr lang="fr-FR" sz="2600" dirty="0">
                <a:solidFill>
                  <a:schemeClr val="bg2">
                    <a:lumMod val="50000"/>
                  </a:schemeClr>
                </a:solidFill>
                <a:latin typeface="Brandon Grotesque Regular" pitchFamily="32" charset="0"/>
                <a:cs typeface="Times New Roman" pitchFamily="16" charset="0"/>
              </a:rPr>
              <a:t>Vous faire découvrir l’offre documentaire numérique à votre disposition</a:t>
            </a:r>
          </a:p>
          <a:p>
            <a:pPr marL="452438">
              <a:spcBef>
                <a:spcPts val="550"/>
              </a:spcBef>
              <a:buSzPct val="100000"/>
              <a:defRPr/>
            </a:pPr>
            <a:endParaRPr lang="fr-FR" sz="2600" dirty="0">
              <a:solidFill>
                <a:srgbClr val="000000"/>
              </a:solidFill>
              <a:latin typeface="Brandon Grotesque Regular" pitchFamily="32" charset="0"/>
              <a:cs typeface="Times New Roman" pitchFamily="16"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295400" y="0"/>
            <a:ext cx="7200014" cy="396527"/>
          </a:xfrm>
        </p:spPr>
        <p:txBody>
          <a:bodyPr>
            <a:normAutofit fontScale="90000"/>
          </a:bodyPr>
          <a:lstStyle/>
          <a:p>
            <a:pPr>
              <a:defRPr/>
            </a:pPr>
            <a:r>
              <a:rPr lang="fr-FR" sz="2400" b="0" i="0" u="none" strike="noStrike" cap="none" spc="0" dirty="0">
                <a:solidFill>
                  <a:srgbClr val="002060"/>
                </a:solidFill>
                <a:latin typeface="+mj-lt"/>
                <a:ea typeface="+mj-ea"/>
                <a:cs typeface="+mj-cs"/>
              </a:rPr>
              <a:t>1.1 Mikado, c’est quoi ?" </a:t>
            </a:r>
            <a:endParaRPr sz="2400" dirty="0">
              <a:solidFill>
                <a:srgbClr val="002060"/>
              </a:solidFill>
            </a:endParaRPr>
          </a:p>
        </p:txBody>
      </p:sp>
      <p:pic>
        <p:nvPicPr>
          <p:cNvPr id="52" name="Espace réservé du contenu 51">
            <a:extLst>
              <a:ext uri="{FF2B5EF4-FFF2-40B4-BE49-F238E27FC236}">
                <a16:creationId xmlns:a16="http://schemas.microsoft.com/office/drawing/2014/main" id="{08266365-0CEC-4127-9A9D-C068E5752630}"/>
              </a:ext>
            </a:extLst>
          </p:cNvPr>
          <p:cNvPicPr>
            <a:picLocks noGrp="1" noChangeAspect="1"/>
          </p:cNvPicPr>
          <p:nvPr>
            <p:ph sz="half" idx="1"/>
          </p:nvPr>
        </p:nvPicPr>
        <p:blipFill>
          <a:blip r:embed="rId2"/>
          <a:stretch>
            <a:fillRect/>
          </a:stretch>
        </p:blipFill>
        <p:spPr>
          <a:xfrm>
            <a:off x="880730" y="396527"/>
            <a:ext cx="11495063" cy="626049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2C4810-DE4B-490E-8A97-7DD33660EA5C}"/>
              </a:ext>
            </a:extLst>
          </p:cNvPr>
          <p:cNvSpPr>
            <a:spLocks noGrp="1"/>
          </p:cNvSpPr>
          <p:nvPr>
            <p:ph type="title"/>
          </p:nvPr>
        </p:nvSpPr>
        <p:spPr>
          <a:xfrm>
            <a:off x="1527306" y="0"/>
            <a:ext cx="7859975" cy="671119"/>
          </a:xfrm>
        </p:spPr>
        <p:txBody>
          <a:bodyPr>
            <a:normAutofit/>
          </a:bodyPr>
          <a:lstStyle/>
          <a:p>
            <a:r>
              <a:rPr lang="fr-FR" sz="2800" dirty="0">
                <a:solidFill>
                  <a:srgbClr val="002060"/>
                </a:solidFill>
              </a:rPr>
              <a:t>1.2 Comment accéder à Mikado ?</a:t>
            </a:r>
          </a:p>
        </p:txBody>
      </p:sp>
      <p:pic>
        <p:nvPicPr>
          <p:cNvPr id="5" name="Espace réservé du contenu 4">
            <a:extLst>
              <a:ext uri="{FF2B5EF4-FFF2-40B4-BE49-F238E27FC236}">
                <a16:creationId xmlns:a16="http://schemas.microsoft.com/office/drawing/2014/main" id="{FEB583A3-50B0-4FE9-AAC3-13B9C4321FF3}"/>
              </a:ext>
            </a:extLst>
          </p:cNvPr>
          <p:cNvPicPr>
            <a:picLocks noGrp="1"/>
          </p:cNvPicPr>
          <p:nvPr>
            <p:ph sz="half" idx="1"/>
          </p:nvPr>
        </p:nvPicPr>
        <p:blipFill>
          <a:blip r:embed="rId2"/>
          <a:stretch/>
        </p:blipFill>
        <p:spPr bwMode="auto">
          <a:xfrm>
            <a:off x="965242" y="2466363"/>
            <a:ext cx="9789443" cy="3322041"/>
          </a:xfrm>
          <a:prstGeom prst="rect">
            <a:avLst/>
          </a:prstGeom>
        </p:spPr>
      </p:pic>
      <p:sp>
        <p:nvSpPr>
          <p:cNvPr id="4" name="Rectangle 3">
            <a:extLst>
              <a:ext uri="{FF2B5EF4-FFF2-40B4-BE49-F238E27FC236}">
                <a16:creationId xmlns:a16="http://schemas.microsoft.com/office/drawing/2014/main" id="{CAB5E855-AA32-4391-8576-CA0FBC27B2E4}"/>
              </a:ext>
            </a:extLst>
          </p:cNvPr>
          <p:cNvSpPr/>
          <p:nvPr/>
        </p:nvSpPr>
        <p:spPr>
          <a:xfrm>
            <a:off x="1325461" y="1276548"/>
            <a:ext cx="7449423" cy="646331"/>
          </a:xfrm>
          <a:prstGeom prst="rect">
            <a:avLst/>
          </a:prstGeom>
        </p:spPr>
        <p:txBody>
          <a:bodyPr wrap="square">
            <a:spAutoFit/>
          </a:bodyPr>
          <a:lstStyle/>
          <a:p>
            <a:pPr marL="285750" lvl="0" indent="-285750" defTabSz="914400">
              <a:buFont typeface="Arial" panose="020B0604020202020204" pitchFamily="34" charset="0"/>
              <a:buChar char="•"/>
            </a:pPr>
            <a:endParaRPr lang="fr-FR" dirty="0">
              <a:solidFill>
                <a:srgbClr val="514843"/>
              </a:solidFill>
              <a:latin typeface="Euphemia"/>
            </a:endParaRPr>
          </a:p>
          <a:p>
            <a:pPr marL="285750" lvl="0" indent="-285750" defTabSz="914400">
              <a:buFont typeface="Arial" panose="020B0604020202020204" pitchFamily="34" charset="0"/>
              <a:buChar char="•"/>
            </a:pPr>
            <a:r>
              <a:rPr lang="fr-FR" dirty="0">
                <a:solidFill>
                  <a:schemeClr val="bg2">
                    <a:lumMod val="50000"/>
                  </a:schemeClr>
                </a:solidFill>
                <a:latin typeface="Euphemia"/>
              </a:rPr>
              <a:t>Accès en bibliothèque ou à distance (via l’ENT)</a:t>
            </a:r>
          </a:p>
        </p:txBody>
      </p:sp>
    </p:spTree>
    <p:extLst>
      <p:ext uri="{BB962C8B-B14F-4D97-AF65-F5344CB8AC3E}">
        <p14:creationId xmlns:p14="http://schemas.microsoft.com/office/powerpoint/2010/main" val="2396862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55221E-762D-407C-B44C-B19E69B36E04}"/>
              </a:ext>
            </a:extLst>
          </p:cNvPr>
          <p:cNvSpPr>
            <a:spLocks noGrp="1"/>
          </p:cNvSpPr>
          <p:nvPr>
            <p:ph type="title"/>
          </p:nvPr>
        </p:nvSpPr>
        <p:spPr>
          <a:xfrm>
            <a:off x="1143001" y="121487"/>
            <a:ext cx="9905998" cy="1478570"/>
          </a:xfrm>
        </p:spPr>
        <p:txBody>
          <a:bodyPr>
            <a:normAutofit/>
          </a:bodyPr>
          <a:lstStyle/>
          <a:p>
            <a:r>
              <a:rPr lang="fr-FR" sz="2800" dirty="0">
                <a:solidFill>
                  <a:srgbClr val="002060"/>
                </a:solidFill>
              </a:rPr>
              <a:t>1.3 Et dans Mikado, qu’est-ce qu’on trouve ou ne trouve pas ? </a:t>
            </a:r>
          </a:p>
        </p:txBody>
      </p:sp>
      <p:sp>
        <p:nvSpPr>
          <p:cNvPr id="3" name="Espace réservé du contenu 2">
            <a:extLst>
              <a:ext uri="{FF2B5EF4-FFF2-40B4-BE49-F238E27FC236}">
                <a16:creationId xmlns:a16="http://schemas.microsoft.com/office/drawing/2014/main" id="{0C9895FB-D68C-49DF-8D60-93EFE775C036}"/>
              </a:ext>
            </a:extLst>
          </p:cNvPr>
          <p:cNvSpPr>
            <a:spLocks noGrp="1"/>
          </p:cNvSpPr>
          <p:nvPr>
            <p:ph sz="half" idx="1"/>
          </p:nvPr>
        </p:nvSpPr>
        <p:spPr>
          <a:xfrm>
            <a:off x="838200" y="2204863"/>
            <a:ext cx="4969768" cy="2376265"/>
          </a:xfrm>
        </p:spPr>
        <p:txBody>
          <a:bodyPr>
            <a:normAutofit/>
          </a:bodyPr>
          <a:lstStyle/>
          <a:p>
            <a:pPr>
              <a:lnSpc>
                <a:spcPct val="107000"/>
              </a:lnSpc>
              <a:spcAft>
                <a:spcPts val="800"/>
              </a:spcAft>
            </a:pPr>
            <a:r>
              <a:rPr lang="fr-FR" sz="1800" b="1" dirty="0">
                <a:effectLst/>
                <a:latin typeface="Calibri" panose="020F0502020204030204" pitchFamily="34" charset="0"/>
                <a:ea typeface="Calibri" panose="020F0502020204030204" pitchFamily="34" charset="0"/>
              </a:rPr>
              <a:t>Mikado contient :</a:t>
            </a:r>
            <a:endParaRPr lang="fr-FR" sz="1800" dirty="0">
              <a:effectLst/>
              <a:latin typeface="Calibri" panose="020F0502020204030204" pitchFamily="34" charset="0"/>
              <a:ea typeface="Calibri" panose="020F0502020204030204" pitchFamily="34" charset="0"/>
            </a:endParaRPr>
          </a:p>
          <a:p>
            <a:pPr marL="342900" lvl="0" indent="-342900" algn="just">
              <a:lnSpc>
                <a:spcPct val="107000"/>
              </a:lnSpc>
              <a:buFont typeface="Wingdings" panose="05000000000000000000" pitchFamily="2" charset="2"/>
              <a:buChar char=""/>
            </a:pPr>
            <a:r>
              <a:rPr lang="fr-FR" sz="1800" dirty="0">
                <a:effectLst/>
                <a:latin typeface="Calibri" panose="020F0502020204030204" pitchFamily="34" charset="0"/>
                <a:ea typeface="Calibri" panose="020F0502020204030204" pitchFamily="34" charset="0"/>
              </a:rPr>
              <a:t>Catalogue du SCD</a:t>
            </a:r>
          </a:p>
          <a:p>
            <a:pPr marL="342900" lvl="0" indent="-342900" algn="just">
              <a:lnSpc>
                <a:spcPct val="107000"/>
              </a:lnSpc>
              <a:buFont typeface="Wingdings" panose="05000000000000000000" pitchFamily="2" charset="2"/>
              <a:buChar char=""/>
            </a:pPr>
            <a:r>
              <a:rPr lang="fr-FR" sz="1800" dirty="0">
                <a:effectLst/>
                <a:latin typeface="Calibri" panose="020F0502020204030204" pitchFamily="34" charset="0"/>
                <a:ea typeface="Calibri" panose="020F0502020204030204" pitchFamily="34" charset="0"/>
              </a:rPr>
              <a:t>Ressources électroniques </a:t>
            </a:r>
          </a:p>
          <a:p>
            <a:pPr marL="342900" lvl="0" indent="-342900" algn="just">
              <a:lnSpc>
                <a:spcPct val="107000"/>
              </a:lnSpc>
              <a:buFont typeface="Wingdings" panose="05000000000000000000" pitchFamily="2" charset="2"/>
              <a:buChar char=""/>
            </a:pPr>
            <a:r>
              <a:rPr lang="fr-FR" sz="1800" dirty="0">
                <a:effectLst/>
                <a:latin typeface="Calibri" panose="020F0502020204030204" pitchFamily="34" charset="0"/>
                <a:ea typeface="Calibri" panose="020F0502020204030204" pitchFamily="34" charset="0"/>
              </a:rPr>
              <a:t>Dépôts : thèses électroniques, mémoires en version électronique dans HAL Dumas</a:t>
            </a:r>
          </a:p>
          <a:p>
            <a:endParaRPr lang="fr-FR" dirty="0"/>
          </a:p>
        </p:txBody>
      </p:sp>
      <p:sp>
        <p:nvSpPr>
          <p:cNvPr id="4" name="Espace réservé du contenu 3">
            <a:extLst>
              <a:ext uri="{FF2B5EF4-FFF2-40B4-BE49-F238E27FC236}">
                <a16:creationId xmlns:a16="http://schemas.microsoft.com/office/drawing/2014/main" id="{E26B3297-5023-499C-B052-8DADA1050132}"/>
              </a:ext>
            </a:extLst>
          </p:cNvPr>
          <p:cNvSpPr>
            <a:spLocks noGrp="1"/>
          </p:cNvSpPr>
          <p:nvPr>
            <p:ph sz="half" idx="2"/>
          </p:nvPr>
        </p:nvSpPr>
        <p:spPr>
          <a:xfrm>
            <a:off x="6096000" y="2204863"/>
            <a:ext cx="5181600" cy="4351338"/>
          </a:xfrm>
        </p:spPr>
        <p:txBody>
          <a:bodyPr>
            <a:normAutofit/>
          </a:bodyPr>
          <a:lstStyle/>
          <a:p>
            <a:pPr algn="just">
              <a:lnSpc>
                <a:spcPct val="107000"/>
              </a:lnSpc>
              <a:spcAft>
                <a:spcPts val="800"/>
              </a:spcAft>
            </a:pPr>
            <a:r>
              <a:rPr lang="fr-FR" sz="1800" b="1" dirty="0">
                <a:effectLst/>
                <a:latin typeface="Calibri" panose="020F0502020204030204" pitchFamily="34" charset="0"/>
                <a:ea typeface="Calibri" panose="020F0502020204030204" pitchFamily="34" charset="0"/>
              </a:rPr>
              <a:t>Ce que Mikado ne contient pas</a:t>
            </a:r>
            <a:r>
              <a:rPr lang="fr-FR" sz="1800" dirty="0">
                <a:effectLst/>
                <a:latin typeface="Calibri" panose="020F0502020204030204" pitchFamily="34" charset="0"/>
                <a:ea typeface="Calibri" panose="020F0502020204030204" pitchFamily="34" charset="0"/>
              </a:rPr>
              <a:t> :</a:t>
            </a:r>
          </a:p>
          <a:p>
            <a:pPr marL="342900" lvl="0" indent="-342900" algn="just">
              <a:lnSpc>
                <a:spcPct val="107000"/>
              </a:lnSpc>
              <a:buFont typeface="Wingdings" panose="05000000000000000000" pitchFamily="2" charset="2"/>
              <a:buChar char=""/>
            </a:pPr>
            <a:r>
              <a:rPr lang="fr-FR" sz="1800" dirty="0">
                <a:effectLst/>
                <a:latin typeface="Calibri" panose="020F0502020204030204" pitchFamily="34" charset="0"/>
                <a:ea typeface="Calibri" panose="020F0502020204030204" pitchFamily="34" charset="0"/>
              </a:rPr>
              <a:t>L’intégralité des encyclopédies mais on accède au contenu de l’</a:t>
            </a:r>
            <a:r>
              <a:rPr lang="fr-FR" sz="1800" dirty="0" err="1">
                <a:effectLst/>
                <a:latin typeface="Calibri" panose="020F0502020204030204" pitchFamily="34" charset="0"/>
                <a:ea typeface="Calibri" panose="020F0502020204030204" pitchFamily="34" charset="0"/>
              </a:rPr>
              <a:t>Encyclopaedia</a:t>
            </a:r>
            <a:r>
              <a:rPr lang="fr-FR" sz="1800" dirty="0">
                <a:effectLst/>
                <a:latin typeface="Calibri" panose="020F0502020204030204" pitchFamily="34" charset="0"/>
                <a:ea typeface="Calibri" panose="020F0502020204030204" pitchFamily="34" charset="0"/>
              </a:rPr>
              <a:t> </a:t>
            </a:r>
            <a:r>
              <a:rPr lang="fr-FR" sz="1800" dirty="0" err="1">
                <a:effectLst/>
                <a:latin typeface="Calibri" panose="020F0502020204030204" pitchFamily="34" charset="0"/>
                <a:ea typeface="Calibri" panose="020F0502020204030204" pitchFamily="34" charset="0"/>
              </a:rPr>
              <a:t>universalis</a:t>
            </a:r>
            <a:endParaRPr lang="fr-FR" sz="1800" dirty="0">
              <a:effectLst/>
              <a:latin typeface="Calibri" panose="020F0502020204030204" pitchFamily="34" charset="0"/>
              <a:ea typeface="Calibri" panose="020F0502020204030204" pitchFamily="34" charset="0"/>
            </a:endParaRPr>
          </a:p>
          <a:p>
            <a:pPr marL="342900" lvl="0" indent="-342900" algn="just">
              <a:lnSpc>
                <a:spcPct val="107000"/>
              </a:lnSpc>
              <a:buFont typeface="Wingdings" panose="05000000000000000000" pitchFamily="2" charset="2"/>
              <a:buChar char=""/>
            </a:pPr>
            <a:r>
              <a:rPr lang="fr-FR" sz="1800" dirty="0">
                <a:effectLst/>
                <a:latin typeface="Calibri" panose="020F0502020204030204" pitchFamily="34" charset="0"/>
                <a:ea typeface="Calibri" panose="020F0502020204030204" pitchFamily="34" charset="0"/>
              </a:rPr>
              <a:t>Les ressources électroniques juridiques</a:t>
            </a:r>
            <a:endParaRPr lang="fr-FR" dirty="0"/>
          </a:p>
        </p:txBody>
      </p:sp>
      <p:pic>
        <p:nvPicPr>
          <p:cNvPr id="6" name="Image 5">
            <a:extLst>
              <a:ext uri="{FF2B5EF4-FFF2-40B4-BE49-F238E27FC236}">
                <a16:creationId xmlns:a16="http://schemas.microsoft.com/office/drawing/2014/main" id="{06EDEE03-24C5-4497-99B3-9603F78028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168" y="4380532"/>
            <a:ext cx="3326173" cy="2283972"/>
          </a:xfrm>
          <a:prstGeom prst="rect">
            <a:avLst/>
          </a:prstGeom>
        </p:spPr>
      </p:pic>
      <p:pic>
        <p:nvPicPr>
          <p:cNvPr id="10" name="Image 9">
            <a:extLst>
              <a:ext uri="{FF2B5EF4-FFF2-40B4-BE49-F238E27FC236}">
                <a16:creationId xmlns:a16="http://schemas.microsoft.com/office/drawing/2014/main" id="{E81D86AD-8B98-4421-B32E-52EDB8AB81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2064" y="4005064"/>
            <a:ext cx="3096344" cy="2757365"/>
          </a:xfrm>
          <a:prstGeom prst="rect">
            <a:avLst/>
          </a:prstGeom>
        </p:spPr>
      </p:pic>
    </p:spTree>
    <p:extLst>
      <p:ext uri="{BB962C8B-B14F-4D97-AF65-F5344CB8AC3E}">
        <p14:creationId xmlns:p14="http://schemas.microsoft.com/office/powerpoint/2010/main" val="959684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1E97CC-50AF-4F08-9218-0EA4CDD244AE}"/>
              </a:ext>
            </a:extLst>
          </p:cNvPr>
          <p:cNvSpPr txBox="1">
            <a:spLocks/>
          </p:cNvSpPr>
          <p:nvPr/>
        </p:nvSpPr>
        <p:spPr>
          <a:xfrm>
            <a:off x="1558926" y="333376"/>
            <a:ext cx="8769350" cy="1150938"/>
          </a:xfrm>
          <a:prstGeom prst="rect">
            <a:avLst/>
          </a:prstGeom>
          <a:ln>
            <a:solidFill>
              <a:srgbClr val="C89108"/>
            </a:solidFill>
          </a:ln>
        </p:spPr>
        <p:txBody>
          <a:bodyPr>
            <a:normAutofit/>
          </a:bodyPr>
          <a:lstStyle>
            <a:lvl1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2pPr>
            <a:lvl3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3pPr>
            <a:lvl4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4pPr>
            <a:lvl5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9pPr>
          </a:lstStyle>
          <a:p>
            <a:pPr algn="ctr">
              <a:defRPr/>
            </a:pPr>
            <a:endParaRPr lang="fr-FR" sz="1100" kern="0" dirty="0">
              <a:solidFill>
                <a:srgbClr val="C89108"/>
              </a:solidFill>
              <a:latin typeface="Brandon Grotesque Medium" pitchFamily="34" charset="0"/>
            </a:endParaRPr>
          </a:p>
          <a:p>
            <a:pPr algn="ctr">
              <a:defRPr/>
            </a:pPr>
            <a:r>
              <a:rPr lang="fr-FR" sz="3200" kern="0" dirty="0">
                <a:solidFill>
                  <a:srgbClr val="C89108"/>
                </a:solidFill>
                <a:latin typeface="Brandon Grotesque Medium" pitchFamily="34" charset="0"/>
              </a:rPr>
              <a:t>Le catalogue de Paris 1</a:t>
            </a:r>
          </a:p>
        </p:txBody>
      </p:sp>
      <p:sp>
        <p:nvSpPr>
          <p:cNvPr id="3" name="Espace réservé du contenu 2">
            <a:extLst>
              <a:ext uri="{FF2B5EF4-FFF2-40B4-BE49-F238E27FC236}">
                <a16:creationId xmlns:a16="http://schemas.microsoft.com/office/drawing/2014/main" id="{4FE6B9C6-FE0B-4D4B-BC8E-D48B8333A41A}"/>
              </a:ext>
            </a:extLst>
          </p:cNvPr>
          <p:cNvSpPr txBox="1">
            <a:spLocks/>
          </p:cNvSpPr>
          <p:nvPr/>
        </p:nvSpPr>
        <p:spPr>
          <a:xfrm>
            <a:off x="1574800" y="1484314"/>
            <a:ext cx="8769350" cy="4664075"/>
          </a:xfrm>
          <a:prstGeom prst="rect">
            <a:avLst/>
          </a:prstGeom>
          <a:ln>
            <a:solidFill>
              <a:srgbClr val="00326E"/>
            </a:solidFill>
          </a:ln>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spcBef>
                <a:spcPts val="0"/>
              </a:spcBef>
              <a:buClr>
                <a:srgbClr val="000000"/>
              </a:buClr>
              <a:buSzPct val="100000"/>
              <a:buNone/>
              <a:defRPr/>
            </a:pPr>
            <a:endParaRPr lang="fr" sz="2200" dirty="0">
              <a:solidFill>
                <a:srgbClr val="00326E"/>
              </a:solidFill>
              <a:latin typeface="Brandon Grotesque Regular" pitchFamily="34" charset="0"/>
            </a:endParaRPr>
          </a:p>
          <a:p>
            <a:pPr>
              <a:spcBef>
                <a:spcPts val="0"/>
              </a:spcBef>
              <a:buClr>
                <a:srgbClr val="000000"/>
              </a:buClr>
              <a:buSzPct val="100000"/>
              <a:buFont typeface="Wingdings" pitchFamily="2" charset="2"/>
              <a:buChar char="§"/>
              <a:defRPr/>
            </a:pPr>
            <a:r>
              <a:rPr lang="fr-FR" sz="2200" u="sng" dirty="0">
                <a:solidFill>
                  <a:srgbClr val="00326E"/>
                </a:solidFill>
                <a:latin typeface="Brandon Grotesque Regular" pitchFamily="34" charset="0"/>
              </a:rPr>
              <a:t>Quelques recommandations d'utilisation</a:t>
            </a:r>
            <a:r>
              <a:rPr lang="fr-FR" sz="2200" dirty="0">
                <a:solidFill>
                  <a:srgbClr val="00326E"/>
                </a:solidFill>
                <a:latin typeface="Brandon Grotesque Regular" pitchFamily="34" charset="0"/>
              </a:rPr>
              <a:t>:</a:t>
            </a:r>
          </a:p>
          <a:p>
            <a:pPr>
              <a:spcBef>
                <a:spcPts val="0"/>
              </a:spcBef>
              <a:buClr>
                <a:srgbClr val="000000"/>
              </a:buClr>
              <a:buSzPct val="100000"/>
              <a:buFont typeface="Wingdings" pitchFamily="2" charset="2"/>
              <a:buChar char="§"/>
              <a:defRPr/>
            </a:pPr>
            <a:endParaRPr lang="fr-FR" sz="2200" dirty="0">
              <a:solidFill>
                <a:srgbClr val="00326E"/>
              </a:solidFill>
              <a:latin typeface="Brandon Grotesque Regular" pitchFamily="34" charset="0"/>
            </a:endParaRPr>
          </a:p>
          <a:p>
            <a:pPr>
              <a:spcBef>
                <a:spcPts val="0"/>
              </a:spcBef>
              <a:buClr>
                <a:srgbClr val="000000"/>
              </a:buClr>
              <a:buSzPct val="100000"/>
              <a:buFont typeface="Wingdings" pitchFamily="2" charset="2"/>
              <a:buChar char="§"/>
              <a:defRPr/>
            </a:pPr>
            <a:r>
              <a:rPr lang="fr-FR" sz="2200" dirty="0">
                <a:solidFill>
                  <a:srgbClr val="00326E"/>
                </a:solidFill>
                <a:latin typeface="Brandon Grotesque Regular" pitchFamily="34" charset="0"/>
              </a:rPr>
              <a:t>Les fautes d'orthographe ne sont ni corrigées ni comprises par le catalogue</a:t>
            </a:r>
          </a:p>
          <a:p>
            <a:pPr>
              <a:spcBef>
                <a:spcPts val="0"/>
              </a:spcBef>
              <a:buClr>
                <a:srgbClr val="000000"/>
              </a:buClr>
              <a:buSzPct val="100000"/>
              <a:buFont typeface="Wingdings" pitchFamily="2" charset="2"/>
              <a:buChar char="§"/>
              <a:defRPr/>
            </a:pPr>
            <a:r>
              <a:rPr lang="fr-FR" sz="2200" dirty="0">
                <a:solidFill>
                  <a:srgbClr val="00326E"/>
                </a:solidFill>
                <a:latin typeface="Brandon Grotesque Regular" pitchFamily="34" charset="0"/>
              </a:rPr>
              <a:t>en cas d'hésitation sur une lettre, on la remplace par *</a:t>
            </a:r>
          </a:p>
          <a:p>
            <a:pPr>
              <a:spcBef>
                <a:spcPts val="0"/>
              </a:spcBef>
              <a:buClr>
                <a:srgbClr val="000000"/>
              </a:buClr>
              <a:buSzPct val="100000"/>
              <a:buFont typeface="Wingdings" pitchFamily="2" charset="2"/>
              <a:buChar char="§"/>
              <a:defRPr/>
            </a:pPr>
            <a:r>
              <a:rPr lang="fr-FR" sz="2200" dirty="0">
                <a:solidFill>
                  <a:srgbClr val="00326E"/>
                </a:solidFill>
                <a:latin typeface="Brandon Grotesque Regular" pitchFamily="34" charset="0"/>
              </a:rPr>
              <a:t>Les articles et mots vides sont inutiles</a:t>
            </a:r>
          </a:p>
          <a:p>
            <a:pPr>
              <a:spcBef>
                <a:spcPts val="0"/>
              </a:spcBef>
              <a:buClr>
                <a:srgbClr val="000000"/>
              </a:buClr>
              <a:buSzPct val="100000"/>
              <a:buFont typeface="Wingdings" pitchFamily="2" charset="2"/>
              <a:buChar char="§"/>
              <a:defRPr/>
            </a:pPr>
            <a:r>
              <a:rPr lang="fr-FR" sz="2200" dirty="0">
                <a:solidFill>
                  <a:srgbClr val="00326E"/>
                </a:solidFill>
                <a:latin typeface="Brandon Grotesque Regular" pitchFamily="34" charset="0"/>
              </a:rPr>
              <a:t>On peut chercher par auteur, mot du titre, sujet, ... Mais il est possible de chercher dans tous ces champs à la fois ("tous")</a:t>
            </a:r>
          </a:p>
          <a:p>
            <a:pPr>
              <a:spcBef>
                <a:spcPts val="0"/>
              </a:spcBef>
              <a:buClr>
                <a:srgbClr val="000000"/>
              </a:buClr>
              <a:buSzPct val="100000"/>
              <a:buFont typeface="Wingdings" pitchFamily="2" charset="2"/>
              <a:buChar char="§"/>
              <a:defRPr/>
            </a:pPr>
            <a:r>
              <a:rPr lang="fr-FR" sz="2200" dirty="0">
                <a:solidFill>
                  <a:srgbClr val="00326E"/>
                </a:solidFill>
                <a:latin typeface="Brandon Grotesque Regular" pitchFamily="34" charset="0"/>
              </a:rPr>
              <a:t>Les résultats ne sortent pas par pertinence mais par chronologie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AAB751-9B1F-485D-AF19-7D7B8E043117}"/>
              </a:ext>
            </a:extLst>
          </p:cNvPr>
          <p:cNvSpPr txBox="1">
            <a:spLocks/>
          </p:cNvSpPr>
          <p:nvPr/>
        </p:nvSpPr>
        <p:spPr>
          <a:xfrm>
            <a:off x="1558926" y="333376"/>
            <a:ext cx="3384135" cy="1150938"/>
          </a:xfrm>
          <a:prstGeom prst="rect">
            <a:avLst/>
          </a:prstGeom>
          <a:ln>
            <a:solidFill>
              <a:srgbClr val="C89108"/>
            </a:solidFill>
          </a:ln>
        </p:spPr>
        <p:txBody>
          <a:bodyPr>
            <a:normAutofit fontScale="92500" lnSpcReduction="10000"/>
          </a:bodyPr>
          <a:lstStyle>
            <a:lvl1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2pPr>
            <a:lvl3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3pPr>
            <a:lvl4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4pPr>
            <a:lvl5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9pPr>
          </a:lstStyle>
          <a:p>
            <a:pPr algn="ctr">
              <a:defRPr/>
            </a:pPr>
            <a:endParaRPr lang="fr-FR" sz="1100" kern="0" dirty="0">
              <a:solidFill>
                <a:srgbClr val="C89108"/>
              </a:solidFill>
              <a:latin typeface="Brandon Grotesque Medium" pitchFamily="34" charset="0"/>
            </a:endParaRPr>
          </a:p>
          <a:p>
            <a:pPr algn="ctr">
              <a:defRPr/>
            </a:pPr>
            <a:r>
              <a:rPr lang="fr-FR" sz="3200" kern="0" dirty="0">
                <a:solidFill>
                  <a:srgbClr val="C89108"/>
                </a:solidFill>
                <a:latin typeface="Brandon Grotesque Medium" pitchFamily="34" charset="0"/>
              </a:rPr>
              <a:t>Exercice 1</a:t>
            </a:r>
          </a:p>
          <a:p>
            <a:pPr algn="ctr">
              <a:defRPr/>
            </a:pPr>
            <a:r>
              <a:rPr lang="fr-FR" sz="3200" kern="0" dirty="0">
                <a:solidFill>
                  <a:srgbClr val="C89108"/>
                </a:solidFill>
                <a:latin typeface="Brandon Grotesque Medium" pitchFamily="34" charset="0"/>
              </a:rPr>
              <a:t>A votre tour</a:t>
            </a:r>
          </a:p>
        </p:txBody>
      </p:sp>
      <p:sp>
        <p:nvSpPr>
          <p:cNvPr id="3" name="Espace réservé du contenu 2">
            <a:extLst>
              <a:ext uri="{FF2B5EF4-FFF2-40B4-BE49-F238E27FC236}">
                <a16:creationId xmlns:a16="http://schemas.microsoft.com/office/drawing/2014/main" id="{D7085741-6513-4732-BA14-8F0DA1380123}"/>
              </a:ext>
            </a:extLst>
          </p:cNvPr>
          <p:cNvSpPr txBox="1">
            <a:spLocks/>
          </p:cNvSpPr>
          <p:nvPr/>
        </p:nvSpPr>
        <p:spPr>
          <a:xfrm>
            <a:off x="1574800" y="1484314"/>
            <a:ext cx="8769350" cy="4664075"/>
          </a:xfrm>
          <a:prstGeom prst="rect">
            <a:avLst/>
          </a:prstGeom>
          <a:ln>
            <a:solidFill>
              <a:srgbClr val="00326E"/>
            </a:solidFill>
          </a:ln>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spcBef>
                <a:spcPts val="0"/>
              </a:spcBef>
              <a:buClr>
                <a:srgbClr val="000000"/>
              </a:buClr>
              <a:buSzPct val="100000"/>
              <a:buNone/>
              <a:defRPr/>
            </a:pPr>
            <a:endParaRPr lang="fr" sz="2200" dirty="0">
              <a:solidFill>
                <a:srgbClr val="00326E"/>
              </a:solidFill>
              <a:latin typeface="Brandon Grotesque Regular" pitchFamily="34" charset="0"/>
            </a:endParaRPr>
          </a:p>
          <a:p>
            <a:pPr marL="0" indent="0">
              <a:spcBef>
                <a:spcPts val="0"/>
              </a:spcBef>
              <a:buClr>
                <a:srgbClr val="000000"/>
              </a:buClr>
              <a:buSzPct val="100000"/>
              <a:buNone/>
              <a:defRPr/>
            </a:pPr>
            <a:r>
              <a:rPr lang="fr-FR" sz="2200" dirty="0">
                <a:solidFill>
                  <a:srgbClr val="00326E"/>
                </a:solidFill>
                <a:latin typeface="Brandon Grotesque Regular" pitchFamily="34" charset="0"/>
              </a:rPr>
              <a:t>Après avoir pris connaissance des spécificités du catalogue, utilisez-le pour trouver l'ouvrage intitulé Le droit du service public de Gilles J. </a:t>
            </a:r>
            <a:r>
              <a:rPr lang="fr-FR" sz="2200" dirty="0" err="1">
                <a:solidFill>
                  <a:srgbClr val="00326E"/>
                </a:solidFill>
                <a:latin typeface="Brandon Grotesque Regular" pitchFamily="34" charset="0"/>
              </a:rPr>
              <a:t>Guglielmi</a:t>
            </a:r>
            <a:r>
              <a:rPr lang="fr-FR" sz="2200" dirty="0">
                <a:solidFill>
                  <a:srgbClr val="00326E"/>
                </a:solidFill>
                <a:latin typeface="Brandon Grotesque Regular" pitchFamily="34" charset="0"/>
              </a:rPr>
              <a:t> et indiquez :</a:t>
            </a:r>
          </a:p>
          <a:p>
            <a:pPr>
              <a:spcBef>
                <a:spcPts val="0"/>
              </a:spcBef>
              <a:buClr>
                <a:srgbClr val="000000"/>
              </a:buClr>
              <a:buSzPct val="100000"/>
              <a:buFont typeface="Wingdings" pitchFamily="2" charset="2"/>
              <a:buChar char="§"/>
              <a:defRPr/>
            </a:pPr>
            <a:endParaRPr lang="fr-FR" sz="2200" dirty="0">
              <a:solidFill>
                <a:srgbClr val="00326E"/>
              </a:solidFill>
              <a:latin typeface="Brandon Grotesque Regular" pitchFamily="34" charset="0"/>
            </a:endParaRPr>
          </a:p>
          <a:p>
            <a:pPr>
              <a:spcBef>
                <a:spcPts val="0"/>
              </a:spcBef>
              <a:buClr>
                <a:srgbClr val="000000"/>
              </a:buClr>
              <a:buSzPct val="100000"/>
              <a:buFont typeface="Wingdings" pitchFamily="2" charset="2"/>
              <a:buChar char="§"/>
              <a:defRPr/>
            </a:pPr>
            <a:r>
              <a:rPr lang="fr-FR" sz="2200" dirty="0">
                <a:solidFill>
                  <a:srgbClr val="00326E"/>
                </a:solidFill>
                <a:latin typeface="Brandon Grotesque Regular" pitchFamily="34" charset="0"/>
              </a:rPr>
              <a:t>le nombre d'exemplaires</a:t>
            </a:r>
          </a:p>
          <a:p>
            <a:pPr>
              <a:spcBef>
                <a:spcPts val="0"/>
              </a:spcBef>
              <a:buClr>
                <a:srgbClr val="000000"/>
              </a:buClr>
              <a:buSzPct val="100000"/>
              <a:buFont typeface="Wingdings" pitchFamily="2" charset="2"/>
              <a:buChar char="§"/>
              <a:defRPr/>
            </a:pPr>
            <a:r>
              <a:rPr lang="fr-FR" sz="2200" dirty="0">
                <a:solidFill>
                  <a:srgbClr val="00326E"/>
                </a:solidFill>
                <a:latin typeface="Brandon Grotesque Regular" pitchFamily="34" charset="0"/>
              </a:rPr>
              <a:t>le nombre de pages </a:t>
            </a:r>
          </a:p>
          <a:p>
            <a:pPr>
              <a:spcBef>
                <a:spcPts val="0"/>
              </a:spcBef>
              <a:buClr>
                <a:srgbClr val="000000"/>
              </a:buClr>
              <a:buSzPct val="100000"/>
              <a:buFont typeface="Wingdings" pitchFamily="2" charset="2"/>
              <a:buChar char="§"/>
              <a:defRPr/>
            </a:pPr>
            <a:r>
              <a:rPr lang="fr-FR" sz="2200" dirty="0">
                <a:solidFill>
                  <a:srgbClr val="00326E"/>
                </a:solidFill>
                <a:latin typeface="Brandon Grotesque Regular" pitchFamily="34" charset="0"/>
              </a:rPr>
              <a:t>la cote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6F3028-C8E6-4673-9541-D2C733272F7F}"/>
              </a:ext>
            </a:extLst>
          </p:cNvPr>
          <p:cNvSpPr txBox="1">
            <a:spLocks/>
          </p:cNvSpPr>
          <p:nvPr/>
        </p:nvSpPr>
        <p:spPr>
          <a:xfrm>
            <a:off x="1558926" y="333376"/>
            <a:ext cx="3649178" cy="1150938"/>
          </a:xfrm>
          <a:prstGeom prst="rect">
            <a:avLst/>
          </a:prstGeom>
          <a:ln>
            <a:solidFill>
              <a:srgbClr val="C89108"/>
            </a:solidFill>
          </a:ln>
        </p:spPr>
        <p:txBody>
          <a:bodyPr>
            <a:normAutofit fontScale="92500" lnSpcReduction="10000"/>
          </a:bodyPr>
          <a:lstStyle>
            <a:lvl1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2pPr>
            <a:lvl3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3pPr>
            <a:lvl4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4pPr>
            <a:lvl5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9pPr>
          </a:lstStyle>
          <a:p>
            <a:pPr algn="ctr">
              <a:defRPr/>
            </a:pPr>
            <a:endParaRPr lang="fr-FR" sz="1100" kern="0" dirty="0">
              <a:solidFill>
                <a:srgbClr val="C89108"/>
              </a:solidFill>
              <a:latin typeface="Brandon Grotesque Medium" pitchFamily="34" charset="0"/>
            </a:endParaRPr>
          </a:p>
          <a:p>
            <a:pPr algn="ctr">
              <a:defRPr/>
            </a:pPr>
            <a:r>
              <a:rPr lang="fr-FR" sz="3200" kern="0" dirty="0">
                <a:solidFill>
                  <a:srgbClr val="C89108"/>
                </a:solidFill>
                <a:latin typeface="Brandon Grotesque Medium" pitchFamily="34" charset="0"/>
              </a:rPr>
              <a:t>Exercice 2 :</a:t>
            </a:r>
          </a:p>
          <a:p>
            <a:pPr algn="ctr">
              <a:defRPr/>
            </a:pPr>
            <a:r>
              <a:rPr lang="fr-FR" sz="3200" kern="0" dirty="0">
                <a:solidFill>
                  <a:srgbClr val="C89108"/>
                </a:solidFill>
                <a:latin typeface="Brandon Grotesque Medium" pitchFamily="34" charset="0"/>
              </a:rPr>
              <a:t>Autre recherche</a:t>
            </a:r>
          </a:p>
        </p:txBody>
      </p:sp>
      <p:sp>
        <p:nvSpPr>
          <p:cNvPr id="3" name="Espace réservé du contenu 2">
            <a:extLst>
              <a:ext uri="{FF2B5EF4-FFF2-40B4-BE49-F238E27FC236}">
                <a16:creationId xmlns:a16="http://schemas.microsoft.com/office/drawing/2014/main" id="{C5AC1815-9EBA-4C95-AB34-F8B8CACA5306}"/>
              </a:ext>
            </a:extLst>
          </p:cNvPr>
          <p:cNvSpPr txBox="1">
            <a:spLocks/>
          </p:cNvSpPr>
          <p:nvPr/>
        </p:nvSpPr>
        <p:spPr>
          <a:xfrm>
            <a:off x="1574800" y="1484314"/>
            <a:ext cx="8769350" cy="4664075"/>
          </a:xfrm>
          <a:prstGeom prst="rect">
            <a:avLst/>
          </a:prstGeom>
          <a:ln>
            <a:solidFill>
              <a:srgbClr val="00326E"/>
            </a:solidFill>
          </a:ln>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spcBef>
                <a:spcPts val="0"/>
              </a:spcBef>
              <a:buClr>
                <a:srgbClr val="000000"/>
              </a:buClr>
              <a:buSzPct val="100000"/>
              <a:buNone/>
              <a:defRPr/>
            </a:pPr>
            <a:endParaRPr lang="fr" sz="2200" dirty="0">
              <a:solidFill>
                <a:srgbClr val="00326E"/>
              </a:solidFill>
              <a:latin typeface="Brandon Grotesque Regular" pitchFamily="34" charset="0"/>
            </a:endParaRPr>
          </a:p>
          <a:p>
            <a:pPr>
              <a:spcBef>
                <a:spcPts val="0"/>
              </a:spcBef>
              <a:buClr>
                <a:srgbClr val="000000"/>
              </a:buClr>
              <a:buSzPct val="100000"/>
              <a:buFont typeface="Wingdings" pitchFamily="2" charset="2"/>
              <a:buChar char="§"/>
              <a:defRPr/>
            </a:pPr>
            <a:r>
              <a:rPr lang="fr-FR" sz="2200" dirty="0">
                <a:solidFill>
                  <a:srgbClr val="00326E"/>
                </a:solidFill>
                <a:latin typeface="Brandon Grotesque Regular" pitchFamily="34" charset="0"/>
              </a:rPr>
              <a:t>VAQUETTE William, "La gestion des militaires de la Gendarmerie nationale par l’intelligence artificielle ?, Revue Défense Nationale,n°839, 2021</a:t>
            </a:r>
          </a:p>
          <a:p>
            <a:pPr>
              <a:spcBef>
                <a:spcPts val="0"/>
              </a:spcBef>
              <a:buClr>
                <a:srgbClr val="000000"/>
              </a:buClr>
              <a:buSzPct val="100000"/>
              <a:buFont typeface="Wingdings" pitchFamily="2" charset="2"/>
              <a:buChar char="§"/>
              <a:defRPr/>
            </a:pPr>
            <a:endParaRPr lang="fr-FR" sz="2200" dirty="0">
              <a:solidFill>
                <a:srgbClr val="00326E"/>
              </a:solidFill>
              <a:latin typeface="Brandon Grotesque Regular" pitchFamily="34" charset="0"/>
            </a:endParaRPr>
          </a:p>
          <a:p>
            <a:pPr>
              <a:spcBef>
                <a:spcPts val="0"/>
              </a:spcBef>
              <a:buClr>
                <a:srgbClr val="000000"/>
              </a:buClr>
              <a:buSzPct val="100000"/>
              <a:buFont typeface="Wingdings" pitchFamily="2" charset="2"/>
              <a:buChar char="§"/>
              <a:defRPr/>
            </a:pPr>
            <a:r>
              <a:rPr lang="fr-FR" sz="2200" dirty="0">
                <a:solidFill>
                  <a:srgbClr val="00326E"/>
                </a:solidFill>
                <a:latin typeface="Brandon Grotesque Regular" pitchFamily="34" charset="0"/>
              </a:rPr>
              <a:t>des thèmes : Bicamérisme</a:t>
            </a:r>
          </a:p>
          <a:p>
            <a:pPr>
              <a:spcBef>
                <a:spcPts val="0"/>
              </a:spcBef>
              <a:buClr>
                <a:srgbClr val="000000"/>
              </a:buClr>
              <a:buSzPct val="100000"/>
              <a:buFont typeface="Wingdings" pitchFamily="2" charset="2"/>
              <a:buChar char="§"/>
              <a:defRPr/>
            </a:pPr>
            <a:r>
              <a:rPr lang="fr-FR" sz="2200" dirty="0">
                <a:solidFill>
                  <a:srgbClr val="00326E"/>
                </a:solidFill>
                <a:latin typeface="Brandon Grotesque Regular" pitchFamily="34" charset="0"/>
              </a:rPr>
              <a:t>Droit et intelligence artificielle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8F9220-87C6-4155-9C67-91D960D47866}"/>
              </a:ext>
            </a:extLst>
          </p:cNvPr>
          <p:cNvSpPr txBox="1">
            <a:spLocks/>
          </p:cNvSpPr>
          <p:nvPr/>
        </p:nvSpPr>
        <p:spPr>
          <a:xfrm>
            <a:off x="1558926" y="333376"/>
            <a:ext cx="2665413" cy="1008063"/>
          </a:xfrm>
          <a:prstGeom prst="rect">
            <a:avLst/>
          </a:prstGeom>
          <a:ln>
            <a:solidFill>
              <a:srgbClr val="C89108"/>
            </a:solidFill>
          </a:ln>
        </p:spPr>
        <p:txBody>
          <a:bodyPr>
            <a:normAutofit/>
          </a:bodyPr>
          <a:lstStyle>
            <a:lvl1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2pPr>
            <a:lvl3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3pPr>
            <a:lvl4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4pPr>
            <a:lvl5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9pPr>
          </a:lstStyle>
          <a:p>
            <a:pPr algn="ctr">
              <a:defRPr/>
            </a:pPr>
            <a:endParaRPr lang="fr-FR" sz="1100" kern="0" dirty="0">
              <a:solidFill>
                <a:srgbClr val="C89108"/>
              </a:solidFill>
              <a:latin typeface="Brandon Grotesque Medium" pitchFamily="34" charset="0"/>
            </a:endParaRPr>
          </a:p>
          <a:p>
            <a:pPr algn="ctr">
              <a:defRPr/>
            </a:pPr>
            <a:r>
              <a:rPr lang="fr-FR" sz="3200" kern="0" dirty="0">
                <a:solidFill>
                  <a:srgbClr val="C89108"/>
                </a:solidFill>
                <a:latin typeface="Brandon Grotesque Medium" pitchFamily="34" charset="0"/>
              </a:rPr>
              <a:t>Le SUDOC</a:t>
            </a:r>
          </a:p>
        </p:txBody>
      </p:sp>
      <p:sp>
        <p:nvSpPr>
          <p:cNvPr id="3" name="Espace réservé du contenu 2">
            <a:extLst>
              <a:ext uri="{FF2B5EF4-FFF2-40B4-BE49-F238E27FC236}">
                <a16:creationId xmlns:a16="http://schemas.microsoft.com/office/drawing/2014/main" id="{5284FB82-6B8D-4917-86CD-B6568333EC30}"/>
              </a:ext>
            </a:extLst>
          </p:cNvPr>
          <p:cNvSpPr txBox="1">
            <a:spLocks/>
          </p:cNvSpPr>
          <p:nvPr/>
        </p:nvSpPr>
        <p:spPr>
          <a:xfrm>
            <a:off x="1574800" y="1484314"/>
            <a:ext cx="8985250" cy="4664075"/>
          </a:xfrm>
          <a:prstGeom prst="rect">
            <a:avLst/>
          </a:prstGeom>
          <a:ln>
            <a:solidFill>
              <a:srgbClr val="00326E"/>
            </a:solidFill>
          </a:ln>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spcBef>
                <a:spcPts val="0"/>
              </a:spcBef>
              <a:buClr>
                <a:srgbClr val="000000"/>
              </a:buClr>
              <a:buSzPct val="100000"/>
              <a:buNone/>
              <a:defRPr/>
            </a:pPr>
            <a:endParaRPr lang="fr" sz="2200" dirty="0">
              <a:solidFill>
                <a:srgbClr val="00326E"/>
              </a:solidFill>
              <a:latin typeface="Brandon Grotesque Regular" pitchFamily="34" charset="0"/>
            </a:endParaRPr>
          </a:p>
          <a:p>
            <a:pPr>
              <a:spcBef>
                <a:spcPts val="0"/>
              </a:spcBef>
              <a:buClr>
                <a:srgbClr val="000000"/>
              </a:buClr>
              <a:buSzPct val="100000"/>
              <a:buFont typeface="Wingdings" pitchFamily="2" charset="2"/>
              <a:buChar char="§"/>
              <a:defRPr/>
            </a:pPr>
            <a:r>
              <a:rPr lang="fr-FR" sz="2200" dirty="0">
                <a:solidFill>
                  <a:srgbClr val="00326E"/>
                </a:solidFill>
                <a:latin typeface="Brandon Grotesque Regular" pitchFamily="34" charset="0"/>
              </a:rPr>
              <a:t>Le catalogue du Système Universitaire de Documentation est le catalogue collectif français des bibliothèques et centres de documentation de l'enseignement supérieur et de la recherche partout en France. </a:t>
            </a:r>
          </a:p>
          <a:p>
            <a:pPr>
              <a:spcBef>
                <a:spcPts val="0"/>
              </a:spcBef>
              <a:buClr>
                <a:srgbClr val="000000"/>
              </a:buClr>
              <a:buSzPct val="100000"/>
              <a:buFont typeface="Wingdings" pitchFamily="2" charset="2"/>
              <a:buChar char="§"/>
              <a:defRPr/>
            </a:pPr>
            <a:endParaRPr lang="fr-FR" sz="2200" dirty="0">
              <a:solidFill>
                <a:srgbClr val="00326E"/>
              </a:solidFill>
              <a:latin typeface="Brandon Grotesque Regular" pitchFamily="34" charset="0"/>
            </a:endParaRPr>
          </a:p>
          <a:p>
            <a:pPr>
              <a:spcBef>
                <a:spcPts val="0"/>
              </a:spcBef>
              <a:buClr>
                <a:srgbClr val="000000"/>
              </a:buClr>
              <a:buSzPct val="100000"/>
              <a:buFont typeface="Wingdings" pitchFamily="2" charset="2"/>
              <a:buChar char="§"/>
              <a:defRPr/>
            </a:pPr>
            <a:endParaRPr lang="fr-FR" sz="2200" dirty="0">
              <a:solidFill>
                <a:srgbClr val="00326E"/>
              </a:solidFill>
              <a:latin typeface="Brandon Grotesque Regular" pitchFamily="34" charset="0"/>
            </a:endParaRPr>
          </a:p>
          <a:p>
            <a:pPr>
              <a:spcBef>
                <a:spcPts val="0"/>
              </a:spcBef>
              <a:buClr>
                <a:srgbClr val="000000"/>
              </a:buClr>
              <a:buSzPct val="100000"/>
              <a:buFont typeface="Wingdings" pitchFamily="2" charset="2"/>
              <a:buChar char="§"/>
              <a:defRPr/>
            </a:pPr>
            <a:endParaRPr lang="fr-FR" sz="2200" dirty="0">
              <a:solidFill>
                <a:srgbClr val="00326E"/>
              </a:solidFill>
              <a:latin typeface="Brandon Grotesque Regular" pitchFamily="34" charset="0"/>
            </a:endParaRPr>
          </a:p>
          <a:p>
            <a:pPr>
              <a:spcBef>
                <a:spcPts val="0"/>
              </a:spcBef>
              <a:buClr>
                <a:srgbClr val="000000"/>
              </a:buClr>
              <a:buSzPct val="100000"/>
              <a:buFont typeface="Wingdings" pitchFamily="2" charset="2"/>
              <a:buChar char="§"/>
              <a:defRPr/>
            </a:pPr>
            <a:r>
              <a:rPr lang="fr-FR" sz="2200" dirty="0">
                <a:solidFill>
                  <a:srgbClr val="00326E"/>
                </a:solidFill>
                <a:latin typeface="Brandon Grotesque Regular" pitchFamily="34" charset="0"/>
              </a:rPr>
              <a:t>Le livre d'une bibliothèque située hors de la région parisienne vous intéresse? Utilisez le service du PEB de </a:t>
            </a:r>
            <a:r>
              <a:rPr lang="fr-FR" sz="2200">
                <a:solidFill>
                  <a:srgbClr val="00326E"/>
                </a:solidFill>
                <a:latin typeface="Brandon Grotesque Regular" pitchFamily="34" charset="0"/>
              </a:rPr>
              <a:t>votre bibliothèque.</a:t>
            </a:r>
            <a:endParaRPr lang="fr-FR" sz="2200" dirty="0">
              <a:solidFill>
                <a:srgbClr val="00326E"/>
              </a:solidFill>
              <a:latin typeface="Brandon Grotesque Regular"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729B93-0489-475F-A451-8A53486EADB6}"/>
              </a:ext>
            </a:extLst>
          </p:cNvPr>
          <p:cNvSpPr txBox="1">
            <a:spLocks/>
          </p:cNvSpPr>
          <p:nvPr/>
        </p:nvSpPr>
        <p:spPr>
          <a:xfrm>
            <a:off x="1558926" y="333376"/>
            <a:ext cx="2665413" cy="1008063"/>
          </a:xfrm>
          <a:prstGeom prst="rect">
            <a:avLst/>
          </a:prstGeom>
          <a:ln>
            <a:solidFill>
              <a:srgbClr val="C89108"/>
            </a:solidFill>
          </a:ln>
        </p:spPr>
        <p:txBody>
          <a:bodyPr>
            <a:normAutofit fontScale="92500" lnSpcReduction="20000"/>
          </a:bodyPr>
          <a:lstStyle>
            <a:lvl1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2pPr>
            <a:lvl3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3pPr>
            <a:lvl4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4pPr>
            <a:lvl5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9pPr>
          </a:lstStyle>
          <a:p>
            <a:pPr algn="ctr">
              <a:defRPr/>
            </a:pPr>
            <a:endParaRPr lang="fr-FR" sz="1100" kern="0" dirty="0">
              <a:solidFill>
                <a:srgbClr val="C89108"/>
              </a:solidFill>
              <a:latin typeface="Brandon Grotesque Medium" pitchFamily="34" charset="0"/>
            </a:endParaRPr>
          </a:p>
          <a:p>
            <a:pPr algn="ctr">
              <a:defRPr/>
            </a:pPr>
            <a:r>
              <a:rPr lang="fr-FR" sz="3200" kern="0" dirty="0">
                <a:solidFill>
                  <a:srgbClr val="C89108"/>
                </a:solidFill>
                <a:latin typeface="Brandon Grotesque Medium" pitchFamily="34" charset="0"/>
              </a:rPr>
              <a:t>Lancez une recherche</a:t>
            </a:r>
          </a:p>
        </p:txBody>
      </p:sp>
      <p:sp>
        <p:nvSpPr>
          <p:cNvPr id="43011" name="Espace réservé du contenu 2">
            <a:extLst>
              <a:ext uri="{FF2B5EF4-FFF2-40B4-BE49-F238E27FC236}">
                <a16:creationId xmlns:a16="http://schemas.microsoft.com/office/drawing/2014/main" id="{43E93058-7769-431A-B7C2-D95ED0B26BE3}"/>
              </a:ext>
            </a:extLst>
          </p:cNvPr>
          <p:cNvSpPr txBox="1">
            <a:spLocks/>
          </p:cNvSpPr>
          <p:nvPr/>
        </p:nvSpPr>
        <p:spPr bwMode="auto">
          <a:xfrm>
            <a:off x="1574801" y="1484314"/>
            <a:ext cx="8842375" cy="4664075"/>
          </a:xfrm>
          <a:prstGeom prst="rect">
            <a:avLst/>
          </a:prstGeom>
          <a:noFill/>
          <a:ln w="9525">
            <a:solidFill>
              <a:srgbClr val="00326E"/>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ts val="550"/>
              </a:spcBef>
              <a:buClr>
                <a:srgbClr val="000000"/>
              </a:buClr>
              <a:buSzPct val="100000"/>
              <a:buFont typeface="Times New Roman" panose="02020603050405020304" pitchFamily="18" charset="0"/>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spcBef>
                <a:spcPts val="400"/>
              </a:spcBef>
              <a:buClr>
                <a:srgbClr val="000000"/>
              </a:buClr>
              <a:buSzPct val="100000"/>
              <a:buFont typeface="Times New Roman" panose="02020603050405020304" pitchFamily="18" charset="0"/>
              <a:defRPr sz="1600">
                <a:solidFill>
                  <a:srgbClr val="000000"/>
                </a:solidFill>
                <a:latin typeface="Calibri" panose="020F0502020204030204" pitchFamily="34" charset="0"/>
                <a:ea typeface="Microsoft YaHei" panose="020B0503020204020204" pitchFamily="34" charset="-122"/>
              </a:defRPr>
            </a:lvl4pPr>
            <a:lvl5pPr>
              <a:spcBef>
                <a:spcPts val="350"/>
              </a:spcBef>
              <a:buClr>
                <a:srgbClr val="000000"/>
              </a:buClr>
              <a:buSzPct val="100000"/>
              <a:buFont typeface="Times New Roman" panose="02020603050405020304" pitchFamily="18" charset="0"/>
              <a:defRPr sz="1400">
                <a:solidFill>
                  <a:srgbClr val="000000"/>
                </a:solidFill>
                <a:latin typeface="Calibri" panose="020F0502020204030204" pitchFamily="34" charset="0"/>
                <a:ea typeface="Microsoft YaHei" panose="020B0503020204020204" pitchFamily="34" charset="-122"/>
              </a:defRPr>
            </a:lvl5pPr>
            <a:lvl6pPr marL="2514600" indent="-228600" eaLnBrk="0" fontAlgn="base" hangingPunct="0">
              <a:spcBef>
                <a:spcPts val="350"/>
              </a:spcBef>
              <a:spcAft>
                <a:spcPct val="0"/>
              </a:spcAft>
              <a:buClr>
                <a:srgbClr val="000000"/>
              </a:buClr>
              <a:buSzPct val="100000"/>
              <a:buFont typeface="Times New Roman" panose="02020603050405020304" pitchFamily="18" charset="0"/>
              <a:defRPr sz="1400">
                <a:solidFill>
                  <a:srgbClr val="000000"/>
                </a:solidFill>
                <a:latin typeface="Calibri" panose="020F0502020204030204" pitchFamily="34" charset="0"/>
                <a:ea typeface="Microsoft YaHei" panose="020B0503020204020204" pitchFamily="34" charset="-122"/>
              </a:defRPr>
            </a:lvl6pPr>
            <a:lvl7pPr marL="2971800" indent="-228600" eaLnBrk="0" fontAlgn="base" hangingPunct="0">
              <a:spcBef>
                <a:spcPts val="350"/>
              </a:spcBef>
              <a:spcAft>
                <a:spcPct val="0"/>
              </a:spcAft>
              <a:buClr>
                <a:srgbClr val="000000"/>
              </a:buClr>
              <a:buSzPct val="100000"/>
              <a:buFont typeface="Times New Roman" panose="02020603050405020304" pitchFamily="18" charset="0"/>
              <a:defRPr sz="1400">
                <a:solidFill>
                  <a:srgbClr val="000000"/>
                </a:solidFill>
                <a:latin typeface="Calibri" panose="020F0502020204030204" pitchFamily="34" charset="0"/>
                <a:ea typeface="Microsoft YaHei" panose="020B0503020204020204" pitchFamily="34" charset="-122"/>
              </a:defRPr>
            </a:lvl7pPr>
            <a:lvl8pPr marL="3429000" indent="-228600" eaLnBrk="0" fontAlgn="base" hangingPunct="0">
              <a:spcBef>
                <a:spcPts val="350"/>
              </a:spcBef>
              <a:spcAft>
                <a:spcPct val="0"/>
              </a:spcAft>
              <a:buClr>
                <a:srgbClr val="000000"/>
              </a:buClr>
              <a:buSzPct val="100000"/>
              <a:buFont typeface="Times New Roman" panose="02020603050405020304" pitchFamily="18" charset="0"/>
              <a:defRPr sz="1400">
                <a:solidFill>
                  <a:srgbClr val="000000"/>
                </a:solidFill>
                <a:latin typeface="Calibri" panose="020F0502020204030204" pitchFamily="34" charset="0"/>
                <a:ea typeface="Microsoft YaHei" panose="020B0503020204020204" pitchFamily="34" charset="-122"/>
              </a:defRPr>
            </a:lvl8pPr>
            <a:lvl9pPr marL="3886200" indent="-228600" eaLnBrk="0" fontAlgn="base" hangingPunct="0">
              <a:spcBef>
                <a:spcPts val="350"/>
              </a:spcBef>
              <a:spcAft>
                <a:spcPct val="0"/>
              </a:spcAft>
              <a:buClr>
                <a:srgbClr val="000000"/>
              </a:buClr>
              <a:buSzPct val="100000"/>
              <a:buFont typeface="Times New Roman" panose="02020603050405020304" pitchFamily="18" charset="0"/>
              <a:defRPr sz="1400">
                <a:solidFill>
                  <a:srgbClr val="000000"/>
                </a:solidFill>
                <a:latin typeface="Calibri" panose="020F0502020204030204" pitchFamily="34" charset="0"/>
                <a:ea typeface="Microsoft YaHei" panose="020B0503020204020204" pitchFamily="34" charset="-122"/>
              </a:defRPr>
            </a:lvl9pPr>
          </a:lstStyle>
          <a:p>
            <a:pPr defTabSz="914400">
              <a:spcBef>
                <a:spcPct val="0"/>
              </a:spcBef>
            </a:pPr>
            <a:endParaRPr lang="fr-FR" altLang="fr-FR" sz="2800" dirty="0">
              <a:solidFill>
                <a:srgbClr val="00326E"/>
              </a:solidFill>
              <a:latin typeface="Brandon Grotesque Regular" panose="020B0503020203060202" pitchFamily="34" charset="0"/>
            </a:endParaRPr>
          </a:p>
          <a:p>
            <a:pPr defTabSz="914400">
              <a:spcBef>
                <a:spcPct val="0"/>
              </a:spcBef>
            </a:pPr>
            <a:endParaRPr lang="fr-FR" altLang="fr-FR" sz="2800" dirty="0">
              <a:solidFill>
                <a:srgbClr val="00326E"/>
              </a:solidFill>
              <a:latin typeface="Brandon Grotesque Regular" panose="020B0503020203060202" pitchFamily="34" charset="0"/>
            </a:endParaRPr>
          </a:p>
          <a:p>
            <a:pPr defTabSz="914400">
              <a:spcBef>
                <a:spcPct val="0"/>
              </a:spcBef>
            </a:pPr>
            <a:r>
              <a:rPr lang="fr-FR" altLang="fr-FR" sz="3600" dirty="0">
                <a:solidFill>
                  <a:srgbClr val="00326E"/>
                </a:solidFill>
                <a:latin typeface="Brandon Grotesque Regular" panose="020B0503020203060202" pitchFamily="34" charset="0"/>
              </a:rPr>
              <a:t>Cherchez des documents sur la méthodologie du mémoire.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
            <a:extLst>
              <a:ext uri="{FF2B5EF4-FFF2-40B4-BE49-F238E27FC236}">
                <a16:creationId xmlns:a16="http://schemas.microsoft.com/office/drawing/2014/main" id="{1B76FF92-6A85-43A2-BFE6-742FC705221D}"/>
              </a:ext>
            </a:extLst>
          </p:cNvPr>
          <p:cNvSpPr txBox="1">
            <a:spLocks noChangeArrowheads="1"/>
          </p:cNvSpPr>
          <p:nvPr/>
        </p:nvSpPr>
        <p:spPr bwMode="auto">
          <a:xfrm>
            <a:off x="2286000" y="-892175"/>
            <a:ext cx="7620000" cy="4824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4pPr>
            <a:lvl5pPr>
              <a:spcBef>
                <a:spcPts val="3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fr-FR" altLang="fr-FR" sz="4800" dirty="0">
                <a:solidFill>
                  <a:srgbClr val="002060"/>
                </a:solidFill>
                <a:latin typeface="Brandon Grotesque Regular" panose="020B0503020203060202" pitchFamily="34" charset="0"/>
              </a:rPr>
              <a:t>IV. Trouver de la documentation électronique</a:t>
            </a:r>
          </a:p>
        </p:txBody>
      </p:sp>
      <p:pic>
        <p:nvPicPr>
          <p:cNvPr id="45059" name="Image 2">
            <a:extLst>
              <a:ext uri="{FF2B5EF4-FFF2-40B4-BE49-F238E27FC236}">
                <a16:creationId xmlns:a16="http://schemas.microsoft.com/office/drawing/2014/main" id="{09ECF6A1-65D0-437B-963E-DFFF13948B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338" y="2349500"/>
            <a:ext cx="4043362" cy="40322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9BF4C4-3180-444E-A7BF-E8D2F0850718}"/>
              </a:ext>
            </a:extLst>
          </p:cNvPr>
          <p:cNvSpPr txBox="1">
            <a:spLocks/>
          </p:cNvSpPr>
          <p:nvPr/>
        </p:nvSpPr>
        <p:spPr>
          <a:xfrm>
            <a:off x="1558926" y="333376"/>
            <a:ext cx="2665413" cy="1008063"/>
          </a:xfrm>
          <a:prstGeom prst="rect">
            <a:avLst/>
          </a:prstGeom>
          <a:ln>
            <a:solidFill>
              <a:srgbClr val="C89108"/>
            </a:solidFill>
          </a:ln>
        </p:spPr>
        <p:txBody>
          <a:bodyPr>
            <a:normAutofit fontScale="92500" lnSpcReduction="20000"/>
          </a:bodyPr>
          <a:lstStyle>
            <a:lvl1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2pPr>
            <a:lvl3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3pPr>
            <a:lvl4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4pPr>
            <a:lvl5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9pPr>
          </a:lstStyle>
          <a:p>
            <a:pPr algn="ctr">
              <a:defRPr/>
            </a:pPr>
            <a:endParaRPr lang="fr-FR" sz="1100" kern="0" dirty="0">
              <a:solidFill>
                <a:srgbClr val="C89108"/>
              </a:solidFill>
              <a:latin typeface="Brandon Grotesque Medium" pitchFamily="34" charset="0"/>
            </a:endParaRPr>
          </a:p>
          <a:p>
            <a:pPr algn="ctr">
              <a:defRPr/>
            </a:pPr>
            <a:r>
              <a:rPr lang="fr-FR" sz="3200" kern="0" dirty="0">
                <a:solidFill>
                  <a:srgbClr val="C89108"/>
                </a:solidFill>
                <a:latin typeface="Brandon Grotesque Medium" pitchFamily="34" charset="0"/>
              </a:rPr>
              <a:t>Les ressources numériques</a:t>
            </a:r>
          </a:p>
        </p:txBody>
      </p:sp>
      <p:sp>
        <p:nvSpPr>
          <p:cNvPr id="47107" name="Espace réservé du contenu 2">
            <a:extLst>
              <a:ext uri="{FF2B5EF4-FFF2-40B4-BE49-F238E27FC236}">
                <a16:creationId xmlns:a16="http://schemas.microsoft.com/office/drawing/2014/main" id="{817FC69B-BC89-462B-8990-F6ECCEBC817B}"/>
              </a:ext>
            </a:extLst>
          </p:cNvPr>
          <p:cNvSpPr txBox="1">
            <a:spLocks/>
          </p:cNvSpPr>
          <p:nvPr/>
        </p:nvSpPr>
        <p:spPr bwMode="auto">
          <a:xfrm>
            <a:off x="1574801" y="1484314"/>
            <a:ext cx="5745163" cy="4664075"/>
          </a:xfrm>
          <a:prstGeom prst="rect">
            <a:avLst/>
          </a:prstGeom>
          <a:noFill/>
          <a:ln w="9525">
            <a:solidFill>
              <a:srgbClr val="00326E"/>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ts val="550"/>
              </a:spcBef>
              <a:buClr>
                <a:srgbClr val="000000"/>
              </a:buClr>
              <a:buSzPct val="100000"/>
              <a:buFont typeface="Times New Roman" panose="02020603050405020304" pitchFamily="18" charset="0"/>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spcBef>
                <a:spcPts val="400"/>
              </a:spcBef>
              <a:buClr>
                <a:srgbClr val="000000"/>
              </a:buClr>
              <a:buSzPct val="100000"/>
              <a:buFont typeface="Times New Roman" panose="02020603050405020304" pitchFamily="18" charset="0"/>
              <a:defRPr sz="1600">
                <a:solidFill>
                  <a:srgbClr val="000000"/>
                </a:solidFill>
                <a:latin typeface="Calibri" panose="020F0502020204030204" pitchFamily="34" charset="0"/>
                <a:ea typeface="Microsoft YaHei" panose="020B0503020204020204" pitchFamily="34" charset="-122"/>
              </a:defRPr>
            </a:lvl4pPr>
            <a:lvl5pPr>
              <a:spcBef>
                <a:spcPts val="350"/>
              </a:spcBef>
              <a:buClr>
                <a:srgbClr val="000000"/>
              </a:buClr>
              <a:buSzPct val="100000"/>
              <a:buFont typeface="Times New Roman" panose="02020603050405020304" pitchFamily="18" charset="0"/>
              <a:defRPr sz="1400">
                <a:solidFill>
                  <a:srgbClr val="000000"/>
                </a:solidFill>
                <a:latin typeface="Calibri" panose="020F0502020204030204" pitchFamily="34" charset="0"/>
                <a:ea typeface="Microsoft YaHei" panose="020B0503020204020204" pitchFamily="34" charset="-122"/>
              </a:defRPr>
            </a:lvl5pPr>
            <a:lvl6pPr marL="2514600" indent="-228600" eaLnBrk="0" fontAlgn="base" hangingPunct="0">
              <a:spcBef>
                <a:spcPts val="350"/>
              </a:spcBef>
              <a:spcAft>
                <a:spcPct val="0"/>
              </a:spcAft>
              <a:buClr>
                <a:srgbClr val="000000"/>
              </a:buClr>
              <a:buSzPct val="100000"/>
              <a:buFont typeface="Times New Roman" panose="02020603050405020304" pitchFamily="18" charset="0"/>
              <a:defRPr sz="1400">
                <a:solidFill>
                  <a:srgbClr val="000000"/>
                </a:solidFill>
                <a:latin typeface="Calibri" panose="020F0502020204030204" pitchFamily="34" charset="0"/>
                <a:ea typeface="Microsoft YaHei" panose="020B0503020204020204" pitchFamily="34" charset="-122"/>
              </a:defRPr>
            </a:lvl6pPr>
            <a:lvl7pPr marL="2971800" indent="-228600" eaLnBrk="0" fontAlgn="base" hangingPunct="0">
              <a:spcBef>
                <a:spcPts val="350"/>
              </a:spcBef>
              <a:spcAft>
                <a:spcPct val="0"/>
              </a:spcAft>
              <a:buClr>
                <a:srgbClr val="000000"/>
              </a:buClr>
              <a:buSzPct val="100000"/>
              <a:buFont typeface="Times New Roman" panose="02020603050405020304" pitchFamily="18" charset="0"/>
              <a:defRPr sz="1400">
                <a:solidFill>
                  <a:srgbClr val="000000"/>
                </a:solidFill>
                <a:latin typeface="Calibri" panose="020F0502020204030204" pitchFamily="34" charset="0"/>
                <a:ea typeface="Microsoft YaHei" panose="020B0503020204020204" pitchFamily="34" charset="-122"/>
              </a:defRPr>
            </a:lvl7pPr>
            <a:lvl8pPr marL="3429000" indent="-228600" eaLnBrk="0" fontAlgn="base" hangingPunct="0">
              <a:spcBef>
                <a:spcPts val="350"/>
              </a:spcBef>
              <a:spcAft>
                <a:spcPct val="0"/>
              </a:spcAft>
              <a:buClr>
                <a:srgbClr val="000000"/>
              </a:buClr>
              <a:buSzPct val="100000"/>
              <a:buFont typeface="Times New Roman" panose="02020603050405020304" pitchFamily="18" charset="0"/>
              <a:defRPr sz="1400">
                <a:solidFill>
                  <a:srgbClr val="000000"/>
                </a:solidFill>
                <a:latin typeface="Calibri" panose="020F0502020204030204" pitchFamily="34" charset="0"/>
                <a:ea typeface="Microsoft YaHei" panose="020B0503020204020204" pitchFamily="34" charset="-122"/>
              </a:defRPr>
            </a:lvl8pPr>
            <a:lvl9pPr marL="3886200" indent="-228600" eaLnBrk="0" fontAlgn="base" hangingPunct="0">
              <a:spcBef>
                <a:spcPts val="350"/>
              </a:spcBef>
              <a:spcAft>
                <a:spcPct val="0"/>
              </a:spcAft>
              <a:buClr>
                <a:srgbClr val="000000"/>
              </a:buClr>
              <a:buSzPct val="100000"/>
              <a:buFont typeface="Times New Roman" panose="02020603050405020304" pitchFamily="18" charset="0"/>
              <a:defRPr sz="1400">
                <a:solidFill>
                  <a:srgbClr val="000000"/>
                </a:solidFill>
                <a:latin typeface="Calibri" panose="020F0502020204030204" pitchFamily="34" charset="0"/>
                <a:ea typeface="Microsoft YaHei" panose="020B0503020204020204" pitchFamily="34" charset="-122"/>
              </a:defRPr>
            </a:lvl9pPr>
          </a:lstStyle>
          <a:p>
            <a:pPr defTabSz="914400">
              <a:spcBef>
                <a:spcPct val="0"/>
              </a:spcBef>
            </a:pPr>
            <a:r>
              <a:rPr lang="fr-FR" altLang="fr-FR" sz="2800">
                <a:solidFill>
                  <a:srgbClr val="00326E"/>
                </a:solidFill>
                <a:latin typeface="Brandon Grotesque Regular" panose="020B0503020203060202" pitchFamily="34" charset="0"/>
              </a:rPr>
              <a:t>Le portail Mikado recense les ressources électroniques de Paris 1 : accès à des revues, des bases bibliographiques, des livres électroniques, des bases de données,</a:t>
            </a:r>
          </a:p>
          <a:p>
            <a:pPr defTabSz="914400">
              <a:spcBef>
                <a:spcPct val="0"/>
              </a:spcBef>
            </a:pPr>
            <a:endParaRPr lang="fr-FR" altLang="fr-FR" sz="2800">
              <a:solidFill>
                <a:srgbClr val="00326E"/>
              </a:solidFill>
              <a:latin typeface="Brandon Grotesque Regular" panose="020B0503020203060202" pitchFamily="34" charset="0"/>
            </a:endParaRPr>
          </a:p>
          <a:p>
            <a:pPr defTabSz="914400">
              <a:spcBef>
                <a:spcPct val="0"/>
              </a:spcBef>
            </a:pPr>
            <a:r>
              <a:rPr lang="fr-FR" altLang="fr-FR" sz="2800">
                <a:solidFill>
                  <a:srgbClr val="00326E"/>
                </a:solidFill>
                <a:latin typeface="Brandon Grotesque Regular" panose="020B0503020203060202" pitchFamily="34" charset="0"/>
              </a:rPr>
              <a:t>Une identification est indispensable pour accéder aux abonnements de Paris 1. Elle se fait par l'ENT</a:t>
            </a:r>
          </a:p>
        </p:txBody>
      </p:sp>
      <p:pic>
        <p:nvPicPr>
          <p:cNvPr id="47108" name="Image 2">
            <a:extLst>
              <a:ext uri="{FF2B5EF4-FFF2-40B4-BE49-F238E27FC236}">
                <a16:creationId xmlns:a16="http://schemas.microsoft.com/office/drawing/2014/main" id="{84FF23AC-C3EA-4B01-BEE1-349384E8D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1763" y="115889"/>
            <a:ext cx="2717800"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a:extLst>
              <a:ext uri="{FF2B5EF4-FFF2-40B4-BE49-F238E27FC236}">
                <a16:creationId xmlns:a16="http://schemas.microsoft.com/office/drawing/2014/main" id="{1174CD9F-4F07-4CDE-8789-D475D3259FF7}"/>
              </a:ext>
            </a:extLst>
          </p:cNvPr>
          <p:cNvSpPr txBox="1">
            <a:spLocks noChangeArrowheads="1"/>
          </p:cNvSpPr>
          <p:nvPr/>
        </p:nvSpPr>
        <p:spPr bwMode="auto">
          <a:xfrm>
            <a:off x="1973263" y="549276"/>
            <a:ext cx="7620000" cy="777875"/>
          </a:xfrm>
          <a:prstGeom prst="rect">
            <a:avLst/>
          </a:prstGeom>
          <a:noFill/>
          <a:ln>
            <a:noFill/>
          </a:ln>
          <a:effectLst/>
        </p:spPr>
        <p:txBody>
          <a:bodyPr lIns="90000" tIns="46800" rIns="90000" bIns="46800"/>
          <a:lstStyle>
            <a:lvl1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4pPr>
            <a:lvl5pPr>
              <a:spcBef>
                <a:spcPts val="3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defRPr/>
            </a:pPr>
            <a:r>
              <a:rPr lang="fr-FR" altLang="fr-FR" sz="4000" dirty="0">
                <a:solidFill>
                  <a:schemeClr val="bg2">
                    <a:lumMod val="50000"/>
                  </a:schemeClr>
                </a:solidFill>
                <a:latin typeface="Brandon Grotesque Regular" pitchFamily="34" charset="0"/>
              </a:rPr>
              <a:t>Objectifs:</a:t>
            </a:r>
          </a:p>
          <a:p>
            <a:pPr>
              <a:spcBef>
                <a:spcPct val="0"/>
              </a:spcBef>
              <a:buClrTx/>
              <a:buFontTx/>
              <a:buNone/>
              <a:defRPr/>
            </a:pPr>
            <a:r>
              <a:rPr lang="fr-FR" altLang="fr-FR" sz="2800" dirty="0">
                <a:solidFill>
                  <a:schemeClr val="bg2">
                    <a:lumMod val="50000"/>
                  </a:schemeClr>
                </a:solidFill>
                <a:latin typeface="Brandon Grotesque Regular" pitchFamily="34" charset="0"/>
              </a:rPr>
              <a:t>A l’issu de cette formation vous serez capable de </a:t>
            </a:r>
          </a:p>
        </p:txBody>
      </p:sp>
      <p:sp>
        <p:nvSpPr>
          <p:cNvPr id="14338" name="Text Box 2">
            <a:extLst>
              <a:ext uri="{FF2B5EF4-FFF2-40B4-BE49-F238E27FC236}">
                <a16:creationId xmlns:a16="http://schemas.microsoft.com/office/drawing/2014/main" id="{F6A60D38-15B0-4A6F-A1B7-D3FDCA91DF4F}"/>
              </a:ext>
            </a:extLst>
          </p:cNvPr>
          <p:cNvSpPr txBox="1">
            <a:spLocks noChangeArrowheads="1"/>
          </p:cNvSpPr>
          <p:nvPr/>
        </p:nvSpPr>
        <p:spPr bwMode="auto">
          <a:xfrm>
            <a:off x="1792289" y="1916113"/>
            <a:ext cx="7800975" cy="3384550"/>
          </a:xfrm>
          <a:prstGeom prst="rect">
            <a:avLst/>
          </a:prstGeom>
          <a:noFill/>
          <a:ln>
            <a:noFill/>
          </a:ln>
          <a:effectLst/>
        </p:spPr>
        <p:txBody>
          <a:bodyPr lIns="90000" tIns="46800" rIns="90000" bIns="46800"/>
          <a:lstStyle>
            <a:lvl1pPr marL="450850" indent="-341313">
              <a:tabLst>
                <a:tab pos="45085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FFFFFF"/>
                </a:solidFill>
                <a:latin typeface="Calibri" pitchFamily="32" charset="0"/>
                <a:ea typeface="Microsoft YaHei" pitchFamily="32" charset="-122"/>
              </a:defRPr>
            </a:lvl1pPr>
            <a:lvl2pPr>
              <a:tabLst>
                <a:tab pos="45085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FFFFFF"/>
                </a:solidFill>
                <a:latin typeface="Calibri" pitchFamily="32" charset="0"/>
                <a:ea typeface="Microsoft YaHei" pitchFamily="32" charset="-122"/>
              </a:defRPr>
            </a:lvl2pPr>
            <a:lvl3pPr>
              <a:tabLst>
                <a:tab pos="45085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FFFFFF"/>
                </a:solidFill>
                <a:latin typeface="Calibri" pitchFamily="32" charset="0"/>
                <a:ea typeface="Microsoft YaHei" pitchFamily="32" charset="-122"/>
              </a:defRPr>
            </a:lvl3pPr>
            <a:lvl4pPr>
              <a:tabLst>
                <a:tab pos="45085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FFFFFF"/>
                </a:solidFill>
                <a:latin typeface="Calibri" pitchFamily="32" charset="0"/>
                <a:ea typeface="Microsoft YaHei" pitchFamily="32" charset="-122"/>
              </a:defRPr>
            </a:lvl4pPr>
            <a:lvl5pPr>
              <a:tabLst>
                <a:tab pos="45085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FFFFFF"/>
                </a:solidFill>
                <a:latin typeface="Calibri" pitchFamily="32" charset="0"/>
                <a:ea typeface="Microsoft YaHei" pitchFamily="32"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5085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FFFFFF"/>
                </a:solidFill>
                <a:latin typeface="Calibri" pitchFamily="32" charset="0"/>
                <a:ea typeface="Microsoft YaHei" pitchFamily="32"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5085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FFFFFF"/>
                </a:solidFill>
                <a:latin typeface="Calibri" pitchFamily="32" charset="0"/>
                <a:ea typeface="Microsoft YaHei" pitchFamily="32"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5085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FFFFFF"/>
                </a:solidFill>
                <a:latin typeface="Calibri" pitchFamily="32" charset="0"/>
                <a:ea typeface="Microsoft YaHei" pitchFamily="32"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5085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FFFFFF"/>
                </a:solidFill>
                <a:latin typeface="Calibri" pitchFamily="32" charset="0"/>
                <a:ea typeface="Microsoft YaHei" pitchFamily="32" charset="-122"/>
              </a:defRPr>
            </a:lvl9pPr>
          </a:lstStyle>
          <a:p>
            <a:pPr>
              <a:lnSpc>
                <a:spcPct val="200000"/>
              </a:lnSpc>
              <a:buClr>
                <a:srgbClr val="C89108"/>
              </a:buClr>
              <a:buSzPct val="100000"/>
              <a:buFont typeface="Arial" charset="0"/>
              <a:buChar char="•"/>
              <a:defRPr/>
            </a:pPr>
            <a:r>
              <a:rPr lang="fr-FR" sz="2600" dirty="0">
                <a:solidFill>
                  <a:schemeClr val="bg1"/>
                </a:solidFill>
                <a:latin typeface="Brandon Grotesque Regular" pitchFamily="32" charset="0"/>
                <a:cs typeface="Times New Roman" pitchFamily="16" charset="0"/>
              </a:rPr>
              <a:t>Être autonome en bibliothèque</a:t>
            </a:r>
          </a:p>
          <a:p>
            <a:pPr>
              <a:lnSpc>
                <a:spcPct val="200000"/>
              </a:lnSpc>
              <a:buClr>
                <a:srgbClr val="C89108"/>
              </a:buClr>
              <a:buSzPct val="100000"/>
              <a:buFont typeface="Arial" charset="0"/>
              <a:buChar char="•"/>
              <a:defRPr/>
            </a:pPr>
            <a:r>
              <a:rPr lang="fr-FR" sz="2600" dirty="0">
                <a:solidFill>
                  <a:schemeClr val="bg1"/>
                </a:solidFill>
                <a:latin typeface="Brandon Grotesque Regular" pitchFamily="32" charset="0"/>
                <a:cs typeface="Times New Roman" pitchFamily="16" charset="0"/>
              </a:rPr>
              <a:t>Faire des recherches simples dans des bases généralistes et spécialisées</a:t>
            </a:r>
          </a:p>
          <a:p>
            <a:pPr>
              <a:lnSpc>
                <a:spcPct val="200000"/>
              </a:lnSpc>
              <a:buClr>
                <a:srgbClr val="C89108"/>
              </a:buClr>
              <a:buSzPct val="100000"/>
              <a:buFont typeface="Arial" charset="0"/>
              <a:buChar char="•"/>
              <a:defRPr/>
            </a:pPr>
            <a:r>
              <a:rPr lang="fr-FR" sz="2600" dirty="0">
                <a:solidFill>
                  <a:schemeClr val="bg1"/>
                </a:solidFill>
                <a:latin typeface="Brandon Grotesque Regular" pitchFamily="32" charset="0"/>
                <a:cs typeface="Times New Roman" pitchFamily="16" charset="0"/>
              </a:rPr>
              <a:t>Lire une référence bibliographique</a:t>
            </a:r>
          </a:p>
          <a:p>
            <a:pPr>
              <a:lnSpc>
                <a:spcPct val="200000"/>
              </a:lnSpc>
              <a:buClr>
                <a:srgbClr val="C89108"/>
              </a:buClr>
              <a:buSzPct val="100000"/>
              <a:buFont typeface="Arial" charset="0"/>
              <a:buChar char="•"/>
              <a:defRPr/>
            </a:pPr>
            <a:r>
              <a:rPr lang="fr-FR" sz="2600" dirty="0">
                <a:solidFill>
                  <a:schemeClr val="bg1"/>
                </a:solidFill>
                <a:latin typeface="Brandon Grotesque Regular" pitchFamily="32" charset="0"/>
                <a:cs typeface="Times New Roman" pitchFamily="16" charset="0"/>
              </a:rPr>
              <a:t>Savoir où et comment trouver l’information</a:t>
            </a:r>
          </a:p>
          <a:p>
            <a:pPr marL="452438">
              <a:spcBef>
                <a:spcPts val="550"/>
              </a:spcBef>
              <a:buSzPct val="100000"/>
              <a:defRPr/>
            </a:pPr>
            <a:endParaRPr lang="fr-FR" sz="2600" dirty="0">
              <a:solidFill>
                <a:srgbClr val="000000"/>
              </a:solidFill>
              <a:latin typeface="Brandon Grotesque Regular" pitchFamily="32" charset="0"/>
              <a:cs typeface="Times New Roman" pitchFamily="16"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394EAC-8901-4D1B-8579-B64BD3BC9025}"/>
              </a:ext>
            </a:extLst>
          </p:cNvPr>
          <p:cNvSpPr txBox="1">
            <a:spLocks/>
          </p:cNvSpPr>
          <p:nvPr/>
        </p:nvSpPr>
        <p:spPr>
          <a:xfrm>
            <a:off x="1558926" y="333376"/>
            <a:ext cx="2665413" cy="1008063"/>
          </a:xfrm>
          <a:prstGeom prst="rect">
            <a:avLst/>
          </a:prstGeom>
          <a:ln>
            <a:solidFill>
              <a:srgbClr val="C89108"/>
            </a:solidFill>
          </a:ln>
        </p:spPr>
        <p:txBody>
          <a:bodyPr>
            <a:normAutofit/>
          </a:bodyPr>
          <a:lstStyle>
            <a:lvl1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2pPr>
            <a:lvl3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3pPr>
            <a:lvl4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4pPr>
            <a:lvl5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9pPr>
          </a:lstStyle>
          <a:p>
            <a:pPr algn="ctr">
              <a:defRPr/>
            </a:pPr>
            <a:endParaRPr lang="fr-FR" sz="1100" kern="0" dirty="0">
              <a:solidFill>
                <a:srgbClr val="C89108"/>
              </a:solidFill>
              <a:latin typeface="Brandon Grotesque Medium" pitchFamily="34" charset="0"/>
            </a:endParaRPr>
          </a:p>
          <a:p>
            <a:pPr algn="ctr">
              <a:defRPr/>
            </a:pPr>
            <a:r>
              <a:rPr lang="fr-FR" sz="3200" kern="0" dirty="0" err="1">
                <a:solidFill>
                  <a:srgbClr val="C89108"/>
                </a:solidFill>
                <a:latin typeface="Brandon Grotesque Medium" pitchFamily="34" charset="0"/>
              </a:rPr>
              <a:t>Europresse</a:t>
            </a:r>
            <a:endParaRPr lang="fr-FR" sz="3200" kern="0" dirty="0">
              <a:solidFill>
                <a:srgbClr val="C89108"/>
              </a:solidFill>
              <a:latin typeface="Brandon Grotesque Medium" pitchFamily="34" charset="0"/>
            </a:endParaRPr>
          </a:p>
        </p:txBody>
      </p:sp>
      <p:sp>
        <p:nvSpPr>
          <p:cNvPr id="3" name="Espace réservé du contenu 2">
            <a:extLst>
              <a:ext uri="{FF2B5EF4-FFF2-40B4-BE49-F238E27FC236}">
                <a16:creationId xmlns:a16="http://schemas.microsoft.com/office/drawing/2014/main" id="{5764DA45-2F23-4DFD-BAF3-908653B7C743}"/>
              </a:ext>
            </a:extLst>
          </p:cNvPr>
          <p:cNvSpPr txBox="1">
            <a:spLocks/>
          </p:cNvSpPr>
          <p:nvPr/>
        </p:nvSpPr>
        <p:spPr>
          <a:xfrm>
            <a:off x="1574802" y="2093843"/>
            <a:ext cx="5634382" cy="4054546"/>
          </a:xfrm>
          <a:prstGeom prst="rect">
            <a:avLst/>
          </a:prstGeom>
          <a:ln>
            <a:solidFill>
              <a:srgbClr val="00326E"/>
            </a:solidFill>
          </a:ln>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spcBef>
                <a:spcPts val="0"/>
              </a:spcBef>
              <a:buClr>
                <a:srgbClr val="000000"/>
              </a:buClr>
              <a:buSzPct val="100000"/>
              <a:buNone/>
              <a:defRPr/>
            </a:pPr>
            <a:endParaRPr lang="fr" sz="2200" dirty="0">
              <a:solidFill>
                <a:srgbClr val="00326E"/>
              </a:solidFill>
              <a:latin typeface="Brandon Grotesque Regular" pitchFamily="34" charset="0"/>
            </a:endParaRPr>
          </a:p>
          <a:p>
            <a:pPr marL="0" indent="0">
              <a:spcBef>
                <a:spcPts val="0"/>
              </a:spcBef>
              <a:buClr>
                <a:srgbClr val="000000"/>
              </a:buClr>
              <a:buSzPct val="100000"/>
              <a:buNone/>
              <a:defRPr/>
            </a:pPr>
            <a:endParaRPr lang="fr" sz="2200" dirty="0">
              <a:solidFill>
                <a:srgbClr val="00326E"/>
              </a:solidFill>
              <a:latin typeface="Brandon Grotesque Regular" pitchFamily="34" charset="0"/>
            </a:endParaRPr>
          </a:p>
          <a:p>
            <a:pPr>
              <a:spcBef>
                <a:spcPts val="0"/>
              </a:spcBef>
              <a:buClr>
                <a:srgbClr val="000000"/>
              </a:buClr>
              <a:buSzPct val="100000"/>
              <a:buFont typeface="Wingdings" pitchFamily="2" charset="2"/>
              <a:buChar char="§"/>
              <a:defRPr/>
            </a:pPr>
            <a:r>
              <a:rPr lang="fr-FR" sz="2200" dirty="0">
                <a:solidFill>
                  <a:srgbClr val="00326E"/>
                </a:solidFill>
                <a:latin typeface="Brandon Grotesque Regular" pitchFamily="34" charset="0"/>
              </a:rPr>
              <a:t>Base de presse française et francophone.</a:t>
            </a:r>
          </a:p>
          <a:p>
            <a:pPr>
              <a:spcBef>
                <a:spcPts val="0"/>
              </a:spcBef>
              <a:buClr>
                <a:srgbClr val="000000"/>
              </a:buClr>
              <a:buSzPct val="100000"/>
              <a:buFont typeface="Wingdings" pitchFamily="2" charset="2"/>
              <a:buChar char="§"/>
              <a:defRPr/>
            </a:pPr>
            <a:endParaRPr lang="fr-FR" sz="2200" dirty="0">
              <a:solidFill>
                <a:srgbClr val="00326E"/>
              </a:solidFill>
              <a:latin typeface="Brandon Grotesque Regular" pitchFamily="34" charset="0"/>
            </a:endParaRPr>
          </a:p>
          <a:p>
            <a:pPr>
              <a:spcBef>
                <a:spcPts val="0"/>
              </a:spcBef>
              <a:buClr>
                <a:srgbClr val="000000"/>
              </a:buClr>
              <a:buSzPct val="100000"/>
              <a:buFont typeface="Wingdings" pitchFamily="2" charset="2"/>
              <a:buChar char="§"/>
              <a:defRPr/>
            </a:pPr>
            <a:r>
              <a:rPr lang="fr-FR" sz="2200" dirty="0">
                <a:solidFill>
                  <a:srgbClr val="00326E"/>
                </a:solidFill>
                <a:latin typeface="Brandon Grotesque Regular" pitchFamily="34" charset="0"/>
              </a:rPr>
              <a:t>Possibilité de lire la presse en PDF et de constituer des revues de presse sur des thèmes donnés.</a:t>
            </a:r>
          </a:p>
          <a:p>
            <a:pPr>
              <a:spcBef>
                <a:spcPts val="0"/>
              </a:spcBef>
              <a:buClr>
                <a:srgbClr val="000000"/>
              </a:buClr>
              <a:buSzPct val="100000"/>
              <a:buFont typeface="Wingdings" pitchFamily="2" charset="2"/>
              <a:buChar char="§"/>
              <a:defRPr/>
            </a:pPr>
            <a:r>
              <a:rPr lang="fr-FR" sz="2200" dirty="0">
                <a:solidFill>
                  <a:srgbClr val="00326E"/>
                </a:solidFill>
                <a:latin typeface="Brandon Grotesque Regular" pitchFamily="34" charset="0"/>
              </a:rPr>
              <a:t>Comprend aussi télévision, médias sociaux, radio et rapports.</a:t>
            </a:r>
          </a:p>
        </p:txBody>
      </p:sp>
      <p:pic>
        <p:nvPicPr>
          <p:cNvPr id="48132" name="Image 8">
            <a:extLst>
              <a:ext uri="{FF2B5EF4-FFF2-40B4-BE49-F238E27FC236}">
                <a16:creationId xmlns:a16="http://schemas.microsoft.com/office/drawing/2014/main" id="{EABA0E32-3FEE-4B10-8D22-47412F26F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6404" y="146767"/>
            <a:ext cx="3493691" cy="18013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8679E1-5553-42FA-A9B5-E6D49331DB19}"/>
              </a:ext>
            </a:extLst>
          </p:cNvPr>
          <p:cNvSpPr txBox="1">
            <a:spLocks/>
          </p:cNvSpPr>
          <p:nvPr/>
        </p:nvSpPr>
        <p:spPr>
          <a:xfrm>
            <a:off x="1558926" y="333376"/>
            <a:ext cx="2665413" cy="1008063"/>
          </a:xfrm>
          <a:prstGeom prst="rect">
            <a:avLst/>
          </a:prstGeom>
          <a:ln>
            <a:solidFill>
              <a:srgbClr val="C89108"/>
            </a:solidFill>
          </a:ln>
        </p:spPr>
        <p:txBody>
          <a:bodyPr>
            <a:normAutofit fontScale="92500" lnSpcReduction="20000"/>
          </a:bodyPr>
          <a:lstStyle>
            <a:lvl1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2pPr>
            <a:lvl3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3pPr>
            <a:lvl4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4pPr>
            <a:lvl5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9pPr>
          </a:lstStyle>
          <a:p>
            <a:pPr algn="ctr">
              <a:defRPr/>
            </a:pPr>
            <a:endParaRPr lang="fr-FR" sz="1100" kern="0" dirty="0">
              <a:solidFill>
                <a:srgbClr val="C89108"/>
              </a:solidFill>
              <a:latin typeface="Brandon Grotesque Medium" pitchFamily="34" charset="0"/>
            </a:endParaRPr>
          </a:p>
          <a:p>
            <a:pPr algn="ctr">
              <a:defRPr/>
            </a:pPr>
            <a:r>
              <a:rPr lang="fr-FR" sz="3200" kern="0" dirty="0" err="1">
                <a:solidFill>
                  <a:srgbClr val="C89108"/>
                </a:solidFill>
                <a:latin typeface="Brandon Grotesque Medium" pitchFamily="34" charset="0"/>
              </a:rPr>
              <a:t>Encyclopedia</a:t>
            </a:r>
            <a:r>
              <a:rPr lang="fr-FR" sz="3200" kern="0" dirty="0">
                <a:solidFill>
                  <a:srgbClr val="C89108"/>
                </a:solidFill>
                <a:latin typeface="Brandon Grotesque Medium" pitchFamily="34" charset="0"/>
              </a:rPr>
              <a:t> </a:t>
            </a:r>
            <a:r>
              <a:rPr lang="fr-FR" sz="3200" kern="0" dirty="0" err="1">
                <a:solidFill>
                  <a:srgbClr val="C89108"/>
                </a:solidFill>
                <a:latin typeface="Brandon Grotesque Medium" pitchFamily="34" charset="0"/>
              </a:rPr>
              <a:t>universalis</a:t>
            </a:r>
            <a:endParaRPr lang="fr-FR" sz="3200" kern="0" dirty="0">
              <a:solidFill>
                <a:srgbClr val="C89108"/>
              </a:solidFill>
              <a:latin typeface="Brandon Grotesque Medium" pitchFamily="34" charset="0"/>
            </a:endParaRPr>
          </a:p>
        </p:txBody>
      </p:sp>
      <p:sp>
        <p:nvSpPr>
          <p:cNvPr id="3" name="Espace réservé du contenu 2">
            <a:extLst>
              <a:ext uri="{FF2B5EF4-FFF2-40B4-BE49-F238E27FC236}">
                <a16:creationId xmlns:a16="http://schemas.microsoft.com/office/drawing/2014/main" id="{6662F1AF-262F-4884-B395-A92CC3BA3914}"/>
              </a:ext>
            </a:extLst>
          </p:cNvPr>
          <p:cNvSpPr txBox="1">
            <a:spLocks/>
          </p:cNvSpPr>
          <p:nvPr/>
        </p:nvSpPr>
        <p:spPr>
          <a:xfrm>
            <a:off x="1574802" y="1934817"/>
            <a:ext cx="5501860" cy="4213572"/>
          </a:xfrm>
          <a:prstGeom prst="rect">
            <a:avLst/>
          </a:prstGeom>
          <a:ln>
            <a:solidFill>
              <a:srgbClr val="00326E"/>
            </a:solidFill>
          </a:ln>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spcBef>
                <a:spcPts val="0"/>
              </a:spcBef>
              <a:buClr>
                <a:srgbClr val="000000"/>
              </a:buClr>
              <a:buSzPct val="100000"/>
              <a:buNone/>
              <a:defRPr/>
            </a:pPr>
            <a:endParaRPr lang="fr" sz="2200" dirty="0">
              <a:solidFill>
                <a:srgbClr val="00326E"/>
              </a:solidFill>
              <a:latin typeface="Brandon Grotesque Regular" pitchFamily="34" charset="0"/>
            </a:endParaRPr>
          </a:p>
          <a:p>
            <a:pPr marL="0" indent="0">
              <a:spcBef>
                <a:spcPts val="0"/>
              </a:spcBef>
              <a:buClr>
                <a:srgbClr val="000000"/>
              </a:buClr>
              <a:buSzPct val="100000"/>
              <a:buNone/>
              <a:defRPr/>
            </a:pPr>
            <a:endParaRPr lang="fr-FR" sz="2200" dirty="0">
              <a:solidFill>
                <a:srgbClr val="00326E"/>
              </a:solidFill>
              <a:latin typeface="Brandon Grotesque Regular" pitchFamily="34" charset="0"/>
            </a:endParaRPr>
          </a:p>
          <a:p>
            <a:pPr>
              <a:spcBef>
                <a:spcPts val="0"/>
              </a:spcBef>
              <a:buClr>
                <a:srgbClr val="000000"/>
              </a:buClr>
              <a:buSzPct val="100000"/>
              <a:buFont typeface="Wingdings" pitchFamily="2" charset="2"/>
              <a:buChar char="§"/>
              <a:defRPr/>
            </a:pPr>
            <a:endParaRPr lang="fr-FR" sz="2200" dirty="0">
              <a:solidFill>
                <a:srgbClr val="00326E"/>
              </a:solidFill>
              <a:latin typeface="Brandon Grotesque Regular" pitchFamily="34" charset="0"/>
            </a:endParaRPr>
          </a:p>
          <a:p>
            <a:pPr>
              <a:spcBef>
                <a:spcPts val="0"/>
              </a:spcBef>
              <a:buClr>
                <a:srgbClr val="000000"/>
              </a:buClr>
              <a:buSzPct val="100000"/>
              <a:buFont typeface="Wingdings" pitchFamily="2" charset="2"/>
              <a:buChar char="§"/>
              <a:defRPr/>
            </a:pPr>
            <a:r>
              <a:rPr lang="fr-FR" sz="2200" dirty="0">
                <a:solidFill>
                  <a:srgbClr val="00326E"/>
                </a:solidFill>
                <a:latin typeface="Brandon Grotesque Regular" pitchFamily="34" charset="0"/>
              </a:rPr>
              <a:t>Encyclopédie, atlas, dictionnaire, cartes heuristiques.</a:t>
            </a:r>
          </a:p>
          <a:p>
            <a:pPr>
              <a:spcBef>
                <a:spcPts val="0"/>
              </a:spcBef>
              <a:buClr>
                <a:srgbClr val="000000"/>
              </a:buClr>
              <a:buSzPct val="100000"/>
              <a:buFont typeface="Wingdings" pitchFamily="2" charset="2"/>
              <a:buChar char="§"/>
              <a:defRPr/>
            </a:pPr>
            <a:endParaRPr lang="fr-FR" sz="2200" dirty="0">
              <a:solidFill>
                <a:srgbClr val="00326E"/>
              </a:solidFill>
              <a:latin typeface="Brandon Grotesque Regular" pitchFamily="34" charset="0"/>
            </a:endParaRPr>
          </a:p>
          <a:p>
            <a:pPr>
              <a:spcBef>
                <a:spcPts val="0"/>
              </a:spcBef>
              <a:buClr>
                <a:srgbClr val="000000"/>
              </a:buClr>
              <a:buSzPct val="100000"/>
              <a:buFont typeface="Wingdings" pitchFamily="2" charset="2"/>
              <a:buChar char="§"/>
              <a:defRPr/>
            </a:pPr>
            <a:r>
              <a:rPr lang="fr-FR" sz="2200" dirty="0">
                <a:solidFill>
                  <a:srgbClr val="00326E"/>
                </a:solidFill>
                <a:latin typeface="Brandon Grotesque Regular" pitchFamily="34" charset="0"/>
              </a:rPr>
              <a:t>Écrite par des spécialistes et éditée par des professionnels, </a:t>
            </a:r>
            <a:r>
              <a:rPr lang="fr-FR" sz="2200" dirty="0" err="1">
                <a:solidFill>
                  <a:srgbClr val="00326E"/>
                </a:solidFill>
                <a:latin typeface="Brandon Grotesque Regular" pitchFamily="34" charset="0"/>
              </a:rPr>
              <a:t>Universalis</a:t>
            </a:r>
            <a:r>
              <a:rPr lang="fr-FR" sz="2200" dirty="0">
                <a:solidFill>
                  <a:srgbClr val="00326E"/>
                </a:solidFill>
                <a:latin typeface="Brandon Grotesque Regular" pitchFamily="34" charset="0"/>
              </a:rPr>
              <a:t> garantit des ressources documentaires d’une grande qualité et d’une extrême fiabilité.</a:t>
            </a:r>
          </a:p>
        </p:txBody>
      </p:sp>
      <p:pic>
        <p:nvPicPr>
          <p:cNvPr id="49156" name="Image 4">
            <a:extLst>
              <a:ext uri="{FF2B5EF4-FFF2-40B4-BE49-F238E27FC236}">
                <a16:creationId xmlns:a16="http://schemas.microsoft.com/office/drawing/2014/main" id="{8B5D4369-1800-4BCC-B55B-5EBDF6EA8D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800" y="333375"/>
            <a:ext cx="8532162" cy="137615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247FBB-8C1E-446F-ADFC-0206726D92BB}"/>
              </a:ext>
            </a:extLst>
          </p:cNvPr>
          <p:cNvSpPr txBox="1">
            <a:spLocks/>
          </p:cNvSpPr>
          <p:nvPr/>
        </p:nvSpPr>
        <p:spPr>
          <a:xfrm>
            <a:off x="1558926" y="333376"/>
            <a:ext cx="2665413" cy="1008063"/>
          </a:xfrm>
          <a:prstGeom prst="rect">
            <a:avLst/>
          </a:prstGeom>
          <a:ln>
            <a:solidFill>
              <a:srgbClr val="C89108"/>
            </a:solidFill>
          </a:ln>
        </p:spPr>
        <p:txBody>
          <a:bodyPr>
            <a:normAutofit/>
          </a:bodyPr>
          <a:lstStyle>
            <a:lvl1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2pPr>
            <a:lvl3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3pPr>
            <a:lvl4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4pPr>
            <a:lvl5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9pPr>
          </a:lstStyle>
          <a:p>
            <a:pPr algn="ctr">
              <a:defRPr/>
            </a:pPr>
            <a:endParaRPr lang="fr-FR" sz="1100" kern="0" dirty="0">
              <a:solidFill>
                <a:srgbClr val="C89108"/>
              </a:solidFill>
              <a:latin typeface="Brandon Grotesque Medium" pitchFamily="34" charset="0"/>
            </a:endParaRPr>
          </a:p>
          <a:p>
            <a:pPr algn="ctr">
              <a:defRPr/>
            </a:pPr>
            <a:r>
              <a:rPr lang="fr-FR" sz="3200" kern="0" dirty="0">
                <a:solidFill>
                  <a:srgbClr val="C89108"/>
                </a:solidFill>
                <a:latin typeface="Brandon Grotesque Medium" pitchFamily="34" charset="0"/>
              </a:rPr>
              <a:t>Cairn</a:t>
            </a:r>
          </a:p>
        </p:txBody>
      </p:sp>
      <p:sp>
        <p:nvSpPr>
          <p:cNvPr id="3" name="Espace réservé du contenu 2">
            <a:extLst>
              <a:ext uri="{FF2B5EF4-FFF2-40B4-BE49-F238E27FC236}">
                <a16:creationId xmlns:a16="http://schemas.microsoft.com/office/drawing/2014/main" id="{5938B800-C75D-42D9-9E7B-0A96A427167E}"/>
              </a:ext>
            </a:extLst>
          </p:cNvPr>
          <p:cNvSpPr txBox="1">
            <a:spLocks/>
          </p:cNvSpPr>
          <p:nvPr/>
        </p:nvSpPr>
        <p:spPr>
          <a:xfrm>
            <a:off x="1574801" y="1484314"/>
            <a:ext cx="5745163" cy="4664075"/>
          </a:xfrm>
          <a:prstGeom prst="rect">
            <a:avLst/>
          </a:prstGeom>
          <a:ln>
            <a:solidFill>
              <a:srgbClr val="00326E"/>
            </a:solidFill>
          </a:ln>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spcBef>
                <a:spcPts val="0"/>
              </a:spcBef>
              <a:buClr>
                <a:srgbClr val="000000"/>
              </a:buClr>
              <a:buSzPct val="100000"/>
              <a:buNone/>
              <a:defRPr/>
            </a:pPr>
            <a:endParaRPr lang="fr" sz="2200" dirty="0">
              <a:solidFill>
                <a:srgbClr val="00326E"/>
              </a:solidFill>
              <a:latin typeface="Brandon Grotesque Regular" pitchFamily="34" charset="0"/>
            </a:endParaRPr>
          </a:p>
          <a:p>
            <a:pPr marL="0" indent="0">
              <a:spcBef>
                <a:spcPts val="0"/>
              </a:spcBef>
              <a:buClr>
                <a:srgbClr val="000000"/>
              </a:buClr>
              <a:buSzPct val="100000"/>
              <a:buNone/>
              <a:defRPr/>
            </a:pPr>
            <a:endParaRPr lang="fr-FR" sz="2200" dirty="0">
              <a:solidFill>
                <a:srgbClr val="00326E"/>
              </a:solidFill>
              <a:latin typeface="Brandon Grotesque Regular" pitchFamily="34" charset="0"/>
            </a:endParaRPr>
          </a:p>
          <a:p>
            <a:pPr>
              <a:spcBef>
                <a:spcPts val="0"/>
              </a:spcBef>
              <a:buClr>
                <a:srgbClr val="000000"/>
              </a:buClr>
              <a:buSzPct val="100000"/>
              <a:buFont typeface="Wingdings" pitchFamily="2" charset="2"/>
              <a:buChar char="§"/>
              <a:defRPr/>
            </a:pPr>
            <a:endParaRPr lang="fr-FR" sz="2200" dirty="0">
              <a:solidFill>
                <a:srgbClr val="00326E"/>
              </a:solidFill>
              <a:latin typeface="Brandon Grotesque Regular" pitchFamily="34" charset="0"/>
            </a:endParaRPr>
          </a:p>
          <a:p>
            <a:pPr>
              <a:spcBef>
                <a:spcPts val="0"/>
              </a:spcBef>
              <a:buClr>
                <a:srgbClr val="000000"/>
              </a:buClr>
              <a:buSzPct val="100000"/>
              <a:buFont typeface="Wingdings" pitchFamily="2" charset="2"/>
              <a:buChar char="§"/>
              <a:defRPr/>
            </a:pPr>
            <a:r>
              <a:rPr lang="fr-FR" sz="2200" dirty="0">
                <a:solidFill>
                  <a:srgbClr val="00326E"/>
                </a:solidFill>
                <a:latin typeface="Brandon Grotesque Regular" pitchFamily="34" charset="0"/>
              </a:rPr>
              <a:t>Livres et revues numériques. Possibilité de conversion en </a:t>
            </a:r>
            <a:r>
              <a:rPr lang="fr-FR" sz="2200" dirty="0" err="1">
                <a:solidFill>
                  <a:srgbClr val="00326E"/>
                </a:solidFill>
                <a:latin typeface="Brandon Grotesque Regular" pitchFamily="34" charset="0"/>
              </a:rPr>
              <a:t>pdf</a:t>
            </a:r>
            <a:r>
              <a:rPr lang="fr-FR" sz="2200" dirty="0">
                <a:solidFill>
                  <a:srgbClr val="00326E"/>
                </a:solidFill>
                <a:latin typeface="Brandon Grotesque Regular" pitchFamily="34" charset="0"/>
              </a:rPr>
              <a:t>, de téléchargement et d'impression</a:t>
            </a:r>
          </a:p>
        </p:txBody>
      </p:sp>
      <p:pic>
        <p:nvPicPr>
          <p:cNvPr id="50180" name="Image 4">
            <a:extLst>
              <a:ext uri="{FF2B5EF4-FFF2-40B4-BE49-F238E27FC236}">
                <a16:creationId xmlns:a16="http://schemas.microsoft.com/office/drawing/2014/main" id="{D281FDE8-6171-4C60-8893-6B42C1D77A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708" y="63075"/>
            <a:ext cx="6111028" cy="142359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247FBB-8C1E-446F-ADFC-0206726D92BB}"/>
              </a:ext>
            </a:extLst>
          </p:cNvPr>
          <p:cNvSpPr txBox="1">
            <a:spLocks/>
          </p:cNvSpPr>
          <p:nvPr/>
        </p:nvSpPr>
        <p:spPr>
          <a:xfrm>
            <a:off x="1558926" y="209726"/>
            <a:ext cx="3390579" cy="1131714"/>
          </a:xfrm>
          <a:prstGeom prst="rect">
            <a:avLst/>
          </a:prstGeom>
          <a:ln>
            <a:solidFill>
              <a:srgbClr val="C89108"/>
            </a:solidFill>
          </a:ln>
        </p:spPr>
        <p:txBody>
          <a:bodyPr>
            <a:normAutofit/>
          </a:bodyPr>
          <a:lstStyle>
            <a:lvl1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2pPr>
            <a:lvl3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3pPr>
            <a:lvl4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4pPr>
            <a:lvl5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9pPr>
          </a:lstStyle>
          <a:p>
            <a:pPr algn="ctr">
              <a:defRPr/>
            </a:pPr>
            <a:endParaRPr lang="fr-FR" sz="1100" kern="0" dirty="0">
              <a:solidFill>
                <a:srgbClr val="C89108"/>
              </a:solidFill>
              <a:latin typeface="Brandon Grotesque Medium" pitchFamily="34" charset="0"/>
            </a:endParaRPr>
          </a:p>
        </p:txBody>
      </p:sp>
      <p:sp>
        <p:nvSpPr>
          <p:cNvPr id="3" name="Espace réservé du contenu 2">
            <a:extLst>
              <a:ext uri="{FF2B5EF4-FFF2-40B4-BE49-F238E27FC236}">
                <a16:creationId xmlns:a16="http://schemas.microsoft.com/office/drawing/2014/main" id="{5938B800-C75D-42D9-9E7B-0A96A427167E}"/>
              </a:ext>
            </a:extLst>
          </p:cNvPr>
          <p:cNvSpPr txBox="1">
            <a:spLocks/>
          </p:cNvSpPr>
          <p:nvPr/>
        </p:nvSpPr>
        <p:spPr>
          <a:xfrm>
            <a:off x="1574801" y="1484314"/>
            <a:ext cx="5745163" cy="4664075"/>
          </a:xfrm>
          <a:prstGeom prst="rect">
            <a:avLst/>
          </a:prstGeom>
          <a:ln>
            <a:solidFill>
              <a:srgbClr val="00326E"/>
            </a:solidFill>
          </a:ln>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spcBef>
                <a:spcPts val="0"/>
              </a:spcBef>
              <a:buClr>
                <a:srgbClr val="000000"/>
              </a:buClr>
              <a:buSzPct val="100000"/>
              <a:buNone/>
              <a:defRPr/>
            </a:pPr>
            <a:endParaRPr lang="fr" sz="2200" dirty="0">
              <a:solidFill>
                <a:srgbClr val="00326E"/>
              </a:solidFill>
              <a:latin typeface="Brandon Grotesque Regular" pitchFamily="34" charset="0"/>
            </a:endParaRPr>
          </a:p>
          <a:p>
            <a:pPr marL="0" indent="0">
              <a:spcBef>
                <a:spcPts val="0"/>
              </a:spcBef>
              <a:buClr>
                <a:srgbClr val="000000"/>
              </a:buClr>
              <a:buSzPct val="100000"/>
              <a:buNone/>
              <a:defRPr/>
            </a:pPr>
            <a:endParaRPr lang="fr-FR" sz="2200" dirty="0">
              <a:solidFill>
                <a:srgbClr val="00326E"/>
              </a:solidFill>
              <a:latin typeface="Brandon Grotesque Regular" pitchFamily="34" charset="0"/>
            </a:endParaRPr>
          </a:p>
          <a:p>
            <a:pPr>
              <a:spcBef>
                <a:spcPts val="0"/>
              </a:spcBef>
              <a:buClr>
                <a:srgbClr val="000000"/>
              </a:buClr>
              <a:buSzPct val="100000"/>
              <a:buFont typeface="Wingdings" pitchFamily="2" charset="2"/>
              <a:buChar char="§"/>
              <a:defRPr/>
            </a:pPr>
            <a:endParaRPr lang="fr-FR" sz="2200" dirty="0">
              <a:solidFill>
                <a:srgbClr val="00326E"/>
              </a:solidFill>
              <a:latin typeface="Brandon Grotesque Regular" pitchFamily="34" charset="0"/>
            </a:endParaRPr>
          </a:p>
          <a:p>
            <a:pPr>
              <a:spcBef>
                <a:spcPts val="0"/>
              </a:spcBef>
              <a:buClr>
                <a:srgbClr val="000000"/>
              </a:buClr>
              <a:buSzPct val="100000"/>
              <a:buFont typeface="Wingdings" pitchFamily="2" charset="2"/>
              <a:buChar char="§"/>
              <a:defRPr/>
            </a:pPr>
            <a:r>
              <a:rPr lang="fr-FR" sz="2200" dirty="0">
                <a:solidFill>
                  <a:srgbClr val="00326E"/>
                </a:solidFill>
                <a:latin typeface="Brandon Grotesque Regular" pitchFamily="34" charset="0"/>
              </a:rPr>
              <a:t>Panorama des ressources documentaires disponibles dans le domaine du droit, des guides pour pratiquer une recherche d’informations efficace, des outils et des supports de formation pour accompagner la réalisation de cours.</a:t>
            </a:r>
          </a:p>
        </p:txBody>
      </p:sp>
      <p:pic>
        <p:nvPicPr>
          <p:cNvPr id="5" name="Image 4">
            <a:extLst>
              <a:ext uri="{FF2B5EF4-FFF2-40B4-BE49-F238E27FC236}">
                <a16:creationId xmlns:a16="http://schemas.microsoft.com/office/drawing/2014/main" id="{3818F2EE-7926-4CFC-8FD1-0E30C9AC06EA}"/>
              </a:ext>
            </a:extLst>
          </p:cNvPr>
          <p:cNvPicPr>
            <a:picLocks noChangeAspect="1"/>
          </p:cNvPicPr>
          <p:nvPr/>
        </p:nvPicPr>
        <p:blipFill>
          <a:blip r:embed="rId2"/>
          <a:stretch>
            <a:fillRect/>
          </a:stretch>
        </p:blipFill>
        <p:spPr>
          <a:xfrm>
            <a:off x="1826471" y="550084"/>
            <a:ext cx="2705100" cy="457200"/>
          </a:xfrm>
          <a:prstGeom prst="rect">
            <a:avLst/>
          </a:prstGeom>
        </p:spPr>
      </p:pic>
    </p:spTree>
    <p:extLst>
      <p:ext uri="{BB962C8B-B14F-4D97-AF65-F5344CB8AC3E}">
        <p14:creationId xmlns:p14="http://schemas.microsoft.com/office/powerpoint/2010/main" val="2806760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A51C8F-77E6-4AA4-9708-62F85426129C}"/>
              </a:ext>
            </a:extLst>
          </p:cNvPr>
          <p:cNvSpPr txBox="1">
            <a:spLocks/>
          </p:cNvSpPr>
          <p:nvPr/>
        </p:nvSpPr>
        <p:spPr>
          <a:xfrm>
            <a:off x="1558926" y="333376"/>
            <a:ext cx="2665413" cy="1008063"/>
          </a:xfrm>
          <a:prstGeom prst="rect">
            <a:avLst/>
          </a:prstGeom>
          <a:ln>
            <a:solidFill>
              <a:srgbClr val="C89108"/>
            </a:solidFill>
          </a:ln>
        </p:spPr>
        <p:txBody>
          <a:bodyPr>
            <a:normAutofit/>
          </a:bodyPr>
          <a:lstStyle>
            <a:lvl1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2pPr>
            <a:lvl3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3pPr>
            <a:lvl4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4pPr>
            <a:lvl5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9pPr>
          </a:lstStyle>
          <a:p>
            <a:pPr algn="ctr">
              <a:defRPr/>
            </a:pPr>
            <a:endParaRPr lang="fr-FR" sz="1100" kern="0" dirty="0">
              <a:solidFill>
                <a:srgbClr val="C89108"/>
              </a:solidFill>
              <a:latin typeface="Brandon Grotesque Medium" pitchFamily="34" charset="0"/>
            </a:endParaRPr>
          </a:p>
          <a:p>
            <a:pPr algn="ctr">
              <a:defRPr/>
            </a:pPr>
            <a:r>
              <a:rPr lang="fr-FR" sz="3200" kern="0" dirty="0">
                <a:solidFill>
                  <a:srgbClr val="C89108"/>
                </a:solidFill>
                <a:latin typeface="Brandon Grotesque Medium" pitchFamily="34" charset="0"/>
              </a:rPr>
              <a:t>Dalloz</a:t>
            </a:r>
          </a:p>
        </p:txBody>
      </p:sp>
      <p:sp>
        <p:nvSpPr>
          <p:cNvPr id="3" name="Espace réservé du contenu 2">
            <a:extLst>
              <a:ext uri="{FF2B5EF4-FFF2-40B4-BE49-F238E27FC236}">
                <a16:creationId xmlns:a16="http://schemas.microsoft.com/office/drawing/2014/main" id="{BE77D88D-8AD6-45A0-B377-3F71474371C4}"/>
              </a:ext>
            </a:extLst>
          </p:cNvPr>
          <p:cNvSpPr txBox="1">
            <a:spLocks/>
          </p:cNvSpPr>
          <p:nvPr/>
        </p:nvSpPr>
        <p:spPr>
          <a:xfrm>
            <a:off x="1404731" y="2054087"/>
            <a:ext cx="5915234" cy="4094302"/>
          </a:xfrm>
          <a:prstGeom prst="rect">
            <a:avLst/>
          </a:prstGeom>
          <a:ln>
            <a:solidFill>
              <a:srgbClr val="00326E"/>
            </a:solidFill>
          </a:ln>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spcBef>
                <a:spcPts val="0"/>
              </a:spcBef>
              <a:buClr>
                <a:srgbClr val="000000"/>
              </a:buClr>
              <a:buSzPct val="100000"/>
              <a:buNone/>
              <a:defRPr/>
            </a:pPr>
            <a:endParaRPr lang="fr" sz="2200" dirty="0">
              <a:solidFill>
                <a:srgbClr val="00326E"/>
              </a:solidFill>
              <a:latin typeface="Brandon Grotesque Regular" pitchFamily="34" charset="0"/>
            </a:endParaRPr>
          </a:p>
          <a:p>
            <a:pPr>
              <a:spcBef>
                <a:spcPts val="0"/>
              </a:spcBef>
              <a:buClr>
                <a:srgbClr val="000000"/>
              </a:buClr>
              <a:buSzPct val="100000"/>
              <a:buFont typeface="Wingdings" pitchFamily="2" charset="2"/>
              <a:buChar char="§"/>
              <a:defRPr/>
            </a:pPr>
            <a:endParaRPr lang="fr-FR" sz="2200" dirty="0">
              <a:solidFill>
                <a:srgbClr val="00326E"/>
              </a:solidFill>
              <a:latin typeface="Brandon Grotesque Regular" pitchFamily="34" charset="0"/>
            </a:endParaRPr>
          </a:p>
          <a:p>
            <a:pPr>
              <a:spcBef>
                <a:spcPts val="0"/>
              </a:spcBef>
              <a:buClr>
                <a:srgbClr val="000000"/>
              </a:buClr>
              <a:buSzPct val="100000"/>
              <a:buFont typeface="Wingdings" pitchFamily="2" charset="2"/>
              <a:buChar char="§"/>
              <a:defRPr/>
            </a:pPr>
            <a:endParaRPr lang="fr-FR" sz="2200" dirty="0">
              <a:solidFill>
                <a:srgbClr val="00326E"/>
              </a:solidFill>
              <a:latin typeface="Brandon Grotesque Regular" pitchFamily="34" charset="0"/>
            </a:endParaRPr>
          </a:p>
          <a:p>
            <a:pPr>
              <a:spcBef>
                <a:spcPts val="0"/>
              </a:spcBef>
              <a:buClr>
                <a:srgbClr val="000000"/>
              </a:buClr>
              <a:buSzPct val="100000"/>
              <a:buFont typeface="Wingdings" pitchFamily="2" charset="2"/>
              <a:buChar char="§"/>
              <a:defRPr/>
            </a:pPr>
            <a:endParaRPr lang="fr-FR" sz="2200" dirty="0">
              <a:solidFill>
                <a:srgbClr val="00326E"/>
              </a:solidFill>
              <a:latin typeface="Brandon Grotesque Regular" pitchFamily="34" charset="0"/>
            </a:endParaRPr>
          </a:p>
          <a:p>
            <a:pPr>
              <a:spcBef>
                <a:spcPts val="0"/>
              </a:spcBef>
              <a:buClr>
                <a:srgbClr val="000000"/>
              </a:buClr>
              <a:buSzPct val="100000"/>
              <a:buFont typeface="Wingdings" pitchFamily="2" charset="2"/>
              <a:buChar char="§"/>
              <a:defRPr/>
            </a:pPr>
            <a:endParaRPr lang="fr-FR" sz="2200" dirty="0">
              <a:solidFill>
                <a:srgbClr val="00326E"/>
              </a:solidFill>
              <a:latin typeface="Brandon Grotesque Regular" pitchFamily="34" charset="0"/>
            </a:endParaRPr>
          </a:p>
          <a:p>
            <a:pPr>
              <a:spcBef>
                <a:spcPts val="0"/>
              </a:spcBef>
              <a:buClr>
                <a:srgbClr val="000000"/>
              </a:buClr>
              <a:buSzPct val="100000"/>
              <a:buFont typeface="Wingdings" pitchFamily="2" charset="2"/>
              <a:buChar char="§"/>
              <a:defRPr/>
            </a:pPr>
            <a:r>
              <a:rPr lang="fr-FR" sz="2200" dirty="0">
                <a:solidFill>
                  <a:srgbClr val="00326E"/>
                </a:solidFill>
                <a:latin typeface="Brandon Grotesque Regular" pitchFamily="34" charset="0"/>
              </a:rPr>
              <a:t>Livres en version numérique de Dalloz : codes, ouvrages professionnels, ouvrages universitaires</a:t>
            </a:r>
          </a:p>
        </p:txBody>
      </p:sp>
      <p:pic>
        <p:nvPicPr>
          <p:cNvPr id="51204" name="Image 4">
            <a:extLst>
              <a:ext uri="{FF2B5EF4-FFF2-40B4-BE49-F238E27FC236}">
                <a16:creationId xmlns:a16="http://schemas.microsoft.com/office/drawing/2014/main" id="{B68F1FD4-7FBE-4BB3-91AA-049AEF4576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731" y="69230"/>
            <a:ext cx="3082209" cy="156002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21E7B9-E627-4C5B-BB83-C7A6CC014F24}"/>
              </a:ext>
            </a:extLst>
          </p:cNvPr>
          <p:cNvSpPr txBox="1">
            <a:spLocks/>
          </p:cNvSpPr>
          <p:nvPr/>
        </p:nvSpPr>
        <p:spPr>
          <a:xfrm>
            <a:off x="1558926" y="333376"/>
            <a:ext cx="2665413" cy="1008063"/>
          </a:xfrm>
          <a:prstGeom prst="rect">
            <a:avLst/>
          </a:prstGeom>
          <a:ln>
            <a:solidFill>
              <a:srgbClr val="C89108"/>
            </a:solidFill>
          </a:ln>
        </p:spPr>
        <p:txBody>
          <a:bodyPr>
            <a:normAutofit/>
          </a:bodyPr>
          <a:lstStyle>
            <a:lvl1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2pPr>
            <a:lvl3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3pPr>
            <a:lvl4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4pPr>
            <a:lvl5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9pPr>
          </a:lstStyle>
          <a:p>
            <a:pPr algn="ctr">
              <a:defRPr/>
            </a:pPr>
            <a:endParaRPr lang="fr-FR" sz="1100" kern="0" dirty="0">
              <a:solidFill>
                <a:srgbClr val="C89108"/>
              </a:solidFill>
              <a:latin typeface="Brandon Grotesque Medium" pitchFamily="34" charset="0"/>
            </a:endParaRPr>
          </a:p>
          <a:p>
            <a:pPr algn="ctr">
              <a:defRPr/>
            </a:pPr>
            <a:r>
              <a:rPr lang="fr-FR" sz="3200" kern="0" dirty="0">
                <a:solidFill>
                  <a:srgbClr val="C89108"/>
                </a:solidFill>
                <a:latin typeface="Brandon Grotesque Medium" pitchFamily="34" charset="0"/>
              </a:rPr>
              <a:t>Bases de Droit</a:t>
            </a:r>
          </a:p>
        </p:txBody>
      </p:sp>
      <p:sp>
        <p:nvSpPr>
          <p:cNvPr id="3" name="Espace réservé du contenu 2">
            <a:extLst>
              <a:ext uri="{FF2B5EF4-FFF2-40B4-BE49-F238E27FC236}">
                <a16:creationId xmlns:a16="http://schemas.microsoft.com/office/drawing/2014/main" id="{4EE5D0BF-55FE-4FBA-B980-E293E83CD68B}"/>
              </a:ext>
            </a:extLst>
          </p:cNvPr>
          <p:cNvSpPr txBox="1">
            <a:spLocks/>
          </p:cNvSpPr>
          <p:nvPr/>
        </p:nvSpPr>
        <p:spPr>
          <a:xfrm>
            <a:off x="1574801" y="1484314"/>
            <a:ext cx="5745163" cy="4664075"/>
          </a:xfrm>
          <a:prstGeom prst="rect">
            <a:avLst/>
          </a:prstGeom>
          <a:ln>
            <a:solidFill>
              <a:srgbClr val="00326E"/>
            </a:solidFill>
          </a:ln>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spcBef>
                <a:spcPts val="0"/>
              </a:spcBef>
              <a:buClr>
                <a:srgbClr val="000000"/>
              </a:buClr>
              <a:buSzPct val="100000"/>
              <a:buNone/>
              <a:defRPr/>
            </a:pPr>
            <a:endParaRPr lang="fr" sz="2200" dirty="0">
              <a:solidFill>
                <a:srgbClr val="00326E"/>
              </a:solidFill>
              <a:latin typeface="Brandon Grotesque Regular" pitchFamily="34" charset="0"/>
            </a:endParaRPr>
          </a:p>
          <a:p>
            <a:pPr>
              <a:spcBef>
                <a:spcPts val="0"/>
              </a:spcBef>
              <a:buClr>
                <a:srgbClr val="000000"/>
              </a:buClr>
              <a:buSzPct val="100000"/>
              <a:buFont typeface="Wingdings" pitchFamily="2" charset="2"/>
              <a:buChar char="§"/>
              <a:defRPr/>
            </a:pPr>
            <a:r>
              <a:rPr lang="fr-FR" sz="1400" dirty="0" err="1">
                <a:solidFill>
                  <a:srgbClr val="00326E"/>
                </a:solidFill>
                <a:latin typeface="Brandon Grotesque Regular" pitchFamily="34" charset="0"/>
              </a:rPr>
              <a:t>Jurisguide</a:t>
            </a:r>
            <a:endParaRPr lang="fr-FR" sz="1400" dirty="0">
              <a:solidFill>
                <a:srgbClr val="00326E"/>
              </a:solidFill>
              <a:latin typeface="Brandon Grotesque Regular" pitchFamily="34" charset="0"/>
            </a:endParaRPr>
          </a:p>
          <a:p>
            <a:pPr>
              <a:spcBef>
                <a:spcPts val="0"/>
              </a:spcBef>
              <a:buClr>
                <a:srgbClr val="000000"/>
              </a:buClr>
              <a:buSzPct val="100000"/>
              <a:buFont typeface="Wingdings" pitchFamily="2" charset="2"/>
              <a:buChar char="§"/>
              <a:defRPr/>
            </a:pPr>
            <a:r>
              <a:rPr lang="fr-FR" sz="1400" dirty="0">
                <a:solidFill>
                  <a:srgbClr val="00326E"/>
                </a:solidFill>
                <a:latin typeface="Brandon Grotesque Regular" pitchFamily="34" charset="0"/>
              </a:rPr>
              <a:t>Doctrinal +</a:t>
            </a:r>
          </a:p>
          <a:p>
            <a:pPr>
              <a:spcBef>
                <a:spcPts val="0"/>
              </a:spcBef>
              <a:buClr>
                <a:srgbClr val="000000"/>
              </a:buClr>
              <a:buSzPct val="100000"/>
              <a:buFont typeface="Wingdings" pitchFamily="2" charset="2"/>
              <a:buChar char="§"/>
              <a:defRPr/>
            </a:pPr>
            <a:r>
              <a:rPr lang="fr-FR" sz="1400" dirty="0">
                <a:solidFill>
                  <a:srgbClr val="00326E"/>
                </a:solidFill>
                <a:latin typeface="Brandon Grotesque Regular" pitchFamily="34" charset="0"/>
              </a:rPr>
              <a:t>Lexis 360</a:t>
            </a:r>
          </a:p>
          <a:p>
            <a:pPr>
              <a:spcBef>
                <a:spcPts val="0"/>
              </a:spcBef>
              <a:buClr>
                <a:srgbClr val="000000"/>
              </a:buClr>
              <a:buSzPct val="100000"/>
              <a:buFont typeface="Wingdings" pitchFamily="2" charset="2"/>
              <a:buChar char="§"/>
              <a:defRPr/>
            </a:pPr>
            <a:r>
              <a:rPr lang="fr-FR" sz="1400" dirty="0">
                <a:solidFill>
                  <a:srgbClr val="00326E"/>
                </a:solidFill>
                <a:latin typeface="Brandon Grotesque Regular" pitchFamily="34" charset="0"/>
              </a:rPr>
              <a:t>Lextenso</a:t>
            </a:r>
          </a:p>
          <a:p>
            <a:pPr>
              <a:spcBef>
                <a:spcPts val="0"/>
              </a:spcBef>
              <a:buClr>
                <a:srgbClr val="000000"/>
              </a:buClr>
              <a:buSzPct val="100000"/>
              <a:buFont typeface="Wingdings" pitchFamily="2" charset="2"/>
              <a:buChar char="§"/>
              <a:defRPr/>
            </a:pPr>
            <a:r>
              <a:rPr lang="fr-FR" sz="1400" dirty="0">
                <a:solidFill>
                  <a:srgbClr val="00326E"/>
                </a:solidFill>
                <a:latin typeface="Brandon Grotesque Regular" pitchFamily="34" charset="0"/>
              </a:rPr>
              <a:t>Dalloz</a:t>
            </a:r>
          </a:p>
          <a:p>
            <a:pPr>
              <a:spcBef>
                <a:spcPts val="0"/>
              </a:spcBef>
              <a:buClr>
                <a:srgbClr val="000000"/>
              </a:buClr>
              <a:buSzPct val="100000"/>
              <a:buFont typeface="Wingdings" pitchFamily="2" charset="2"/>
              <a:buChar char="§"/>
              <a:defRPr/>
            </a:pPr>
            <a:endParaRPr lang="fr-FR" sz="2200" dirty="0">
              <a:solidFill>
                <a:srgbClr val="00326E"/>
              </a:solidFill>
              <a:latin typeface="Brandon Grotesque Regular" pitchFamily="34" charset="0"/>
            </a:endParaRPr>
          </a:p>
        </p:txBody>
      </p:sp>
      <p:pic>
        <p:nvPicPr>
          <p:cNvPr id="52228" name="Image 4">
            <a:extLst>
              <a:ext uri="{FF2B5EF4-FFF2-40B4-BE49-F238E27FC236}">
                <a16:creationId xmlns:a16="http://schemas.microsoft.com/office/drawing/2014/main" id="{CF09F30A-C11D-4ADC-979E-995BBBDE4C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990851"/>
            <a:ext cx="7353300"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104299-8894-439C-A71B-01798B180B89}"/>
              </a:ext>
            </a:extLst>
          </p:cNvPr>
          <p:cNvSpPr txBox="1">
            <a:spLocks/>
          </p:cNvSpPr>
          <p:nvPr/>
        </p:nvSpPr>
        <p:spPr>
          <a:xfrm>
            <a:off x="1558926" y="333376"/>
            <a:ext cx="2665413" cy="1008063"/>
          </a:xfrm>
          <a:prstGeom prst="rect">
            <a:avLst/>
          </a:prstGeom>
          <a:ln>
            <a:solidFill>
              <a:srgbClr val="C89108"/>
            </a:solidFill>
          </a:ln>
        </p:spPr>
        <p:txBody>
          <a:bodyPr>
            <a:normAutofit/>
          </a:bodyPr>
          <a:lstStyle>
            <a:lvl1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2pPr>
            <a:lvl3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3pPr>
            <a:lvl4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4pPr>
            <a:lvl5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9pPr>
          </a:lstStyle>
          <a:p>
            <a:pPr algn="ctr">
              <a:defRPr/>
            </a:pPr>
            <a:endParaRPr lang="fr-FR" sz="1100" kern="0" dirty="0">
              <a:solidFill>
                <a:srgbClr val="C89108"/>
              </a:solidFill>
              <a:latin typeface="Brandon Grotesque Medium" pitchFamily="34" charset="0"/>
            </a:endParaRPr>
          </a:p>
          <a:p>
            <a:pPr algn="ctr">
              <a:defRPr/>
            </a:pPr>
            <a:r>
              <a:rPr lang="fr-FR" sz="3200" kern="0" dirty="0" err="1">
                <a:solidFill>
                  <a:srgbClr val="C89108"/>
                </a:solidFill>
                <a:latin typeface="Brandon Grotesque Medium" pitchFamily="34" charset="0"/>
              </a:rPr>
              <a:t>Politic</a:t>
            </a:r>
            <a:r>
              <a:rPr lang="fr-FR" sz="3200" kern="0" dirty="0">
                <a:solidFill>
                  <a:srgbClr val="C89108"/>
                </a:solidFill>
                <a:latin typeface="Brandon Grotesque Medium" pitchFamily="34" charset="0"/>
              </a:rPr>
              <a:t> pro</a:t>
            </a:r>
          </a:p>
        </p:txBody>
      </p:sp>
      <p:sp>
        <p:nvSpPr>
          <p:cNvPr id="3" name="Espace réservé du contenu 2">
            <a:extLst>
              <a:ext uri="{FF2B5EF4-FFF2-40B4-BE49-F238E27FC236}">
                <a16:creationId xmlns:a16="http://schemas.microsoft.com/office/drawing/2014/main" id="{2BFF3C2F-5869-4FD1-853C-A1CFC6695C01}"/>
              </a:ext>
            </a:extLst>
          </p:cNvPr>
          <p:cNvSpPr txBox="1">
            <a:spLocks/>
          </p:cNvSpPr>
          <p:nvPr/>
        </p:nvSpPr>
        <p:spPr>
          <a:xfrm>
            <a:off x="1574801" y="1868557"/>
            <a:ext cx="8271564" cy="4279832"/>
          </a:xfrm>
          <a:prstGeom prst="rect">
            <a:avLst/>
          </a:prstGeom>
          <a:ln>
            <a:solidFill>
              <a:srgbClr val="00326E"/>
            </a:solidFill>
          </a:ln>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spcBef>
                <a:spcPts val="0"/>
              </a:spcBef>
              <a:buClr>
                <a:srgbClr val="000000"/>
              </a:buClr>
              <a:buSzPct val="100000"/>
              <a:buNone/>
              <a:defRPr/>
            </a:pPr>
            <a:endParaRPr lang="fr" sz="2200" dirty="0">
              <a:solidFill>
                <a:srgbClr val="00326E"/>
              </a:solidFill>
              <a:latin typeface="Brandon Grotesque Regular" pitchFamily="34" charset="0"/>
            </a:endParaRPr>
          </a:p>
          <a:p>
            <a:pPr>
              <a:spcBef>
                <a:spcPts val="0"/>
              </a:spcBef>
              <a:buClr>
                <a:srgbClr val="000000"/>
              </a:buClr>
              <a:buSzPct val="100000"/>
              <a:buFont typeface="Wingdings" pitchFamily="2" charset="2"/>
              <a:buChar char="§"/>
              <a:defRPr/>
            </a:pPr>
            <a:endParaRPr lang="fr-FR" sz="2200" dirty="0">
              <a:solidFill>
                <a:srgbClr val="00326E"/>
              </a:solidFill>
              <a:latin typeface="Brandon Grotesque Regular" pitchFamily="34" charset="0"/>
            </a:endParaRPr>
          </a:p>
          <a:p>
            <a:pPr>
              <a:spcBef>
                <a:spcPts val="0"/>
              </a:spcBef>
              <a:buClr>
                <a:srgbClr val="000000"/>
              </a:buClr>
              <a:buSzPct val="100000"/>
              <a:buFont typeface="Wingdings" pitchFamily="2" charset="2"/>
              <a:buChar char="§"/>
              <a:defRPr/>
            </a:pPr>
            <a:endParaRPr lang="fr-FR" sz="2200" dirty="0">
              <a:solidFill>
                <a:srgbClr val="00326E"/>
              </a:solidFill>
              <a:latin typeface="Brandon Grotesque Regular" pitchFamily="34" charset="0"/>
            </a:endParaRPr>
          </a:p>
          <a:p>
            <a:pPr>
              <a:spcBef>
                <a:spcPts val="0"/>
              </a:spcBef>
              <a:buClr>
                <a:srgbClr val="000000"/>
              </a:buClr>
              <a:buSzPct val="100000"/>
              <a:buFont typeface="Wingdings" pitchFamily="2" charset="2"/>
              <a:buChar char="§"/>
              <a:defRPr/>
            </a:pPr>
            <a:endParaRPr lang="fr-FR" sz="2200" dirty="0">
              <a:solidFill>
                <a:srgbClr val="00326E"/>
              </a:solidFill>
              <a:latin typeface="Brandon Grotesque Regular" pitchFamily="34" charset="0"/>
            </a:endParaRPr>
          </a:p>
          <a:p>
            <a:pPr>
              <a:spcBef>
                <a:spcPts val="0"/>
              </a:spcBef>
              <a:buClr>
                <a:srgbClr val="000000"/>
              </a:buClr>
              <a:buSzPct val="100000"/>
              <a:buFont typeface="Wingdings" pitchFamily="2" charset="2"/>
              <a:buChar char="§"/>
              <a:defRPr/>
            </a:pPr>
            <a:endParaRPr lang="fr-FR" sz="2200" dirty="0">
              <a:solidFill>
                <a:srgbClr val="00326E"/>
              </a:solidFill>
              <a:latin typeface="Brandon Grotesque Regular" pitchFamily="34" charset="0"/>
            </a:endParaRPr>
          </a:p>
          <a:p>
            <a:pPr>
              <a:spcBef>
                <a:spcPts val="0"/>
              </a:spcBef>
              <a:buClr>
                <a:srgbClr val="000000"/>
              </a:buClr>
              <a:buSzPct val="100000"/>
              <a:buFont typeface="Wingdings" pitchFamily="2" charset="2"/>
              <a:buChar char="§"/>
              <a:defRPr/>
            </a:pPr>
            <a:r>
              <a:rPr lang="fr-FR" sz="2200" dirty="0">
                <a:solidFill>
                  <a:srgbClr val="00326E"/>
                </a:solidFill>
                <a:latin typeface="Brandon Grotesque Regular" pitchFamily="34" charset="0"/>
              </a:rPr>
              <a:t>Service d'actualité exclusif de POLITICO, couvrant les politiques et les législations européennes. Informations approfondies sur des questions politico-législatives et internationales</a:t>
            </a:r>
          </a:p>
        </p:txBody>
      </p:sp>
      <p:pic>
        <p:nvPicPr>
          <p:cNvPr id="53252" name="Image 4">
            <a:extLst>
              <a:ext uri="{FF2B5EF4-FFF2-40B4-BE49-F238E27FC236}">
                <a16:creationId xmlns:a16="http://schemas.microsoft.com/office/drawing/2014/main" id="{AB12C93F-A229-46C3-85F5-F36FD35F43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992" y="309392"/>
            <a:ext cx="3765825" cy="119355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BFF3C2F-5869-4FD1-853C-A1CFC6695C01}"/>
              </a:ext>
            </a:extLst>
          </p:cNvPr>
          <p:cNvSpPr txBox="1">
            <a:spLocks/>
          </p:cNvSpPr>
          <p:nvPr/>
        </p:nvSpPr>
        <p:spPr>
          <a:xfrm>
            <a:off x="1574801" y="1868557"/>
            <a:ext cx="8271564" cy="4279832"/>
          </a:xfrm>
          <a:prstGeom prst="rect">
            <a:avLst/>
          </a:prstGeom>
          <a:ln>
            <a:solidFill>
              <a:srgbClr val="00326E"/>
            </a:solidFill>
          </a:ln>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spcBef>
                <a:spcPts val="0"/>
              </a:spcBef>
              <a:buClr>
                <a:srgbClr val="000000"/>
              </a:buClr>
              <a:buSzPct val="100000"/>
              <a:buNone/>
              <a:defRPr/>
            </a:pPr>
            <a:endParaRPr lang="fr" sz="2200" dirty="0">
              <a:solidFill>
                <a:srgbClr val="00326E"/>
              </a:solidFill>
              <a:latin typeface="Brandon Grotesque Regular" pitchFamily="34" charset="0"/>
            </a:endParaRPr>
          </a:p>
          <a:p>
            <a:pPr>
              <a:spcBef>
                <a:spcPts val="0"/>
              </a:spcBef>
              <a:buClr>
                <a:srgbClr val="000000"/>
              </a:buClr>
              <a:buSzPct val="100000"/>
              <a:buFont typeface="Wingdings" pitchFamily="2" charset="2"/>
              <a:buChar char="§"/>
              <a:defRPr/>
            </a:pPr>
            <a:endParaRPr lang="fr-FR" sz="2200" dirty="0">
              <a:solidFill>
                <a:srgbClr val="00326E"/>
              </a:solidFill>
              <a:latin typeface="Brandon Grotesque Regular" pitchFamily="34" charset="0"/>
            </a:endParaRPr>
          </a:p>
          <a:p>
            <a:pPr>
              <a:spcBef>
                <a:spcPts val="0"/>
              </a:spcBef>
              <a:buClr>
                <a:srgbClr val="000000"/>
              </a:buClr>
              <a:buSzPct val="100000"/>
              <a:buFont typeface="Wingdings" pitchFamily="2" charset="2"/>
              <a:buChar char="§"/>
              <a:defRPr/>
            </a:pPr>
            <a:endParaRPr lang="fr-FR" sz="2200" dirty="0">
              <a:solidFill>
                <a:srgbClr val="00326E"/>
              </a:solidFill>
              <a:latin typeface="Brandon Grotesque Regular" pitchFamily="34" charset="0"/>
            </a:endParaRPr>
          </a:p>
          <a:p>
            <a:pPr>
              <a:spcBef>
                <a:spcPts val="0"/>
              </a:spcBef>
              <a:buClr>
                <a:srgbClr val="000000"/>
              </a:buClr>
              <a:buSzPct val="100000"/>
              <a:buFont typeface="Wingdings" pitchFamily="2" charset="2"/>
              <a:buChar char="§"/>
              <a:defRPr/>
            </a:pPr>
            <a:endParaRPr lang="fr-FR" sz="2200" dirty="0">
              <a:solidFill>
                <a:srgbClr val="00326E"/>
              </a:solidFill>
              <a:latin typeface="Brandon Grotesque Regular" pitchFamily="34" charset="0"/>
            </a:endParaRPr>
          </a:p>
          <a:p>
            <a:pPr>
              <a:spcBef>
                <a:spcPts val="0"/>
              </a:spcBef>
              <a:buClr>
                <a:srgbClr val="000000"/>
              </a:buClr>
              <a:buSzPct val="100000"/>
              <a:buFont typeface="Wingdings" pitchFamily="2" charset="2"/>
              <a:buChar char="§"/>
              <a:defRPr/>
            </a:pPr>
            <a:endParaRPr lang="fr-FR" sz="2200" dirty="0">
              <a:solidFill>
                <a:srgbClr val="00326E"/>
              </a:solidFill>
              <a:latin typeface="Brandon Grotesque Regular" pitchFamily="34" charset="0"/>
            </a:endParaRPr>
          </a:p>
          <a:p>
            <a:pPr>
              <a:spcBef>
                <a:spcPts val="0"/>
              </a:spcBef>
              <a:buClr>
                <a:srgbClr val="000000"/>
              </a:buClr>
              <a:buSzPct val="100000"/>
              <a:buFont typeface="Wingdings" pitchFamily="2" charset="2"/>
              <a:buChar char="§"/>
              <a:defRPr/>
            </a:pPr>
            <a:r>
              <a:rPr lang="fr-FR" sz="2200" dirty="0">
                <a:solidFill>
                  <a:srgbClr val="00326E"/>
                </a:solidFill>
                <a:latin typeface="Brandon Grotesque Regular" pitchFamily="34" charset="0"/>
              </a:rPr>
              <a:t>Livres, revues, documents de travail et statistiques de l’OCDE : agriculture et alimentation, développement urbain, rural et régional, énergies, éducations, finances, sciences et technologie</a:t>
            </a:r>
          </a:p>
        </p:txBody>
      </p:sp>
      <p:pic>
        <p:nvPicPr>
          <p:cNvPr id="5" name="Image 4">
            <a:extLst>
              <a:ext uri="{FF2B5EF4-FFF2-40B4-BE49-F238E27FC236}">
                <a16:creationId xmlns:a16="http://schemas.microsoft.com/office/drawing/2014/main" id="{DAFE1DB2-317E-4657-B4ED-45016EDC3E56}"/>
              </a:ext>
            </a:extLst>
          </p:cNvPr>
          <p:cNvPicPr>
            <a:picLocks noChangeAspect="1"/>
          </p:cNvPicPr>
          <p:nvPr/>
        </p:nvPicPr>
        <p:blipFill>
          <a:blip r:embed="rId2"/>
          <a:stretch>
            <a:fillRect/>
          </a:stretch>
        </p:blipFill>
        <p:spPr>
          <a:xfrm>
            <a:off x="1574801" y="-14077"/>
            <a:ext cx="2665413" cy="2549790"/>
          </a:xfrm>
          <a:prstGeom prst="rect">
            <a:avLst/>
          </a:prstGeom>
        </p:spPr>
      </p:pic>
    </p:spTree>
    <p:extLst>
      <p:ext uri="{BB962C8B-B14F-4D97-AF65-F5344CB8AC3E}">
        <p14:creationId xmlns:p14="http://schemas.microsoft.com/office/powerpoint/2010/main" val="34816183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
            <a:extLst>
              <a:ext uri="{FF2B5EF4-FFF2-40B4-BE49-F238E27FC236}">
                <a16:creationId xmlns:a16="http://schemas.microsoft.com/office/drawing/2014/main" id="{1B76FF92-6A85-43A2-BFE6-742FC705221D}"/>
              </a:ext>
            </a:extLst>
          </p:cNvPr>
          <p:cNvSpPr txBox="1">
            <a:spLocks noChangeArrowheads="1"/>
          </p:cNvSpPr>
          <p:nvPr/>
        </p:nvSpPr>
        <p:spPr bwMode="auto">
          <a:xfrm>
            <a:off x="2286000" y="-892175"/>
            <a:ext cx="7620000" cy="4824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4pPr>
            <a:lvl5pPr>
              <a:spcBef>
                <a:spcPts val="3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fr-FR" altLang="fr-FR" sz="4800" dirty="0">
                <a:solidFill>
                  <a:srgbClr val="002060"/>
                </a:solidFill>
                <a:latin typeface="Brandon Grotesque Regular" panose="020B0503020203060202" pitchFamily="34" charset="0"/>
              </a:rPr>
              <a:t>V. Les critères d’évaluation des sources</a:t>
            </a:r>
          </a:p>
        </p:txBody>
      </p:sp>
      <p:pic>
        <p:nvPicPr>
          <p:cNvPr id="45059" name="Image 2">
            <a:extLst>
              <a:ext uri="{FF2B5EF4-FFF2-40B4-BE49-F238E27FC236}">
                <a16:creationId xmlns:a16="http://schemas.microsoft.com/office/drawing/2014/main" id="{09ECF6A1-65D0-437B-963E-DFFF13948B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338" y="2349500"/>
            <a:ext cx="4043362" cy="40322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688538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
            <a:extLst>
              <a:ext uri="{FF2B5EF4-FFF2-40B4-BE49-F238E27FC236}">
                <a16:creationId xmlns:a16="http://schemas.microsoft.com/office/drawing/2014/main" id="{8942A90C-4403-4B60-8F36-118C3BB620D7}"/>
              </a:ext>
            </a:extLst>
          </p:cNvPr>
          <p:cNvSpPr txBox="1">
            <a:spLocks noChangeArrowheads="1"/>
          </p:cNvSpPr>
          <p:nvPr/>
        </p:nvSpPr>
        <p:spPr bwMode="auto">
          <a:xfrm>
            <a:off x="2035101" y="649287"/>
            <a:ext cx="7704138" cy="1368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4pPr>
            <a:lvl5pPr>
              <a:spcBef>
                <a:spcPts val="3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fr-FR" altLang="fr-FR" sz="4800" dirty="0">
                <a:solidFill>
                  <a:srgbClr val="00326E"/>
                </a:solidFill>
                <a:latin typeface="Brandon Grotesque Regular" panose="020B0503020203060202" pitchFamily="34" charset="0"/>
              </a:rPr>
              <a:t>   Avez-vous des questions ?</a:t>
            </a:r>
          </a:p>
        </p:txBody>
      </p:sp>
      <p:pic>
        <p:nvPicPr>
          <p:cNvPr id="54275" name="Picture 2">
            <a:extLst>
              <a:ext uri="{FF2B5EF4-FFF2-40B4-BE49-F238E27FC236}">
                <a16:creationId xmlns:a16="http://schemas.microsoft.com/office/drawing/2014/main" id="{B9322603-5C17-42ED-9552-150951CC0E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037" t="9470" r="4521" b="17055"/>
          <a:stretch>
            <a:fillRect/>
          </a:stretch>
        </p:blipFill>
        <p:spPr bwMode="auto">
          <a:xfrm>
            <a:off x="9037638" y="0"/>
            <a:ext cx="1630362" cy="590550"/>
          </a:xfrm>
          <a:prstGeom prst="rect">
            <a:avLst/>
          </a:prstGeom>
          <a:noFill/>
          <a:ln>
            <a:noFill/>
          </a:ln>
          <a:effectLst/>
          <a:extLst>
            <a:ext uri="{909E8E84-426E-40DD-AFC4-6F175D3DCCD1}">
              <a14:hiddenFill xmlns:a14="http://schemas.microsoft.com/office/drawing/2010/main">
                <a:blipFill dpi="0" rotWithShape="0">
                  <a:blip/>
                  <a:srcRect l="4037" t="9470" r="4521" b="17055"/>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276" name="Image 2">
            <a:extLst>
              <a:ext uri="{FF2B5EF4-FFF2-40B4-BE49-F238E27FC236}">
                <a16:creationId xmlns:a16="http://schemas.microsoft.com/office/drawing/2014/main" id="{0A95448E-90D0-4F14-9AA2-F88410F987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6452" y="2690961"/>
            <a:ext cx="4391025" cy="2635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a:extLst>
              <a:ext uri="{FF2B5EF4-FFF2-40B4-BE49-F238E27FC236}">
                <a16:creationId xmlns:a16="http://schemas.microsoft.com/office/drawing/2014/main" id="{57F4F402-0FF7-42E8-9220-00CAD54483E1}"/>
              </a:ext>
            </a:extLst>
          </p:cNvPr>
          <p:cNvSpPr txBox="1">
            <a:spLocks noChangeArrowheads="1"/>
          </p:cNvSpPr>
          <p:nvPr/>
        </p:nvSpPr>
        <p:spPr bwMode="auto">
          <a:xfrm>
            <a:off x="657724" y="0"/>
            <a:ext cx="7620000" cy="777875"/>
          </a:xfrm>
          <a:prstGeom prst="rect">
            <a:avLst/>
          </a:prstGeom>
          <a:noFill/>
          <a:ln>
            <a:noFill/>
          </a:ln>
          <a:effectLst/>
        </p:spPr>
        <p:txBody>
          <a:bodyPr lIns="90000" tIns="46800" rIns="90000" bIns="46800"/>
          <a:lstStyle>
            <a:lvl1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4pPr>
            <a:lvl5pPr>
              <a:spcBef>
                <a:spcPts val="3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9pPr>
          </a:lstStyle>
          <a:p>
            <a:pPr lvl="1">
              <a:spcBef>
                <a:spcPct val="0"/>
              </a:spcBef>
              <a:buClrTx/>
              <a:defRPr/>
            </a:pPr>
            <a:r>
              <a:rPr lang="fr-FR" altLang="fr-FR" sz="3200" dirty="0">
                <a:solidFill>
                  <a:schemeClr val="bg2">
                    <a:lumMod val="50000"/>
                  </a:schemeClr>
                </a:solidFill>
                <a:latin typeface="Brandon Grotesque Regular" pitchFamily="34" charset="0"/>
              </a:rPr>
              <a:t>Plan de la séance:</a:t>
            </a:r>
          </a:p>
        </p:txBody>
      </p:sp>
      <p:sp>
        <p:nvSpPr>
          <p:cNvPr id="14338" name="Text Box 2">
            <a:extLst>
              <a:ext uri="{FF2B5EF4-FFF2-40B4-BE49-F238E27FC236}">
                <a16:creationId xmlns:a16="http://schemas.microsoft.com/office/drawing/2014/main" id="{34ED0A01-6E43-49C8-9F1A-7AEAD7C969BA}"/>
              </a:ext>
            </a:extLst>
          </p:cNvPr>
          <p:cNvSpPr txBox="1">
            <a:spLocks noChangeArrowheads="1"/>
          </p:cNvSpPr>
          <p:nvPr/>
        </p:nvSpPr>
        <p:spPr bwMode="auto">
          <a:xfrm>
            <a:off x="3055417" y="270910"/>
            <a:ext cx="8095990" cy="6198152"/>
          </a:xfrm>
          <a:prstGeom prst="rect">
            <a:avLst/>
          </a:prstGeom>
          <a:noFill/>
          <a:ln>
            <a:noFill/>
          </a:ln>
          <a:effectLst/>
        </p:spPr>
        <p:txBody>
          <a:bodyPr lIns="90000" tIns="46800" rIns="90000" bIns="46800"/>
          <a:lstStyle>
            <a:lvl1pPr marL="450850" indent="-341313">
              <a:tabLst>
                <a:tab pos="45085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FFFFFF"/>
                </a:solidFill>
                <a:latin typeface="Calibri" pitchFamily="32" charset="0"/>
                <a:ea typeface="Microsoft YaHei" pitchFamily="32" charset="-122"/>
              </a:defRPr>
            </a:lvl1pPr>
            <a:lvl2pPr>
              <a:tabLst>
                <a:tab pos="45085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FFFFFF"/>
                </a:solidFill>
                <a:latin typeface="Calibri" pitchFamily="32" charset="0"/>
                <a:ea typeface="Microsoft YaHei" pitchFamily="32" charset="-122"/>
              </a:defRPr>
            </a:lvl2pPr>
            <a:lvl3pPr>
              <a:tabLst>
                <a:tab pos="45085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FFFFFF"/>
                </a:solidFill>
                <a:latin typeface="Calibri" pitchFamily="32" charset="0"/>
                <a:ea typeface="Microsoft YaHei" pitchFamily="32" charset="-122"/>
              </a:defRPr>
            </a:lvl3pPr>
            <a:lvl4pPr>
              <a:tabLst>
                <a:tab pos="45085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FFFFFF"/>
                </a:solidFill>
                <a:latin typeface="Calibri" pitchFamily="32" charset="0"/>
                <a:ea typeface="Microsoft YaHei" pitchFamily="32" charset="-122"/>
              </a:defRPr>
            </a:lvl4pPr>
            <a:lvl5pPr>
              <a:tabLst>
                <a:tab pos="45085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FFFFFF"/>
                </a:solidFill>
                <a:latin typeface="Calibri" pitchFamily="32" charset="0"/>
                <a:ea typeface="Microsoft YaHei" pitchFamily="32"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5085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FFFFFF"/>
                </a:solidFill>
                <a:latin typeface="Calibri" pitchFamily="32" charset="0"/>
                <a:ea typeface="Microsoft YaHei" pitchFamily="32"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5085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FFFFFF"/>
                </a:solidFill>
                <a:latin typeface="Calibri" pitchFamily="32" charset="0"/>
                <a:ea typeface="Microsoft YaHei" pitchFamily="32"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5085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FFFFFF"/>
                </a:solidFill>
                <a:latin typeface="Calibri" pitchFamily="32" charset="0"/>
                <a:ea typeface="Microsoft YaHei" pitchFamily="32"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5085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FFFFFF"/>
                </a:solidFill>
                <a:latin typeface="Calibri" pitchFamily="32" charset="0"/>
                <a:ea typeface="Microsoft YaHei" pitchFamily="32" charset="-122"/>
              </a:defRPr>
            </a:lvl9pPr>
          </a:lstStyle>
          <a:p>
            <a:pPr marL="111125" indent="0">
              <a:spcBef>
                <a:spcPts val="550"/>
              </a:spcBef>
              <a:buClr>
                <a:srgbClr val="C89108"/>
              </a:buClr>
              <a:buSzPct val="100000"/>
              <a:defRPr/>
            </a:pPr>
            <a:endParaRPr lang="fr-FR" sz="1600" dirty="0">
              <a:solidFill>
                <a:schemeClr val="bg1"/>
              </a:solidFill>
              <a:latin typeface="Brandon Grotesque Regular" pitchFamily="32" charset="0"/>
              <a:cs typeface="Times New Roman" pitchFamily="16" charset="0"/>
            </a:endParaRPr>
          </a:p>
          <a:p>
            <a:pPr marL="111125" indent="0">
              <a:spcBef>
                <a:spcPts val="550"/>
              </a:spcBef>
              <a:buClr>
                <a:srgbClr val="C89108"/>
              </a:buClr>
              <a:buSzPct val="100000"/>
              <a:defRPr/>
            </a:pPr>
            <a:r>
              <a:rPr lang="fr-FR" sz="1600" dirty="0">
                <a:solidFill>
                  <a:schemeClr val="bg1"/>
                </a:solidFill>
                <a:latin typeface="Brandon Grotesque Regular" pitchFamily="32" charset="0"/>
                <a:cs typeface="Times New Roman" pitchFamily="16" charset="0"/>
              </a:rPr>
              <a:t>I. Fréquenter la bibliothèque</a:t>
            </a:r>
          </a:p>
          <a:p>
            <a:pPr marL="682625" indent="-571500">
              <a:spcBef>
                <a:spcPts val="550"/>
              </a:spcBef>
              <a:buClr>
                <a:srgbClr val="C89108"/>
              </a:buClr>
              <a:buSzPct val="100000"/>
              <a:buFont typeface="Arial" panose="020B0604020202020204" pitchFamily="34" charset="0"/>
              <a:buChar char="•"/>
              <a:defRPr/>
            </a:pPr>
            <a:r>
              <a:rPr lang="fr-FR" sz="1600" dirty="0">
                <a:solidFill>
                  <a:schemeClr val="bg1"/>
                </a:solidFill>
                <a:latin typeface="Brandon Grotesque Regular" pitchFamily="32" charset="0"/>
                <a:cs typeface="Times New Roman" pitchFamily="16" charset="0"/>
              </a:rPr>
              <a:t>Les bibliothèques universitaires</a:t>
            </a:r>
          </a:p>
          <a:p>
            <a:pPr marL="682625" indent="-571500">
              <a:spcBef>
                <a:spcPts val="550"/>
              </a:spcBef>
              <a:buClr>
                <a:srgbClr val="C89108"/>
              </a:buClr>
              <a:buSzPct val="100000"/>
              <a:buFont typeface="Arial" panose="020B0604020202020204" pitchFamily="34" charset="0"/>
              <a:buChar char="•"/>
              <a:defRPr/>
            </a:pPr>
            <a:r>
              <a:rPr lang="fr-FR" sz="1600" dirty="0">
                <a:solidFill>
                  <a:schemeClr val="bg1"/>
                </a:solidFill>
                <a:latin typeface="Brandon Grotesque Regular" pitchFamily="32" charset="0"/>
                <a:cs typeface="Times New Roman" pitchFamily="16" charset="0"/>
              </a:rPr>
              <a:t>Les bibliothèques spécialisées en droit</a:t>
            </a:r>
          </a:p>
          <a:p>
            <a:pPr marL="682625" indent="-571500">
              <a:spcBef>
                <a:spcPts val="550"/>
              </a:spcBef>
              <a:buClr>
                <a:srgbClr val="C89108"/>
              </a:buClr>
              <a:buSzPct val="100000"/>
              <a:buFont typeface="Arial" panose="020B0604020202020204" pitchFamily="34" charset="0"/>
              <a:buChar char="•"/>
              <a:defRPr/>
            </a:pPr>
            <a:r>
              <a:rPr lang="fr-FR" sz="1600" dirty="0">
                <a:solidFill>
                  <a:schemeClr val="bg1"/>
                </a:solidFill>
                <a:latin typeface="Brandon Grotesque Regular" pitchFamily="32" charset="0"/>
                <a:cs typeface="Times New Roman" pitchFamily="16" charset="0"/>
              </a:rPr>
              <a:t>Les bibliothèques parisiennes</a:t>
            </a:r>
          </a:p>
          <a:p>
            <a:pPr marL="111125" indent="0">
              <a:spcBef>
                <a:spcPts val="550"/>
              </a:spcBef>
              <a:buClr>
                <a:srgbClr val="C89108"/>
              </a:buClr>
              <a:buSzPct val="100000"/>
              <a:defRPr/>
            </a:pPr>
            <a:r>
              <a:rPr lang="fr-FR" sz="1600" dirty="0">
                <a:solidFill>
                  <a:schemeClr val="bg1"/>
                </a:solidFill>
                <a:latin typeface="Brandon Grotesque Regular" pitchFamily="32" charset="0"/>
                <a:cs typeface="Times New Roman" pitchFamily="16" charset="0"/>
              </a:rPr>
              <a:t>II. Comment réaliser une recherche bibliographique?</a:t>
            </a:r>
          </a:p>
          <a:p>
            <a:pPr marL="568325" indent="-457200">
              <a:spcBef>
                <a:spcPts val="550"/>
              </a:spcBef>
              <a:buClr>
                <a:srgbClr val="C89108"/>
              </a:buClr>
              <a:buSzPct val="100000"/>
              <a:buFont typeface="Arial" panose="020B0604020202020204" pitchFamily="34" charset="0"/>
              <a:buChar char="•"/>
              <a:defRPr/>
            </a:pPr>
            <a:r>
              <a:rPr lang="fr-FR" sz="1600" dirty="0">
                <a:solidFill>
                  <a:schemeClr val="bg1"/>
                </a:solidFill>
                <a:latin typeface="Brandon Grotesque Regular" pitchFamily="32" charset="0"/>
                <a:cs typeface="Times New Roman" pitchFamily="16" charset="0"/>
              </a:rPr>
              <a:t>Identifier et définir les mots clés</a:t>
            </a:r>
          </a:p>
          <a:p>
            <a:pPr marL="568325" indent="-457200">
              <a:spcBef>
                <a:spcPts val="550"/>
              </a:spcBef>
              <a:buClr>
                <a:srgbClr val="C89108"/>
              </a:buClr>
              <a:buSzPct val="100000"/>
              <a:buFont typeface="Arial" panose="020B0604020202020204" pitchFamily="34" charset="0"/>
              <a:buChar char="•"/>
              <a:defRPr/>
            </a:pPr>
            <a:r>
              <a:rPr lang="fr-FR" sz="1600" dirty="0">
                <a:solidFill>
                  <a:schemeClr val="bg1"/>
                </a:solidFill>
                <a:latin typeface="Brandon Grotesque Regular" pitchFamily="32" charset="0"/>
                <a:cs typeface="Times New Roman" pitchFamily="16" charset="0"/>
              </a:rPr>
              <a:t>Les outils et les opérateurs de recherche</a:t>
            </a:r>
          </a:p>
          <a:p>
            <a:pPr marL="111125" indent="0">
              <a:spcBef>
                <a:spcPts val="550"/>
              </a:spcBef>
              <a:buClr>
                <a:srgbClr val="C89108"/>
              </a:buClr>
              <a:buSzPct val="100000"/>
              <a:defRPr/>
            </a:pPr>
            <a:r>
              <a:rPr lang="fr-FR" sz="1600" dirty="0">
                <a:solidFill>
                  <a:schemeClr val="bg1"/>
                </a:solidFill>
                <a:latin typeface="Brandon Grotesque Regular" pitchFamily="32" charset="0"/>
                <a:cs typeface="Times New Roman" pitchFamily="16" charset="0"/>
              </a:rPr>
              <a:t>III Trouver des livres et des revues</a:t>
            </a:r>
          </a:p>
          <a:p>
            <a:pPr marL="568325" indent="-457200">
              <a:spcBef>
                <a:spcPts val="550"/>
              </a:spcBef>
              <a:buClr>
                <a:srgbClr val="C89108"/>
              </a:buClr>
              <a:buSzPct val="100000"/>
              <a:buFont typeface="Arial" panose="020B0604020202020204" pitchFamily="34" charset="0"/>
              <a:buChar char="•"/>
              <a:defRPr/>
            </a:pPr>
            <a:r>
              <a:rPr lang="fr-FR" sz="1600" dirty="0">
                <a:solidFill>
                  <a:schemeClr val="bg1"/>
                </a:solidFill>
                <a:latin typeface="Brandon Grotesque Regular" pitchFamily="32" charset="0"/>
                <a:cs typeface="Times New Roman" pitchFamily="16" charset="0"/>
              </a:rPr>
              <a:t>La référence bibliographique</a:t>
            </a:r>
          </a:p>
          <a:p>
            <a:pPr marL="568325" indent="-457200">
              <a:spcBef>
                <a:spcPts val="550"/>
              </a:spcBef>
              <a:buClr>
                <a:srgbClr val="C89108"/>
              </a:buClr>
              <a:buSzPct val="100000"/>
              <a:buFont typeface="Arial" panose="020B0604020202020204" pitchFamily="34" charset="0"/>
              <a:buChar char="•"/>
              <a:defRPr/>
            </a:pPr>
            <a:r>
              <a:rPr lang="fr-FR" sz="1600" dirty="0">
                <a:solidFill>
                  <a:schemeClr val="bg1"/>
                </a:solidFill>
                <a:latin typeface="Brandon Grotesque Regular" pitchFamily="32" charset="0"/>
                <a:cs typeface="Times New Roman" pitchFamily="16" charset="0"/>
              </a:rPr>
              <a:t>Le catalogue Mikado</a:t>
            </a:r>
          </a:p>
          <a:p>
            <a:pPr marL="568325" indent="-457200">
              <a:spcBef>
                <a:spcPts val="550"/>
              </a:spcBef>
              <a:buClr>
                <a:srgbClr val="C89108"/>
              </a:buClr>
              <a:buSzPct val="100000"/>
              <a:buFont typeface="Arial" panose="020B0604020202020204" pitchFamily="34" charset="0"/>
              <a:buChar char="•"/>
              <a:defRPr/>
            </a:pPr>
            <a:r>
              <a:rPr lang="fr-FR" sz="1600" dirty="0">
                <a:solidFill>
                  <a:schemeClr val="bg1"/>
                </a:solidFill>
                <a:latin typeface="Brandon Grotesque Regular" pitchFamily="32" charset="0"/>
                <a:cs typeface="Times New Roman" pitchFamily="16" charset="0"/>
              </a:rPr>
              <a:t>Le </a:t>
            </a:r>
            <a:r>
              <a:rPr lang="fr-FR" sz="1600" dirty="0" err="1">
                <a:solidFill>
                  <a:schemeClr val="bg1"/>
                </a:solidFill>
                <a:latin typeface="Brandon Grotesque Regular" pitchFamily="32" charset="0"/>
                <a:cs typeface="Times New Roman" pitchFamily="16" charset="0"/>
              </a:rPr>
              <a:t>Sudoc</a:t>
            </a:r>
            <a:endParaRPr lang="fr-FR" sz="1600" dirty="0">
              <a:solidFill>
                <a:schemeClr val="bg1"/>
              </a:solidFill>
              <a:latin typeface="Brandon Grotesque Regular" pitchFamily="32" charset="0"/>
              <a:cs typeface="Times New Roman" pitchFamily="16" charset="0"/>
            </a:endParaRPr>
          </a:p>
          <a:p>
            <a:pPr marL="111125" indent="0">
              <a:spcBef>
                <a:spcPts val="550"/>
              </a:spcBef>
              <a:buClr>
                <a:srgbClr val="C89108"/>
              </a:buClr>
              <a:buSzPct val="100000"/>
              <a:defRPr/>
            </a:pPr>
            <a:r>
              <a:rPr lang="fr-FR" sz="1600" dirty="0">
                <a:solidFill>
                  <a:schemeClr val="bg1"/>
                </a:solidFill>
                <a:latin typeface="Brandon Grotesque Regular" pitchFamily="32" charset="0"/>
                <a:cs typeface="Times New Roman" pitchFamily="16" charset="0"/>
              </a:rPr>
              <a:t>IV. Trouver de la documentation électronique</a:t>
            </a:r>
          </a:p>
          <a:p>
            <a:pPr marL="454025" indent="-342900">
              <a:spcBef>
                <a:spcPts val="550"/>
              </a:spcBef>
              <a:buClr>
                <a:srgbClr val="C89108"/>
              </a:buClr>
              <a:buSzPct val="100000"/>
              <a:buFont typeface="Arial" panose="020B0604020202020204" pitchFamily="34" charset="0"/>
              <a:buChar char="•"/>
              <a:defRPr/>
            </a:pPr>
            <a:r>
              <a:rPr lang="fr-FR" sz="1600" dirty="0">
                <a:solidFill>
                  <a:schemeClr val="bg1"/>
                </a:solidFill>
                <a:latin typeface="Brandon Grotesque Regular" pitchFamily="32" charset="0"/>
                <a:cs typeface="Times New Roman" pitchFamily="16" charset="0"/>
              </a:rPr>
              <a:t>Les ressources numériques</a:t>
            </a:r>
          </a:p>
          <a:p>
            <a:pPr marL="454025" indent="-342900">
              <a:spcBef>
                <a:spcPts val="550"/>
              </a:spcBef>
              <a:buClr>
                <a:srgbClr val="C89108"/>
              </a:buClr>
              <a:buSzPct val="100000"/>
              <a:buFont typeface="Arial" panose="020B0604020202020204" pitchFamily="34" charset="0"/>
              <a:buChar char="•"/>
              <a:defRPr/>
            </a:pPr>
            <a:r>
              <a:rPr lang="fr-FR" sz="1600" dirty="0">
                <a:solidFill>
                  <a:schemeClr val="bg1"/>
                </a:solidFill>
                <a:latin typeface="Brandon Grotesque Regular" pitchFamily="32" charset="0"/>
                <a:cs typeface="Times New Roman" pitchFamily="16" charset="0"/>
              </a:rPr>
              <a:t>Quelques sources </a:t>
            </a:r>
            <a:r>
              <a:rPr lang="fr-FR" sz="1600">
                <a:solidFill>
                  <a:schemeClr val="bg1"/>
                </a:solidFill>
                <a:latin typeface="Brandon Grotesque Regular" pitchFamily="32" charset="0"/>
                <a:cs typeface="Times New Roman" pitchFamily="16" charset="0"/>
              </a:rPr>
              <a:t>de références</a:t>
            </a:r>
          </a:p>
          <a:p>
            <a:pPr marL="454025" indent="-342900">
              <a:spcBef>
                <a:spcPts val="550"/>
              </a:spcBef>
              <a:buClr>
                <a:srgbClr val="C89108"/>
              </a:buClr>
              <a:buSzPct val="100000"/>
              <a:buFont typeface="Arial" panose="020B0604020202020204" pitchFamily="34" charset="0"/>
              <a:buChar char="•"/>
              <a:defRPr/>
            </a:pPr>
            <a:endParaRPr lang="fr-FR" sz="1600" dirty="0">
              <a:solidFill>
                <a:schemeClr val="bg1"/>
              </a:solidFill>
              <a:latin typeface="Brandon Grotesque Regular" pitchFamily="32" charset="0"/>
              <a:cs typeface="Times New Roman" pitchFamily="16" charset="0"/>
            </a:endParaRPr>
          </a:p>
          <a:p>
            <a:pPr marL="111125" indent="0">
              <a:spcBef>
                <a:spcPts val="550"/>
              </a:spcBef>
              <a:buClr>
                <a:srgbClr val="C89108"/>
              </a:buClr>
              <a:buSzPct val="100000"/>
              <a:defRPr/>
            </a:pPr>
            <a:r>
              <a:rPr lang="fr-FR" sz="1600" dirty="0">
                <a:solidFill>
                  <a:schemeClr val="bg1"/>
                </a:solidFill>
                <a:latin typeface="Brandon Grotesque Regular" pitchFamily="32" charset="0"/>
                <a:cs typeface="Times New Roman" pitchFamily="16" charset="0"/>
              </a:rPr>
              <a:t>V. Quiz interactif</a:t>
            </a:r>
          </a:p>
          <a:p>
            <a:pPr marL="111125" indent="0">
              <a:spcBef>
                <a:spcPts val="550"/>
              </a:spcBef>
              <a:buSzPct val="100000"/>
              <a:defRPr/>
            </a:pPr>
            <a:r>
              <a:rPr lang="fr-FR" sz="1600" dirty="0">
                <a:solidFill>
                  <a:srgbClr val="000000"/>
                </a:solidFill>
                <a:latin typeface="Brandon Grotesque Regular" pitchFamily="32" charset="0"/>
                <a:cs typeface="Times New Roman" pitchFamily="16" charset="0"/>
              </a:rPr>
              <a:t>VI. Présentation du centre de documentation de l’école militaire</a:t>
            </a:r>
          </a:p>
          <a:p>
            <a:pPr marL="682625" indent="-571500">
              <a:spcBef>
                <a:spcPts val="550"/>
              </a:spcBef>
              <a:buSzPct val="100000"/>
              <a:buFont typeface="+mj-lt"/>
              <a:buAutoNum type="romanUcPeriod"/>
              <a:defRPr/>
            </a:pPr>
            <a:endParaRPr lang="fr-FR" sz="2600" dirty="0">
              <a:solidFill>
                <a:srgbClr val="000000"/>
              </a:solidFill>
              <a:latin typeface="Brandon Grotesque Regular" pitchFamily="32" charset="0"/>
              <a:cs typeface="Times New Roman" pitchFamily="16"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
            <a:extLst>
              <a:ext uri="{FF2B5EF4-FFF2-40B4-BE49-F238E27FC236}">
                <a16:creationId xmlns:a16="http://schemas.microsoft.com/office/drawing/2014/main" id="{1B76FF92-6A85-43A2-BFE6-742FC705221D}"/>
              </a:ext>
            </a:extLst>
          </p:cNvPr>
          <p:cNvSpPr txBox="1">
            <a:spLocks noChangeArrowheads="1"/>
          </p:cNvSpPr>
          <p:nvPr/>
        </p:nvSpPr>
        <p:spPr bwMode="auto">
          <a:xfrm>
            <a:off x="1967023" y="-1072928"/>
            <a:ext cx="7620000" cy="4824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4pPr>
            <a:lvl5pPr>
              <a:spcBef>
                <a:spcPts val="3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fr-FR" altLang="fr-FR" sz="6000" dirty="0">
                <a:solidFill>
                  <a:srgbClr val="002060"/>
                </a:solidFill>
                <a:latin typeface="Brandon Grotesque Regular" panose="020B0503020203060202" pitchFamily="34" charset="0"/>
              </a:rPr>
              <a:t>VI. Le Quiz</a:t>
            </a:r>
          </a:p>
        </p:txBody>
      </p:sp>
      <p:pic>
        <p:nvPicPr>
          <p:cNvPr id="3" name="Image 2">
            <a:extLst>
              <a:ext uri="{FF2B5EF4-FFF2-40B4-BE49-F238E27FC236}">
                <a16:creationId xmlns:a16="http://schemas.microsoft.com/office/drawing/2014/main" id="{C56F61DF-C6EE-4DAD-AAE3-1619BA4F02D6}"/>
              </a:ext>
            </a:extLst>
          </p:cNvPr>
          <p:cNvPicPr>
            <a:picLocks noChangeAspect="1"/>
          </p:cNvPicPr>
          <p:nvPr/>
        </p:nvPicPr>
        <p:blipFill>
          <a:blip r:embed="rId3"/>
          <a:stretch>
            <a:fillRect/>
          </a:stretch>
        </p:blipFill>
        <p:spPr>
          <a:xfrm>
            <a:off x="3462226" y="2091659"/>
            <a:ext cx="5267548" cy="3511699"/>
          </a:xfrm>
          <a:prstGeom prst="rect">
            <a:avLst/>
          </a:prstGeom>
        </p:spPr>
      </p:pic>
    </p:spTree>
    <p:extLst>
      <p:ext uri="{BB962C8B-B14F-4D97-AF65-F5344CB8AC3E}">
        <p14:creationId xmlns:p14="http://schemas.microsoft.com/office/powerpoint/2010/main" val="18747808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1">
            <a:extLst>
              <a:ext uri="{FF2B5EF4-FFF2-40B4-BE49-F238E27FC236}">
                <a16:creationId xmlns:a16="http://schemas.microsoft.com/office/drawing/2014/main" id="{0D8F7971-73F5-426D-8C4C-26D34CD0CF83}"/>
              </a:ext>
            </a:extLst>
          </p:cNvPr>
          <p:cNvSpPr txBox="1">
            <a:spLocks noChangeArrowheads="1"/>
          </p:cNvSpPr>
          <p:nvPr/>
        </p:nvSpPr>
        <p:spPr bwMode="auto">
          <a:xfrm>
            <a:off x="2424114" y="3213101"/>
            <a:ext cx="7045325"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4pPr>
            <a:lvl5pPr>
              <a:spcBef>
                <a:spcPts val="3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9pPr>
          </a:lstStyle>
          <a:p>
            <a:pPr algn="ctr">
              <a:spcBef>
                <a:spcPct val="0"/>
              </a:spcBef>
              <a:buClrTx/>
              <a:buFontTx/>
              <a:buNone/>
            </a:pPr>
            <a:r>
              <a:rPr lang="fr-FR" altLang="fr-FR" sz="4800" dirty="0">
                <a:solidFill>
                  <a:srgbClr val="00326E"/>
                </a:solidFill>
                <a:latin typeface="Brandon Grotesque Regular" panose="020B0503020203060202" pitchFamily="34" charset="0"/>
              </a:rPr>
              <a:t>Alors connectez-vous sur </a:t>
            </a:r>
            <a:r>
              <a:rPr lang="fr-FR" altLang="fr-FR" sz="4800" dirty="0">
                <a:solidFill>
                  <a:schemeClr val="bg2"/>
                </a:solidFill>
                <a:latin typeface="Brandon Grotesque Regular" panose="020B0503020203060202" pitchFamily="34" charset="0"/>
                <a:hlinkClick r:id="rId3">
                  <a:extLst>
                    <a:ext uri="{A12FA001-AC4F-418D-AE19-62706E023703}">
                      <ahyp:hlinkClr xmlns:ahyp="http://schemas.microsoft.com/office/drawing/2018/hyperlinkcolor" val="tx"/>
                    </a:ext>
                  </a:extLst>
                </a:hlinkClick>
              </a:rPr>
              <a:t>https://kahoot.it/</a:t>
            </a:r>
            <a:endParaRPr lang="fr-FR" altLang="fr-FR" sz="4800" dirty="0">
              <a:solidFill>
                <a:schemeClr val="bg2"/>
              </a:solidFill>
              <a:latin typeface="Brandon Grotesque Regular" panose="020B0503020203060202" pitchFamily="34" charset="0"/>
            </a:endParaRPr>
          </a:p>
          <a:p>
            <a:pPr algn="ctr">
              <a:spcBef>
                <a:spcPct val="0"/>
              </a:spcBef>
              <a:buClrTx/>
              <a:buFontTx/>
              <a:buNone/>
            </a:pPr>
            <a:endParaRPr lang="fr-FR" altLang="fr-FR" sz="4800" dirty="0">
              <a:solidFill>
                <a:srgbClr val="00326E"/>
              </a:solidFill>
              <a:latin typeface="Brandon Grotesque Regular" panose="020B0503020203060202" pitchFamily="34" charset="0"/>
            </a:endParaRPr>
          </a:p>
          <a:p>
            <a:pPr algn="ctr">
              <a:spcBef>
                <a:spcPct val="0"/>
              </a:spcBef>
              <a:buClrTx/>
              <a:buFontTx/>
              <a:buNone/>
            </a:pPr>
            <a:r>
              <a:rPr lang="fr-FR" altLang="fr-FR" sz="4800" dirty="0">
                <a:solidFill>
                  <a:srgbClr val="00326E"/>
                </a:solidFill>
                <a:latin typeface="Brandon Grotesque Regular" panose="020B0503020203060202" pitchFamily="34" charset="0"/>
              </a:rPr>
              <a:t>Tapez "</a:t>
            </a:r>
            <a:r>
              <a:rPr lang="fr-FR" altLang="fr-FR" sz="4800" dirty="0" err="1">
                <a:solidFill>
                  <a:srgbClr val="C89108"/>
                </a:solidFill>
                <a:latin typeface="Brandon Grotesque Regular" panose="020B0503020203060202" pitchFamily="34" charset="0"/>
              </a:rPr>
              <a:t>play</a:t>
            </a:r>
            <a:r>
              <a:rPr lang="fr-FR" altLang="fr-FR" sz="4800" dirty="0">
                <a:solidFill>
                  <a:srgbClr val="C89108"/>
                </a:solidFill>
                <a:latin typeface="Brandon Grotesque Regular" panose="020B0503020203060202" pitchFamily="34" charset="0"/>
              </a:rPr>
              <a:t> </a:t>
            </a:r>
            <a:r>
              <a:rPr lang="fr-FR" altLang="fr-FR" sz="4800" dirty="0" err="1">
                <a:solidFill>
                  <a:srgbClr val="C89108"/>
                </a:solidFill>
                <a:latin typeface="Brandon Grotesque Regular" panose="020B0503020203060202" pitchFamily="34" charset="0"/>
              </a:rPr>
              <a:t>Kahoot</a:t>
            </a:r>
            <a:r>
              <a:rPr lang="fr-FR" altLang="fr-FR" sz="4800" dirty="0">
                <a:solidFill>
                  <a:srgbClr val="00326E"/>
                </a:solidFill>
                <a:latin typeface="Brandon Grotesque Regular" panose="020B0503020203060202" pitchFamily="34" charset="0"/>
              </a:rPr>
              <a:t>" sur un moteur de recherche puis rentrer le code PIN et  ensuite votre pseudo</a:t>
            </a:r>
          </a:p>
        </p:txBody>
      </p:sp>
      <p:pic>
        <p:nvPicPr>
          <p:cNvPr id="56323" name="Picture 2">
            <a:extLst>
              <a:ext uri="{FF2B5EF4-FFF2-40B4-BE49-F238E27FC236}">
                <a16:creationId xmlns:a16="http://schemas.microsoft.com/office/drawing/2014/main" id="{6CF8446F-9333-41B1-8C59-034A4F4311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037" t="9470" r="4521" b="17055"/>
          <a:stretch>
            <a:fillRect/>
          </a:stretch>
        </p:blipFill>
        <p:spPr bwMode="auto">
          <a:xfrm>
            <a:off x="9037638" y="0"/>
            <a:ext cx="1630362" cy="590550"/>
          </a:xfrm>
          <a:prstGeom prst="rect">
            <a:avLst/>
          </a:prstGeom>
          <a:noFill/>
          <a:ln>
            <a:noFill/>
          </a:ln>
          <a:effectLst/>
          <a:extLst>
            <a:ext uri="{909E8E84-426E-40DD-AFC4-6F175D3DCCD1}">
              <a14:hiddenFill xmlns:a14="http://schemas.microsoft.com/office/drawing/2010/main">
                <a:blipFill dpi="0" rotWithShape="0">
                  <a:blip/>
                  <a:srcRect l="4037" t="9470" r="4521" b="17055"/>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1">
            <a:extLst>
              <a:ext uri="{FF2B5EF4-FFF2-40B4-BE49-F238E27FC236}">
                <a16:creationId xmlns:a16="http://schemas.microsoft.com/office/drawing/2014/main" id="{C4C0CCD9-9591-4D63-B955-9F91930E8FDC}"/>
              </a:ext>
            </a:extLst>
          </p:cNvPr>
          <p:cNvSpPr txBox="1">
            <a:spLocks noChangeArrowheads="1"/>
          </p:cNvSpPr>
          <p:nvPr/>
        </p:nvSpPr>
        <p:spPr bwMode="auto">
          <a:xfrm>
            <a:off x="1957526" y="116647"/>
            <a:ext cx="7264400" cy="1289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4pPr>
            <a:lvl5pPr>
              <a:spcBef>
                <a:spcPts val="3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fr-FR" altLang="fr-FR" sz="4800" dirty="0">
                <a:solidFill>
                  <a:srgbClr val="C89108"/>
                </a:solidFill>
                <a:latin typeface="Brandon Grotesque Regular" panose="020B0503020203060202" pitchFamily="34" charset="0"/>
              </a:rPr>
              <a:t>Evaluation de la formation</a:t>
            </a:r>
          </a:p>
        </p:txBody>
      </p:sp>
      <p:pic>
        <p:nvPicPr>
          <p:cNvPr id="58371" name="Picture 2">
            <a:extLst>
              <a:ext uri="{FF2B5EF4-FFF2-40B4-BE49-F238E27FC236}">
                <a16:creationId xmlns:a16="http://schemas.microsoft.com/office/drawing/2014/main" id="{5B28A45F-50CA-466A-8B32-2A430D9CC1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037" t="9470" r="4521" b="17055"/>
          <a:stretch>
            <a:fillRect/>
          </a:stretch>
        </p:blipFill>
        <p:spPr bwMode="auto">
          <a:xfrm>
            <a:off x="9037638" y="0"/>
            <a:ext cx="1630362" cy="590550"/>
          </a:xfrm>
          <a:prstGeom prst="rect">
            <a:avLst/>
          </a:prstGeom>
          <a:noFill/>
          <a:ln>
            <a:noFill/>
          </a:ln>
          <a:effectLst/>
          <a:extLst>
            <a:ext uri="{909E8E84-426E-40DD-AFC4-6F175D3DCCD1}">
              <a14:hiddenFill xmlns:a14="http://schemas.microsoft.com/office/drawing/2010/main">
                <a:blipFill dpi="0" rotWithShape="0">
                  <a:blip/>
                  <a:srcRect l="4037" t="9470" r="4521" b="17055"/>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8372" name="ZoneTexte 1">
            <a:extLst>
              <a:ext uri="{FF2B5EF4-FFF2-40B4-BE49-F238E27FC236}">
                <a16:creationId xmlns:a16="http://schemas.microsoft.com/office/drawing/2014/main" id="{BE4E0ABF-4D24-4FF9-8F4C-70847A63FB02}"/>
              </a:ext>
            </a:extLst>
          </p:cNvPr>
          <p:cNvSpPr txBox="1">
            <a:spLocks noChangeArrowheads="1"/>
          </p:cNvSpPr>
          <p:nvPr/>
        </p:nvSpPr>
        <p:spPr bwMode="auto">
          <a:xfrm>
            <a:off x="1205948" y="2107096"/>
            <a:ext cx="92040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fr-FR" altLang="fr-FR" sz="2400" dirty="0">
                <a:solidFill>
                  <a:srgbClr val="00326E"/>
                </a:solidFill>
              </a:rPr>
              <a:t>Nous vous demandons de bien vouloir remplir le questionnaire de satisfaction disponible sur votre EPI afin de nous aider à nous améliorer.</a:t>
            </a:r>
          </a:p>
        </p:txBody>
      </p:sp>
      <p:sp>
        <p:nvSpPr>
          <p:cNvPr id="3" name="ZoneTexte 2">
            <a:extLst>
              <a:ext uri="{FF2B5EF4-FFF2-40B4-BE49-F238E27FC236}">
                <a16:creationId xmlns:a16="http://schemas.microsoft.com/office/drawing/2014/main" id="{2D2324A3-A3BE-4869-9130-2C731218E44B}"/>
              </a:ext>
            </a:extLst>
          </p:cNvPr>
          <p:cNvSpPr txBox="1"/>
          <p:nvPr/>
        </p:nvSpPr>
        <p:spPr>
          <a:xfrm>
            <a:off x="1957526" y="3854474"/>
            <a:ext cx="7951027" cy="1200329"/>
          </a:xfrm>
          <a:prstGeom prst="rect">
            <a:avLst/>
          </a:prstGeom>
          <a:noFill/>
        </p:spPr>
        <p:txBody>
          <a:bodyPr wrap="square">
            <a:spAutoFit/>
          </a:bodyPr>
          <a:lstStyle/>
          <a:p>
            <a:pPr>
              <a:defRPr/>
            </a:pPr>
            <a:r>
              <a:rPr lang="fr-FR" sz="2400" dirty="0">
                <a:solidFill>
                  <a:srgbClr val="002060"/>
                </a:solidFill>
              </a:rPr>
              <a:t>Pour y accéder :</a:t>
            </a:r>
          </a:p>
          <a:p>
            <a:pPr>
              <a:defRPr/>
            </a:pPr>
            <a:r>
              <a:rPr lang="fr-FR" sz="2400" dirty="0">
                <a:solidFill>
                  <a:srgbClr val="002060"/>
                </a:solidFill>
              </a:rPr>
              <a:t>Accueil ---&gt; Mes cours ---&gt; </a:t>
            </a:r>
            <a:r>
              <a:rPr lang="fr-FR" sz="2400" dirty="0" err="1">
                <a:solidFill>
                  <a:srgbClr val="002060"/>
                </a:solidFill>
              </a:rPr>
              <a:t>Diplodoc</a:t>
            </a:r>
            <a:r>
              <a:rPr lang="fr-FR" sz="2400" dirty="0">
                <a:solidFill>
                  <a:srgbClr val="002060"/>
                </a:solidFill>
              </a:rPr>
              <a:t> droit 2021-2022---&gt; Evaluation Recherche documentaire – Master 2 SIPPD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a:extLst>
              <a:ext uri="{FF2B5EF4-FFF2-40B4-BE49-F238E27FC236}">
                <a16:creationId xmlns:a16="http://schemas.microsoft.com/office/drawing/2014/main" id="{5FA765E1-F7BD-460A-9E66-62F862D9C556}"/>
              </a:ext>
            </a:extLst>
          </p:cNvPr>
          <p:cNvSpPr txBox="1">
            <a:spLocks noChangeArrowheads="1"/>
          </p:cNvSpPr>
          <p:nvPr/>
        </p:nvSpPr>
        <p:spPr bwMode="auto">
          <a:xfrm>
            <a:off x="2286000" y="-387350"/>
            <a:ext cx="7620000" cy="4824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Calibri" panose="020F0502020204030204" pitchFamily="34" charset="0"/>
                <a:ea typeface="Microsoft YaHei" panose="020B0503020204020204" pitchFamily="34" charset="-122"/>
              </a:defRPr>
            </a:lvl1pPr>
            <a:lvl2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2pPr>
            <a:lvl3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4pPr>
            <a:lvl5pPr>
              <a:spcBef>
                <a:spcPts val="3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endParaRPr lang="fr-FR" altLang="fr-FR" sz="4800" dirty="0">
              <a:solidFill>
                <a:srgbClr val="002060"/>
              </a:solidFill>
              <a:latin typeface="Brandon Grotesque Regular" panose="020B0503020203060202" pitchFamily="34" charset="0"/>
            </a:endParaRPr>
          </a:p>
          <a:p>
            <a:pPr algn="ctr" eaLnBrk="1" hangingPunct="1">
              <a:spcBef>
                <a:spcPct val="0"/>
              </a:spcBef>
              <a:buClrTx/>
              <a:buFontTx/>
              <a:buNone/>
            </a:pPr>
            <a:r>
              <a:rPr lang="fr-FR" altLang="fr-FR" sz="4800" dirty="0">
                <a:solidFill>
                  <a:srgbClr val="002060"/>
                </a:solidFill>
                <a:latin typeface="Brandon Grotesque Regular" panose="020B0503020203060202" pitchFamily="34" charset="0"/>
              </a:rPr>
              <a:t>I . Fréquenter les bibliothèques</a:t>
            </a:r>
          </a:p>
          <a:p>
            <a:pPr algn="ctr" eaLnBrk="1" hangingPunct="1">
              <a:spcBef>
                <a:spcPct val="0"/>
              </a:spcBef>
              <a:buClrTx/>
              <a:buFontTx/>
              <a:buNone/>
            </a:pPr>
            <a:endParaRPr lang="fr-FR" altLang="fr-FR" sz="4800" dirty="0">
              <a:solidFill>
                <a:srgbClr val="002060"/>
              </a:solidFill>
              <a:latin typeface="Brandon Grotesque Regular" panose="020B0503020203060202" pitchFamily="34" charset="0"/>
            </a:endParaRPr>
          </a:p>
          <a:p>
            <a:pPr algn="ctr" eaLnBrk="1" hangingPunct="1">
              <a:spcBef>
                <a:spcPct val="0"/>
              </a:spcBef>
              <a:buClrTx/>
              <a:buFontTx/>
              <a:buNone/>
            </a:pPr>
            <a:endParaRPr lang="fr-FR" altLang="fr-FR" sz="4800" dirty="0">
              <a:solidFill>
                <a:srgbClr val="002060"/>
              </a:solidFill>
              <a:latin typeface="Brandon Grotesque Regular" panose="020B0503020203060202" pitchFamily="34" charset="0"/>
            </a:endParaRPr>
          </a:p>
        </p:txBody>
      </p:sp>
      <p:pic>
        <p:nvPicPr>
          <p:cNvPr id="23555" name="Image 2">
            <a:extLst>
              <a:ext uri="{FF2B5EF4-FFF2-40B4-BE49-F238E27FC236}">
                <a16:creationId xmlns:a16="http://schemas.microsoft.com/office/drawing/2014/main" id="{6A8923AB-5FEE-4B2F-855C-195E5F2936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525" y="2565400"/>
            <a:ext cx="9144000" cy="28575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C44C94-79A8-4E3F-81D3-2C8A2DC78E41}"/>
              </a:ext>
            </a:extLst>
          </p:cNvPr>
          <p:cNvSpPr txBox="1">
            <a:spLocks/>
          </p:cNvSpPr>
          <p:nvPr/>
        </p:nvSpPr>
        <p:spPr>
          <a:xfrm>
            <a:off x="2351088" y="159026"/>
            <a:ext cx="4593051" cy="1182412"/>
          </a:xfrm>
          <a:prstGeom prst="rect">
            <a:avLst/>
          </a:prstGeom>
          <a:ln>
            <a:solidFill>
              <a:srgbClr val="C89108"/>
            </a:solidFill>
          </a:ln>
        </p:spPr>
        <p:txBody>
          <a:bodyPr>
            <a:normAutofit/>
          </a:bodyPr>
          <a:lstStyle>
            <a:lvl1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2pPr>
            <a:lvl3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3pPr>
            <a:lvl4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4pPr>
            <a:lvl5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9pPr>
          </a:lstStyle>
          <a:p>
            <a:pPr algn="ctr">
              <a:defRPr/>
            </a:pPr>
            <a:endParaRPr lang="fr-FR" sz="1100" kern="0" dirty="0">
              <a:solidFill>
                <a:srgbClr val="C89108"/>
              </a:solidFill>
              <a:latin typeface="Brandon Grotesque Medium" pitchFamily="34" charset="0"/>
            </a:endParaRPr>
          </a:p>
          <a:p>
            <a:pPr algn="ctr">
              <a:defRPr/>
            </a:pPr>
            <a:r>
              <a:rPr lang="fr-FR" sz="3200" kern="0" dirty="0">
                <a:solidFill>
                  <a:schemeClr val="accent2">
                    <a:lumMod val="75000"/>
                  </a:schemeClr>
                </a:solidFill>
                <a:latin typeface="Brandon Grotesque Medium" pitchFamily="34" charset="0"/>
              </a:rPr>
              <a:t>Trouver sa BU</a:t>
            </a:r>
          </a:p>
        </p:txBody>
      </p:sp>
      <p:sp>
        <p:nvSpPr>
          <p:cNvPr id="3" name="Espace réservé du contenu 2">
            <a:extLst>
              <a:ext uri="{FF2B5EF4-FFF2-40B4-BE49-F238E27FC236}">
                <a16:creationId xmlns:a16="http://schemas.microsoft.com/office/drawing/2014/main" id="{F3450855-0089-4689-9F17-3C761BFEBE03}"/>
              </a:ext>
            </a:extLst>
          </p:cNvPr>
          <p:cNvSpPr txBox="1">
            <a:spLocks/>
          </p:cNvSpPr>
          <p:nvPr/>
        </p:nvSpPr>
        <p:spPr>
          <a:xfrm>
            <a:off x="2351088" y="1484314"/>
            <a:ext cx="6481762" cy="4664075"/>
          </a:xfrm>
          <a:prstGeom prst="rect">
            <a:avLst/>
          </a:prstGeom>
          <a:noFill/>
          <a:ln>
            <a:solidFill>
              <a:srgbClr val="00326E"/>
            </a:solidFill>
          </a:ln>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spcBef>
                <a:spcPts val="0"/>
              </a:spcBef>
              <a:buClr>
                <a:srgbClr val="000000"/>
              </a:buClr>
              <a:buSzPct val="100000"/>
              <a:buNone/>
              <a:defRPr/>
            </a:pPr>
            <a:r>
              <a:rPr lang="fr-FR" sz="3200" dirty="0">
                <a:solidFill>
                  <a:schemeClr val="bg2">
                    <a:lumMod val="50000"/>
                  </a:schemeClr>
                </a:solidFill>
                <a:latin typeface="Brandon Grotesque Regular" pitchFamily="34" charset="0"/>
              </a:rPr>
              <a:t>Les bibliothèques universitaires</a:t>
            </a:r>
          </a:p>
          <a:p>
            <a:pPr marL="0" indent="0">
              <a:spcBef>
                <a:spcPts val="0"/>
              </a:spcBef>
              <a:buClr>
                <a:srgbClr val="000000"/>
              </a:buClr>
              <a:buSzPct val="100000"/>
              <a:buNone/>
              <a:defRPr/>
            </a:pPr>
            <a:endParaRPr lang="fr" sz="2200" dirty="0">
              <a:solidFill>
                <a:schemeClr val="bg2">
                  <a:lumMod val="50000"/>
                </a:schemeClr>
              </a:solidFill>
              <a:latin typeface="Brandon Grotesque Regular" pitchFamily="34" charset="0"/>
            </a:endParaRPr>
          </a:p>
          <a:p>
            <a:pPr>
              <a:spcBef>
                <a:spcPts val="0"/>
              </a:spcBef>
              <a:buClr>
                <a:srgbClr val="000000"/>
              </a:buClr>
              <a:buSzPct val="100000"/>
              <a:buFont typeface="Wingdings" pitchFamily="2" charset="2"/>
              <a:buChar char="§"/>
              <a:defRPr/>
            </a:pPr>
            <a:r>
              <a:rPr lang="fr-FR" sz="2200" dirty="0">
                <a:solidFill>
                  <a:schemeClr val="bg2">
                    <a:lumMod val="50000"/>
                  </a:schemeClr>
                </a:solidFill>
                <a:latin typeface="Brandon Grotesque Regular" pitchFamily="34" charset="0"/>
              </a:rPr>
              <a:t>Les bibliothèques universitaires conservent des ensembles de ressources documentaires multidisciplinaires, de toute nature et tout support, pour la formation, la recherche, la découverte ou le loisir.</a:t>
            </a:r>
          </a:p>
          <a:p>
            <a:pPr>
              <a:spcBef>
                <a:spcPts val="0"/>
              </a:spcBef>
              <a:buClr>
                <a:srgbClr val="000000"/>
              </a:buClr>
              <a:buSzPct val="100000"/>
              <a:buFont typeface="Wingdings" pitchFamily="2" charset="2"/>
              <a:buChar char="§"/>
              <a:defRPr/>
            </a:pPr>
            <a:r>
              <a:rPr lang="fr-FR" sz="2200" dirty="0">
                <a:solidFill>
                  <a:schemeClr val="bg2">
                    <a:lumMod val="50000"/>
                  </a:schemeClr>
                </a:solidFill>
                <a:latin typeface="Brandon Grotesque Regular" pitchFamily="34" charset="0"/>
              </a:rPr>
              <a:t>Les collections sont régulièrement mises à jour. Les BU </a:t>
            </a:r>
            <a:r>
              <a:rPr lang="fr-FR" sz="2200" dirty="0">
                <a:solidFill>
                  <a:schemeClr val="bg1"/>
                </a:solidFill>
                <a:latin typeface="Brandon Grotesque Regular" pitchFamily="34" charset="0"/>
              </a:rPr>
              <a:t>sont ouvertes aux étudiants, chercheurs mais aussi aux publics extérieurs. </a:t>
            </a:r>
          </a:p>
          <a:p>
            <a:pPr>
              <a:spcBef>
                <a:spcPts val="0"/>
              </a:spcBef>
              <a:buClr>
                <a:srgbClr val="000000"/>
              </a:buClr>
              <a:buSzPct val="100000"/>
              <a:buFont typeface="Wingdings" pitchFamily="2" charset="2"/>
              <a:buChar char="§"/>
              <a:defRPr/>
            </a:pPr>
            <a:endParaRPr lang="fr-FR" sz="2200" dirty="0">
              <a:solidFill>
                <a:schemeClr val="bg1"/>
              </a:solidFill>
              <a:latin typeface="Brandon Grotesque Regular" pitchFamily="34" charset="0"/>
            </a:endParaRPr>
          </a:p>
          <a:p>
            <a:pPr>
              <a:spcBef>
                <a:spcPts val="0"/>
              </a:spcBef>
              <a:buClr>
                <a:srgbClr val="000000"/>
              </a:buClr>
              <a:buSzPct val="100000"/>
              <a:buFont typeface="Wingdings" pitchFamily="2" charset="2"/>
              <a:buChar char="§"/>
              <a:defRPr/>
            </a:pPr>
            <a:r>
              <a:rPr lang="fr-FR" sz="2200" dirty="0">
                <a:solidFill>
                  <a:schemeClr val="bg1"/>
                </a:solidFill>
                <a:latin typeface="Brandon Grotesque Regular" pitchFamily="34" charset="0"/>
              </a:rPr>
              <a:t>Prenez le temps de vous renseigner sur le site internet de la BU proche de chez vous</a:t>
            </a:r>
            <a:endParaRPr lang="fr" sz="2200" dirty="0">
              <a:solidFill>
                <a:schemeClr val="bg1"/>
              </a:solidFill>
              <a:latin typeface="Brandon Grotesque Regular"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156AB5-99C5-4D64-9CD4-C15FC02EBC39}"/>
              </a:ext>
            </a:extLst>
          </p:cNvPr>
          <p:cNvSpPr txBox="1">
            <a:spLocks/>
          </p:cNvSpPr>
          <p:nvPr/>
        </p:nvSpPr>
        <p:spPr>
          <a:xfrm>
            <a:off x="1558926" y="333376"/>
            <a:ext cx="4044920" cy="1150938"/>
          </a:xfrm>
          <a:prstGeom prst="rect">
            <a:avLst/>
          </a:prstGeom>
          <a:ln>
            <a:solidFill>
              <a:srgbClr val="C89108"/>
            </a:solidFill>
          </a:ln>
        </p:spPr>
        <p:txBody>
          <a:bodyPr>
            <a:normAutofit fontScale="92500" lnSpcReduction="10000"/>
          </a:bodyPr>
          <a:lstStyle>
            <a:lvl1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2pPr>
            <a:lvl3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3pPr>
            <a:lvl4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4pPr>
            <a:lvl5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9pPr>
          </a:lstStyle>
          <a:p>
            <a:pPr algn="ctr">
              <a:defRPr/>
            </a:pPr>
            <a:endParaRPr lang="fr-FR" sz="1100" kern="0" dirty="0">
              <a:solidFill>
                <a:schemeClr val="accent2">
                  <a:lumMod val="75000"/>
                </a:schemeClr>
              </a:solidFill>
              <a:latin typeface="Brandon Grotesque Medium" pitchFamily="34" charset="0"/>
            </a:endParaRPr>
          </a:p>
          <a:p>
            <a:pPr algn="ctr">
              <a:defRPr/>
            </a:pPr>
            <a:r>
              <a:rPr lang="fr-FR" sz="3200" kern="0" dirty="0">
                <a:solidFill>
                  <a:schemeClr val="accent2">
                    <a:lumMod val="75000"/>
                  </a:schemeClr>
                </a:solidFill>
                <a:latin typeface="Brandon Grotesque Medium" pitchFamily="34" charset="0"/>
              </a:rPr>
              <a:t>Les bibliothèques spécialisées en droit</a:t>
            </a:r>
          </a:p>
        </p:txBody>
      </p:sp>
      <p:sp>
        <p:nvSpPr>
          <p:cNvPr id="3" name="Espace réservé du contenu 2">
            <a:extLst>
              <a:ext uri="{FF2B5EF4-FFF2-40B4-BE49-F238E27FC236}">
                <a16:creationId xmlns:a16="http://schemas.microsoft.com/office/drawing/2014/main" id="{40C437C3-2D9C-4F68-83F7-CB63BF335594}"/>
              </a:ext>
            </a:extLst>
          </p:cNvPr>
          <p:cNvSpPr txBox="1">
            <a:spLocks/>
          </p:cNvSpPr>
          <p:nvPr/>
        </p:nvSpPr>
        <p:spPr>
          <a:xfrm>
            <a:off x="1574800" y="1484314"/>
            <a:ext cx="5384800" cy="4664075"/>
          </a:xfrm>
          <a:prstGeom prst="rect">
            <a:avLst/>
          </a:prstGeom>
          <a:ln>
            <a:solidFill>
              <a:srgbClr val="00326E"/>
            </a:solidFill>
          </a:ln>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spcBef>
                <a:spcPts val="0"/>
              </a:spcBef>
              <a:buClr>
                <a:srgbClr val="000000"/>
              </a:buClr>
              <a:buSzPct val="100000"/>
              <a:buNone/>
              <a:defRPr/>
            </a:pPr>
            <a:endParaRPr lang="fr" sz="2200" dirty="0">
              <a:solidFill>
                <a:srgbClr val="00326E"/>
              </a:solidFill>
              <a:latin typeface="Brandon Grotesque Regular" pitchFamily="34" charset="0"/>
            </a:endParaRPr>
          </a:p>
          <a:p>
            <a:pPr>
              <a:spcBef>
                <a:spcPts val="0"/>
              </a:spcBef>
              <a:buClr>
                <a:srgbClr val="000000"/>
              </a:buClr>
              <a:buSzPct val="100000"/>
              <a:buFont typeface="Wingdings" pitchFamily="2" charset="2"/>
              <a:buChar char="§"/>
              <a:defRPr/>
            </a:pPr>
            <a:r>
              <a:rPr lang="fr-FR" sz="2200" dirty="0">
                <a:solidFill>
                  <a:srgbClr val="00326E"/>
                </a:solidFill>
                <a:latin typeface="Brandon Grotesque Regular" pitchFamily="34" charset="0"/>
              </a:rPr>
              <a:t>Bibliothèque Jean-Claude </a:t>
            </a:r>
            <a:r>
              <a:rPr lang="fr-FR" sz="2200" dirty="0" err="1">
                <a:solidFill>
                  <a:srgbClr val="00326E"/>
                </a:solidFill>
                <a:latin typeface="Brandon Grotesque Regular" pitchFamily="34" charset="0"/>
              </a:rPr>
              <a:t>Colliard</a:t>
            </a:r>
            <a:r>
              <a:rPr lang="fr-FR" sz="2200" dirty="0">
                <a:solidFill>
                  <a:srgbClr val="00326E"/>
                </a:solidFill>
                <a:latin typeface="Brandon Grotesque Regular" pitchFamily="34" charset="0"/>
              </a:rPr>
              <a:t> (Paris 1)</a:t>
            </a:r>
          </a:p>
          <a:p>
            <a:pPr marL="0" indent="0">
              <a:spcBef>
                <a:spcPts val="0"/>
              </a:spcBef>
              <a:buClr>
                <a:srgbClr val="000000"/>
              </a:buClr>
              <a:buSzPct val="100000"/>
              <a:buNone/>
              <a:defRPr/>
            </a:pPr>
            <a:r>
              <a:rPr lang="fr-FR" sz="2200" dirty="0">
                <a:solidFill>
                  <a:srgbClr val="00326E"/>
                </a:solidFill>
                <a:latin typeface="Brandon Grotesque Regular" pitchFamily="34" charset="0"/>
              </a:rPr>
              <a:t>1 rue de la Glacière, 75013 Paris</a:t>
            </a:r>
          </a:p>
          <a:p>
            <a:pPr marL="0" indent="0">
              <a:spcBef>
                <a:spcPts val="0"/>
              </a:spcBef>
              <a:buClr>
                <a:srgbClr val="000000"/>
              </a:buClr>
              <a:buSzPct val="100000"/>
              <a:buNone/>
              <a:defRPr/>
            </a:pPr>
            <a:r>
              <a:rPr lang="fr-FR" sz="2200" dirty="0">
                <a:solidFill>
                  <a:srgbClr val="00326E"/>
                </a:solidFill>
                <a:latin typeface="Brandon Grotesque Regular" pitchFamily="34" charset="0"/>
              </a:rPr>
              <a:t>lundi-vendredi 9h-20h samedi </a:t>
            </a:r>
            <a:r>
              <a:rPr lang="fr-FR" sz="2200">
                <a:solidFill>
                  <a:srgbClr val="00326E"/>
                </a:solidFill>
                <a:latin typeface="Brandon Grotesque Regular" pitchFamily="34" charset="0"/>
              </a:rPr>
              <a:t>: 10h-19h </a:t>
            </a:r>
            <a:endParaRPr lang="fr-FR" sz="2200" dirty="0">
              <a:solidFill>
                <a:srgbClr val="00326E"/>
              </a:solidFill>
              <a:latin typeface="Brandon Grotesque Regular" pitchFamily="34" charset="0"/>
            </a:endParaRPr>
          </a:p>
          <a:p>
            <a:pPr marL="0" indent="0">
              <a:spcBef>
                <a:spcPts val="0"/>
              </a:spcBef>
              <a:buClr>
                <a:srgbClr val="000000"/>
              </a:buClr>
              <a:buSzPct val="100000"/>
              <a:buNone/>
              <a:defRPr/>
            </a:pPr>
            <a:r>
              <a:rPr lang="fr-FR" sz="2200" dirty="0">
                <a:solidFill>
                  <a:srgbClr val="00326E"/>
                </a:solidFill>
                <a:latin typeface="Brandon Grotesque Regular" pitchFamily="34" charset="0"/>
              </a:rPr>
              <a:t>10 documents pour 4 semaines</a:t>
            </a:r>
          </a:p>
          <a:p>
            <a:pPr>
              <a:spcBef>
                <a:spcPts val="0"/>
              </a:spcBef>
              <a:buClr>
                <a:srgbClr val="000000"/>
              </a:buClr>
              <a:buSzPct val="100000"/>
              <a:buFont typeface="Wingdings" pitchFamily="2" charset="2"/>
              <a:buChar char="§"/>
              <a:defRPr/>
            </a:pPr>
            <a:endParaRPr lang="fr-FR" sz="2200" dirty="0">
              <a:solidFill>
                <a:srgbClr val="00326E"/>
              </a:solidFill>
              <a:latin typeface="Brandon Grotesque Regular" pitchFamily="34" charset="0"/>
            </a:endParaRPr>
          </a:p>
          <a:p>
            <a:pPr>
              <a:spcBef>
                <a:spcPts val="0"/>
              </a:spcBef>
              <a:buClr>
                <a:srgbClr val="000000"/>
              </a:buClr>
              <a:buSzPct val="100000"/>
              <a:buFont typeface="Wingdings" pitchFamily="2" charset="2"/>
              <a:buChar char="§"/>
              <a:defRPr/>
            </a:pPr>
            <a:endParaRPr lang="fr-FR" sz="2200" dirty="0">
              <a:solidFill>
                <a:srgbClr val="00326E"/>
              </a:solidFill>
              <a:latin typeface="Brandon Grotesque Regular" pitchFamily="34" charset="0"/>
            </a:endParaRPr>
          </a:p>
        </p:txBody>
      </p:sp>
      <p:pic>
        <p:nvPicPr>
          <p:cNvPr id="4" name="Image 3">
            <a:extLst>
              <a:ext uri="{FF2B5EF4-FFF2-40B4-BE49-F238E27FC236}">
                <a16:creationId xmlns:a16="http://schemas.microsoft.com/office/drawing/2014/main" id="{EE4D19DE-00A8-45B3-B277-A7918A21C859}"/>
              </a:ext>
            </a:extLst>
          </p:cNvPr>
          <p:cNvPicPr>
            <a:picLocks noChangeAspect="1"/>
          </p:cNvPicPr>
          <p:nvPr/>
        </p:nvPicPr>
        <p:blipFill>
          <a:blip r:embed="rId2"/>
          <a:stretch>
            <a:fillRect/>
          </a:stretch>
        </p:blipFill>
        <p:spPr>
          <a:xfrm>
            <a:off x="6401731" y="2258025"/>
            <a:ext cx="5592093" cy="33290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156AB5-99C5-4D64-9CD4-C15FC02EBC39}"/>
              </a:ext>
            </a:extLst>
          </p:cNvPr>
          <p:cNvSpPr txBox="1">
            <a:spLocks/>
          </p:cNvSpPr>
          <p:nvPr/>
        </p:nvSpPr>
        <p:spPr>
          <a:xfrm>
            <a:off x="1558926" y="333376"/>
            <a:ext cx="2665413" cy="1008063"/>
          </a:xfrm>
          <a:prstGeom prst="rect">
            <a:avLst/>
          </a:prstGeom>
          <a:ln>
            <a:solidFill>
              <a:srgbClr val="C89108"/>
            </a:solidFill>
          </a:ln>
        </p:spPr>
        <p:txBody>
          <a:bodyPr>
            <a:normAutofit fontScale="70000" lnSpcReduction="20000"/>
          </a:bodyPr>
          <a:lstStyle>
            <a:lvl1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2pPr>
            <a:lvl3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3pPr>
            <a:lvl4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4pPr>
            <a:lvl5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9pPr>
          </a:lstStyle>
          <a:p>
            <a:pPr algn="ctr">
              <a:defRPr/>
            </a:pPr>
            <a:endParaRPr lang="fr-FR" sz="1100" kern="0" dirty="0">
              <a:solidFill>
                <a:schemeClr val="accent2">
                  <a:lumMod val="75000"/>
                </a:schemeClr>
              </a:solidFill>
              <a:latin typeface="Brandon Grotesque Medium" pitchFamily="34" charset="0"/>
            </a:endParaRPr>
          </a:p>
          <a:p>
            <a:pPr algn="ctr">
              <a:defRPr/>
            </a:pPr>
            <a:r>
              <a:rPr lang="fr-FR" sz="3200" kern="0" dirty="0">
                <a:solidFill>
                  <a:schemeClr val="accent2">
                    <a:lumMod val="75000"/>
                  </a:schemeClr>
                </a:solidFill>
                <a:latin typeface="Brandon Grotesque Medium" pitchFamily="34" charset="0"/>
              </a:rPr>
              <a:t>Les bibliothèques spécialisées en droit</a:t>
            </a:r>
          </a:p>
        </p:txBody>
      </p:sp>
      <p:sp>
        <p:nvSpPr>
          <p:cNvPr id="3" name="Espace réservé du contenu 2">
            <a:extLst>
              <a:ext uri="{FF2B5EF4-FFF2-40B4-BE49-F238E27FC236}">
                <a16:creationId xmlns:a16="http://schemas.microsoft.com/office/drawing/2014/main" id="{40C437C3-2D9C-4F68-83F7-CB63BF335594}"/>
              </a:ext>
            </a:extLst>
          </p:cNvPr>
          <p:cNvSpPr txBox="1">
            <a:spLocks/>
          </p:cNvSpPr>
          <p:nvPr/>
        </p:nvSpPr>
        <p:spPr>
          <a:xfrm>
            <a:off x="1574800" y="1484314"/>
            <a:ext cx="5384800" cy="4664075"/>
          </a:xfrm>
          <a:prstGeom prst="rect">
            <a:avLst/>
          </a:prstGeom>
          <a:ln>
            <a:solidFill>
              <a:srgbClr val="00326E"/>
            </a:solidFill>
          </a:ln>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spcBef>
                <a:spcPts val="0"/>
              </a:spcBef>
              <a:buClr>
                <a:srgbClr val="000000"/>
              </a:buClr>
              <a:buSzPct val="100000"/>
              <a:buNone/>
              <a:defRPr/>
            </a:pPr>
            <a:endParaRPr lang="fr-FR" sz="2200" dirty="0">
              <a:solidFill>
                <a:srgbClr val="00326E"/>
              </a:solidFill>
              <a:latin typeface="Brandon Grotesque Regular" pitchFamily="34" charset="0"/>
            </a:endParaRPr>
          </a:p>
          <a:p>
            <a:pPr>
              <a:spcBef>
                <a:spcPts val="0"/>
              </a:spcBef>
              <a:buClr>
                <a:srgbClr val="000000"/>
              </a:buClr>
              <a:buSzPct val="100000"/>
              <a:buFont typeface="Wingdings" pitchFamily="2" charset="2"/>
              <a:buChar char="§"/>
              <a:defRPr/>
            </a:pPr>
            <a:r>
              <a:rPr lang="fr-FR" sz="2200" dirty="0">
                <a:solidFill>
                  <a:srgbClr val="00326E"/>
                </a:solidFill>
                <a:latin typeface="Brandon Grotesque Regular" pitchFamily="34" charset="0"/>
              </a:rPr>
              <a:t>Bibliothèque Cujas (Interuniversitaire)</a:t>
            </a:r>
          </a:p>
          <a:p>
            <a:pPr marL="0" indent="0">
              <a:spcBef>
                <a:spcPts val="0"/>
              </a:spcBef>
              <a:buClr>
                <a:srgbClr val="000000"/>
              </a:buClr>
              <a:buSzPct val="100000"/>
              <a:buNone/>
              <a:defRPr/>
            </a:pPr>
            <a:r>
              <a:rPr lang="fr-FR" sz="2200" dirty="0">
                <a:solidFill>
                  <a:srgbClr val="00326E"/>
                </a:solidFill>
                <a:latin typeface="Brandon Grotesque Regular" pitchFamily="34" charset="0"/>
              </a:rPr>
              <a:t>2 rue Cujas, 75005 Paris</a:t>
            </a:r>
          </a:p>
          <a:p>
            <a:pPr marL="0" indent="0">
              <a:spcBef>
                <a:spcPts val="0"/>
              </a:spcBef>
              <a:buClr>
                <a:srgbClr val="000000"/>
              </a:buClr>
              <a:buSzPct val="100000"/>
              <a:buNone/>
              <a:defRPr/>
            </a:pPr>
            <a:r>
              <a:rPr lang="fr-FR" sz="2200" dirty="0">
                <a:solidFill>
                  <a:srgbClr val="00326E"/>
                </a:solidFill>
                <a:latin typeface="Brandon Grotesque Regular" pitchFamily="34" charset="0"/>
              </a:rPr>
              <a:t>lundi-vendredi 9h-21h</a:t>
            </a:r>
          </a:p>
          <a:p>
            <a:pPr marL="0" indent="0">
              <a:spcBef>
                <a:spcPts val="0"/>
              </a:spcBef>
              <a:buClr>
                <a:srgbClr val="000000"/>
              </a:buClr>
              <a:buSzPct val="100000"/>
              <a:buNone/>
              <a:defRPr/>
            </a:pPr>
            <a:r>
              <a:rPr lang="fr-FR" sz="2200" dirty="0">
                <a:solidFill>
                  <a:srgbClr val="00326E"/>
                </a:solidFill>
                <a:latin typeface="Brandon Grotesque Regular" pitchFamily="34" charset="0"/>
              </a:rPr>
              <a:t>samedi  : 9h-18h</a:t>
            </a:r>
          </a:p>
          <a:p>
            <a:pPr marL="0" indent="0">
              <a:spcBef>
                <a:spcPts val="0"/>
              </a:spcBef>
              <a:buClr>
                <a:srgbClr val="000000"/>
              </a:buClr>
              <a:buSzPct val="100000"/>
              <a:buNone/>
              <a:defRPr/>
            </a:pPr>
            <a:r>
              <a:rPr lang="fr-FR" sz="2200" dirty="0">
                <a:solidFill>
                  <a:srgbClr val="00326E"/>
                </a:solidFill>
                <a:latin typeface="Brandon Grotesque Regular" pitchFamily="34" charset="0"/>
              </a:rPr>
              <a:t>Inscription et prêt gratuit </a:t>
            </a:r>
            <a:endParaRPr lang="fr" sz="2200" dirty="0">
              <a:solidFill>
                <a:srgbClr val="00326E"/>
              </a:solidFill>
              <a:latin typeface="Brandon Grotesque Regular" pitchFamily="34" charset="0"/>
            </a:endParaRPr>
          </a:p>
        </p:txBody>
      </p:sp>
      <p:pic>
        <p:nvPicPr>
          <p:cNvPr id="7" name="Image 6">
            <a:extLst>
              <a:ext uri="{FF2B5EF4-FFF2-40B4-BE49-F238E27FC236}">
                <a16:creationId xmlns:a16="http://schemas.microsoft.com/office/drawing/2014/main" id="{8180A5CA-DBD8-4D41-895E-B77CF14676DF}"/>
              </a:ext>
            </a:extLst>
          </p:cNvPr>
          <p:cNvPicPr>
            <a:picLocks noChangeAspect="1"/>
          </p:cNvPicPr>
          <p:nvPr/>
        </p:nvPicPr>
        <p:blipFill>
          <a:blip r:embed="rId2"/>
          <a:stretch>
            <a:fillRect/>
          </a:stretch>
        </p:blipFill>
        <p:spPr>
          <a:xfrm>
            <a:off x="6267815" y="611858"/>
            <a:ext cx="5842990" cy="3884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96381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3EBC10-D07D-4C11-B96E-1AA24033A563}"/>
              </a:ext>
            </a:extLst>
          </p:cNvPr>
          <p:cNvSpPr txBox="1">
            <a:spLocks/>
          </p:cNvSpPr>
          <p:nvPr/>
        </p:nvSpPr>
        <p:spPr>
          <a:xfrm>
            <a:off x="1558925" y="374650"/>
            <a:ext cx="4032249" cy="1573419"/>
          </a:xfrm>
          <a:prstGeom prst="rect">
            <a:avLst/>
          </a:prstGeom>
          <a:ln>
            <a:solidFill>
              <a:srgbClr val="C89108"/>
            </a:solidFill>
          </a:ln>
        </p:spPr>
        <p:txBody>
          <a:bodyPr>
            <a:normAutofit fontScale="92500" lnSpcReduction="10000"/>
          </a:bodyPr>
          <a:lstStyle>
            <a:lvl1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2pPr>
            <a:lvl3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3pPr>
            <a:lvl4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4pPr>
            <a:lvl5pPr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600">
                <a:solidFill>
                  <a:srgbClr val="00326E"/>
                </a:solidFill>
                <a:latin typeface="Cambria" pitchFamily="16" charset="0"/>
                <a:ea typeface="Microsoft YaHei" pitchFamily="32" charset="-122"/>
              </a:defRPr>
            </a:lvl9pPr>
          </a:lstStyle>
          <a:p>
            <a:pPr algn="ctr">
              <a:defRPr/>
            </a:pPr>
            <a:endParaRPr lang="fr-FR" sz="1100" kern="0" dirty="0">
              <a:solidFill>
                <a:srgbClr val="C89108"/>
              </a:solidFill>
              <a:latin typeface="Brandon Grotesque Medium" pitchFamily="34" charset="0"/>
            </a:endParaRPr>
          </a:p>
          <a:p>
            <a:pPr algn="ctr">
              <a:defRPr/>
            </a:pPr>
            <a:r>
              <a:rPr lang="fr-FR" sz="3200" kern="0" dirty="0">
                <a:solidFill>
                  <a:srgbClr val="C89108"/>
                </a:solidFill>
                <a:latin typeface="Brandon Grotesque Medium" pitchFamily="34" charset="0"/>
              </a:rPr>
              <a:t>Bibliothèque</a:t>
            </a:r>
          </a:p>
          <a:p>
            <a:pPr algn="ctr">
              <a:defRPr/>
            </a:pPr>
            <a:endParaRPr lang="fr-FR" sz="3200" kern="0" dirty="0">
              <a:solidFill>
                <a:srgbClr val="C89108"/>
              </a:solidFill>
              <a:latin typeface="Brandon Grotesque Medium" pitchFamily="34" charset="0"/>
            </a:endParaRPr>
          </a:p>
          <a:p>
            <a:pPr algn="ctr">
              <a:defRPr/>
            </a:pPr>
            <a:r>
              <a:rPr lang="fr-FR" sz="3200" kern="0" dirty="0">
                <a:solidFill>
                  <a:srgbClr val="C89108"/>
                </a:solidFill>
                <a:latin typeface="Brandon Grotesque Medium" pitchFamily="34" charset="0"/>
              </a:rPr>
              <a:t> nationale de France</a:t>
            </a:r>
          </a:p>
        </p:txBody>
      </p:sp>
      <p:sp>
        <p:nvSpPr>
          <p:cNvPr id="3" name="Espace réservé du contenu 2">
            <a:extLst>
              <a:ext uri="{FF2B5EF4-FFF2-40B4-BE49-F238E27FC236}">
                <a16:creationId xmlns:a16="http://schemas.microsoft.com/office/drawing/2014/main" id="{B8D9408C-443C-4354-9A7F-13DFF67793F2}"/>
              </a:ext>
            </a:extLst>
          </p:cNvPr>
          <p:cNvSpPr txBox="1">
            <a:spLocks/>
          </p:cNvSpPr>
          <p:nvPr/>
        </p:nvSpPr>
        <p:spPr>
          <a:xfrm>
            <a:off x="1574801" y="2173357"/>
            <a:ext cx="5793408" cy="3975032"/>
          </a:xfrm>
          <a:prstGeom prst="rect">
            <a:avLst/>
          </a:prstGeom>
          <a:ln>
            <a:solidFill>
              <a:srgbClr val="00326E"/>
            </a:solidFill>
          </a:ln>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spcBef>
                <a:spcPts val="0"/>
              </a:spcBef>
              <a:buClr>
                <a:srgbClr val="000000"/>
              </a:buClr>
              <a:buSzPct val="100000"/>
              <a:buNone/>
              <a:defRPr/>
            </a:pPr>
            <a:endParaRPr lang="fr" sz="2200" dirty="0">
              <a:solidFill>
                <a:srgbClr val="00326E"/>
              </a:solidFill>
              <a:latin typeface="Brandon Grotesque Regular" pitchFamily="34" charset="0"/>
            </a:endParaRPr>
          </a:p>
          <a:p>
            <a:pPr marL="0" indent="0">
              <a:spcBef>
                <a:spcPts val="0"/>
              </a:spcBef>
              <a:buClr>
                <a:srgbClr val="000000"/>
              </a:buClr>
              <a:buSzPct val="100000"/>
              <a:buNone/>
              <a:defRPr/>
            </a:pPr>
            <a:endParaRPr lang="fr" sz="2200" dirty="0">
              <a:solidFill>
                <a:srgbClr val="00326E"/>
              </a:solidFill>
              <a:latin typeface="Brandon Grotesque Regular" pitchFamily="34" charset="0"/>
            </a:endParaRPr>
          </a:p>
          <a:p>
            <a:pPr>
              <a:spcBef>
                <a:spcPts val="0"/>
              </a:spcBef>
              <a:buClr>
                <a:srgbClr val="000000"/>
              </a:buClr>
              <a:buSzPct val="100000"/>
              <a:buFont typeface="Wingdings" pitchFamily="2" charset="2"/>
              <a:buChar char="§"/>
              <a:defRPr/>
            </a:pPr>
            <a:r>
              <a:rPr lang="fr-FR" sz="2200" dirty="0">
                <a:solidFill>
                  <a:srgbClr val="00326E"/>
                </a:solidFill>
                <a:latin typeface="Brandon Grotesque Regular" pitchFamily="34" charset="0"/>
              </a:rPr>
              <a:t>Quai François Mauriac 75013 Paris</a:t>
            </a:r>
          </a:p>
          <a:p>
            <a:pPr>
              <a:spcBef>
                <a:spcPts val="0"/>
              </a:spcBef>
              <a:buClr>
                <a:srgbClr val="000000"/>
              </a:buClr>
              <a:buSzPct val="100000"/>
              <a:buFont typeface="Wingdings" pitchFamily="2" charset="2"/>
              <a:buChar char="§"/>
              <a:defRPr/>
            </a:pPr>
            <a:r>
              <a:rPr lang="fr-FR" sz="2200" dirty="0">
                <a:solidFill>
                  <a:srgbClr val="00326E"/>
                </a:solidFill>
                <a:latin typeface="Brandon Grotesque Regular" pitchFamily="34" charset="0"/>
              </a:rPr>
              <a:t>Pluridisciplinaire</a:t>
            </a:r>
          </a:p>
          <a:p>
            <a:pPr>
              <a:spcBef>
                <a:spcPts val="0"/>
              </a:spcBef>
              <a:buClr>
                <a:srgbClr val="000000"/>
              </a:buClr>
              <a:buSzPct val="100000"/>
              <a:buFont typeface="Wingdings" pitchFamily="2" charset="2"/>
              <a:buChar char="§"/>
              <a:defRPr/>
            </a:pPr>
            <a:r>
              <a:rPr lang="fr-FR" sz="2200" dirty="0">
                <a:solidFill>
                  <a:srgbClr val="00326E"/>
                </a:solidFill>
                <a:latin typeface="Brandon Grotesque Regular" pitchFamily="34" charset="0"/>
              </a:rPr>
              <a:t>Bibliothèque de recherche réservée aux chercheurs</a:t>
            </a:r>
          </a:p>
          <a:p>
            <a:pPr>
              <a:spcBef>
                <a:spcPts val="0"/>
              </a:spcBef>
              <a:buClr>
                <a:srgbClr val="000000"/>
              </a:buClr>
              <a:buSzPct val="100000"/>
              <a:buFont typeface="Wingdings" pitchFamily="2" charset="2"/>
              <a:buChar char="§"/>
              <a:defRPr/>
            </a:pPr>
            <a:r>
              <a:rPr lang="fr-FR" sz="2200" dirty="0">
                <a:solidFill>
                  <a:srgbClr val="00326E"/>
                </a:solidFill>
                <a:latin typeface="Brandon Grotesque Regular" pitchFamily="34" charset="0"/>
              </a:rPr>
              <a:t>Pas de prêt à domicile</a:t>
            </a:r>
          </a:p>
          <a:p>
            <a:pPr>
              <a:spcBef>
                <a:spcPts val="0"/>
              </a:spcBef>
              <a:buClr>
                <a:srgbClr val="000000"/>
              </a:buClr>
              <a:buSzPct val="100000"/>
              <a:buFont typeface="Wingdings" pitchFamily="2" charset="2"/>
              <a:buChar char="§"/>
              <a:defRPr/>
            </a:pPr>
            <a:r>
              <a:rPr lang="fr-FR" sz="2200" dirty="0">
                <a:solidFill>
                  <a:srgbClr val="00326E"/>
                </a:solidFill>
                <a:latin typeface="Brandon Grotesque Regular" pitchFamily="34" charset="0"/>
              </a:rPr>
              <a:t>Haut de jardin accessible à tous - gratuit à partir de 17h</a:t>
            </a:r>
          </a:p>
          <a:p>
            <a:pPr>
              <a:spcBef>
                <a:spcPts val="0"/>
              </a:spcBef>
              <a:buClr>
                <a:srgbClr val="000000"/>
              </a:buClr>
              <a:buSzPct val="100000"/>
              <a:buFont typeface="Wingdings" pitchFamily="2" charset="2"/>
              <a:buChar char="§"/>
              <a:defRPr/>
            </a:pPr>
            <a:r>
              <a:rPr lang="fr-FR" sz="2200" dirty="0">
                <a:solidFill>
                  <a:srgbClr val="00326E"/>
                </a:solidFill>
                <a:latin typeface="Brandon Grotesque Regular" pitchFamily="34" charset="0"/>
              </a:rPr>
              <a:t>Mardi-samedi : 10h-20h</a:t>
            </a:r>
          </a:p>
          <a:p>
            <a:pPr>
              <a:spcBef>
                <a:spcPts val="0"/>
              </a:spcBef>
              <a:buClr>
                <a:srgbClr val="000000"/>
              </a:buClr>
              <a:buSzPct val="100000"/>
              <a:buFont typeface="Wingdings" pitchFamily="2" charset="2"/>
              <a:buChar char="§"/>
              <a:defRPr/>
            </a:pPr>
            <a:r>
              <a:rPr lang="fr-FR" sz="2200" dirty="0">
                <a:solidFill>
                  <a:srgbClr val="00326E"/>
                </a:solidFill>
                <a:latin typeface="Brandon Grotesque Regular" pitchFamily="34" charset="0"/>
              </a:rPr>
              <a:t>Dimanche : 13h-19h</a:t>
            </a:r>
            <a:endParaRPr lang="fr" sz="2200" dirty="0">
              <a:solidFill>
                <a:srgbClr val="00326E"/>
              </a:solidFill>
              <a:latin typeface="Brandon Grotesque Regular" pitchFamily="34" charset="0"/>
            </a:endParaRPr>
          </a:p>
        </p:txBody>
      </p:sp>
      <p:pic>
        <p:nvPicPr>
          <p:cNvPr id="30724" name="Image 4">
            <a:extLst>
              <a:ext uri="{FF2B5EF4-FFF2-40B4-BE49-F238E27FC236}">
                <a16:creationId xmlns:a16="http://schemas.microsoft.com/office/drawing/2014/main" id="{B6E40D70-4B84-42A5-9122-748B850E9F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0826" y="374651"/>
            <a:ext cx="5163592" cy="32829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3145</TotalTime>
  <Words>1559</Words>
  <Application>Microsoft Office PowerPoint</Application>
  <PresentationFormat>Grand écran</PresentationFormat>
  <Paragraphs>303</Paragraphs>
  <Slides>42</Slides>
  <Notes>13</Notes>
  <HiddenSlides>0</HiddenSlides>
  <MMClips>0</MMClips>
  <ScaleCrop>false</ScaleCrop>
  <HeadingPairs>
    <vt:vector size="8" baseType="variant">
      <vt:variant>
        <vt:lpstr>Polices utilisées</vt:lpstr>
      </vt:variant>
      <vt:variant>
        <vt:i4>9</vt:i4>
      </vt:variant>
      <vt:variant>
        <vt:lpstr>Thème</vt:lpstr>
      </vt:variant>
      <vt:variant>
        <vt:i4>1</vt:i4>
      </vt:variant>
      <vt:variant>
        <vt:lpstr>Serveurs OLE incorporés</vt:lpstr>
      </vt:variant>
      <vt:variant>
        <vt:i4>1</vt:i4>
      </vt:variant>
      <vt:variant>
        <vt:lpstr>Titres des diapositives</vt:lpstr>
      </vt:variant>
      <vt:variant>
        <vt:i4>42</vt:i4>
      </vt:variant>
    </vt:vector>
  </HeadingPairs>
  <TitlesOfParts>
    <vt:vector size="53" baseType="lpstr">
      <vt:lpstr>Arial</vt:lpstr>
      <vt:lpstr>Brandon Grotesque Medium</vt:lpstr>
      <vt:lpstr>Brandon Grotesque Regular</vt:lpstr>
      <vt:lpstr>Calibri</vt:lpstr>
      <vt:lpstr>Euphemia</vt:lpstr>
      <vt:lpstr>Symbol</vt:lpstr>
      <vt:lpstr>Times New Roman</vt:lpstr>
      <vt:lpstr>Tw Cen MT</vt:lpstr>
      <vt:lpstr>Wingdings</vt:lpstr>
      <vt:lpstr>Circuit</vt:lpstr>
      <vt:lpstr>Document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1.1 Mikado, c’est quoi ?" </vt:lpstr>
      <vt:lpstr>1.2 Comment accéder à Mikado ?</vt:lpstr>
      <vt:lpstr>1.3 Et dans Mikado, qu’est-ce qu’on trouve ou ne trouve pas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Eric Kittirath</dc:creator>
  <cp:lastModifiedBy>atoutix</cp:lastModifiedBy>
  <cp:revision>120</cp:revision>
  <dcterms:created xsi:type="dcterms:W3CDTF">2021-12-05T09:02:40Z</dcterms:created>
  <dcterms:modified xsi:type="dcterms:W3CDTF">2022-01-27T21:33:01Z</dcterms:modified>
</cp:coreProperties>
</file>