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262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92" r:id="rId11"/>
    <p:sldId id="294" r:id="rId12"/>
    <p:sldId id="295" r:id="rId13"/>
    <p:sldId id="296" r:id="rId14"/>
    <p:sldId id="289" r:id="rId15"/>
    <p:sldId id="290" r:id="rId16"/>
    <p:sldId id="293" r:id="rId17"/>
    <p:sldId id="273" r:id="rId18"/>
    <p:sldId id="266" r:id="rId19"/>
    <p:sldId id="291" r:id="rId20"/>
    <p:sldId id="25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21"/>
    <p:restoredTop sz="95781" autoAdjust="0"/>
  </p:normalViewPr>
  <p:slideViewPr>
    <p:cSldViewPr>
      <p:cViewPr varScale="1">
        <p:scale>
          <a:sx n="105" d="100"/>
          <a:sy n="105" d="100"/>
        </p:scale>
        <p:origin x="11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BEDD-D4FA-40C7-B091-7AF07F1C36D9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0FDF-EADE-4093-9B08-3FA8D2DB3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6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EDB8-F62C-4198-917C-1B769A693059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CD540-7DBA-4F4B-9415-484B6732A6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7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2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6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95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Travail et Emploi :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Travail : activité humaine créatrice d’utilités transférables à autrui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Emploi : un cadre pour le travail : salarié /non salarié.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demandeurs d’emploi sont des actifs au sens du BIT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Marché du travail ou de l’emploi ?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travail est une activité qui produit des biens ou des services utiles à la personne ou à la collectivité.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emploi est une situation qui relie un travailleur à une organisation par laquelle transitent des revenus et des garanties sociales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Biais mnésiques (biais de récence) / de jugement (préjugés, croyance en un monde juste), biais de raisonnement 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 de halo ou de notoriété 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toujours se fier à sa première impression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L’habit ne fait pas le moine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n’est pire aveugle que celui qui ne veut pas voir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erreur fondamentale d'attribution est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cette absence de considération de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situation. </a:t>
            </a:r>
            <a:r>
              <a:rPr lang="fr-F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Privilégier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causes internes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5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2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79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017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faire écrire sur un papier avec leur nom leur 3 1ers choix par ordre / </a:t>
            </a:r>
          </a:p>
          <a:p>
            <a:r>
              <a:rPr lang="fr-FR" dirty="0"/>
              <a:t>Faire le planning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05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88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2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6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recrutement éthique : Consultant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L’entrevue structurée : ouvrage écrit par des chercheurs, ce qui rend sa lecture parfois un peu plus difficile à cause de l’usage du langage académique, il n’y a pas un apprentissage inutile dans cet ouvrage.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CD540-7DBA-4F4B-9415-484B6732A61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7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2EC-1FEB-4C50-B50B-8D5FD04DF1F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A5D3-0B12-4EC3-8463-56FABE69EB8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8" y="1988840"/>
            <a:ext cx="5479103" cy="17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D2EC-1FEB-4C50-B50B-8D5FD04DF1F6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A5D3-0B12-4EC3-8463-56FABE69EB82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7" y="3506383"/>
            <a:ext cx="4067946" cy="12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B2A-5339-4CDC-98F9-0435DC02291D}" type="datetime1">
              <a:rPr lang="fr-FR" smtClean="0"/>
              <a:t>29/08/2023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3DE7-8B1B-47C3-91D3-D341616991F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7" y="3506383"/>
            <a:ext cx="4067946" cy="12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1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29/08/2023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9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388400"/>
            <a:ext cx="5486400" cy="566738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273600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968000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2DB2-84CA-46B2-9284-A4408A596178}" type="datetime1">
              <a:rPr lang="fr-FR" smtClean="0"/>
              <a:t>29/08/2023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7494917" y="6248400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-1"/>
            <a:ext cx="7543800" cy="1417639"/>
          </a:xfrm>
          <a:prstGeom prst="rect">
            <a:avLst/>
          </a:prstGeom>
        </p:spPr>
        <p:txBody>
          <a:bodyPr anchor="b"/>
          <a:lstStyle>
            <a:lvl1pPr>
              <a:defRPr sz="3900">
                <a:solidFill>
                  <a:srgbClr val="330066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719262"/>
            <a:ext cx="8229600" cy="5138738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>
                <a:srgbClr val="330066"/>
              </a:buClr>
              <a:buSzPct val="68000"/>
              <a:buChar char="▪"/>
              <a:defRPr sz="3000"/>
            </a:lvl1pPr>
            <a:lvl2pPr marL="632924" indent="-401149">
              <a:spcBef>
                <a:spcPts val="700"/>
              </a:spcBef>
              <a:buClr>
                <a:srgbClr val="330066"/>
              </a:buClr>
              <a:buSzPct val="68000"/>
              <a:buChar char="●"/>
              <a:defRPr sz="3000"/>
            </a:lvl2pPr>
            <a:lvl3pPr marL="964095" indent="-383070">
              <a:spcBef>
                <a:spcPts val="700"/>
              </a:spcBef>
              <a:buClr>
                <a:srgbClr val="330066"/>
              </a:buClr>
              <a:buSzPct val="68000"/>
              <a:buChar char="●"/>
              <a:defRPr sz="3000"/>
            </a:lvl3pPr>
            <a:lvl4pPr marL="1314450" indent="-438150">
              <a:spcBef>
                <a:spcPts val="700"/>
              </a:spcBef>
              <a:buClr>
                <a:srgbClr val="330066"/>
              </a:buClr>
              <a:buSzPct val="75000"/>
              <a:buChar char="▪"/>
              <a:defRPr sz="3000"/>
            </a:lvl4pPr>
            <a:lvl5pPr marL="1643856" indent="-473868">
              <a:spcBef>
                <a:spcPts val="700"/>
              </a:spcBef>
              <a:buClr>
                <a:srgbClr val="330066"/>
              </a:buClr>
              <a:buSzPct val="80000"/>
              <a:buChar char="▪"/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881191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8FD2EC-1FEB-4C50-B50B-8D5FD04DF1F6}" type="datetimeFigureOut">
              <a:rPr lang="fr-FR" smtClean="0"/>
              <a:pPr/>
              <a:t>29/08/2023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A8A5D3-0B12-4EC3-8463-56FABE69EB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2264EF-EFA7-4C61-BB74-97680F7EC902}" type="datetime1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D3B6CB-722A-4B8E-9787-9814958463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47" y="6309320"/>
            <a:ext cx="141470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60" r:id="rId3"/>
    <p:sldLayoutId id="2147483678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00326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dumoderateu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pifrance-universite.fr/formation/quest-ce-que-lintelligence-artificielle-et-comment-en-profit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Année 23-24 LP07 Groupe A </a:t>
            </a:r>
            <a:br>
              <a:rPr lang="fr-FR" dirty="0"/>
            </a:br>
            <a:r>
              <a:rPr lang="fr-FR" dirty="0"/>
              <a:t>Cécile de Bernardi</a:t>
            </a:r>
            <a:br>
              <a:rPr lang="fr-FR" dirty="0"/>
            </a:br>
            <a:r>
              <a:rPr lang="fr-FR" dirty="0"/>
              <a:t>Cours n°1</a:t>
            </a:r>
          </a:p>
        </p:txBody>
      </p:sp>
    </p:spTree>
    <p:extLst>
      <p:ext uri="{BB962C8B-B14F-4D97-AF65-F5344CB8AC3E}">
        <p14:creationId xmlns:p14="http://schemas.microsoft.com/office/powerpoint/2010/main" val="16441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"/>
    </mc:Choice>
    <mc:Fallback xmlns="">
      <p:transition spd="slow" advTm="25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Qu’est-ce que Chat GPT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964294"/>
            <a:ext cx="713913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0" i="0" dirty="0" err="1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 =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chatbot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  = Chat avec ro(Bot) conçu par la société américaine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OpenAI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, spécialisée dans le domaine de l’intelligence artificielle. </a:t>
            </a:r>
          </a:p>
          <a:p>
            <a:pPr marL="0" indent="0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Sa principale fonction : générer du texte pour répondre aux requêtes des internautes. Le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chatbot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anose="020F0502020204030204" pitchFamily="34" charset="0"/>
              </a:rPr>
              <a:t> peut générer des réponses textuelles dans plusieurs langues dont le français.</a:t>
            </a:r>
          </a:p>
          <a:p>
            <a:pPr marL="0" indent="0">
              <a:buNone/>
            </a:pP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est une IA conversationnelle disponible en ligne gratuitement, capable de répondre instantanément à vos questions et d’adapter son discours en fonction de vos interactions. Le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chatbot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peut également reconnaître ses erreurs, contester des prémisses incorrectes mais aussi rejeter des demandes inappropriées pour éviter les dérives. </a:t>
            </a:r>
          </a:p>
          <a:p>
            <a:pPr marL="0" indent="0">
              <a:buNone/>
            </a:pP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est accessible au grand public depuis fin novembre 2022.</a:t>
            </a:r>
          </a:p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Le nom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signifie : “chat” qui fait référence à une discussion en ligne et “GPT” qui signifie “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Generative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Pre-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trained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Transformer” car le bot d’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OpenAI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a été pré-entraîné sur des données afin de pouvoir générer des réponses textuelles pertinentes.</a:t>
            </a:r>
          </a:p>
          <a:p>
            <a:pPr marL="0" indent="0" algn="l">
              <a:buNone/>
            </a:pP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 dans sa version gratuite se base sur la technologie de génération de langage naturel : GPT-3.5. Ce modèle d’intelligence artificielle a été entraîné pour interpréter les requêtes textuelles appelées </a:t>
            </a:r>
            <a:r>
              <a:rPr lang="fr-FR" b="1" i="0" dirty="0">
                <a:solidFill>
                  <a:srgbClr val="5D5F60"/>
                </a:solidFill>
                <a:effectLst/>
                <a:latin typeface="barlow" pitchFamily="2" charset="77"/>
              </a:rPr>
              <a:t>prompts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.</a:t>
            </a:r>
          </a:p>
          <a:p>
            <a:pPr marL="0" indent="0" algn="l">
              <a:buNone/>
            </a:pP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0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Quoi faire avec </a:t>
            </a:r>
            <a:r>
              <a:rPr lang="fr-FR" dirty="0" err="1"/>
              <a:t>ChatGPT</a:t>
            </a:r>
            <a:r>
              <a:rPr lang="fr-FR" dirty="0"/>
              <a:t>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7560840" cy="48409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Avec GPT-3.5 (gratuit) on peut par exemple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des idées pour vous aider à trouver de l’inspiration,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Vous expliquer</a:t>
            </a:r>
            <a:r>
              <a:rPr lang="fr-FR" dirty="0">
                <a:solidFill>
                  <a:srgbClr val="5D5F60"/>
                </a:solidFill>
                <a:latin typeface="barlow" pitchFamily="2" charset="77"/>
              </a:rPr>
              <a:t> 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un sujet complexe de façon simplifiée,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Rédiger un long texte sur un sujet spécifique,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Faire une synthèse d’un long document,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Suggérer un plan détaillé pour un cours,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Rédiger un email avec votre style d’écriture,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Écrire un récit fictif avec plusieurs personnages,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Classer ou extraire des données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Identifier des bugs de code pour les développeurs…</a:t>
            </a:r>
          </a:p>
          <a:p>
            <a:pPr marL="0" indent="0" algn="l">
              <a:buNone/>
            </a:pPr>
            <a:endParaRPr lang="fr-FR" b="0" i="0" dirty="0">
              <a:solidFill>
                <a:srgbClr val="5D5F60"/>
              </a:solidFill>
              <a:effectLst/>
              <a:latin typeface="barlow" pitchFamily="2" charset="77"/>
            </a:endParaRPr>
          </a:p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Avec GPT-4 (payant) on peut par exemple 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Interpréter des images et comprendre leurs contextes,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des textes plus créatifs (chansons, scénarios de film…),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Résumer des textes très longs jusqu’à 25 000 mots,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Créer un site web ou une application à partir d’un simple croquis,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Générer du code pour créer un jeu vidéo…</a:t>
            </a: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89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6D17E-F341-9325-5DF7-93344A9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Approfondir sur l’IA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5791B-EE0E-C9EE-71C5-3F394B8EE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96" y="1087310"/>
            <a:ext cx="2789820" cy="484096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Les alternatives à </a:t>
            </a:r>
            <a:r>
              <a:rPr lang="fr-FR" b="0" i="0" dirty="0" err="1">
                <a:solidFill>
                  <a:srgbClr val="5D5F60"/>
                </a:solidFill>
                <a:effectLst/>
                <a:latin typeface="barlow" pitchFamily="2" charset="77"/>
              </a:rPr>
              <a:t>ChatGPT</a:t>
            </a:r>
            <a:r>
              <a:rPr lang="fr-FR" b="0" i="0" dirty="0">
                <a:solidFill>
                  <a:srgbClr val="5D5F60"/>
                </a:solidFill>
                <a:effectLst/>
                <a:latin typeface="barlow" pitchFamily="2" charset="77"/>
              </a:rPr>
              <a:t>: </a:t>
            </a:r>
            <a:endParaRPr lang="fr-FR" dirty="0">
              <a:solidFill>
                <a:srgbClr val="5D5F60"/>
              </a:solidFill>
              <a:latin typeface="barlow" pitchFamily="2" charset="77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0BE37-0C34-1001-C8F5-187D8955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FB79-AC39-4E75-A8D6-6F058E646727}" type="datetime1">
              <a:rPr lang="fr-FR" smtClean="0"/>
              <a:t>29/08/2023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0340-5C15-C35B-1346-D4D7E6A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BE62A57-7020-F9A5-A792-0B58DBB57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2391544" cy="3408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2188164-122B-196C-41E7-6B9F5AAEB718}"/>
              </a:ext>
            </a:extLst>
          </p:cNvPr>
          <p:cNvSpPr txBox="1"/>
          <p:nvPr/>
        </p:nvSpPr>
        <p:spPr>
          <a:xfrm>
            <a:off x="4067944" y="1472366"/>
            <a:ext cx="397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fr-FR" b="0" i="0" dirty="0">
                <a:effectLst/>
                <a:latin typeface="barlow" pitchFamily="2" charset="77"/>
              </a:rPr>
              <a:t>Mes sources pour cette séquence: </a:t>
            </a:r>
            <a:endParaRPr lang="fr-FR" dirty="0">
              <a:latin typeface="barlow" pitchFamily="2" charset="77"/>
            </a:endParaRPr>
          </a:p>
          <a:p>
            <a:r>
              <a:rPr lang="fr-FR" dirty="0">
                <a:hlinkClick r:id="rId3"/>
              </a:rPr>
              <a:t>https://www.blogdumoderateur.com</a:t>
            </a:r>
            <a:endParaRPr lang="fr-FR" dirty="0"/>
          </a:p>
          <a:p>
            <a:pPr marL="0" indent="0" algn="l">
              <a:buNone/>
            </a:pPr>
            <a:endParaRPr lang="fr-FR" b="0" i="0" dirty="0">
              <a:effectLst/>
              <a:latin typeface="barlow" pitchFamily="2" charset="77"/>
            </a:endParaRPr>
          </a:p>
          <a:p>
            <a:pPr marL="0" indent="0" algn="l">
              <a:buNone/>
            </a:pPr>
            <a:r>
              <a:rPr lang="fr-FR" b="0" i="0" dirty="0">
                <a:effectLst/>
                <a:latin typeface="barlow" pitchFamily="2" charset="77"/>
              </a:rPr>
              <a:t>Le Webinaire de BPI France (1H) : </a:t>
            </a:r>
            <a:endParaRPr lang="fr-FR" dirty="0">
              <a:latin typeface="barlow" pitchFamily="2" charset="77"/>
            </a:endParaRPr>
          </a:p>
          <a:p>
            <a:r>
              <a:rPr lang="fr-FR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https://www.bpifrance-universite.fr/formation/quest-ce-que-lintelligence-artificielle-et-comment-en-profiter/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57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4850423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recrutement réinventé, Isabelle Bastide, Editions du Cherche Midi, 2018.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/>
              <a:t>Ma</a:t>
            </a:r>
            <a:r>
              <a:rPr lang="fr-FR" dirty="0"/>
              <a:t>i</a:t>
            </a:r>
            <a:r>
              <a:rPr dirty="0"/>
              <a:t>tr</a:t>
            </a:r>
            <a:r>
              <a:rPr lang="fr-FR" dirty="0"/>
              <a:t>i</a:t>
            </a:r>
            <a:r>
              <a:rPr dirty="0"/>
              <a:t>ser ses recrutements - Trouver le bon candidat à l’ère du digital, Hélène de Falco, </a:t>
            </a:r>
            <a:r>
              <a:rPr dirty="0" err="1"/>
              <a:t>Dunod</a:t>
            </a:r>
            <a:r>
              <a:rPr lang="fr-FR" dirty="0"/>
              <a:t>, 5</a:t>
            </a:r>
            <a:r>
              <a:rPr lang="fr-FR" baseline="30000" dirty="0"/>
              <a:t>ème</a:t>
            </a:r>
            <a:r>
              <a:rPr lang="fr-FR" dirty="0"/>
              <a:t> édition, 2016. </a:t>
            </a:r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D3E0B-D934-104A-86E7-7BDF0386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771" y="872942"/>
            <a:ext cx="1602664" cy="23137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1002CA-E5D6-D84E-AD8A-ED78956D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89" y="3294183"/>
            <a:ext cx="1538627" cy="24305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5021189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processus de recrutement, Bérangère Codomine et Emilie Hennequin, Economica, 2014.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 err="1"/>
              <a:t>Welcome</a:t>
            </a:r>
            <a:r>
              <a:rPr lang="fr-FR" dirty="0"/>
              <a:t> to the jungle : 100 idées innovantes pour recruter des talents et les faire grandir</a:t>
            </a:r>
            <a:r>
              <a:rPr dirty="0"/>
              <a:t>, </a:t>
            </a:r>
            <a:r>
              <a:rPr lang="fr-FR" dirty="0"/>
              <a:t>Jérémy </a:t>
            </a:r>
            <a:r>
              <a:rPr lang="fr-FR" dirty="0" err="1"/>
              <a:t>Cledat</a:t>
            </a:r>
            <a:r>
              <a:rPr lang="fr-FR" dirty="0"/>
              <a:t> et Laetitia Vitaux, Vuibert, 2020. 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8F95A6-0FBB-A2A2-2A6A-7988C438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04" y="1196752"/>
            <a:ext cx="1368152" cy="21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jaune&#10;&#10;Description générée automatiquement">
            <a:extLst>
              <a:ext uri="{FF2B5EF4-FFF2-40B4-BE49-F238E27FC236}">
                <a16:creationId xmlns:a16="http://schemas.microsoft.com/office/drawing/2014/main" id="{636956DD-C321-08FE-D43D-7B668F887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11" y="3654723"/>
            <a:ext cx="1685338" cy="23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838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5482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1465262"/>
            <a:ext cx="5021189" cy="5138738"/>
          </a:xfrm>
          <a:prstGeom prst="rect">
            <a:avLst/>
          </a:prstGeom>
        </p:spPr>
        <p:txBody>
          <a:bodyPr lIns="30478" tIns="30478" rIns="30478" bIns="30478">
            <a:normAutofit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Le recrutement éthique, Louis Simon Faure, Editions Dunod, 2014. </a:t>
            </a:r>
            <a:endParaRPr dirty="0"/>
          </a:p>
          <a:p>
            <a:pPr marL="374935" indent="-336042" defTabSz="896111">
              <a:spcBef>
                <a:spcPts val="600"/>
              </a:spcBef>
              <a:buChar char="●"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L’entrevue structurée : fondements et pratiques, </a:t>
            </a:r>
            <a:r>
              <a:rPr lang="fr-FR" sz="2352" dirty="0" err="1"/>
              <a:t>Petterson</a:t>
            </a:r>
            <a:r>
              <a:rPr lang="fr-FR" sz="2352" dirty="0"/>
              <a:t> </a:t>
            </a:r>
            <a:r>
              <a:rPr lang="fr-FR" sz="2352" dirty="0" err="1"/>
              <a:t>Duriv</a:t>
            </a:r>
            <a:r>
              <a:rPr lang="fr-FR" sz="2352" dirty="0"/>
              <a:t>, </a:t>
            </a:r>
            <a:r>
              <a:rPr lang="fr-FR" dirty="0"/>
              <a:t>PU Québec, 2006.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06ED4F-7E3F-5F4D-CF42-B923044F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1210617" cy="192408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1A75C2-58C8-A089-7CB7-F06A758A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96" y="2908709"/>
            <a:ext cx="1395728" cy="22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68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879231"/>
          </a:xfrm>
          <a:prstGeom prst="rect">
            <a:avLst/>
          </a:prstGeom>
        </p:spPr>
        <p:txBody>
          <a:bodyPr lIns="30478" tIns="30478" rIns="30478" bIns="30478"/>
          <a:lstStyle/>
          <a:p>
            <a:r>
              <a:rPr dirty="0" err="1"/>
              <a:t>Bibliographie</a:t>
            </a:r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342899" y="879231"/>
            <a:ext cx="4744915" cy="5724769"/>
          </a:xfrm>
          <a:prstGeom prst="rect">
            <a:avLst/>
          </a:prstGeom>
        </p:spPr>
        <p:txBody>
          <a:bodyPr lIns="30478" tIns="30478" rIns="30478" bIns="30478">
            <a:normAutofit fontScale="92500"/>
          </a:bodyPr>
          <a:lstStyle/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Recruteurs : 80 questions pour réussir vos entretiens, Hélène Ly et Christel de Foucault, Eyrolles, 2019.</a:t>
            </a:r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/>
              <a:t>Le recrutement : enjeux, outils, meilleurs pratiques, Alain Gavand, </a:t>
            </a:r>
            <a:r>
              <a:rPr dirty="0" err="1"/>
              <a:t>Eyrolles</a:t>
            </a:r>
            <a:r>
              <a:rPr lang="fr-FR" dirty="0"/>
              <a:t>, 2013. </a:t>
            </a:r>
            <a:endParaRPr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endParaRPr lang="fr-FR" dirty="0"/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lang="fr-FR" dirty="0"/>
              <a:t>Revues : Travailler, Travail et Emploi, Personnel,….</a:t>
            </a:r>
          </a:p>
          <a:p>
            <a:pPr marL="38893" indent="0" defTabSz="896111">
              <a:spcBef>
                <a:spcPts val="600"/>
              </a:spcBef>
              <a:buNone/>
              <a:defRPr sz="2352"/>
            </a:pPr>
            <a:r>
              <a:rPr dirty="0" err="1"/>
              <a:t>Autres</a:t>
            </a:r>
            <a:r>
              <a:rPr dirty="0"/>
              <a:t> possibilités bienvenues après discussions avec moi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5F09E-23E6-C045-A9F3-431D2F28A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52" y="2924944"/>
            <a:ext cx="1346021" cy="1893113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E8B572F-8ABB-7F38-A7BF-B58F365BA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79231"/>
            <a:ext cx="1418029" cy="19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62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des interventions</a:t>
            </a:r>
          </a:p>
        </p:txBody>
      </p:sp>
      <p:graphicFrame>
        <p:nvGraphicFramePr>
          <p:cNvPr id="9" name="Table 128">
            <a:extLst>
              <a:ext uri="{FF2B5EF4-FFF2-40B4-BE49-F238E27FC236}">
                <a16:creationId xmlns:a16="http://schemas.microsoft.com/office/drawing/2014/main" id="{5B464EEE-9735-8047-A20E-1A376BA2D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70508"/>
              </p:ext>
            </p:extLst>
          </p:nvPr>
        </p:nvGraphicFramePr>
        <p:xfrm>
          <a:off x="457200" y="1196752"/>
          <a:ext cx="8330207" cy="4727620"/>
        </p:xfrm>
        <a:graphic>
          <a:graphicData uri="http://schemas.openxmlformats.org/drawingml/2006/table">
            <a:tbl>
              <a:tblPr firstRow="1"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338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sz="2000" b="1" dirty="0">
                          <a:solidFill>
                            <a:srgbClr val="3B00A4"/>
                          </a:solidFill>
                        </a:rPr>
                        <a:t>Date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lang="fr-FR" sz="2000" b="1" dirty="0">
                          <a:solidFill>
                            <a:srgbClr val="3B00A4"/>
                          </a:solidFill>
                        </a:rPr>
                        <a:t>Thèmes</a:t>
                      </a:r>
                      <a:endParaRPr sz="2000" b="1" dirty="0">
                        <a:solidFill>
                          <a:srgbClr val="3B00A4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  <a:defRPr sz="1800" b="0"/>
                      </a:pPr>
                      <a:r>
                        <a:rPr sz="2000" b="1" dirty="0">
                          <a:solidFill>
                            <a:srgbClr val="3B00A4"/>
                          </a:solidFill>
                        </a:rPr>
                        <a:t>Qui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4/09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  <a:defRPr sz="1600" b="1">
                          <a:solidFill>
                            <a:srgbClr val="FFFFFF"/>
                          </a:solidFill>
                        </a:defRPr>
                      </a:pPr>
                      <a:endParaRPr lang="fr-FR" sz="20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6/09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8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4/10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44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10/11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fr-FR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lang="fr-FR" sz="2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11/01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29/01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21/03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02/04</a:t>
                      </a:r>
                      <a:endParaRPr lang="mr-IN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320970"/>
                  </a:ext>
                </a:extLst>
              </a:tr>
              <a:tr h="719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1800"/>
                      </a:pPr>
                      <a:r>
                        <a:rPr lang="fr-FR" sz="2000" dirty="0"/>
                        <a:t>24</a:t>
                      </a:r>
                      <a:r>
                        <a:rPr lang="mr-IN" sz="2000" dirty="0"/>
                        <a:t>/</a:t>
                      </a:r>
                      <a:r>
                        <a:rPr lang="fr-FR" sz="2000" dirty="0"/>
                        <a:t>04</a:t>
                      </a:r>
                      <a:endParaRPr lang="mr-IN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14400" algn="l"/>
                        </a:tabLst>
                        <a:defRPr sz="1800"/>
                      </a:pPr>
                      <a:endParaRPr lang="fr-FR" sz="2000" dirty="0"/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3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vocabulaire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har char="●"/>
              <a:defRPr sz="2400"/>
            </a:pPr>
            <a:r>
              <a:rPr lang="fr-FR" dirty="0"/>
              <a:t>Travail et emploi</a:t>
            </a:r>
          </a:p>
          <a:p>
            <a:pPr>
              <a:buChar char="●"/>
              <a:defRPr sz="2400"/>
            </a:pPr>
            <a:r>
              <a:rPr lang="fr-FR" dirty="0"/>
              <a:t>Recrutement interne et externe</a:t>
            </a:r>
          </a:p>
          <a:p>
            <a:pPr>
              <a:buChar char="●"/>
              <a:defRPr sz="2400"/>
            </a:pPr>
            <a:r>
              <a:rPr lang="fr-FR" dirty="0"/>
              <a:t>Talent / compétence / aptitude / personnalité</a:t>
            </a:r>
          </a:p>
          <a:p>
            <a:pPr>
              <a:buFont typeface="Wingdings"/>
              <a:buChar char="●"/>
              <a:defRPr sz="2400"/>
            </a:pPr>
            <a:r>
              <a:rPr lang="fr-FR" dirty="0"/>
              <a:t>Savoir, savoir faire, savoir être, savoir faire faire, savoir agir</a:t>
            </a:r>
            <a:r>
              <a:rPr lang="mr-IN" dirty="0"/>
              <a:t>…</a:t>
            </a:r>
            <a:r>
              <a:rPr lang="fr-FR" dirty="0"/>
              <a:t>..</a:t>
            </a:r>
          </a:p>
          <a:p>
            <a:pPr>
              <a:buFont typeface="Wingdings"/>
              <a:buChar char="●"/>
              <a:defRPr sz="2400"/>
            </a:pPr>
            <a:r>
              <a:rPr lang="fr-FR" dirty="0"/>
              <a:t>Biais cognitifs (halo, négativité, Barnum, erreur fondamentale d’attribution…..)</a:t>
            </a:r>
          </a:p>
          <a:p>
            <a:pPr>
              <a:buFont typeface="Wingdings"/>
              <a:buChar char="●"/>
              <a:defRPr sz="2400"/>
            </a:pPr>
            <a:r>
              <a:rPr lang="fr-FR" dirty="0"/>
              <a:t>Cooptation</a:t>
            </a:r>
          </a:p>
          <a:p>
            <a:pPr>
              <a:buFont typeface="Wingdings"/>
              <a:buChar char="●"/>
              <a:defRPr sz="2400"/>
            </a:pPr>
            <a:r>
              <a:rPr lang="fr-FR" dirty="0"/>
              <a:t>Marché caché (du recrutement)</a:t>
            </a:r>
          </a:p>
          <a:p>
            <a:pPr>
              <a:buChar char="●"/>
              <a:defRPr sz="2400"/>
            </a:pPr>
            <a:r>
              <a:rPr lang="fr-FR" dirty="0" err="1"/>
              <a:t>Sourcing</a:t>
            </a:r>
            <a:endParaRPr lang="fr-FR" dirty="0"/>
          </a:p>
          <a:p>
            <a:pPr>
              <a:buChar char="●"/>
              <a:defRPr sz="2400"/>
            </a:pPr>
            <a:r>
              <a:rPr lang="fr-FR" dirty="0"/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236380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AB2A-5339-4CDC-98F9-0435DC02291D}" type="datetime1">
              <a:rPr lang="fr-FR" smtClean="0"/>
              <a:t>29/08/2023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3DE7-8B1B-47C3-91D3-D341616991FF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8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de l’année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2</a:t>
            </a:fld>
            <a:endParaRPr lang="fr-FR"/>
          </a:p>
        </p:txBody>
      </p:sp>
      <p:sp>
        <p:nvSpPr>
          <p:cNvPr id="8" name="Shape 49">
            <a:extLst>
              <a:ext uri="{FF2B5EF4-FFF2-40B4-BE49-F238E27FC236}">
                <a16:creationId xmlns:a16="http://schemas.microsoft.com/office/drawing/2014/main" id="{5F00ED42-477A-284F-8482-E89665DBB9B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9ED3D7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Char char="■"/>
              <a:defRPr sz="1600" b="1"/>
            </a:pPr>
            <a:endParaRPr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rgbClr val="FF0000"/>
                </a:solidFill>
              </a:rPr>
              <a:t>Jeu</a:t>
            </a:r>
            <a:r>
              <a:rPr dirty="0">
                <a:solidFill>
                  <a:srgbClr val="FF0000"/>
                </a:solidFill>
              </a:rPr>
              <a:t>di </a:t>
            </a:r>
            <a:r>
              <a:rPr lang="fr-FR" dirty="0">
                <a:solidFill>
                  <a:srgbClr val="FF0000"/>
                </a:solidFill>
              </a:rPr>
              <a:t>31 août matin</a:t>
            </a:r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Lundi 4 septembre après midi</a:t>
            </a:r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>
                <a:solidFill>
                  <a:schemeClr val="bg1"/>
                </a:solidFill>
              </a:rPr>
              <a:t>Mercredi 6 septembre après midi</a:t>
            </a:r>
            <a:endParaRPr dirty="0">
              <a:solidFill>
                <a:schemeClr val="bg1"/>
              </a:solidFill>
            </a:endParaRP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Mercredi 4 octobre </a:t>
            </a:r>
            <a:r>
              <a:rPr lang="fr-FR" dirty="0">
                <a:solidFill>
                  <a:schemeClr val="bg1"/>
                </a:solidFill>
              </a:rPr>
              <a:t>après midi</a:t>
            </a: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Vendredi 10 novembre </a:t>
            </a:r>
            <a:r>
              <a:rPr lang="fr-FR" dirty="0">
                <a:solidFill>
                  <a:schemeClr val="bg1"/>
                </a:solidFill>
              </a:rPr>
              <a:t>après midi</a:t>
            </a:r>
          </a:p>
          <a:p>
            <a:pPr>
              <a:buFont typeface="Arial" panose="020B0604020202020204" pitchFamily="34" charset="0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Jeudi 11 janvier après midi</a:t>
            </a:r>
            <a:endParaRPr lang="fr-FR" dirty="0">
              <a:solidFill>
                <a:schemeClr val="bg1"/>
              </a:solidFill>
            </a:endParaRPr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Lundi 29 janvier </a:t>
            </a:r>
            <a:r>
              <a:rPr lang="fr-FR" dirty="0">
                <a:solidFill>
                  <a:schemeClr val="bg1"/>
                </a:solidFill>
              </a:rPr>
              <a:t>matin</a:t>
            </a:r>
            <a:endParaRPr lang="fr-FR"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Jeu</a:t>
            </a:r>
            <a:r>
              <a:rPr dirty="0"/>
              <a:t>di </a:t>
            </a:r>
            <a:r>
              <a:rPr lang="fr-FR" dirty="0"/>
              <a:t>21 mars après midi</a:t>
            </a:r>
          </a:p>
          <a:p>
            <a:pPr>
              <a:buFont typeface="Wingdings"/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Mardi 2 avril matin</a:t>
            </a:r>
            <a:endParaRPr dirty="0"/>
          </a:p>
          <a:p>
            <a:pPr>
              <a:buChar char="■"/>
              <a:defRPr sz="1600" b="1">
                <a:solidFill>
                  <a:srgbClr val="FFFFFF"/>
                </a:solidFill>
              </a:defRPr>
            </a:pPr>
            <a:r>
              <a:rPr lang="fr-FR" dirty="0"/>
              <a:t>Mercredi 24 avril après midi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74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Apprendre à se connaître…..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marR="5078" indent="0">
              <a:lnSpc>
                <a:spcPct val="90000"/>
              </a:lnSpc>
              <a:buNone/>
              <a:defRPr sz="2400"/>
            </a:pPr>
            <a:r>
              <a:rPr lang="fr-FR" dirty="0"/>
              <a:t>Présentations croisées : 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Votre parcours de formation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Votre entreprise d’accueil et son environnement économique, sa taille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Votre service de rattachement et votre mission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Vos liens avec le recrutement 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Vos attentes par rapport à ce cours</a:t>
            </a:r>
          </a:p>
          <a:p>
            <a:pPr marL="407987" marR="5078">
              <a:lnSpc>
                <a:spcPct val="90000"/>
              </a:lnSpc>
              <a:defRPr sz="2400"/>
            </a:pPr>
            <a:r>
              <a:rPr lang="fr-FR" dirty="0"/>
              <a:t>Quelque chose que vous aimez faire</a:t>
            </a:r>
          </a:p>
          <a:p>
            <a:pPr marL="407987" marR="5078">
              <a:lnSpc>
                <a:spcPct val="90000"/>
              </a:lnSpc>
              <a:defRPr sz="2400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35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contenu du travail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7987" marR="5078" indent="-228600">
              <a:lnSpc>
                <a:spcPct val="90000"/>
              </a:lnSpc>
            </a:pPr>
            <a:r>
              <a:rPr lang="fr-FR" sz="2400" dirty="0">
                <a:solidFill>
                  <a:srgbClr val="002060"/>
                </a:solidFill>
              </a:rPr>
              <a:t>Un travail par thème flexible en fonction de l’actualité</a:t>
            </a:r>
          </a:p>
          <a:p>
            <a:pPr marL="407987" marR="5078" indent="-228600">
              <a:lnSpc>
                <a:spcPct val="90000"/>
              </a:lnSpc>
            </a:pPr>
            <a:r>
              <a:rPr lang="fr-FR" sz="2400" dirty="0">
                <a:solidFill>
                  <a:srgbClr val="002060"/>
                </a:solidFill>
              </a:rPr>
              <a:t>Une évaluation continue à travers : </a:t>
            </a:r>
          </a:p>
          <a:p>
            <a:pPr marL="814387" marR="5078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Exposés</a:t>
            </a:r>
          </a:p>
          <a:p>
            <a:pPr marL="814387" marR="5078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Fiche de lecture</a:t>
            </a:r>
          </a:p>
          <a:p>
            <a:pPr marL="814387" marR="5078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Travaux pratiques </a:t>
            </a:r>
            <a:r>
              <a:rPr lang="en-US" sz="2400" dirty="0" err="1">
                <a:solidFill>
                  <a:srgbClr val="002060"/>
                </a:solidFill>
              </a:rPr>
              <a:t>individuels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collectifs</a:t>
            </a:r>
            <a:r>
              <a:rPr lang="en-US" sz="2400" dirty="0">
                <a:solidFill>
                  <a:srgbClr val="002060"/>
                </a:solidFill>
              </a:rPr>
              <a:t> faits </a:t>
            </a:r>
            <a:r>
              <a:rPr lang="en-US" sz="2400" dirty="0" err="1">
                <a:solidFill>
                  <a:srgbClr val="002060"/>
                </a:solidFill>
              </a:rPr>
              <a:t>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cours</a:t>
            </a:r>
            <a:r>
              <a:rPr lang="en-US" sz="2400" dirty="0">
                <a:solidFill>
                  <a:srgbClr val="002060"/>
                </a:solidFill>
              </a:rPr>
              <a:t> avec </a:t>
            </a:r>
            <a:r>
              <a:rPr lang="en-US" sz="2400" dirty="0" err="1">
                <a:solidFill>
                  <a:srgbClr val="002060"/>
                </a:solidFill>
              </a:rPr>
              <a:t>rendu</a:t>
            </a:r>
            <a:endParaRPr lang="en-US" sz="2400" dirty="0">
              <a:solidFill>
                <a:srgbClr val="002060"/>
              </a:solidFill>
            </a:endParaRPr>
          </a:p>
          <a:p>
            <a:pPr marL="814387" marR="5078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Mises </a:t>
            </a:r>
            <a:r>
              <a:rPr lang="en-US" sz="2400" dirty="0" err="1">
                <a:solidFill>
                  <a:srgbClr val="002060"/>
                </a:solidFill>
              </a:rPr>
              <a:t>en</a:t>
            </a:r>
            <a:r>
              <a:rPr lang="en-US" sz="2400" dirty="0">
                <a:solidFill>
                  <a:srgbClr val="002060"/>
                </a:solidFill>
              </a:rPr>
              <a:t> situation</a:t>
            </a:r>
          </a:p>
          <a:p>
            <a:pPr marL="585787" marR="5078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+ Engagement </a:t>
            </a:r>
            <a:r>
              <a:rPr lang="en-US" sz="2400" dirty="0" err="1">
                <a:solidFill>
                  <a:srgbClr val="002060"/>
                </a:solidFill>
              </a:rPr>
              <a:t>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cours</a:t>
            </a:r>
            <a:r>
              <a:rPr lang="en-US" sz="2400" dirty="0">
                <a:solidFill>
                  <a:srgbClr val="002060"/>
                </a:solidFill>
              </a:rPr>
              <a:t>, partage et </a:t>
            </a:r>
            <a:r>
              <a:rPr lang="en-US" sz="2400" dirty="0" err="1">
                <a:solidFill>
                  <a:srgbClr val="002060"/>
                </a:solidFill>
              </a:rPr>
              <a:t>curiosité</a:t>
            </a:r>
            <a:r>
              <a:rPr lang="en-US" sz="2400" dirty="0">
                <a:solidFill>
                  <a:srgbClr val="002060"/>
                </a:solidFill>
              </a:rPr>
              <a:t> (Bonus)</a:t>
            </a:r>
          </a:p>
          <a:p>
            <a:pPr marL="528637" marR="5078">
              <a:lnSpc>
                <a:spcPct val="90000"/>
              </a:lnSpc>
            </a:pPr>
            <a:r>
              <a:rPr lang="en-US" sz="2400" dirty="0" err="1">
                <a:solidFill>
                  <a:srgbClr val="002060"/>
                </a:solidFill>
              </a:rPr>
              <a:t>Apprendre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réfléchir</a:t>
            </a:r>
            <a:r>
              <a:rPr lang="en-US" sz="2400" dirty="0">
                <a:solidFill>
                  <a:srgbClr val="002060"/>
                </a:solidFill>
              </a:rPr>
              <a:t> et </a:t>
            </a:r>
            <a:r>
              <a:rPr lang="en-US" sz="2400" dirty="0" err="1">
                <a:solidFill>
                  <a:srgbClr val="002060"/>
                </a:solidFill>
              </a:rPr>
              <a:t>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exercer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curiosité</a:t>
            </a:r>
            <a:r>
              <a:rPr lang="en-US" sz="2400" dirty="0">
                <a:solidFill>
                  <a:srgbClr val="002060"/>
                </a:solidFill>
              </a:rPr>
              <a:t> et son esprit critique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état d’esprit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har char="●"/>
              <a:defRPr sz="2400"/>
            </a:pPr>
            <a:r>
              <a:rPr lang="fr-FR" dirty="0"/>
              <a:t>Respect</a:t>
            </a:r>
          </a:p>
          <a:p>
            <a:pPr>
              <a:buChar char="●"/>
              <a:defRPr sz="2400"/>
            </a:pPr>
            <a:r>
              <a:rPr lang="fr-FR" dirty="0"/>
              <a:t>Bienveillance </a:t>
            </a:r>
          </a:p>
          <a:p>
            <a:pPr>
              <a:buChar char="●"/>
              <a:defRPr sz="2400"/>
            </a:pPr>
            <a:r>
              <a:rPr lang="fr-FR" dirty="0"/>
              <a:t>Confidentialité</a:t>
            </a:r>
          </a:p>
          <a:p>
            <a:pPr>
              <a:buChar char="●"/>
              <a:defRPr sz="2400"/>
            </a:pPr>
            <a:r>
              <a:rPr lang="fr-FR" dirty="0"/>
              <a:t>Ponctualité</a:t>
            </a:r>
          </a:p>
          <a:p>
            <a:pPr>
              <a:buChar char="●"/>
              <a:defRPr sz="2400"/>
            </a:pPr>
            <a:r>
              <a:rPr lang="fr-FR" dirty="0"/>
              <a:t>Construction de votre réseau</a:t>
            </a:r>
          </a:p>
          <a:p>
            <a:pPr>
              <a:buChar char="●"/>
              <a:defRPr sz="2400"/>
            </a:pPr>
            <a:r>
              <a:rPr lang="fr-FR" dirty="0"/>
              <a:t>Ouverture d’esprit</a:t>
            </a:r>
          </a:p>
          <a:p>
            <a:pPr>
              <a:buChar char="●"/>
              <a:defRPr sz="2400"/>
            </a:pPr>
            <a:r>
              <a:rPr lang="fr-FR" dirty="0"/>
              <a:t>Partage et apport</a:t>
            </a:r>
          </a:p>
          <a:p>
            <a:pPr>
              <a:buChar char="●"/>
              <a:defRPr sz="2400"/>
            </a:pPr>
            <a:r>
              <a:rPr lang="fr-FR" dirty="0"/>
              <a:t>Ecoute</a:t>
            </a:r>
          </a:p>
          <a:p>
            <a:pPr>
              <a:buChar char="●"/>
              <a:defRPr sz="2400"/>
            </a:pPr>
            <a:r>
              <a:rPr lang="fr-FR" dirty="0"/>
              <a:t>Curiosité</a:t>
            </a:r>
          </a:p>
        </p:txBody>
      </p:sp>
    </p:spTree>
    <p:extLst>
      <p:ext uri="{BB962C8B-B14F-4D97-AF65-F5344CB8AC3E}">
        <p14:creationId xmlns:p14="http://schemas.microsoft.com/office/powerpoint/2010/main" val="5563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thèmes d’exposé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pPr marL="36910" indent="0" defTabSz="850391">
              <a:spcBef>
                <a:spcPts val="600"/>
              </a:spcBef>
              <a:buNone/>
              <a:defRPr sz="2232"/>
            </a:pPr>
            <a:r>
              <a:rPr lang="fr-FR" sz="2400" dirty="0"/>
              <a:t>9 thèmes à choisir parmi les 15 proposés à traiter par groupe de 2 ou 3 étudiants </a:t>
            </a:r>
          </a:p>
          <a:p>
            <a:pPr marL="578248" lvl="2" indent="0" defTabSz="850391">
              <a:spcBef>
                <a:spcPts val="600"/>
              </a:spcBef>
              <a:buNone/>
              <a:defRPr sz="2232"/>
            </a:pPr>
            <a:endParaRPr lang="fr-FR" dirty="0"/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organisations RH et le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 recrutement des travailleurs handicapés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 recrutement à l’international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métiers du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outils digitaux du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La cooptation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Recruter sans discriminer 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processus de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tests de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L’innovation dans le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 recrutement des métiers en tension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Les coûts du recrutement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L’entretien de recrutement 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La marque employeur 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r>
              <a:rPr lang="fr-FR" sz="2900" dirty="0"/>
              <a:t>L’intégration des nouveaux embauchés</a:t>
            </a:r>
          </a:p>
        </p:txBody>
      </p:sp>
    </p:spTree>
    <p:extLst>
      <p:ext uri="{BB962C8B-B14F-4D97-AF65-F5344CB8AC3E}">
        <p14:creationId xmlns:p14="http://schemas.microsoft.com/office/powerpoint/2010/main" val="121419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fr-FR" dirty="0"/>
              <a:t>Les exposés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375622"/>
          </a:xfrm>
        </p:spPr>
        <p:txBody>
          <a:bodyPr>
            <a:normAutofit fontScale="47500" lnSpcReduction="20000"/>
          </a:bodyPr>
          <a:lstStyle/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Définir les thèmes que vous traitez grâce aux apports des professionnels (juristes, experts, chercheurs,….)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Consulter les bases de données universitaires pour faire ce travail (cairn, </a:t>
            </a:r>
            <a:r>
              <a:rPr lang="fr-FR" sz="3400" dirty="0" err="1"/>
              <a:t>sudoc</a:t>
            </a:r>
            <a:r>
              <a:rPr lang="fr-FR" sz="3400" dirty="0"/>
              <a:t>, google </a:t>
            </a:r>
            <a:r>
              <a:rPr lang="fr-FR" sz="3400" dirty="0" err="1"/>
              <a:t>scolar</a:t>
            </a:r>
            <a:r>
              <a:rPr lang="fr-FR" sz="3400" dirty="0"/>
              <a:t>, bibliothèque numérique de Paris I, etc…).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Consultez les IA (Chat GPT ou autre) et citez-les lorsque vous les utilisez.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Citez vos sources.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b="1" dirty="0"/>
              <a:t>Posez une problématique en lien avec le recrutement et exprimez-la en introduction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Quelles sont les pratiques de terrain ? Faites votre enquête et présentez vos découvertes. N’oubliez pas de citer vos sources et de dire comment vous avez fait pour accéder à ces éléments.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Faites une analyse critique. Qu’en pensez-vous ? Quel regard de professionnel des RH portez-vous sur ce thème ?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30 minutes de présentation (12 slides maximum </a:t>
            </a:r>
            <a:r>
              <a:rPr lang="fr-FR" sz="3400" b="1" dirty="0"/>
              <a:t>numérotés</a:t>
            </a:r>
            <a:r>
              <a:rPr lang="fr-FR" sz="3400" dirty="0"/>
              <a:t>)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Travail à me transmettre 48h à l’avance pour je puisse adapter mon cours. Mettez vos noms et votre groupe de formation (LP07 groupe A)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Chaque étudiant prépare les thèmes à traiter et doit pouvoir être en mesure de poser des questions, apporter un complément, émettre un avis sur le thème travaillé. </a:t>
            </a:r>
          </a:p>
          <a:p>
            <a:pPr marL="336676" indent="-301751" defTabSz="804672">
              <a:spcBef>
                <a:spcPts val="600"/>
              </a:spcBef>
              <a:defRPr sz="2112"/>
            </a:pPr>
            <a:r>
              <a:rPr lang="fr-FR" sz="3400" dirty="0"/>
              <a:t>Critère de notation : le fond (analyses, recherches, approfondissement, compréhension théorique et pratique du problème qui se pose) et la forme à l’écrit / la présentation orale et la répartition des rôles, la capacité à répondre aux questions. Note donnée au mois de mai.</a:t>
            </a:r>
          </a:p>
        </p:txBody>
      </p:sp>
    </p:spTree>
    <p:extLst>
      <p:ext uri="{BB962C8B-B14F-4D97-AF65-F5344CB8AC3E}">
        <p14:creationId xmlns:p14="http://schemas.microsoft.com/office/powerpoint/2010/main" val="397828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de lecture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Lire un ouvrage à partir de la bibliographie proposée ou d’un choix personnel soumis à ma validation. 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Ecrivez un ou plusieurs briefs à Chat GPT (ou à une autre intelligence artificielle) pour lui demander d’en faire une synthèse. 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Commentez cette synthèse d’après votre propre lecture. Auriez-vous été capable de faire aussi bien ? Mieux ? Quels sont les apports et les limites de cet outil d’après vous ? Comment pouvez-vous l’utiliser dans votre vie professionnelle ? </a:t>
            </a:r>
          </a:p>
          <a:p>
            <a:pPr marL="355806" indent="-318896" defTabSz="850391">
              <a:spcBef>
                <a:spcPts val="600"/>
              </a:spcBef>
              <a:defRPr sz="2232"/>
            </a:pPr>
            <a:r>
              <a:rPr lang="fr-FR" dirty="0"/>
              <a:t>A déposer sur l’EPI Recrutement au plus tard le 26/04/2024.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39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997"/>
          </a:xfrm>
        </p:spPr>
        <p:txBody>
          <a:bodyPr/>
          <a:lstStyle/>
          <a:p>
            <a:r>
              <a:rPr lang="fr-FR" dirty="0"/>
              <a:t>La fiche de lecture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C5582-9170-4D6E-86CD-EC697FFE3AB2}" type="datetime1">
              <a:rPr lang="fr-FR" smtClean="0"/>
              <a:t>29/08/2023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B6CB-722A-4B8E-9787-9814958463A7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EB51-4E65-E0D8-2F86-A037F452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3635"/>
            <a:ext cx="8229600" cy="54527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1. DESCRIPTIF</a:t>
            </a:r>
          </a:p>
          <a:p>
            <a:pPr marL="0" indent="0">
              <a:buNone/>
            </a:pPr>
            <a:r>
              <a:rPr lang="fr-FR" sz="2200" dirty="0"/>
              <a:t>Thème :</a:t>
            </a:r>
          </a:p>
          <a:p>
            <a:pPr marL="0" indent="0">
              <a:buNone/>
            </a:pPr>
            <a:r>
              <a:rPr lang="fr-FR" sz="2200" dirty="0"/>
              <a:t>Type de document (ouvrage, article, acte, </a:t>
            </a:r>
            <a:r>
              <a:rPr lang="fr-FR" sz="2200" i="1" dirty="0"/>
              <a:t>etc.</a:t>
            </a:r>
            <a:r>
              <a:rPr lang="fr-FR" sz="2200" dirty="0"/>
              <a:t>) :</a:t>
            </a:r>
          </a:p>
          <a:p>
            <a:pPr marL="0" indent="0">
              <a:buNone/>
            </a:pPr>
            <a:r>
              <a:rPr lang="fr-FR" sz="2200" dirty="0"/>
              <a:t>Titre (intégral) :</a:t>
            </a:r>
          </a:p>
          <a:p>
            <a:pPr marL="0" indent="0">
              <a:buNone/>
            </a:pPr>
            <a:r>
              <a:rPr lang="fr-FR" sz="2200" dirty="0"/>
              <a:t>Auteur(s) :</a:t>
            </a:r>
          </a:p>
          <a:p>
            <a:pPr marL="0" indent="0">
              <a:buNone/>
            </a:pPr>
            <a:r>
              <a:rPr lang="fr-FR" sz="2200" dirty="0"/>
              <a:t>Édition (lieu, maison) : 					Date d’édition :</a:t>
            </a:r>
          </a:p>
          <a:p>
            <a:pPr marL="0" indent="0">
              <a:buNone/>
            </a:pPr>
            <a:r>
              <a:rPr lang="fr-FR" sz="2200" dirty="0"/>
              <a:t>Collection : 					Nombre de pages : 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cap="all" dirty="0"/>
              <a:t>2. Mots-clefs :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3. THÈME(S) DE L’OUVRAGE</a:t>
            </a:r>
          </a:p>
          <a:p>
            <a:pPr marL="0" indent="0">
              <a:buNone/>
            </a:pPr>
            <a:r>
              <a:rPr lang="fr-FR" sz="2200" dirty="0"/>
              <a:t>Quels sont les thèmes abordés, qui concernent-ils ? A qui s’adresse l’ouvrage ? 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cap="all" dirty="0"/>
              <a:t>4. Votre Brief A UNE INTELLIGENCE ARTICICIELLE (IA)</a:t>
            </a:r>
          </a:p>
          <a:p>
            <a:pPr marL="0" indent="0">
              <a:buNone/>
            </a:pPr>
            <a:r>
              <a:rPr lang="fr-FR" sz="2200" dirty="0"/>
              <a:t>Dites </a:t>
            </a:r>
            <a:r>
              <a:rPr lang="fr-FR" sz="2200"/>
              <a:t>de quelle </a:t>
            </a:r>
            <a:r>
              <a:rPr lang="fr-FR" sz="2200" dirty="0"/>
              <a:t>IA il s’agit.</a:t>
            </a:r>
          </a:p>
          <a:p>
            <a:pPr marL="0" indent="0">
              <a:buNone/>
            </a:pPr>
            <a:r>
              <a:rPr lang="fr-FR" sz="2200" dirty="0"/>
              <a:t>Ecrivez ici le prompt adressé à l’IA.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5. LA REPONSE DE L’IA</a:t>
            </a:r>
          </a:p>
          <a:p>
            <a:pPr marL="0" indent="0">
              <a:buNone/>
            </a:pPr>
            <a:r>
              <a:rPr lang="fr-FR" sz="2200" dirty="0"/>
              <a:t> </a:t>
            </a:r>
          </a:p>
          <a:p>
            <a:pPr marL="0" indent="0">
              <a:buNone/>
            </a:pPr>
            <a:r>
              <a:rPr lang="fr-FR" sz="2200" dirty="0"/>
              <a:t>6. CONSIDÉRATIONS FINALES</a:t>
            </a:r>
          </a:p>
          <a:p>
            <a:pPr marL="36910" indent="0" defTabSz="850391">
              <a:spcBef>
                <a:spcPts val="600"/>
              </a:spcBef>
              <a:buNone/>
              <a:defRPr sz="2232"/>
            </a:pPr>
            <a:r>
              <a:rPr lang="fr-FR" dirty="0"/>
              <a:t>Quelle analyse faite vous de cet exercice ? Commentez cette synthèse d’après votre propre lecture. Auriez-vous été capable de faire aussi bien ? Mieux ? Quels sont les apports et les limites de cet outil d’après vous ? Comment pouvez-vous l’utiliser dans votre vie professionnelle ?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1287669" lvl="3" indent="-318896" defTabSz="850391">
              <a:spcBef>
                <a:spcPts val="600"/>
              </a:spcBef>
              <a:defRPr sz="2232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646971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1685</Words>
  <Application>Microsoft Macintosh PowerPoint</Application>
  <PresentationFormat>Affichage à l'écran (4:3)</PresentationFormat>
  <Paragraphs>235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barlow</vt:lpstr>
      <vt:lpstr>Calibri</vt:lpstr>
      <vt:lpstr>Wingdings</vt:lpstr>
      <vt:lpstr>2_Conception personnalisée</vt:lpstr>
      <vt:lpstr>Conception personnalisée</vt:lpstr>
      <vt:lpstr>Année 23-24 LP07 Groupe A  Cécile de Bernardi Cours n°1</vt:lpstr>
      <vt:lpstr>Calendrier de l’année</vt:lpstr>
      <vt:lpstr>Apprendre à se connaître…..</vt:lpstr>
      <vt:lpstr>Le contenu du travail</vt:lpstr>
      <vt:lpstr>Notre état d’esprit</vt:lpstr>
      <vt:lpstr>Les thèmes d’exposé</vt:lpstr>
      <vt:lpstr>Les exposés</vt:lpstr>
      <vt:lpstr>La fiche de lecture</vt:lpstr>
      <vt:lpstr>La fiche de lecture</vt:lpstr>
      <vt:lpstr>Qu’est-ce que Chat GPT ? </vt:lpstr>
      <vt:lpstr>Quoi faire avec ChatGPT ? </vt:lpstr>
      <vt:lpstr>Approfondir sur l’IA : </vt:lpstr>
      <vt:lpstr>Bibliographie</vt:lpstr>
      <vt:lpstr>Bibliographie</vt:lpstr>
      <vt:lpstr>Bibliographie</vt:lpstr>
      <vt:lpstr>Bibliographie</vt:lpstr>
      <vt:lpstr>Planning des interventions</vt:lpstr>
      <vt:lpstr>Le vocabulaire </vt:lpstr>
      <vt:lpstr>Présentation PowerPoint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Garcia</dc:creator>
  <cp:lastModifiedBy>Cécile de Bernardi</cp:lastModifiedBy>
  <cp:revision>31</cp:revision>
  <dcterms:created xsi:type="dcterms:W3CDTF">2017-09-26T14:38:18Z</dcterms:created>
  <dcterms:modified xsi:type="dcterms:W3CDTF">2023-08-29T15:34:22Z</dcterms:modified>
</cp:coreProperties>
</file>