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51" r:id="rId2"/>
  </p:sldMasterIdLst>
  <p:notesMasterIdLst>
    <p:notesMasterId r:id="rId14"/>
  </p:notesMasterIdLst>
  <p:handoutMasterIdLst>
    <p:handoutMasterId r:id="rId15"/>
  </p:handoutMasterIdLst>
  <p:sldIdLst>
    <p:sldId id="262" r:id="rId3"/>
    <p:sldId id="259" r:id="rId4"/>
    <p:sldId id="266" r:id="rId5"/>
    <p:sldId id="300" r:id="rId6"/>
    <p:sldId id="302" r:id="rId7"/>
    <p:sldId id="297" r:id="rId8"/>
    <p:sldId id="298" r:id="rId9"/>
    <p:sldId id="299" r:id="rId10"/>
    <p:sldId id="301" r:id="rId11"/>
    <p:sldId id="283" r:id="rId12"/>
    <p:sldId id="25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843"/>
    <p:restoredTop sz="95781" autoAdjust="0"/>
  </p:normalViewPr>
  <p:slideViewPr>
    <p:cSldViewPr>
      <p:cViewPr varScale="1">
        <p:scale>
          <a:sx n="110" d="100"/>
          <a:sy n="110" d="100"/>
        </p:scale>
        <p:origin x="57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2BEDD-D4FA-40C7-B091-7AF07F1C36D9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C0FDF-EADE-4093-9B08-3FA8D2DB32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560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FEDB8-F62C-4198-917C-1B769A693059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CD540-7DBA-4F4B-9415-484B6732A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717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CD540-7DBA-4F4B-9415-484B6732A6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22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CD540-7DBA-4F4B-9415-484B6732A61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955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CD540-7DBA-4F4B-9415-484B6732A61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8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789040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D2EC-1FEB-4C50-B50B-8D5FD04DF1F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A5D3-0B12-4EC3-8463-56FABE69EB82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708" y="1988840"/>
            <a:ext cx="5479103" cy="171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D2EC-1FEB-4C50-B50B-8D5FD04DF1F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A5D3-0B12-4EC3-8463-56FABE69EB8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287" y="3506383"/>
            <a:ext cx="4067946" cy="127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AB2A-5339-4CDC-98F9-0435DC02291D}" type="datetime1">
              <a:rPr lang="fr-FR" smtClean="0"/>
              <a:t>06/09/2023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3DE7-8B1B-47C3-91D3-D341616991F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287" y="3506383"/>
            <a:ext cx="4067946" cy="127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582-9170-4D6E-86CD-EC697FFE3AB2}" type="datetime1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51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06/09/2023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5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388400"/>
            <a:ext cx="5486400" cy="566738"/>
          </a:xfrm>
        </p:spPr>
        <p:txBody>
          <a:bodyPr anchor="b">
            <a:normAutofit/>
          </a:bodyPr>
          <a:lstStyle>
            <a:lvl1pPr algn="l">
              <a:defRPr sz="15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273600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968000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2DB2-84CA-46B2-9284-A4408A596178}" type="datetime1">
              <a:rPr lang="fr-FR" smtClean="0"/>
              <a:t>06/09/2023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59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252520" cy="6957392"/>
          </a:xfrm>
          <a:prstGeom prst="rect">
            <a:avLst/>
          </a:prstGeom>
          <a:solidFill>
            <a:srgbClr val="0032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A8FD2EC-1FEB-4C50-B50B-8D5FD04DF1F6}" type="datetimeFigureOut">
              <a:rPr lang="fr-FR" smtClean="0"/>
              <a:pPr/>
              <a:t>06/09/2023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BA8A5D3-0B12-4EC3-8463-56FABE69EB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9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25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33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2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F2264EF-EFA7-4C61-BB74-97680F7EC902}" type="datetime1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26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D3B6CB-722A-4B8E-9787-9814958463A7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47" y="6309320"/>
            <a:ext cx="1414706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22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5" r:id="rId2"/>
    <p:sldLayoutId id="2147483660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rgbClr val="00326E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gdumoderateur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bpifrance-universite.fr/formation/quest-ce-que-lintelligence-artificielle-et-comment-en-profite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Année 23-24 LP07 Groupe A </a:t>
            </a:r>
            <a:br>
              <a:rPr lang="fr-FR" dirty="0"/>
            </a:br>
            <a:r>
              <a:rPr lang="fr-FR" dirty="0"/>
              <a:t>Cécile de Bernardi</a:t>
            </a:r>
            <a:br>
              <a:rPr lang="fr-FR" dirty="0"/>
            </a:br>
            <a:r>
              <a:rPr lang="fr-FR" dirty="0"/>
              <a:t>Cours n°3</a:t>
            </a:r>
          </a:p>
        </p:txBody>
      </p:sp>
    </p:spTree>
    <p:extLst>
      <p:ext uri="{BB962C8B-B14F-4D97-AF65-F5344CB8AC3E}">
        <p14:creationId xmlns:p14="http://schemas.microsoft.com/office/powerpoint/2010/main" val="164413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3"/>
    </mc:Choice>
    <mc:Fallback xmlns="">
      <p:transition spd="slow" advTm="251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Pour le 4/10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10</a:t>
            </a:fld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E6FC5B-EB8D-4C43-9B9C-5BCA4429E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608511"/>
          </a:xfrm>
        </p:spPr>
        <p:txBody>
          <a:bodyPr/>
          <a:lstStyle/>
          <a:p>
            <a:pPr marL="457200" lvl="1" indent="0">
              <a:buNone/>
              <a:defRPr sz="1400">
                <a:solidFill>
                  <a:srgbClr val="262673"/>
                </a:solidFill>
              </a:defRPr>
            </a:pPr>
            <a:endParaRPr lang="fr-FR" sz="1800" dirty="0"/>
          </a:p>
          <a:p>
            <a:pPr marL="446087" lvl="1" indent="0">
              <a:buNone/>
              <a:defRPr sz="1400">
                <a:solidFill>
                  <a:srgbClr val="262673"/>
                </a:solidFill>
              </a:defRPr>
            </a:pPr>
            <a:endParaRPr lang="fr-FR" sz="1800" dirty="0"/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2957E9B-EF51-56FC-B5C3-905925258510}"/>
              </a:ext>
            </a:extLst>
          </p:cNvPr>
          <p:cNvSpPr txBox="1"/>
          <p:nvPr/>
        </p:nvSpPr>
        <p:spPr>
          <a:xfrm>
            <a:off x="529208" y="2150076"/>
            <a:ext cx="8147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Renseignez-vous sur le thème de la marque employeur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5113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3AB2A-5339-4CDC-98F9-0435DC02291D}" type="datetime1">
              <a:rPr lang="fr-FR" smtClean="0"/>
              <a:t>06/09/2023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3DE7-8B1B-47C3-91D3-D341616991FF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389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 de l’année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5582-9170-4D6E-86CD-EC697FFE3AB2}" type="datetime1">
              <a:rPr lang="fr-FR" smtClean="0"/>
              <a:t>06/09/2023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2</a:t>
            </a:fld>
            <a:endParaRPr lang="fr-FR"/>
          </a:p>
        </p:txBody>
      </p:sp>
      <p:sp>
        <p:nvSpPr>
          <p:cNvPr id="8" name="Shape 49">
            <a:extLst>
              <a:ext uri="{FF2B5EF4-FFF2-40B4-BE49-F238E27FC236}">
                <a16:creationId xmlns:a16="http://schemas.microsoft.com/office/drawing/2014/main" id="{5F00ED42-477A-284F-8482-E89665DBB9BF}"/>
              </a:ext>
            </a:extLst>
          </p:cNvPr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solidFill>
            <a:srgbClr val="9ED3D7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Char char="■"/>
              <a:defRPr sz="1600" b="1"/>
            </a:pPr>
            <a:endParaRPr dirty="0"/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Jeu</a:t>
            </a:r>
            <a:r>
              <a:rPr dirty="0">
                <a:solidFill>
                  <a:schemeClr val="bg1"/>
                </a:solidFill>
              </a:rPr>
              <a:t>di </a:t>
            </a:r>
            <a:r>
              <a:rPr lang="fr-FR" dirty="0">
                <a:solidFill>
                  <a:schemeClr val="bg1"/>
                </a:solidFill>
              </a:rPr>
              <a:t>31 août matin</a:t>
            </a:r>
          </a:p>
          <a:p>
            <a:pPr>
              <a:buFont typeface="Wingdings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chemeClr val="bg1"/>
                </a:solidFill>
              </a:rPr>
              <a:t>Lundi 4 septembre après midi</a:t>
            </a:r>
          </a:p>
          <a:p>
            <a:pPr>
              <a:buFont typeface="Wingdings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>
                <a:solidFill>
                  <a:srgbClr val="FF0000"/>
                </a:solidFill>
              </a:rPr>
              <a:t>Mercredi 6 septembre après midi</a:t>
            </a:r>
            <a:endParaRPr dirty="0">
              <a:solidFill>
                <a:srgbClr val="FF0000"/>
              </a:solidFill>
            </a:endParaRPr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Mercredi 4 octobre </a:t>
            </a:r>
            <a:r>
              <a:rPr lang="fr-FR" dirty="0">
                <a:solidFill>
                  <a:schemeClr val="bg1"/>
                </a:solidFill>
              </a:rPr>
              <a:t>après midi</a:t>
            </a:r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Vendredi 10 novembre </a:t>
            </a:r>
            <a:r>
              <a:rPr lang="fr-FR" dirty="0">
                <a:solidFill>
                  <a:schemeClr val="bg1"/>
                </a:solidFill>
              </a:rPr>
              <a:t>après midi</a:t>
            </a:r>
          </a:p>
          <a:p>
            <a:pPr>
              <a:buFont typeface="Arial" panose="020B0604020202020204" pitchFamily="34" charset="0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Jeudi 11 janvier après midi</a:t>
            </a:r>
            <a:endParaRPr lang="fr-FR" dirty="0">
              <a:solidFill>
                <a:schemeClr val="bg1"/>
              </a:solidFill>
            </a:endParaRPr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Lundi 29 janvier </a:t>
            </a:r>
            <a:r>
              <a:rPr lang="fr-FR" dirty="0">
                <a:solidFill>
                  <a:schemeClr val="bg1"/>
                </a:solidFill>
              </a:rPr>
              <a:t>matin</a:t>
            </a:r>
            <a:endParaRPr lang="fr-FR" dirty="0"/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Jeu</a:t>
            </a:r>
            <a:r>
              <a:rPr dirty="0"/>
              <a:t>di </a:t>
            </a:r>
            <a:r>
              <a:rPr lang="fr-FR" dirty="0"/>
              <a:t>21 mars après midi</a:t>
            </a:r>
          </a:p>
          <a:p>
            <a:pPr>
              <a:buFont typeface="Wingdings"/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Mardi 2 avril matin</a:t>
            </a:r>
            <a:endParaRPr dirty="0"/>
          </a:p>
          <a:p>
            <a:pPr>
              <a:buChar char="■"/>
              <a:defRPr sz="1600" b="1">
                <a:solidFill>
                  <a:srgbClr val="FFFFFF"/>
                </a:solidFill>
              </a:defRPr>
            </a:pPr>
            <a:r>
              <a:rPr lang="fr-FR" dirty="0"/>
              <a:t>Mercredi 24 avril après midi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974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Planning des interventions</a:t>
            </a:r>
          </a:p>
        </p:txBody>
      </p:sp>
      <p:graphicFrame>
        <p:nvGraphicFramePr>
          <p:cNvPr id="9" name="Table 128">
            <a:extLst>
              <a:ext uri="{FF2B5EF4-FFF2-40B4-BE49-F238E27FC236}">
                <a16:creationId xmlns:a16="http://schemas.microsoft.com/office/drawing/2014/main" id="{5B464EEE-9735-8047-A20E-1A376BA2D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48777"/>
              </p:ext>
            </p:extLst>
          </p:nvPr>
        </p:nvGraphicFramePr>
        <p:xfrm>
          <a:off x="457200" y="1196752"/>
          <a:ext cx="8330207" cy="5032420"/>
        </p:xfrm>
        <a:graphic>
          <a:graphicData uri="http://schemas.openxmlformats.org/drawingml/2006/table">
            <a:tbl>
              <a:tblPr firstRow="1"/>
              <a:tblGrid>
                <a:gridCol w="841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338">
                <a:tc>
                  <a:txBody>
                    <a:bodyPr/>
                    <a:lstStyle/>
                    <a:p>
                      <a:pPr algn="ctr">
                        <a:tabLst>
                          <a:tab pos="914400" algn="l"/>
                        </a:tabLst>
                        <a:defRPr sz="1800" b="0"/>
                      </a:pPr>
                      <a:r>
                        <a:rPr sz="2000" b="1" dirty="0">
                          <a:solidFill>
                            <a:srgbClr val="3B00A4"/>
                          </a:solidFill>
                        </a:rPr>
                        <a:t>Date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14400" algn="l"/>
                        </a:tabLst>
                        <a:defRPr sz="1800" b="0"/>
                      </a:pPr>
                      <a:r>
                        <a:rPr lang="fr-FR" sz="2000" b="1" dirty="0">
                          <a:solidFill>
                            <a:srgbClr val="3B00A4"/>
                          </a:solidFill>
                        </a:rPr>
                        <a:t>Thèmes</a:t>
                      </a:r>
                      <a:endParaRPr sz="2000" b="1" dirty="0">
                        <a:solidFill>
                          <a:srgbClr val="3B00A4"/>
                        </a:solidFill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914400" algn="l"/>
                        </a:tabLst>
                        <a:defRPr sz="1800" b="0"/>
                      </a:pPr>
                      <a:r>
                        <a:rPr sz="2000" b="1" dirty="0">
                          <a:solidFill>
                            <a:srgbClr val="3B00A4"/>
                          </a:solidFill>
                        </a:rPr>
                        <a:t>Qui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4/09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  <a:defRPr sz="1600" b="1">
                          <a:solidFill>
                            <a:srgbClr val="FFFFFF"/>
                          </a:solidFill>
                        </a:defRPr>
                      </a:pPr>
                      <a:r>
                        <a:rPr lang="fr-FR" sz="2000" b="0" i="0" baseline="0" dirty="0">
                          <a:solidFill>
                            <a:schemeClr val="tx1"/>
                          </a:solidFill>
                        </a:rPr>
                        <a:t>Recruter sans discriminer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Stella Roger Baho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highlight>
                            <a:srgbClr val="FFFF00"/>
                          </a:highlight>
                        </a:rPr>
                        <a:t>6/09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L’innovation dans le recrutement 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Mathias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Elanur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 Jean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78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4/10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La marque employeur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Maïla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Rojda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244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10/11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</a:rPr>
                        <a:t>La cooptation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fr-FR" sz="2100" dirty="0">
                          <a:solidFill>
                            <a:schemeClr val="tx1"/>
                          </a:solidFill>
                        </a:rPr>
                        <a:t>Mireille et Alexandru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11/01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Le recrutement à l’international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Solène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Téné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Nomma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29/01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Les outils digitaux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Navina</a:t>
                      </a:r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 Sabrina </a:t>
                      </a:r>
                      <a:r>
                        <a:rPr lang="fr-FR" sz="2000" dirty="0" err="1">
                          <a:solidFill>
                            <a:schemeClr val="tx1"/>
                          </a:solidFill>
                        </a:rPr>
                        <a:t>Chririne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21/03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L’entretien de recrutement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 err="1"/>
                        <a:t>Myriem</a:t>
                      </a:r>
                      <a:r>
                        <a:rPr lang="fr-FR" sz="2000" dirty="0"/>
                        <a:t> Ines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02/04</a:t>
                      </a:r>
                      <a:endParaRPr lang="mr-IN" sz="2000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Les travailleurs handicapés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Anouar Janet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0320970"/>
                  </a:ext>
                </a:extLst>
              </a:tr>
              <a:tr h="719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24</a:t>
                      </a:r>
                      <a:r>
                        <a:rPr lang="mr-IN" sz="2000" dirty="0"/>
                        <a:t>/</a:t>
                      </a:r>
                      <a:r>
                        <a:rPr lang="fr-FR" sz="2000" dirty="0"/>
                        <a:t>04</a:t>
                      </a:r>
                      <a:endParaRPr lang="mr-IN" sz="2000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L’intégration des nouveaux embauchés</a:t>
                      </a: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914400" algn="l"/>
                        </a:tabLst>
                        <a:defRPr sz="1800"/>
                      </a:pPr>
                      <a:r>
                        <a:rPr lang="fr-FR" sz="2000" dirty="0"/>
                        <a:t>Tess, </a:t>
                      </a:r>
                      <a:r>
                        <a:rPr lang="fr-FR" sz="2000" dirty="0" err="1"/>
                        <a:t>Lowencia</a:t>
                      </a:r>
                      <a:endParaRPr lang="fr-FR" sz="2000" dirty="0"/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3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6978C6-ED9D-AE41-D17F-60CB3A92D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 de ce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E0A722-94AE-8CEC-4589-7CDA9C8CC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560" y="1700808"/>
            <a:ext cx="8532440" cy="3991173"/>
          </a:xfrm>
        </p:spPr>
        <p:txBody>
          <a:bodyPr>
            <a:normAutofit/>
          </a:bodyPr>
          <a:lstStyle/>
          <a:p>
            <a:endParaRPr lang="fr-FR" sz="2000" dirty="0"/>
          </a:p>
          <a:p>
            <a:r>
              <a:rPr lang="fr-FR" sz="2000" dirty="0"/>
              <a:t>Quizz sur la discrimination dans le recrutement </a:t>
            </a:r>
          </a:p>
          <a:p>
            <a:r>
              <a:rPr lang="fr-FR" sz="2000" dirty="0"/>
              <a:t>Introduction à l’utilisation de Chat GPT</a:t>
            </a:r>
          </a:p>
          <a:p>
            <a:pPr marL="0" indent="0">
              <a:buNone/>
            </a:pPr>
            <a:r>
              <a:rPr lang="fr-FR" sz="2000" dirty="0"/>
              <a:t>	- Théorie </a:t>
            </a:r>
          </a:p>
          <a:p>
            <a:pPr marL="0" indent="0">
              <a:buNone/>
            </a:pPr>
            <a:r>
              <a:rPr lang="fr-FR" sz="2000" dirty="0"/>
              <a:t>	- Pratique 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L’innovation dans le recrutement </a:t>
            </a:r>
          </a:p>
          <a:p>
            <a:pPr marL="0" indent="0">
              <a:buNone/>
            </a:pPr>
            <a:r>
              <a:rPr lang="fr-FR" sz="2000" dirty="0"/>
              <a:t>	- Exposé (Stella/Roger/Baho)</a:t>
            </a:r>
          </a:p>
          <a:p>
            <a:pPr marL="0" indent="0">
              <a:buNone/>
            </a:pPr>
            <a:r>
              <a:rPr lang="fr-FR" sz="2000" dirty="0"/>
              <a:t>	- Q&amp;R + Debriefing</a:t>
            </a:r>
          </a:p>
          <a:p>
            <a:pPr marL="0" indent="0">
              <a:buNone/>
            </a:pPr>
            <a:r>
              <a:rPr lang="fr-FR" sz="2000" dirty="0"/>
              <a:t>	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4EDE95-060E-8AB2-65B9-4CDA6097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9D55C2-A402-C7DB-946E-17BAAA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100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6978C6-ED9D-AE41-D17F-60CB3A92D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QUIZZ de connaissances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E0A722-94AE-8CEC-4589-7CDA9C8CC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1560" y="1700808"/>
            <a:ext cx="6912768" cy="39911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NOM Prénom</a:t>
            </a:r>
          </a:p>
          <a:p>
            <a:pPr marL="0" indent="0">
              <a:buNone/>
            </a:pPr>
            <a:r>
              <a:rPr lang="fr-FR" sz="2000" dirty="0"/>
              <a:t>LP07A</a:t>
            </a:r>
          </a:p>
          <a:p>
            <a:pPr marL="0" indent="0">
              <a:buNone/>
            </a:pPr>
            <a:r>
              <a:rPr lang="fr-FR" sz="2000" dirty="0"/>
              <a:t>1) Qu’est-ce qu’un stéréotype ? (3 pts)</a:t>
            </a:r>
          </a:p>
          <a:p>
            <a:pPr marL="0" indent="0">
              <a:buNone/>
            </a:pPr>
            <a:r>
              <a:rPr lang="fr-FR" sz="2000" dirty="0"/>
              <a:t>2) Qu’est-ce qu’un préjugé ? (3 pts)</a:t>
            </a:r>
          </a:p>
          <a:p>
            <a:pPr marL="0" indent="0">
              <a:buNone/>
            </a:pPr>
            <a:r>
              <a:rPr lang="fr-FR" sz="2000" dirty="0"/>
              <a:t>3) Qu’est-ce qu’une discrimination ? (3 pts)</a:t>
            </a:r>
          </a:p>
          <a:p>
            <a:pPr marL="0" indent="0">
              <a:buNone/>
            </a:pPr>
            <a:r>
              <a:rPr lang="fr-FR" sz="2000" dirty="0"/>
              <a:t>3) Donnez un exemple de discrimination directe (2 pts)</a:t>
            </a:r>
          </a:p>
          <a:p>
            <a:pPr marL="0" indent="0">
              <a:buNone/>
            </a:pPr>
            <a:r>
              <a:rPr lang="fr-FR" sz="2000" dirty="0"/>
              <a:t>4) De discrimination indirecte (2 pts)</a:t>
            </a:r>
          </a:p>
          <a:p>
            <a:pPr marL="0" indent="0">
              <a:buNone/>
            </a:pPr>
            <a:r>
              <a:rPr lang="fr-FR" sz="2000" dirty="0"/>
              <a:t>5) Combien le législateur a-t-il identifié de critères de discrimination interdits ? Citez-en 5. (3 pts)</a:t>
            </a:r>
          </a:p>
          <a:p>
            <a:pPr marL="0" indent="0">
              <a:buNone/>
            </a:pPr>
            <a:r>
              <a:rPr lang="fr-FR" sz="2000" dirty="0"/>
              <a:t>6) A qui s’adresser en cas de discrimination ? (2 pts)</a:t>
            </a:r>
          </a:p>
          <a:p>
            <a:pPr marL="0" indent="0">
              <a:buNone/>
            </a:pPr>
            <a:r>
              <a:rPr lang="fr-FR" sz="2000" dirty="0"/>
              <a:t>7) Comment la preuve de la discrimination peut-elle être apportée ? Devant le tribunal civil ? Devant le tribunal pénal ? (2 pts)</a:t>
            </a:r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4EDE95-060E-8AB2-65B9-4CDA6097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9D55C2-A402-C7DB-946E-17BAAA64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46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6D17E-F341-9325-5DF7-93344A9B4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/>
              <a:t>Qu’est-ce que Chat GPT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5791B-EE0E-C9EE-71C5-3F394B8EE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964294"/>
            <a:ext cx="8229600" cy="52730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1800" b="0" i="0" dirty="0" err="1">
                <a:solidFill>
                  <a:srgbClr val="5D5F60"/>
                </a:solidFill>
                <a:effectLst/>
              </a:rPr>
              <a:t>ChatGPT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= </a:t>
            </a:r>
            <a:r>
              <a:rPr lang="fr-FR" sz="1800" b="0" i="0" dirty="0" err="1">
                <a:solidFill>
                  <a:srgbClr val="5D5F60"/>
                </a:solidFill>
                <a:effectLst/>
              </a:rPr>
              <a:t>chatbot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 = Chat avec ro(Bot) conçu par la société américaine </a:t>
            </a:r>
            <a:r>
              <a:rPr lang="fr-FR" sz="1800" b="0" i="0" dirty="0" err="1">
                <a:solidFill>
                  <a:srgbClr val="5D5F60"/>
                </a:solidFill>
                <a:effectLst/>
              </a:rPr>
              <a:t>OpenAI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, spécialisée dans le domaine de l’intelligence artificielle. </a:t>
            </a:r>
          </a:p>
          <a:p>
            <a:pPr marL="0" indent="0">
              <a:buNone/>
            </a:pPr>
            <a:r>
              <a:rPr lang="fr-FR" sz="1800" b="0" i="0" dirty="0">
                <a:solidFill>
                  <a:srgbClr val="5D5F60"/>
                </a:solidFill>
                <a:effectLst/>
              </a:rPr>
              <a:t>Sa principale fonction : générer du texte pour répondre aux requêtes des internautes. Le </a:t>
            </a:r>
            <a:r>
              <a:rPr lang="fr-FR" sz="1800" b="0" i="0" dirty="0" err="1">
                <a:solidFill>
                  <a:srgbClr val="5D5F60"/>
                </a:solidFill>
                <a:effectLst/>
              </a:rPr>
              <a:t>chatbot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peut générer des réponses textuelles dans plusieurs langues dont le français.</a:t>
            </a:r>
          </a:p>
          <a:p>
            <a:pPr marL="0" indent="0">
              <a:buNone/>
            </a:pPr>
            <a:r>
              <a:rPr lang="fr-FR" sz="1800" b="0" i="0" dirty="0" err="1">
                <a:solidFill>
                  <a:srgbClr val="5D5F60"/>
                </a:solidFill>
                <a:effectLst/>
              </a:rPr>
              <a:t>ChatGPT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est une IA conversationnelle disponible en ligne gratuitement, capable de répondre instantanément à vos questions et d’adapter son discours en fonction de vos interactions. Le </a:t>
            </a:r>
            <a:r>
              <a:rPr lang="fr-FR" sz="1800" b="0" i="0" dirty="0" err="1">
                <a:solidFill>
                  <a:srgbClr val="5D5F60"/>
                </a:solidFill>
                <a:effectLst/>
              </a:rPr>
              <a:t>chatbot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peut également reconnaître ses erreurs, contester des prémisses incorrectes mais aussi rejeter des demandes inappropriées pour éviter les dérives. </a:t>
            </a:r>
          </a:p>
          <a:p>
            <a:pPr marL="0" indent="0">
              <a:buNone/>
            </a:pPr>
            <a:r>
              <a:rPr lang="fr-FR" sz="1800" b="0" i="0" dirty="0" err="1">
                <a:solidFill>
                  <a:srgbClr val="5D5F60"/>
                </a:solidFill>
                <a:effectLst/>
              </a:rPr>
              <a:t>ChatGPT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est accessible au grand public depuis fin novembre 2022.</a:t>
            </a:r>
          </a:p>
          <a:p>
            <a:pPr marL="0" indent="0" algn="l">
              <a:buNone/>
            </a:pPr>
            <a:r>
              <a:rPr lang="fr-FR" sz="1800" b="0" i="0" dirty="0">
                <a:solidFill>
                  <a:srgbClr val="5D5F60"/>
                </a:solidFill>
                <a:effectLst/>
              </a:rPr>
              <a:t>Le nom </a:t>
            </a:r>
            <a:r>
              <a:rPr lang="fr-FR" sz="1800" b="0" i="0" dirty="0" err="1">
                <a:solidFill>
                  <a:srgbClr val="5D5F60"/>
                </a:solidFill>
                <a:effectLst/>
              </a:rPr>
              <a:t>ChatGPT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signifie : “chat” qui fait référence à une discussion en ligne et “GPT” qui signifie “</a:t>
            </a:r>
            <a:r>
              <a:rPr lang="fr-FR" sz="1800" b="0" i="0" dirty="0" err="1">
                <a:solidFill>
                  <a:srgbClr val="5D5F60"/>
                </a:solidFill>
                <a:effectLst/>
              </a:rPr>
              <a:t>Generative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Pre-</a:t>
            </a:r>
            <a:r>
              <a:rPr lang="fr-FR" sz="1800" b="0" i="0" dirty="0" err="1">
                <a:solidFill>
                  <a:srgbClr val="5D5F60"/>
                </a:solidFill>
                <a:effectLst/>
              </a:rPr>
              <a:t>trained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Transformer” car le bot d’</a:t>
            </a:r>
            <a:r>
              <a:rPr lang="fr-FR" sz="1800" b="0" i="0" dirty="0" err="1">
                <a:solidFill>
                  <a:srgbClr val="5D5F60"/>
                </a:solidFill>
                <a:effectLst/>
              </a:rPr>
              <a:t>OpenAI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a été pré-entraîné sur des données afin de pouvoir générer des réponses textuelles pertinentes.</a:t>
            </a:r>
          </a:p>
          <a:p>
            <a:pPr marL="0" indent="0" algn="l">
              <a:buNone/>
            </a:pPr>
            <a:r>
              <a:rPr lang="fr-FR" sz="1800" b="0" i="0" dirty="0" err="1">
                <a:solidFill>
                  <a:srgbClr val="5D5F60"/>
                </a:solidFill>
                <a:effectLst/>
              </a:rPr>
              <a:t>ChatGPT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 dans sa version gratuite se base sur la technologie de génération de langage naturel : GPT-3.5. Ce modèle d’intelligence artificielle a été entraîné pour interpréter les requêtes textuelles appelées </a:t>
            </a:r>
            <a:r>
              <a:rPr lang="fr-FR" sz="1800" b="1" i="0" dirty="0">
                <a:solidFill>
                  <a:srgbClr val="5D5F60"/>
                </a:solidFill>
                <a:effectLst/>
              </a:rPr>
              <a:t>prompts</a:t>
            </a:r>
            <a:r>
              <a:rPr lang="fr-FR" sz="1800" b="0" i="0" dirty="0">
                <a:solidFill>
                  <a:srgbClr val="5D5F60"/>
                </a:solidFill>
                <a:effectLst/>
              </a:rPr>
              <a:t>.</a:t>
            </a:r>
          </a:p>
          <a:p>
            <a:pPr marL="0" indent="0" algn="l">
              <a:buNone/>
            </a:pPr>
            <a:endParaRPr lang="fr-FR" dirty="0">
              <a:solidFill>
                <a:srgbClr val="5D5F60"/>
              </a:solidFill>
              <a:latin typeface="barlow" pitchFamily="2" charset="77"/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60BE37-0C34-1001-C8F5-187D8955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FC0340-5C15-C35B-1346-D4D7E6AD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10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6D17E-F341-9325-5DF7-93344A9B4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/>
              <a:t>Quoi faire avec </a:t>
            </a:r>
            <a:r>
              <a:rPr lang="fr-FR" dirty="0" err="1"/>
              <a:t>ChatGPT</a:t>
            </a:r>
            <a:r>
              <a:rPr lang="fr-FR" dirty="0"/>
              <a:t> ?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5791B-EE0E-C9EE-71C5-3F394B8EE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552" y="1052736"/>
            <a:ext cx="7200800" cy="48409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Avec GPT-3.5 (gratuit) on peut par exemple 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Générer des idées pour vous aider à trouver de l’inspiration,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Vous expliquer</a:t>
            </a:r>
            <a:r>
              <a:rPr lang="fr-FR" dirty="0">
                <a:solidFill>
                  <a:srgbClr val="5D5F60"/>
                </a:solidFill>
                <a:latin typeface="barlow" pitchFamily="2" charset="77"/>
              </a:rPr>
              <a:t> </a:t>
            </a: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un sujet complexe de façon simplifiée,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Rédiger un long texte sur un sujet spécifique,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Faire une synthèse d’un long document,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Suggérer un plan détaillé pour un cours,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Rédiger un email avec votre style d’écriture,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Écrire un récit fictif avec plusieurs personnages,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Classer ou extraire des données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Identifier des bugs de code pour les développeurs…</a:t>
            </a:r>
          </a:p>
          <a:p>
            <a:pPr marL="0" indent="0" algn="l">
              <a:buNone/>
            </a:pPr>
            <a:endParaRPr lang="fr-FR" b="0" i="0" dirty="0">
              <a:solidFill>
                <a:srgbClr val="5D5F60"/>
              </a:solidFill>
              <a:effectLst/>
              <a:latin typeface="barlow" pitchFamily="2" charset="77"/>
            </a:endParaRPr>
          </a:p>
          <a:p>
            <a:pPr marL="0" indent="0" algn="l">
              <a:buNone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Avec GPT-4 (payant) on peut par exemple 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Interpréter des images et comprendre leurs contextes,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Générer des textes plus créatifs (chansons, scénarios de film…),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Résumer des textes très longs jusqu’à 25 000 mots,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Créer un site web ou une application à partir d’un simple croquis,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Générer du code pour créer un jeu vidéo…</a:t>
            </a:r>
            <a:endParaRPr lang="fr-FR" dirty="0">
              <a:solidFill>
                <a:srgbClr val="5D5F60"/>
              </a:solidFill>
              <a:latin typeface="barlow" pitchFamily="2" charset="77"/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60BE37-0C34-1001-C8F5-187D8955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FC0340-5C15-C35B-1346-D4D7E6AD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7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BFB5E3-569C-096E-F907-905F309EE9A1}"/>
              </a:ext>
            </a:extLst>
          </p:cNvPr>
          <p:cNvSpPr/>
          <p:nvPr/>
        </p:nvSpPr>
        <p:spPr>
          <a:xfrm>
            <a:off x="5292080" y="538172"/>
            <a:ext cx="36107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Attention : dernière maj sept 21</a:t>
            </a:r>
          </a:p>
        </p:txBody>
      </p:sp>
    </p:spTree>
    <p:extLst>
      <p:ext uri="{BB962C8B-B14F-4D97-AF65-F5344CB8AC3E}">
        <p14:creationId xmlns:p14="http://schemas.microsoft.com/office/powerpoint/2010/main" val="368389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6D17E-F341-9325-5DF7-93344A9B4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/>
              <a:t>Approfondir sur l’IA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15791B-EE0E-C9EE-71C5-3F394B8EE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584" y="1087310"/>
            <a:ext cx="2880320" cy="484096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Les alternatives à </a:t>
            </a:r>
            <a:r>
              <a:rPr lang="fr-FR" b="0" i="0" dirty="0" err="1">
                <a:solidFill>
                  <a:srgbClr val="5D5F60"/>
                </a:solidFill>
                <a:effectLst/>
                <a:latin typeface="barlow" pitchFamily="2" charset="77"/>
              </a:rPr>
              <a:t>ChatGPT</a:t>
            </a:r>
            <a:r>
              <a:rPr lang="fr-FR" b="0" i="0" dirty="0">
                <a:solidFill>
                  <a:srgbClr val="5D5F60"/>
                </a:solidFill>
                <a:effectLst/>
                <a:latin typeface="barlow" pitchFamily="2" charset="77"/>
              </a:rPr>
              <a:t>: </a:t>
            </a:r>
            <a:endParaRPr lang="fr-FR" dirty="0">
              <a:solidFill>
                <a:srgbClr val="5D5F60"/>
              </a:solidFill>
              <a:latin typeface="barlow" pitchFamily="2" charset="77"/>
            </a:endParaRP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60BE37-0C34-1001-C8F5-187D8955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FC0340-5C15-C35B-1346-D4D7E6AD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8</a:t>
            </a:fld>
            <a:endParaRPr lang="fr-FR"/>
          </a:p>
        </p:txBody>
      </p:sp>
      <p:pic>
        <p:nvPicPr>
          <p:cNvPr id="7" name="Image 6" descr="Une image contenant texte, capture d’écran, Police, conception&#10;&#10;Description générée automatiquement">
            <a:extLst>
              <a:ext uri="{FF2B5EF4-FFF2-40B4-BE49-F238E27FC236}">
                <a16:creationId xmlns:a16="http://schemas.microsoft.com/office/drawing/2014/main" id="{1BE62A57-7020-F9A5-A792-0B58DBB57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2391544" cy="340899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2188164-122B-196C-41E7-6B9F5AAEB718}"/>
              </a:ext>
            </a:extLst>
          </p:cNvPr>
          <p:cNvSpPr txBox="1"/>
          <p:nvPr/>
        </p:nvSpPr>
        <p:spPr>
          <a:xfrm>
            <a:off x="5004048" y="1916832"/>
            <a:ext cx="39722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fr-FR" b="0" i="0" dirty="0">
                <a:effectLst/>
                <a:latin typeface="barlow" pitchFamily="2" charset="77"/>
              </a:rPr>
              <a:t>Mes sources pour cette séquence: </a:t>
            </a:r>
            <a:endParaRPr lang="fr-FR" dirty="0">
              <a:latin typeface="barlow" pitchFamily="2" charset="77"/>
            </a:endParaRPr>
          </a:p>
          <a:p>
            <a:r>
              <a:rPr lang="fr-FR" dirty="0">
                <a:hlinkClick r:id="rId3"/>
              </a:rPr>
              <a:t>https://www.blogdumoderateur.com</a:t>
            </a:r>
            <a:endParaRPr lang="fr-FR" dirty="0"/>
          </a:p>
          <a:p>
            <a:pPr marL="0" indent="0" algn="l">
              <a:buNone/>
            </a:pPr>
            <a:endParaRPr lang="fr-FR" b="0" i="0" dirty="0">
              <a:effectLst/>
              <a:latin typeface="barlow" pitchFamily="2" charset="77"/>
            </a:endParaRPr>
          </a:p>
          <a:p>
            <a:pPr marL="0" indent="0" algn="l">
              <a:buNone/>
            </a:pPr>
            <a:r>
              <a:rPr lang="fr-FR" b="0" i="0" dirty="0">
                <a:effectLst/>
                <a:latin typeface="barlow" pitchFamily="2" charset="77"/>
              </a:rPr>
              <a:t>Le Webinaire de BPI France (1H) : </a:t>
            </a:r>
            <a:endParaRPr lang="fr-FR" dirty="0">
              <a:latin typeface="barlow" pitchFamily="2" charset="77"/>
            </a:endParaRPr>
          </a:p>
          <a:p>
            <a:r>
              <a:rPr lang="fr-FR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https://www.bpifrance-universite.fr/formation/quest-ce-que-lintelligence-artificielle-et-comment-en-profiter/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357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B25972-A2C0-8756-DE95-5DCBA6013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Par groupe de deux étudiants, </a:t>
            </a:r>
          </a:p>
          <a:p>
            <a:r>
              <a:rPr lang="fr-FR" sz="2000" dirty="0"/>
              <a:t>Connectez-vous sur Chat GPT et faites des tests. </a:t>
            </a:r>
          </a:p>
          <a:p>
            <a:r>
              <a:rPr lang="fr-FR" sz="2000" dirty="0"/>
              <a:t>Essayez une autre IA. Faites des tests ? </a:t>
            </a:r>
          </a:p>
          <a:p>
            <a:r>
              <a:rPr lang="fr-FR" sz="2000" dirty="0"/>
              <a:t>Notez vos réflexions, vos étonnements et soyez prêts à partager avec le groupe. 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2000" dirty="0"/>
              <a:t>20 </a:t>
            </a:r>
            <a:r>
              <a:rPr lang="fr-FR" sz="2000" dirty="0" err="1"/>
              <a:t>mns</a:t>
            </a:r>
            <a:r>
              <a:rPr lang="fr-FR" sz="2000" dirty="0"/>
              <a:t> de pratique.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788D0C-E2B6-A1D5-6F98-C9A29CF3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FB79-AC39-4E75-A8D6-6F058E646727}" type="datetime1">
              <a:rPr lang="fr-FR" smtClean="0"/>
              <a:t>06/09/2023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31A8B1-E5F1-F275-9024-900A9185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3B6CB-722A-4B8E-9787-9814958463A7}" type="slidenum">
              <a:rPr lang="fr-FR" smtClean="0"/>
              <a:t>9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FB8E3B9-5C04-A11B-2310-7351797A7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74638"/>
            <a:ext cx="2068532" cy="104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61038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3610</TotalTime>
  <Words>773</Words>
  <Application>Microsoft Macintosh PowerPoint</Application>
  <PresentationFormat>Affichage à l'écran (4:3)</PresentationFormat>
  <Paragraphs>130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barlow</vt:lpstr>
      <vt:lpstr>Calibri</vt:lpstr>
      <vt:lpstr>Wingdings</vt:lpstr>
      <vt:lpstr>2_Conception personnalisée</vt:lpstr>
      <vt:lpstr>Conception personnalisée</vt:lpstr>
      <vt:lpstr>Année 23-24 LP07 Groupe A  Cécile de Bernardi Cours n°3</vt:lpstr>
      <vt:lpstr>Calendrier de l’année</vt:lpstr>
      <vt:lpstr>Planning des interventions</vt:lpstr>
      <vt:lpstr>Sommaire de ce cours</vt:lpstr>
      <vt:lpstr>QUIZZ de connaissances </vt:lpstr>
      <vt:lpstr>Qu’est-ce que Chat GPT ? </vt:lpstr>
      <vt:lpstr>Quoi faire avec ChatGPT ? </vt:lpstr>
      <vt:lpstr>Approfondir sur l’IA : </vt:lpstr>
      <vt:lpstr>Présentation PowerPoint</vt:lpstr>
      <vt:lpstr>Pour le 4/10</vt:lpstr>
      <vt:lpstr>Présentation PowerPoint</vt:lpstr>
    </vt:vector>
  </TitlesOfParts>
  <Company>Université Paris 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Garcia</dc:creator>
  <cp:lastModifiedBy>Cécile de Bernardi</cp:lastModifiedBy>
  <cp:revision>41</cp:revision>
  <dcterms:created xsi:type="dcterms:W3CDTF">2017-09-26T14:38:18Z</dcterms:created>
  <dcterms:modified xsi:type="dcterms:W3CDTF">2023-09-06T16:16:14Z</dcterms:modified>
</cp:coreProperties>
</file>