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06" r:id="rId2"/>
    <p:sldId id="362" r:id="rId3"/>
    <p:sldId id="291" r:id="rId4"/>
    <p:sldId id="296" r:id="rId5"/>
    <p:sldId id="318" r:id="rId6"/>
    <p:sldId id="313" r:id="rId7"/>
    <p:sldId id="314" r:id="rId8"/>
    <p:sldId id="315" r:id="rId9"/>
    <p:sldId id="316" r:id="rId10"/>
    <p:sldId id="342" r:id="rId11"/>
    <p:sldId id="332" r:id="rId12"/>
    <p:sldId id="324" r:id="rId13"/>
    <p:sldId id="330" r:id="rId14"/>
    <p:sldId id="336" r:id="rId15"/>
    <p:sldId id="331" r:id="rId16"/>
    <p:sldId id="343" r:id="rId17"/>
    <p:sldId id="340" r:id="rId18"/>
    <p:sldId id="347" r:id="rId19"/>
    <p:sldId id="377" r:id="rId20"/>
    <p:sldId id="348" r:id="rId21"/>
    <p:sldId id="350" r:id="rId22"/>
    <p:sldId id="351" r:id="rId23"/>
    <p:sldId id="352" r:id="rId24"/>
    <p:sldId id="372" r:id="rId25"/>
    <p:sldId id="378" r:id="rId26"/>
    <p:sldId id="355" r:id="rId27"/>
    <p:sldId id="353" r:id="rId28"/>
    <p:sldId id="373" r:id="rId29"/>
    <p:sldId id="374" r:id="rId30"/>
    <p:sldId id="361" r:id="rId31"/>
    <p:sldId id="381" r:id="rId32"/>
    <p:sldId id="375" r:id="rId33"/>
    <p:sldId id="376" r:id="rId34"/>
    <p:sldId id="380" r:id="rId35"/>
    <p:sldId id="382" r:id="rId36"/>
    <p:sldId id="360" r:id="rId37"/>
    <p:sldId id="357"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elie Collin-Ruelle" initials="AC" lastIdx="1" clrIdx="0">
    <p:extLst>
      <p:ext uri="{19B8F6BF-5375-455C-9EA6-DF929625EA0E}">
        <p15:presenceInfo xmlns:p15="http://schemas.microsoft.com/office/powerpoint/2012/main" userId="S-1-5-21-2532064017-1110016622-2015289324-1240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84140" autoAdjust="0"/>
  </p:normalViewPr>
  <p:slideViewPr>
    <p:cSldViewPr snapToGrid="0">
      <p:cViewPr varScale="1">
        <p:scale>
          <a:sx n="93" d="100"/>
          <a:sy n="93" d="100"/>
        </p:scale>
        <p:origin x="12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1CE94B-6DF7-4CE0-9BB4-9A42CDE73BC4}" type="datetimeFigureOut">
              <a:rPr lang="fr-FR" smtClean="0"/>
              <a:t>14/09/2023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F337ED-18D6-45F0-91B7-57BA82D62302}" type="slidenum">
              <a:rPr lang="fr-FR" smtClean="0"/>
              <a:t>‹N°›</a:t>
            </a:fld>
            <a:endParaRPr lang="fr-FR"/>
          </a:p>
        </p:txBody>
      </p:sp>
    </p:spTree>
    <p:extLst>
      <p:ext uri="{BB962C8B-B14F-4D97-AF65-F5344CB8AC3E}">
        <p14:creationId xmlns:p14="http://schemas.microsoft.com/office/powerpoint/2010/main" val="3498056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a:extLst>
              <a:ext uri="{FF2B5EF4-FFF2-40B4-BE49-F238E27FC236}">
                <a16:creationId xmlns:a16="http://schemas.microsoft.com/office/drawing/2014/main" id="{B9AEEAFB-D68B-484A-924F-0DC100D7B0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ce réservé des commentaires 2">
            <a:extLst>
              <a:ext uri="{FF2B5EF4-FFF2-40B4-BE49-F238E27FC236}">
                <a16:creationId xmlns:a16="http://schemas.microsoft.com/office/drawing/2014/main" id="{DFC50C1C-9C38-42E6-AC5F-B3D15E59A0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a:t>All the Centres of the Sorbonne Law </a:t>
            </a:r>
            <a:r>
              <a:rPr lang="fr-FR" altLang="fr-FR" dirty="0" err="1"/>
              <a:t>School</a:t>
            </a:r>
            <a:r>
              <a:rPr lang="fr-FR" altLang="fr-FR" dirty="0"/>
              <a:t> are </a:t>
            </a:r>
            <a:r>
              <a:rPr lang="en-US" altLang="fr-FR" dirty="0"/>
              <a:t>based in Paris’s Latin Quarter. The fifth arrondissement is noted for its bookshops, cafés – and as the site of the 1968 student protests. There’s a wealth of culture on its doorstep: the Jardin des </a:t>
            </a:r>
            <a:r>
              <a:rPr lang="en-US" altLang="fr-FR" dirty="0" err="1"/>
              <a:t>Plantes</a:t>
            </a:r>
            <a:r>
              <a:rPr lang="en-US" altLang="fr-FR" dirty="0"/>
              <a:t> botanical gardens, the National Museum of Natural History and the Panthéon.</a:t>
            </a:r>
            <a:endParaRPr lang="fr-FR" altLang="fr-FR" dirty="0"/>
          </a:p>
        </p:txBody>
      </p:sp>
      <p:sp>
        <p:nvSpPr>
          <p:cNvPr id="10244" name="Espace réservé du numéro de diapositive 3">
            <a:extLst>
              <a:ext uri="{FF2B5EF4-FFF2-40B4-BE49-F238E27FC236}">
                <a16:creationId xmlns:a16="http://schemas.microsoft.com/office/drawing/2014/main" id="{0095F4D5-F471-45E1-B710-117FFC4E66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5243C8-17A2-4290-A4A9-9334B577DB18}" type="slidenum">
              <a:rPr lang="fr-FR" altLang="nb-NO" smtClean="0"/>
              <a:pPr/>
              <a:t>5</a:t>
            </a:fld>
            <a:endParaRPr lang="fr-FR" alt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a:extLst>
              <a:ext uri="{FF2B5EF4-FFF2-40B4-BE49-F238E27FC236}">
                <a16:creationId xmlns:a16="http://schemas.microsoft.com/office/drawing/2014/main" id="{F3C57822-1D1E-4902-82D2-3A3F5EAC91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a:extLst>
              <a:ext uri="{FF2B5EF4-FFF2-40B4-BE49-F238E27FC236}">
                <a16:creationId xmlns:a16="http://schemas.microsoft.com/office/drawing/2014/main" id="{AF739AF9-5E8B-4348-A7CB-67F6421DE107}"/>
              </a:ext>
            </a:extLst>
          </p:cNvPr>
          <p:cNvSpPr>
            <a:spLocks noGrp="1"/>
          </p:cNvSpPr>
          <p:nvPr>
            <p:ph type="body" idx="1"/>
          </p:nvPr>
        </p:nvSpPr>
        <p:spPr/>
        <p:txBody>
          <a:bodyPr/>
          <a:lstStyle/>
          <a:p>
            <a:pPr>
              <a:defRPr/>
            </a:pPr>
            <a:r>
              <a:rPr lang="fr-FR" dirty="0" err="1"/>
              <a:t>Research</a:t>
            </a:r>
            <a:r>
              <a:rPr lang="fr-FR" dirty="0"/>
              <a:t> Centres of the Sorbonne Law </a:t>
            </a:r>
            <a:r>
              <a:rPr lang="fr-FR" dirty="0" err="1"/>
              <a:t>School</a:t>
            </a:r>
            <a:endParaRPr lang="fr-FR" dirty="0"/>
          </a:p>
          <a:p>
            <a:pPr marL="171450" indent="-171450">
              <a:buFontTx/>
              <a:buChar char="-"/>
              <a:defRPr/>
            </a:pPr>
            <a:r>
              <a:rPr lang="fr-FR" dirty="0"/>
              <a:t>Sorbonne Institute of </a:t>
            </a:r>
            <a:r>
              <a:rPr lang="fr-FR" dirty="0" err="1"/>
              <a:t>Legal</a:t>
            </a:r>
            <a:r>
              <a:rPr lang="fr-FR" dirty="0"/>
              <a:t> </a:t>
            </a:r>
            <a:r>
              <a:rPr lang="fr-FR" dirty="0" err="1"/>
              <a:t>Research</a:t>
            </a:r>
            <a:r>
              <a:rPr lang="fr-FR" dirty="0"/>
              <a:t> (IRJS)</a:t>
            </a:r>
          </a:p>
          <a:p>
            <a:pPr marL="171450" indent="-171450">
              <a:buFontTx/>
              <a:buChar char="-"/>
              <a:defRPr/>
            </a:pPr>
            <a:r>
              <a:rPr lang="fr-FR" dirty="0"/>
              <a:t>Sorbonne Institute of </a:t>
            </a:r>
            <a:r>
              <a:rPr lang="fr-FR" dirty="0" err="1"/>
              <a:t>Legal</a:t>
            </a:r>
            <a:r>
              <a:rPr lang="fr-FR" dirty="0"/>
              <a:t> Sciences and </a:t>
            </a:r>
            <a:r>
              <a:rPr lang="fr-FR" dirty="0" err="1"/>
              <a:t>Philosophy</a:t>
            </a:r>
            <a:r>
              <a:rPr lang="fr-FR" dirty="0"/>
              <a:t> (ISJPS)</a:t>
            </a:r>
          </a:p>
          <a:p>
            <a:pPr marL="171450" indent="-171450">
              <a:buFontTx/>
              <a:buChar char="-"/>
              <a:defRPr/>
            </a:pPr>
            <a:r>
              <a:rPr lang="fr-FR" dirty="0"/>
              <a:t>Sorbonne </a:t>
            </a:r>
            <a:r>
              <a:rPr lang="fr-FR" dirty="0" err="1"/>
              <a:t>Research</a:t>
            </a:r>
            <a:r>
              <a:rPr lang="fr-FR" dirty="0"/>
              <a:t> Institute in International and </a:t>
            </a:r>
            <a:r>
              <a:rPr lang="fr-FR" dirty="0" err="1"/>
              <a:t>European</a:t>
            </a:r>
            <a:r>
              <a:rPr lang="fr-FR" dirty="0"/>
              <a:t> Law (IREDIES)</a:t>
            </a:r>
          </a:p>
          <a:p>
            <a:pPr>
              <a:defRPr/>
            </a:pPr>
            <a:endParaRPr lang="fr-FR" dirty="0"/>
          </a:p>
        </p:txBody>
      </p:sp>
      <p:sp>
        <p:nvSpPr>
          <p:cNvPr id="21508" name="Espace réservé du numéro de diapositive 3">
            <a:extLst>
              <a:ext uri="{FF2B5EF4-FFF2-40B4-BE49-F238E27FC236}">
                <a16:creationId xmlns:a16="http://schemas.microsoft.com/office/drawing/2014/main" id="{D8F7B39C-2A30-4B3B-B38B-3C83A8031B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F2BF0F-EA25-43FB-AC13-2944AA4E35D1}" type="slidenum">
              <a:rPr lang="fr-FR" altLang="nb-NO" smtClean="0"/>
              <a:pPr/>
              <a:t>11</a:t>
            </a:fld>
            <a:endParaRPr lang="fr-FR" alt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a:extLst>
              <a:ext uri="{FF2B5EF4-FFF2-40B4-BE49-F238E27FC236}">
                <a16:creationId xmlns:a16="http://schemas.microsoft.com/office/drawing/2014/main" id="{146F7D3B-9747-4731-BD4E-DE8AF17CD5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commentaires 2">
            <a:extLst>
              <a:ext uri="{FF2B5EF4-FFF2-40B4-BE49-F238E27FC236}">
                <a16:creationId xmlns:a16="http://schemas.microsoft.com/office/drawing/2014/main" id="{0E977650-F25A-4F5A-958A-A89CE08F83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a:t>The Career Service department of the Sorbonne Law School helps students find internships or jobs, improve their CV and cover letters, organise job fairs…</a:t>
            </a:r>
          </a:p>
        </p:txBody>
      </p:sp>
      <p:sp>
        <p:nvSpPr>
          <p:cNvPr id="23556" name="Espace réservé du numéro de diapositive 3">
            <a:extLst>
              <a:ext uri="{FF2B5EF4-FFF2-40B4-BE49-F238E27FC236}">
                <a16:creationId xmlns:a16="http://schemas.microsoft.com/office/drawing/2014/main" id="{49CFA567-4320-42E6-9FC8-863E787B7B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9C8C26D-C573-4F19-B31E-7A3D52B788F3}" type="slidenum">
              <a:rPr lang="fr-FR" altLang="nb-NO" smtClean="0"/>
              <a:pPr/>
              <a:t>16</a:t>
            </a:fld>
            <a:endParaRPr lang="fr-FR" altLang="nb-N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C5ED3CAF-EC20-4918-BBD3-730D4D09D6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ce réservé des commentaires 2">
            <a:extLst>
              <a:ext uri="{FF2B5EF4-FFF2-40B4-BE49-F238E27FC236}">
                <a16:creationId xmlns:a16="http://schemas.microsoft.com/office/drawing/2014/main" id="{772EDBDD-67B5-4E54-ADD2-592153EED0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25604" name="Espace réservé du numéro de diapositive 3">
            <a:extLst>
              <a:ext uri="{FF2B5EF4-FFF2-40B4-BE49-F238E27FC236}">
                <a16:creationId xmlns:a16="http://schemas.microsoft.com/office/drawing/2014/main" id="{120BE78D-22B8-4AB9-AE87-F6F54329F2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614DFC-BC0F-4635-B9C9-B697C58F7C34}" type="slidenum">
              <a:rPr lang="fr-FR" altLang="nb-NO" smtClean="0"/>
              <a:pPr/>
              <a:t>17</a:t>
            </a:fld>
            <a:endParaRPr lang="fr-FR" alt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357001-48F0-4D9F-AE71-2E808357B51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658E4B5-2C19-4686-8627-2B77D41EF4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4654983-157E-4164-A589-513944DA97A3}"/>
              </a:ext>
            </a:extLst>
          </p:cNvPr>
          <p:cNvSpPr>
            <a:spLocks noGrp="1"/>
          </p:cNvSpPr>
          <p:nvPr>
            <p:ph type="dt" sz="half" idx="10"/>
          </p:nvPr>
        </p:nvSpPr>
        <p:spPr/>
        <p:txBody>
          <a:bodyPr/>
          <a:lstStyle/>
          <a:p>
            <a:fld id="{63C74F73-C826-4552-A912-50A6D667E744}" type="datetimeFigureOut">
              <a:rPr lang="fr-FR" smtClean="0"/>
              <a:t>14/09/2023</a:t>
            </a:fld>
            <a:endParaRPr lang="fr-FR"/>
          </a:p>
        </p:txBody>
      </p:sp>
      <p:sp>
        <p:nvSpPr>
          <p:cNvPr id="5" name="Espace réservé du pied de page 4">
            <a:extLst>
              <a:ext uri="{FF2B5EF4-FFF2-40B4-BE49-F238E27FC236}">
                <a16:creationId xmlns:a16="http://schemas.microsoft.com/office/drawing/2014/main" id="{E6A1A998-DEC2-409B-B463-E096385868A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E35441D-266E-4F35-881D-57FAD033AA04}"/>
              </a:ext>
            </a:extLst>
          </p:cNvPr>
          <p:cNvSpPr>
            <a:spLocks noGrp="1"/>
          </p:cNvSpPr>
          <p:nvPr>
            <p:ph type="sldNum" sz="quarter" idx="12"/>
          </p:nvPr>
        </p:nvSpPr>
        <p:spPr/>
        <p:txBody>
          <a:bodyPr/>
          <a:lstStyle/>
          <a:p>
            <a:fld id="{78444068-1AD5-4FB9-BE31-A63FDDC364F8}" type="slidenum">
              <a:rPr lang="fr-FR" smtClean="0"/>
              <a:t>‹N°›</a:t>
            </a:fld>
            <a:endParaRPr lang="fr-FR"/>
          </a:p>
        </p:txBody>
      </p:sp>
    </p:spTree>
    <p:extLst>
      <p:ext uri="{BB962C8B-B14F-4D97-AF65-F5344CB8AC3E}">
        <p14:creationId xmlns:p14="http://schemas.microsoft.com/office/powerpoint/2010/main" val="2839141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1F2B75-9E24-4909-A008-3A78403F5B4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9EF784F-DE03-48AA-A484-37EC293BFDAE}"/>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38AC8D4-0B96-4364-B3C6-7006D9F80EAE}"/>
              </a:ext>
            </a:extLst>
          </p:cNvPr>
          <p:cNvSpPr>
            <a:spLocks noGrp="1"/>
          </p:cNvSpPr>
          <p:nvPr>
            <p:ph type="dt" sz="half" idx="10"/>
          </p:nvPr>
        </p:nvSpPr>
        <p:spPr/>
        <p:txBody>
          <a:bodyPr/>
          <a:lstStyle/>
          <a:p>
            <a:fld id="{63C74F73-C826-4552-A912-50A6D667E744}" type="datetimeFigureOut">
              <a:rPr lang="fr-FR" smtClean="0"/>
              <a:t>14/09/2023</a:t>
            </a:fld>
            <a:endParaRPr lang="fr-FR"/>
          </a:p>
        </p:txBody>
      </p:sp>
      <p:sp>
        <p:nvSpPr>
          <p:cNvPr id="5" name="Espace réservé du pied de page 4">
            <a:extLst>
              <a:ext uri="{FF2B5EF4-FFF2-40B4-BE49-F238E27FC236}">
                <a16:creationId xmlns:a16="http://schemas.microsoft.com/office/drawing/2014/main" id="{15FCA9CB-714D-439B-B1FE-AC0219C840D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A868D53-F180-48A1-A1DA-47ADB4F624A0}"/>
              </a:ext>
            </a:extLst>
          </p:cNvPr>
          <p:cNvSpPr>
            <a:spLocks noGrp="1"/>
          </p:cNvSpPr>
          <p:nvPr>
            <p:ph type="sldNum" sz="quarter" idx="12"/>
          </p:nvPr>
        </p:nvSpPr>
        <p:spPr/>
        <p:txBody>
          <a:bodyPr/>
          <a:lstStyle/>
          <a:p>
            <a:fld id="{78444068-1AD5-4FB9-BE31-A63FDDC364F8}" type="slidenum">
              <a:rPr lang="fr-FR" smtClean="0"/>
              <a:t>‹N°›</a:t>
            </a:fld>
            <a:endParaRPr lang="fr-FR"/>
          </a:p>
        </p:txBody>
      </p:sp>
    </p:spTree>
    <p:extLst>
      <p:ext uri="{BB962C8B-B14F-4D97-AF65-F5344CB8AC3E}">
        <p14:creationId xmlns:p14="http://schemas.microsoft.com/office/powerpoint/2010/main" val="3231870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3F4875E-29F4-4F7B-BDDD-267D8D1BD1E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503490A-CA12-45E5-BA40-457A99BAE61D}"/>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589C9BC-3B2F-4D27-9F65-58D1035EE4C5}"/>
              </a:ext>
            </a:extLst>
          </p:cNvPr>
          <p:cNvSpPr>
            <a:spLocks noGrp="1"/>
          </p:cNvSpPr>
          <p:nvPr>
            <p:ph type="dt" sz="half" idx="10"/>
          </p:nvPr>
        </p:nvSpPr>
        <p:spPr/>
        <p:txBody>
          <a:bodyPr/>
          <a:lstStyle/>
          <a:p>
            <a:fld id="{63C74F73-C826-4552-A912-50A6D667E744}" type="datetimeFigureOut">
              <a:rPr lang="fr-FR" smtClean="0"/>
              <a:t>14/09/2023</a:t>
            </a:fld>
            <a:endParaRPr lang="fr-FR"/>
          </a:p>
        </p:txBody>
      </p:sp>
      <p:sp>
        <p:nvSpPr>
          <p:cNvPr id="5" name="Espace réservé du pied de page 4">
            <a:extLst>
              <a:ext uri="{FF2B5EF4-FFF2-40B4-BE49-F238E27FC236}">
                <a16:creationId xmlns:a16="http://schemas.microsoft.com/office/drawing/2014/main" id="{07C239D0-5A28-47D6-B9B6-D49A26D6DEE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DC1FCEE-ECAE-4BD9-A122-208E3DC7978C}"/>
              </a:ext>
            </a:extLst>
          </p:cNvPr>
          <p:cNvSpPr>
            <a:spLocks noGrp="1"/>
          </p:cNvSpPr>
          <p:nvPr>
            <p:ph type="sldNum" sz="quarter" idx="12"/>
          </p:nvPr>
        </p:nvSpPr>
        <p:spPr/>
        <p:txBody>
          <a:bodyPr/>
          <a:lstStyle/>
          <a:p>
            <a:fld id="{78444068-1AD5-4FB9-BE31-A63FDDC364F8}" type="slidenum">
              <a:rPr lang="fr-FR" smtClean="0"/>
              <a:t>‹N°›</a:t>
            </a:fld>
            <a:endParaRPr lang="fr-FR"/>
          </a:p>
        </p:txBody>
      </p:sp>
    </p:spTree>
    <p:extLst>
      <p:ext uri="{BB962C8B-B14F-4D97-AF65-F5344CB8AC3E}">
        <p14:creationId xmlns:p14="http://schemas.microsoft.com/office/powerpoint/2010/main" val="4208306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0A621-F7E2-4F07-B6F3-097FB4E5BAF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04CC048-E235-469B-A393-DAF07D5AE108}"/>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86B79E4-CB17-47EA-94BC-746E2404278E}"/>
              </a:ext>
            </a:extLst>
          </p:cNvPr>
          <p:cNvSpPr>
            <a:spLocks noGrp="1"/>
          </p:cNvSpPr>
          <p:nvPr>
            <p:ph type="dt" sz="half" idx="10"/>
          </p:nvPr>
        </p:nvSpPr>
        <p:spPr/>
        <p:txBody>
          <a:bodyPr/>
          <a:lstStyle/>
          <a:p>
            <a:fld id="{63C74F73-C826-4552-A912-50A6D667E744}" type="datetimeFigureOut">
              <a:rPr lang="fr-FR" smtClean="0"/>
              <a:t>14/09/2023</a:t>
            </a:fld>
            <a:endParaRPr lang="fr-FR"/>
          </a:p>
        </p:txBody>
      </p:sp>
      <p:sp>
        <p:nvSpPr>
          <p:cNvPr id="5" name="Espace réservé du pied de page 4">
            <a:extLst>
              <a:ext uri="{FF2B5EF4-FFF2-40B4-BE49-F238E27FC236}">
                <a16:creationId xmlns:a16="http://schemas.microsoft.com/office/drawing/2014/main" id="{7DE0546E-E086-4F2B-9962-5E4E7C2EFB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C54EE29-8CCA-43C4-85CC-DEB910B79B8B}"/>
              </a:ext>
            </a:extLst>
          </p:cNvPr>
          <p:cNvSpPr>
            <a:spLocks noGrp="1"/>
          </p:cNvSpPr>
          <p:nvPr>
            <p:ph type="sldNum" sz="quarter" idx="12"/>
          </p:nvPr>
        </p:nvSpPr>
        <p:spPr/>
        <p:txBody>
          <a:bodyPr/>
          <a:lstStyle/>
          <a:p>
            <a:fld id="{78444068-1AD5-4FB9-BE31-A63FDDC364F8}" type="slidenum">
              <a:rPr lang="fr-FR" smtClean="0"/>
              <a:t>‹N°›</a:t>
            </a:fld>
            <a:endParaRPr lang="fr-FR"/>
          </a:p>
        </p:txBody>
      </p:sp>
    </p:spTree>
    <p:extLst>
      <p:ext uri="{BB962C8B-B14F-4D97-AF65-F5344CB8AC3E}">
        <p14:creationId xmlns:p14="http://schemas.microsoft.com/office/powerpoint/2010/main" val="824842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03DC5-8495-469A-BC0F-A510E0CCCA5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727D324-061C-41DA-BC1E-A8879510B7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A55AE1AD-EB06-4DBE-B66F-449BD1BB7FA7}"/>
              </a:ext>
            </a:extLst>
          </p:cNvPr>
          <p:cNvSpPr>
            <a:spLocks noGrp="1"/>
          </p:cNvSpPr>
          <p:nvPr>
            <p:ph type="dt" sz="half" idx="10"/>
          </p:nvPr>
        </p:nvSpPr>
        <p:spPr/>
        <p:txBody>
          <a:bodyPr/>
          <a:lstStyle/>
          <a:p>
            <a:fld id="{63C74F73-C826-4552-A912-50A6D667E744}" type="datetimeFigureOut">
              <a:rPr lang="fr-FR" smtClean="0"/>
              <a:t>14/09/2023</a:t>
            </a:fld>
            <a:endParaRPr lang="fr-FR"/>
          </a:p>
        </p:txBody>
      </p:sp>
      <p:sp>
        <p:nvSpPr>
          <p:cNvPr id="5" name="Espace réservé du pied de page 4">
            <a:extLst>
              <a:ext uri="{FF2B5EF4-FFF2-40B4-BE49-F238E27FC236}">
                <a16:creationId xmlns:a16="http://schemas.microsoft.com/office/drawing/2014/main" id="{73644D82-A7F9-4387-B930-AF9268EE950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9DAB000-AEB7-4F3B-8F67-9A5AD32E34B7}"/>
              </a:ext>
            </a:extLst>
          </p:cNvPr>
          <p:cNvSpPr>
            <a:spLocks noGrp="1"/>
          </p:cNvSpPr>
          <p:nvPr>
            <p:ph type="sldNum" sz="quarter" idx="12"/>
          </p:nvPr>
        </p:nvSpPr>
        <p:spPr/>
        <p:txBody>
          <a:bodyPr/>
          <a:lstStyle/>
          <a:p>
            <a:fld id="{78444068-1AD5-4FB9-BE31-A63FDDC364F8}" type="slidenum">
              <a:rPr lang="fr-FR" smtClean="0"/>
              <a:t>‹N°›</a:t>
            </a:fld>
            <a:endParaRPr lang="fr-FR"/>
          </a:p>
        </p:txBody>
      </p:sp>
    </p:spTree>
    <p:extLst>
      <p:ext uri="{BB962C8B-B14F-4D97-AF65-F5344CB8AC3E}">
        <p14:creationId xmlns:p14="http://schemas.microsoft.com/office/powerpoint/2010/main" val="186293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783DD9-8A29-4FDA-B961-105B4F00B9A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B154582-8334-41A9-BEAC-C194C89922D3}"/>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AA90DEE-E8A3-4477-8C90-37DEF8AB659A}"/>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1B8253C-23F0-4C67-A4CD-07465C3C4732}"/>
              </a:ext>
            </a:extLst>
          </p:cNvPr>
          <p:cNvSpPr>
            <a:spLocks noGrp="1"/>
          </p:cNvSpPr>
          <p:nvPr>
            <p:ph type="dt" sz="half" idx="10"/>
          </p:nvPr>
        </p:nvSpPr>
        <p:spPr/>
        <p:txBody>
          <a:bodyPr/>
          <a:lstStyle/>
          <a:p>
            <a:fld id="{63C74F73-C826-4552-A912-50A6D667E744}" type="datetimeFigureOut">
              <a:rPr lang="fr-FR" smtClean="0"/>
              <a:t>14/09/2023</a:t>
            </a:fld>
            <a:endParaRPr lang="fr-FR"/>
          </a:p>
        </p:txBody>
      </p:sp>
      <p:sp>
        <p:nvSpPr>
          <p:cNvPr id="6" name="Espace réservé du pied de page 5">
            <a:extLst>
              <a:ext uri="{FF2B5EF4-FFF2-40B4-BE49-F238E27FC236}">
                <a16:creationId xmlns:a16="http://schemas.microsoft.com/office/drawing/2014/main" id="{958F4EB3-31A8-4BE8-AF56-6F133233E02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B16A26E-C14A-47ED-A32F-3D3CF545CEE9}"/>
              </a:ext>
            </a:extLst>
          </p:cNvPr>
          <p:cNvSpPr>
            <a:spLocks noGrp="1"/>
          </p:cNvSpPr>
          <p:nvPr>
            <p:ph type="sldNum" sz="quarter" idx="12"/>
          </p:nvPr>
        </p:nvSpPr>
        <p:spPr/>
        <p:txBody>
          <a:bodyPr/>
          <a:lstStyle/>
          <a:p>
            <a:fld id="{78444068-1AD5-4FB9-BE31-A63FDDC364F8}" type="slidenum">
              <a:rPr lang="fr-FR" smtClean="0"/>
              <a:t>‹N°›</a:t>
            </a:fld>
            <a:endParaRPr lang="fr-FR"/>
          </a:p>
        </p:txBody>
      </p:sp>
    </p:spTree>
    <p:extLst>
      <p:ext uri="{BB962C8B-B14F-4D97-AF65-F5344CB8AC3E}">
        <p14:creationId xmlns:p14="http://schemas.microsoft.com/office/powerpoint/2010/main" val="194886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70773B-743A-481E-B32D-A71BECD74CE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95DDCFF-C6B6-47EB-94D2-6C988B43A7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6F029152-2A3B-405C-9929-EEED64E22F1B}"/>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9A2D69E-6C5F-426C-B385-081F45CB08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1B0A9491-286F-4FA6-AB44-12ED2F7CCE4E}"/>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2D891DF-1B8D-4B3A-86FD-467F20230D7A}"/>
              </a:ext>
            </a:extLst>
          </p:cNvPr>
          <p:cNvSpPr>
            <a:spLocks noGrp="1"/>
          </p:cNvSpPr>
          <p:nvPr>
            <p:ph type="dt" sz="half" idx="10"/>
          </p:nvPr>
        </p:nvSpPr>
        <p:spPr/>
        <p:txBody>
          <a:bodyPr/>
          <a:lstStyle/>
          <a:p>
            <a:fld id="{63C74F73-C826-4552-A912-50A6D667E744}" type="datetimeFigureOut">
              <a:rPr lang="fr-FR" smtClean="0"/>
              <a:t>14/09/2023</a:t>
            </a:fld>
            <a:endParaRPr lang="fr-FR"/>
          </a:p>
        </p:txBody>
      </p:sp>
      <p:sp>
        <p:nvSpPr>
          <p:cNvPr id="8" name="Espace réservé du pied de page 7">
            <a:extLst>
              <a:ext uri="{FF2B5EF4-FFF2-40B4-BE49-F238E27FC236}">
                <a16:creationId xmlns:a16="http://schemas.microsoft.com/office/drawing/2014/main" id="{1A13C213-EF7A-4F4A-B577-D1458D5EA48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3AF97DB-DB44-4205-82B9-950B62A4E03F}"/>
              </a:ext>
            </a:extLst>
          </p:cNvPr>
          <p:cNvSpPr>
            <a:spLocks noGrp="1"/>
          </p:cNvSpPr>
          <p:nvPr>
            <p:ph type="sldNum" sz="quarter" idx="12"/>
          </p:nvPr>
        </p:nvSpPr>
        <p:spPr/>
        <p:txBody>
          <a:bodyPr/>
          <a:lstStyle/>
          <a:p>
            <a:fld id="{78444068-1AD5-4FB9-BE31-A63FDDC364F8}" type="slidenum">
              <a:rPr lang="fr-FR" smtClean="0"/>
              <a:t>‹N°›</a:t>
            </a:fld>
            <a:endParaRPr lang="fr-FR"/>
          </a:p>
        </p:txBody>
      </p:sp>
    </p:spTree>
    <p:extLst>
      <p:ext uri="{BB962C8B-B14F-4D97-AF65-F5344CB8AC3E}">
        <p14:creationId xmlns:p14="http://schemas.microsoft.com/office/powerpoint/2010/main" val="2532004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F4BBC8-61B2-48F2-AD81-2248F1A6ACD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926DFB7-CA10-4F49-A55C-70994552D687}"/>
              </a:ext>
            </a:extLst>
          </p:cNvPr>
          <p:cNvSpPr>
            <a:spLocks noGrp="1"/>
          </p:cNvSpPr>
          <p:nvPr>
            <p:ph type="dt" sz="half" idx="10"/>
          </p:nvPr>
        </p:nvSpPr>
        <p:spPr/>
        <p:txBody>
          <a:bodyPr/>
          <a:lstStyle/>
          <a:p>
            <a:fld id="{63C74F73-C826-4552-A912-50A6D667E744}" type="datetimeFigureOut">
              <a:rPr lang="fr-FR" smtClean="0"/>
              <a:t>14/09/2023</a:t>
            </a:fld>
            <a:endParaRPr lang="fr-FR"/>
          </a:p>
        </p:txBody>
      </p:sp>
      <p:sp>
        <p:nvSpPr>
          <p:cNvPr id="4" name="Espace réservé du pied de page 3">
            <a:extLst>
              <a:ext uri="{FF2B5EF4-FFF2-40B4-BE49-F238E27FC236}">
                <a16:creationId xmlns:a16="http://schemas.microsoft.com/office/drawing/2014/main" id="{58EE0FC8-6D2A-4777-BA98-D9596C9C724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E6DE5CE-1946-4111-818E-CFA64BEC731F}"/>
              </a:ext>
            </a:extLst>
          </p:cNvPr>
          <p:cNvSpPr>
            <a:spLocks noGrp="1"/>
          </p:cNvSpPr>
          <p:nvPr>
            <p:ph type="sldNum" sz="quarter" idx="12"/>
          </p:nvPr>
        </p:nvSpPr>
        <p:spPr/>
        <p:txBody>
          <a:bodyPr/>
          <a:lstStyle/>
          <a:p>
            <a:fld id="{78444068-1AD5-4FB9-BE31-A63FDDC364F8}" type="slidenum">
              <a:rPr lang="fr-FR" smtClean="0"/>
              <a:t>‹N°›</a:t>
            </a:fld>
            <a:endParaRPr lang="fr-FR"/>
          </a:p>
        </p:txBody>
      </p:sp>
    </p:spTree>
    <p:extLst>
      <p:ext uri="{BB962C8B-B14F-4D97-AF65-F5344CB8AC3E}">
        <p14:creationId xmlns:p14="http://schemas.microsoft.com/office/powerpoint/2010/main" val="1410422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06DEB08-306D-4A98-AC79-F505C0C62384}"/>
              </a:ext>
            </a:extLst>
          </p:cNvPr>
          <p:cNvSpPr>
            <a:spLocks noGrp="1"/>
          </p:cNvSpPr>
          <p:nvPr>
            <p:ph type="dt" sz="half" idx="10"/>
          </p:nvPr>
        </p:nvSpPr>
        <p:spPr/>
        <p:txBody>
          <a:bodyPr/>
          <a:lstStyle/>
          <a:p>
            <a:fld id="{63C74F73-C826-4552-A912-50A6D667E744}" type="datetimeFigureOut">
              <a:rPr lang="fr-FR" smtClean="0"/>
              <a:t>14/09/2023</a:t>
            </a:fld>
            <a:endParaRPr lang="fr-FR"/>
          </a:p>
        </p:txBody>
      </p:sp>
      <p:sp>
        <p:nvSpPr>
          <p:cNvPr id="3" name="Espace réservé du pied de page 2">
            <a:extLst>
              <a:ext uri="{FF2B5EF4-FFF2-40B4-BE49-F238E27FC236}">
                <a16:creationId xmlns:a16="http://schemas.microsoft.com/office/drawing/2014/main" id="{C50CA33A-269C-42C3-8A74-54E282BC7A9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EA8BDB2-5189-4425-9FBC-B1B57A3D63D9}"/>
              </a:ext>
            </a:extLst>
          </p:cNvPr>
          <p:cNvSpPr>
            <a:spLocks noGrp="1"/>
          </p:cNvSpPr>
          <p:nvPr>
            <p:ph type="sldNum" sz="quarter" idx="12"/>
          </p:nvPr>
        </p:nvSpPr>
        <p:spPr/>
        <p:txBody>
          <a:bodyPr/>
          <a:lstStyle/>
          <a:p>
            <a:fld id="{78444068-1AD5-4FB9-BE31-A63FDDC364F8}" type="slidenum">
              <a:rPr lang="fr-FR" smtClean="0"/>
              <a:t>‹N°›</a:t>
            </a:fld>
            <a:endParaRPr lang="fr-FR"/>
          </a:p>
        </p:txBody>
      </p:sp>
    </p:spTree>
    <p:extLst>
      <p:ext uri="{BB962C8B-B14F-4D97-AF65-F5344CB8AC3E}">
        <p14:creationId xmlns:p14="http://schemas.microsoft.com/office/powerpoint/2010/main" val="1044328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5E749B-8E6F-4660-AEC2-9B8CE689EBE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9487B00-7A4F-49CA-B5A9-0EA199FAD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8C14200-7C9B-4314-88EB-3372C89902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2AB92BF2-32CD-42F6-9328-D2EE567FCF57}"/>
              </a:ext>
            </a:extLst>
          </p:cNvPr>
          <p:cNvSpPr>
            <a:spLocks noGrp="1"/>
          </p:cNvSpPr>
          <p:nvPr>
            <p:ph type="dt" sz="half" idx="10"/>
          </p:nvPr>
        </p:nvSpPr>
        <p:spPr/>
        <p:txBody>
          <a:bodyPr/>
          <a:lstStyle/>
          <a:p>
            <a:fld id="{63C74F73-C826-4552-A912-50A6D667E744}" type="datetimeFigureOut">
              <a:rPr lang="fr-FR" smtClean="0"/>
              <a:t>14/09/2023</a:t>
            </a:fld>
            <a:endParaRPr lang="fr-FR"/>
          </a:p>
        </p:txBody>
      </p:sp>
      <p:sp>
        <p:nvSpPr>
          <p:cNvPr id="6" name="Espace réservé du pied de page 5">
            <a:extLst>
              <a:ext uri="{FF2B5EF4-FFF2-40B4-BE49-F238E27FC236}">
                <a16:creationId xmlns:a16="http://schemas.microsoft.com/office/drawing/2014/main" id="{E6C8B7B0-BE72-4053-AC1E-27169E9D443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DBD220F-4BAB-4C6D-9F1E-D50632F764D7}"/>
              </a:ext>
            </a:extLst>
          </p:cNvPr>
          <p:cNvSpPr>
            <a:spLocks noGrp="1"/>
          </p:cNvSpPr>
          <p:nvPr>
            <p:ph type="sldNum" sz="quarter" idx="12"/>
          </p:nvPr>
        </p:nvSpPr>
        <p:spPr/>
        <p:txBody>
          <a:bodyPr/>
          <a:lstStyle/>
          <a:p>
            <a:fld id="{78444068-1AD5-4FB9-BE31-A63FDDC364F8}" type="slidenum">
              <a:rPr lang="fr-FR" smtClean="0"/>
              <a:t>‹N°›</a:t>
            </a:fld>
            <a:endParaRPr lang="fr-FR"/>
          </a:p>
        </p:txBody>
      </p:sp>
    </p:spTree>
    <p:extLst>
      <p:ext uri="{BB962C8B-B14F-4D97-AF65-F5344CB8AC3E}">
        <p14:creationId xmlns:p14="http://schemas.microsoft.com/office/powerpoint/2010/main" val="1123091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15F0F-539B-4E8F-9EB4-E01C4C38A7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CD07AAE-1921-42B8-BD4F-FEFD67AAA5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B9C8650-2BBC-4C71-97FF-6085C3A372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95C3521A-6A3A-4380-A374-B608B5DE1B03}"/>
              </a:ext>
            </a:extLst>
          </p:cNvPr>
          <p:cNvSpPr>
            <a:spLocks noGrp="1"/>
          </p:cNvSpPr>
          <p:nvPr>
            <p:ph type="dt" sz="half" idx="10"/>
          </p:nvPr>
        </p:nvSpPr>
        <p:spPr/>
        <p:txBody>
          <a:bodyPr/>
          <a:lstStyle/>
          <a:p>
            <a:fld id="{63C74F73-C826-4552-A912-50A6D667E744}" type="datetimeFigureOut">
              <a:rPr lang="fr-FR" smtClean="0"/>
              <a:t>14/09/2023</a:t>
            </a:fld>
            <a:endParaRPr lang="fr-FR"/>
          </a:p>
        </p:txBody>
      </p:sp>
      <p:sp>
        <p:nvSpPr>
          <p:cNvPr id="6" name="Espace réservé du pied de page 5">
            <a:extLst>
              <a:ext uri="{FF2B5EF4-FFF2-40B4-BE49-F238E27FC236}">
                <a16:creationId xmlns:a16="http://schemas.microsoft.com/office/drawing/2014/main" id="{A8A94FEF-B6CE-436E-B8E4-D6381B98516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9600197-C5CE-44AA-ACD5-C4E4EE43B157}"/>
              </a:ext>
            </a:extLst>
          </p:cNvPr>
          <p:cNvSpPr>
            <a:spLocks noGrp="1"/>
          </p:cNvSpPr>
          <p:nvPr>
            <p:ph type="sldNum" sz="quarter" idx="12"/>
          </p:nvPr>
        </p:nvSpPr>
        <p:spPr/>
        <p:txBody>
          <a:bodyPr/>
          <a:lstStyle/>
          <a:p>
            <a:fld id="{78444068-1AD5-4FB9-BE31-A63FDDC364F8}" type="slidenum">
              <a:rPr lang="fr-FR" smtClean="0"/>
              <a:t>‹N°›</a:t>
            </a:fld>
            <a:endParaRPr lang="fr-FR"/>
          </a:p>
        </p:txBody>
      </p:sp>
    </p:spTree>
    <p:extLst>
      <p:ext uri="{BB962C8B-B14F-4D97-AF65-F5344CB8AC3E}">
        <p14:creationId xmlns:p14="http://schemas.microsoft.com/office/powerpoint/2010/main" val="676638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946300B-4538-4ED6-94F2-04FDCD3BC9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2404980-B936-4623-A1A9-B175A29D75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61E108B-BD47-45E8-98A8-2101A9C8CD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C74F73-C826-4552-A912-50A6D667E744}" type="datetimeFigureOut">
              <a:rPr lang="fr-FR" smtClean="0"/>
              <a:t>14/09/2023</a:t>
            </a:fld>
            <a:endParaRPr lang="fr-FR"/>
          </a:p>
        </p:txBody>
      </p:sp>
      <p:sp>
        <p:nvSpPr>
          <p:cNvPr id="5" name="Espace réservé du pied de page 4">
            <a:extLst>
              <a:ext uri="{FF2B5EF4-FFF2-40B4-BE49-F238E27FC236}">
                <a16:creationId xmlns:a16="http://schemas.microsoft.com/office/drawing/2014/main" id="{45DF41BC-45C7-4C56-85E7-1BF7F6A374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0A596EC-477D-4778-A2CA-C8981A571D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444068-1AD5-4FB9-BE31-A63FDDC364F8}" type="slidenum">
              <a:rPr lang="fr-FR" smtClean="0"/>
              <a:t>‹N°›</a:t>
            </a:fld>
            <a:endParaRPr lang="fr-FR"/>
          </a:p>
        </p:txBody>
      </p:sp>
    </p:spTree>
    <p:extLst>
      <p:ext uri="{BB962C8B-B14F-4D97-AF65-F5344CB8AC3E}">
        <p14:creationId xmlns:p14="http://schemas.microsoft.com/office/powerpoint/2010/main" val="2059829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primo.univ-paris1.fr/"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compte.univ-paris1.fr/compte/activation"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mailto:dre.eds@univ-paris1.fr"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ipweb.univ-paris1.fr/langue.html"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mailto:handi@univ-paris1.fr"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2">
            <a:extLst>
              <a:ext uri="{FF2B5EF4-FFF2-40B4-BE49-F238E27FC236}">
                <a16:creationId xmlns:a16="http://schemas.microsoft.com/office/drawing/2014/main" id="{49A47009-4CDE-48D0-9708-3898F5A13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66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Résultat de recherche d'images pour &quot;lourcine paris 1&quot;&quot;">
            <a:extLst>
              <a:ext uri="{FF2B5EF4-FFF2-40B4-BE49-F238E27FC236}">
                <a16:creationId xmlns:a16="http://schemas.microsoft.com/office/drawing/2014/main" id="{D18BE184-CB1C-428E-9018-A6A9F335B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1196975"/>
            <a:ext cx="7793038"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Espace réservé du contenu 2">
            <a:extLst>
              <a:ext uri="{FF2B5EF4-FFF2-40B4-BE49-F238E27FC236}">
                <a16:creationId xmlns:a16="http://schemas.microsoft.com/office/drawing/2014/main" id="{E81B2BDA-10DB-4031-AD66-3ADC5D46A0CB}"/>
              </a:ext>
            </a:extLst>
          </p:cNvPr>
          <p:cNvSpPr>
            <a:spLocks noGrp="1" noChangeArrowheads="1"/>
          </p:cNvSpPr>
          <p:nvPr>
            <p:ph type="title"/>
          </p:nvPr>
        </p:nvSpPr>
        <p:spPr>
          <a:xfrm>
            <a:off x="1992313" y="188913"/>
            <a:ext cx="8229600" cy="1143000"/>
          </a:xfrm>
          <a:noFill/>
        </p:spPr>
        <p:txBody>
          <a:bodyPr/>
          <a:lstStyle/>
          <a:p>
            <a:pPr algn="ctr">
              <a:spcAft>
                <a:spcPts val="100"/>
              </a:spcAft>
            </a:pPr>
            <a:r>
              <a:rPr lang="fr-FR" altLang="nb-NO" sz="2000" b="1" dirty="0">
                <a:latin typeface="Times New Roman" panose="02020603050405020304" pitchFamily="18" charset="0"/>
                <a:ea typeface="MS PGothic" panose="020B0600070205080204" pitchFamily="34" charset="-128"/>
              </a:rPr>
              <a:t>Centre </a:t>
            </a:r>
            <a:r>
              <a:rPr lang="fr-FR" altLang="nb-NO" sz="2000" b="1" dirty="0" err="1">
                <a:latin typeface="Times New Roman" panose="02020603050405020304" pitchFamily="18" charset="0"/>
                <a:ea typeface="MS PGothic" panose="020B0600070205080204" pitchFamily="34" charset="-128"/>
              </a:rPr>
              <a:t>Lourcine</a:t>
            </a:r>
            <a:endParaRPr lang="fr-FR" altLang="nb-NO" sz="2000" dirty="0">
              <a:latin typeface="Times New Roman" panose="02020603050405020304" pitchFamily="18" charset="0"/>
              <a:ea typeface="MS PGothic" panose="020B0600070205080204" pitchFamily="3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5">
            <a:extLst>
              <a:ext uri="{FF2B5EF4-FFF2-40B4-BE49-F238E27FC236}">
                <a16:creationId xmlns:a16="http://schemas.microsoft.com/office/drawing/2014/main" id="{A45804F3-99BA-42B4-A5B3-7F0CAAB2E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959" b="17780"/>
          <a:stretch>
            <a:fillRect/>
          </a:stretch>
        </p:blipFill>
        <p:spPr bwMode="auto">
          <a:xfrm>
            <a:off x="1524000" y="1876528"/>
            <a:ext cx="9143999" cy="335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30DFB172-C628-4217-8FD6-24E3A05F1175}"/>
              </a:ext>
            </a:extLst>
          </p:cNvPr>
          <p:cNvSpPr/>
          <p:nvPr/>
        </p:nvSpPr>
        <p:spPr>
          <a:xfrm>
            <a:off x="3893217" y="1098935"/>
            <a:ext cx="4405566" cy="400110"/>
          </a:xfrm>
          <a:prstGeom prst="rect">
            <a:avLst/>
          </a:prstGeom>
        </p:spPr>
        <p:txBody>
          <a:bodyPr wrap="none">
            <a:spAutoFit/>
          </a:bodyPr>
          <a:lstStyle/>
          <a:p>
            <a:pPr algn="ctr">
              <a:spcBef>
                <a:spcPct val="0"/>
              </a:spcBef>
            </a:pPr>
            <a:r>
              <a:rPr lang="fr-FR" altLang="nb-NO" sz="2000" b="1" dirty="0">
                <a:latin typeface="Times New Roman" panose="02020603050405020304" pitchFamily="18" charset="0"/>
                <a:cs typeface="Times New Roman" panose="02020603050405020304" pitchFamily="18" charset="0"/>
              </a:rPr>
              <a:t>Bibliothèque Cujas spécialisée en droit</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a:extLst>
              <a:ext uri="{FF2B5EF4-FFF2-40B4-BE49-F238E27FC236}">
                <a16:creationId xmlns:a16="http://schemas.microsoft.com/office/drawing/2014/main" id="{3E611CEC-217B-4051-A2AB-3F0F4C6BD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700" y="908050"/>
            <a:ext cx="7607300" cy="504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ZoneTexte 1">
            <a:extLst>
              <a:ext uri="{FF2B5EF4-FFF2-40B4-BE49-F238E27FC236}">
                <a16:creationId xmlns:a16="http://schemas.microsoft.com/office/drawing/2014/main" id="{F8966516-7943-4056-AD63-7746101D9273}"/>
              </a:ext>
            </a:extLst>
          </p:cNvPr>
          <p:cNvSpPr txBox="1">
            <a:spLocks noChangeArrowheads="1"/>
          </p:cNvSpPr>
          <p:nvPr/>
        </p:nvSpPr>
        <p:spPr bwMode="auto">
          <a:xfrm>
            <a:off x="3880066" y="384991"/>
            <a:ext cx="4968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nb-NO" sz="1800" b="1" dirty="0">
                <a:latin typeface="Times New Roman" panose="02020603050405020304" pitchFamily="18" charset="0"/>
                <a:ea typeface="MS PGothic" panose="020B0600070205080204" pitchFamily="34" charset="-128"/>
              </a:rPr>
              <a:t>Bibliothèque Sainte Geneviève</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a:extLst>
              <a:ext uri="{FF2B5EF4-FFF2-40B4-BE49-F238E27FC236}">
                <a16:creationId xmlns:a16="http://schemas.microsoft.com/office/drawing/2014/main" id="{05A93BF6-4CD3-4642-8EF0-31BCAC6CB90D}"/>
              </a:ext>
            </a:extLst>
          </p:cNvPr>
          <p:cNvSpPr txBox="1">
            <a:spLocks/>
          </p:cNvSpPr>
          <p:nvPr/>
        </p:nvSpPr>
        <p:spPr bwMode="auto">
          <a:xfrm>
            <a:off x="1524000" y="190501"/>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18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3600" b="1" dirty="0">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Ecole de droit de la Sorbonne</a:t>
            </a:r>
            <a:endParaRPr lang="fr-FR" altLang="nb-NO" sz="1800" b="1" dirty="0">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endParaRPr>
          </a:p>
          <a:p>
            <a:pPr eaLnBrk="1" hangingPunct="1">
              <a:spcBef>
                <a:spcPct val="0"/>
              </a:spcBef>
              <a:buFontTx/>
              <a:buNone/>
            </a:pPr>
            <a:r>
              <a:rPr lang="fr-FR" altLang="nb-NO" sz="18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p>
        </p:txBody>
      </p:sp>
      <p:sp>
        <p:nvSpPr>
          <p:cNvPr id="17411" name="AutoShape 2" descr="Résultat de recherche d'images pour &quot;sorbonne droit&quot;">
            <a:extLst>
              <a:ext uri="{FF2B5EF4-FFF2-40B4-BE49-F238E27FC236}">
                <a16:creationId xmlns:a16="http://schemas.microsoft.com/office/drawing/2014/main" id="{B1D011B0-F85F-49EE-B504-8A450318305B}"/>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nb-NO" altLang="nb-NO" sz="1800"/>
          </a:p>
        </p:txBody>
      </p:sp>
      <p:pic>
        <p:nvPicPr>
          <p:cNvPr id="17412" name="Picture 5">
            <a:extLst>
              <a:ext uri="{FF2B5EF4-FFF2-40B4-BE49-F238E27FC236}">
                <a16:creationId xmlns:a16="http://schemas.microsoft.com/office/drawing/2014/main" id="{FE750FE8-354E-4EC1-8948-068AD2462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12" t="9998" r="2486" b="10588"/>
          <a:stretch>
            <a:fillRect/>
          </a:stretch>
        </p:blipFill>
        <p:spPr bwMode="auto">
          <a:xfrm>
            <a:off x="1524000" y="1598613"/>
            <a:ext cx="9144000"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7">
            <a:extLst>
              <a:ext uri="{FF2B5EF4-FFF2-40B4-BE49-F238E27FC236}">
                <a16:creationId xmlns:a16="http://schemas.microsoft.com/office/drawing/2014/main" id="{A25FC781-D60F-4DBF-82EA-B3DCE229D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5700" y="6065838"/>
            <a:ext cx="2260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ZoneTexte 1">
            <a:extLst>
              <a:ext uri="{FF2B5EF4-FFF2-40B4-BE49-F238E27FC236}">
                <a16:creationId xmlns:a16="http://schemas.microsoft.com/office/drawing/2014/main" id="{8FF25EE3-2900-42E9-B15E-3E527B739BA6}"/>
              </a:ext>
            </a:extLst>
          </p:cNvPr>
          <p:cNvSpPr txBox="1">
            <a:spLocks noChangeArrowheads="1"/>
          </p:cNvSpPr>
          <p:nvPr/>
        </p:nvSpPr>
        <p:spPr bwMode="auto">
          <a:xfrm>
            <a:off x="694328" y="4679049"/>
            <a:ext cx="50357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2000" dirty="0">
                <a:latin typeface="Times New Roman" panose="02020603050405020304" pitchFamily="18" charset="0"/>
                <a:cs typeface="Times New Roman" panose="02020603050405020304" pitchFamily="18" charset="0"/>
              </a:rPr>
              <a:t>Professeur Agnès </a:t>
            </a:r>
            <a:r>
              <a:rPr lang="fr-FR" altLang="fr-FR" sz="2000" dirty="0" err="1">
                <a:latin typeface="Times New Roman" panose="02020603050405020304" pitchFamily="18" charset="0"/>
                <a:cs typeface="Times New Roman" panose="02020603050405020304" pitchFamily="18" charset="0"/>
              </a:rPr>
              <a:t>Roblot-Troizier</a:t>
            </a:r>
            <a:r>
              <a:rPr lang="fr-FR" altLang="fr-FR" sz="2000" dirty="0">
                <a:latin typeface="Times New Roman" panose="02020603050405020304" pitchFamily="18" charset="0"/>
                <a:cs typeface="Times New Roman" panose="02020603050405020304" pitchFamily="18" charset="0"/>
              </a:rPr>
              <a:t>,</a:t>
            </a:r>
          </a:p>
          <a:p>
            <a:pPr algn="ctr">
              <a:spcBef>
                <a:spcPct val="0"/>
              </a:spcBef>
              <a:buFontTx/>
              <a:buNone/>
            </a:pPr>
            <a:r>
              <a:rPr lang="fr-FR" altLang="fr-FR" sz="2000" b="1" dirty="0">
                <a:latin typeface="Times New Roman" panose="02020603050405020304" pitchFamily="18" charset="0"/>
                <a:cs typeface="Times New Roman" panose="02020603050405020304" pitchFamily="18" charset="0"/>
              </a:rPr>
              <a:t>Directrice de l’Ecole de droit de la Sorbonne</a:t>
            </a:r>
          </a:p>
        </p:txBody>
      </p:sp>
      <p:pic>
        <p:nvPicPr>
          <p:cNvPr id="3" name="Image 2">
            <a:extLst>
              <a:ext uri="{FF2B5EF4-FFF2-40B4-BE49-F238E27FC236}">
                <a16:creationId xmlns:a16="http://schemas.microsoft.com/office/drawing/2014/main" id="{7CAE5ACD-E049-4411-9B4A-7C74AB0D6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559" y="1872006"/>
            <a:ext cx="2581275" cy="2581275"/>
          </a:xfrm>
          <a:prstGeom prst="rect">
            <a:avLst/>
          </a:prstGeom>
        </p:spPr>
      </p:pic>
      <p:pic>
        <p:nvPicPr>
          <p:cNvPr id="4" name="Image 3">
            <a:extLst>
              <a:ext uri="{FF2B5EF4-FFF2-40B4-BE49-F238E27FC236}">
                <a16:creationId xmlns:a16="http://schemas.microsoft.com/office/drawing/2014/main" id="{CD8BCCFE-173D-4607-AD36-E9BFDFA1A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1162" y="1870791"/>
            <a:ext cx="1938825" cy="2583704"/>
          </a:xfrm>
          <a:prstGeom prst="rect">
            <a:avLst/>
          </a:prstGeom>
        </p:spPr>
      </p:pic>
      <p:sp>
        <p:nvSpPr>
          <p:cNvPr id="6" name="Titre 1">
            <a:extLst>
              <a:ext uri="{FF2B5EF4-FFF2-40B4-BE49-F238E27FC236}">
                <a16:creationId xmlns:a16="http://schemas.microsoft.com/office/drawing/2014/main" id="{CD64DDE0-C651-4A5F-8A52-8C4B398A2CDE}"/>
              </a:ext>
            </a:extLst>
          </p:cNvPr>
          <p:cNvSpPr txBox="1">
            <a:spLocks/>
          </p:cNvSpPr>
          <p:nvPr/>
        </p:nvSpPr>
        <p:spPr bwMode="auto">
          <a:xfrm>
            <a:off x="1392195" y="238126"/>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a:spcBef>
                <a:spcPct val="0"/>
              </a:spcBef>
              <a:buNone/>
            </a:pPr>
            <a:r>
              <a:rPr lang="fr-FR" altLang="nb-NO" sz="18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3600" b="1" dirty="0">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Ecole de droit de la Sorbonne</a:t>
            </a:r>
          </a:p>
          <a:p>
            <a:pPr eaLnBrk="1" hangingPunct="1">
              <a:spcBef>
                <a:spcPct val="0"/>
              </a:spcBef>
              <a:buFontTx/>
              <a:buNone/>
            </a:pPr>
            <a:r>
              <a:rPr lang="fr-FR" altLang="nb-NO" sz="18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p>
        </p:txBody>
      </p:sp>
      <p:sp>
        <p:nvSpPr>
          <p:cNvPr id="7" name="ZoneTexte 1">
            <a:extLst>
              <a:ext uri="{FF2B5EF4-FFF2-40B4-BE49-F238E27FC236}">
                <a16:creationId xmlns:a16="http://schemas.microsoft.com/office/drawing/2014/main" id="{39B48AD6-F986-444C-B1AF-CD1DA2F50693}"/>
              </a:ext>
            </a:extLst>
          </p:cNvPr>
          <p:cNvSpPr txBox="1">
            <a:spLocks noChangeArrowheads="1"/>
          </p:cNvSpPr>
          <p:nvPr/>
        </p:nvSpPr>
        <p:spPr bwMode="auto">
          <a:xfrm>
            <a:off x="5815914" y="4679048"/>
            <a:ext cx="63760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2000" dirty="0">
                <a:latin typeface="Times New Roman" panose="02020603050405020304" pitchFamily="18" charset="0"/>
                <a:cs typeface="Times New Roman" panose="02020603050405020304" pitchFamily="18" charset="0"/>
              </a:rPr>
              <a:t>Maitre de conférences </a:t>
            </a:r>
            <a:r>
              <a:rPr lang="fr-FR" altLang="fr-FR" sz="2000" dirty="0" err="1">
                <a:latin typeface="Times New Roman" panose="02020603050405020304" pitchFamily="18" charset="0"/>
                <a:cs typeface="Times New Roman" panose="02020603050405020304" pitchFamily="18" charset="0"/>
              </a:rPr>
              <a:t>Farhad</a:t>
            </a:r>
            <a:r>
              <a:rPr lang="fr-FR" altLang="fr-FR" sz="2000" dirty="0">
                <a:latin typeface="Times New Roman" panose="02020603050405020304" pitchFamily="18" charset="0"/>
                <a:cs typeface="Times New Roman" panose="02020603050405020304" pitchFamily="18" charset="0"/>
              </a:rPr>
              <a:t> Ameli,</a:t>
            </a:r>
          </a:p>
          <a:p>
            <a:pPr algn="ctr">
              <a:spcBef>
                <a:spcPct val="0"/>
              </a:spcBef>
              <a:buFontTx/>
              <a:buNone/>
            </a:pPr>
            <a:r>
              <a:rPr lang="fr-FR" altLang="fr-FR" sz="2000" b="1" dirty="0">
                <a:latin typeface="Times New Roman" panose="02020603050405020304" pitchFamily="18" charset="0"/>
                <a:cs typeface="Times New Roman" panose="02020603050405020304" pitchFamily="18" charset="0"/>
              </a:rPr>
              <a:t>Directeur adjoint de l’Ecole de droit de la Sorbonne </a:t>
            </a:r>
          </a:p>
        </p:txBody>
      </p:sp>
    </p:spTree>
  </p:cSld>
  <p:clrMapOvr>
    <a:masterClrMapping/>
  </p:clrMapOvr>
  <p:transition spd="slow">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a:extLst>
              <a:ext uri="{FF2B5EF4-FFF2-40B4-BE49-F238E27FC236}">
                <a16:creationId xmlns:a16="http://schemas.microsoft.com/office/drawing/2014/main" id="{2007D83D-95C3-49E0-9641-2C8F9F07AE59}"/>
              </a:ext>
            </a:extLst>
          </p:cNvPr>
          <p:cNvSpPr txBox="1">
            <a:spLocks/>
          </p:cNvSpPr>
          <p:nvPr/>
        </p:nvSpPr>
        <p:spPr bwMode="auto">
          <a:xfrm>
            <a:off x="1392195" y="238126"/>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a:spcBef>
                <a:spcPct val="0"/>
              </a:spcBef>
              <a:buNone/>
            </a:pPr>
            <a:r>
              <a:rPr lang="fr-FR" altLang="nb-NO" sz="18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3600" b="1" dirty="0">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Ecole de droit de la Sorbonne</a:t>
            </a:r>
          </a:p>
          <a:p>
            <a:pPr eaLnBrk="1" hangingPunct="1">
              <a:spcBef>
                <a:spcPct val="0"/>
              </a:spcBef>
              <a:buFontTx/>
              <a:buNone/>
            </a:pPr>
            <a:r>
              <a:rPr lang="fr-FR" altLang="nb-NO" sz="18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p>
        </p:txBody>
      </p:sp>
      <p:sp>
        <p:nvSpPr>
          <p:cNvPr id="19459" name="ZoneTexte 3">
            <a:extLst>
              <a:ext uri="{FF2B5EF4-FFF2-40B4-BE49-F238E27FC236}">
                <a16:creationId xmlns:a16="http://schemas.microsoft.com/office/drawing/2014/main" id="{FA0D0348-88D7-4F12-A588-9E5834D32ABB}"/>
              </a:ext>
            </a:extLst>
          </p:cNvPr>
          <p:cNvSpPr txBox="1">
            <a:spLocks noChangeArrowheads="1"/>
          </p:cNvSpPr>
          <p:nvPr/>
        </p:nvSpPr>
        <p:spPr bwMode="auto">
          <a:xfrm>
            <a:off x="5564282" y="1646238"/>
            <a:ext cx="4824413" cy="5078313"/>
          </a:xfrm>
          <a:prstGeom prst="rect">
            <a:avLst/>
          </a:prstGeom>
          <a:solidFill>
            <a:schemeClr val="accent1">
              <a:lumMod val="20000"/>
              <a:lumOff val="80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dirty="0">
                <a:latin typeface="Times New Roman" panose="02020603050405020304" pitchFamily="18" charset="0"/>
                <a:cs typeface="Times New Roman" panose="02020603050405020304" pitchFamily="18" charset="0"/>
              </a:rPr>
              <a:t>4 Départements de droit :</a:t>
            </a:r>
          </a:p>
          <a:p>
            <a:pPr eaLnBrk="1" hangingPunct="1">
              <a:spcBef>
                <a:spcPct val="0"/>
              </a:spcBef>
              <a:buFontTx/>
              <a:buNone/>
            </a:pPr>
            <a:endParaRPr lang="fr-FR" altLang="nb-NO" sz="1800" dirty="0"/>
          </a:p>
          <a:p>
            <a:pPr algn="just" eaLnBrk="1" hangingPunct="1">
              <a:spcBef>
                <a:spcPct val="0"/>
              </a:spcBef>
              <a:buFont typeface="Wingdings" panose="05000000000000000000" pitchFamily="2" charset="2"/>
              <a:buChar char="Ø"/>
            </a:pPr>
            <a:r>
              <a:rPr lang="fr-FR" altLang="nb-NO" sz="1800" dirty="0"/>
              <a:t> </a:t>
            </a:r>
            <a:r>
              <a:rPr lang="fr-FR" altLang="nb-NO" sz="1800" b="1" dirty="0">
                <a:latin typeface="Times New Roman" panose="02020603050405020304" pitchFamily="18" charset="0"/>
                <a:cs typeface="Times New Roman" panose="02020603050405020304" pitchFamily="18" charset="0"/>
              </a:rPr>
              <a:t>Département des Licences (Bachelor)</a:t>
            </a:r>
          </a:p>
          <a:p>
            <a:pPr algn="just" eaLnBrk="1" hangingPunct="1">
              <a:spcBef>
                <a:spcPct val="0"/>
              </a:spcBef>
              <a:buNone/>
            </a:pPr>
            <a:r>
              <a:rPr lang="fr-FR" altLang="nb-NO" sz="1800" dirty="0">
                <a:latin typeface="Times New Roman" panose="02020603050405020304" pitchFamily="18" charset="0"/>
                <a:cs typeface="Times New Roman" panose="02020603050405020304" pitchFamily="18" charset="0"/>
              </a:rPr>
              <a:t>Dirigé par  N. WAREMBOURG</a:t>
            </a:r>
          </a:p>
          <a:p>
            <a:pPr algn="just" eaLnBrk="1" hangingPunct="1">
              <a:spcBef>
                <a:spcPct val="0"/>
              </a:spcBef>
              <a:buFontTx/>
              <a:buNone/>
            </a:pPr>
            <a:endParaRPr lang="fr-FR" altLang="nb-NO" sz="1800" dirty="0"/>
          </a:p>
          <a:p>
            <a:pPr indent="-285750" algn="just">
              <a:spcBef>
                <a:spcPct val="0"/>
              </a:spcBef>
              <a:buFont typeface="Wingdings" panose="05000000000000000000" pitchFamily="2" charset="2"/>
              <a:buChar char="Ø"/>
            </a:pPr>
            <a:r>
              <a:rPr lang="fr-FR" altLang="nb-NO" sz="1800" dirty="0"/>
              <a:t> </a:t>
            </a:r>
            <a:r>
              <a:rPr lang="fr-FR" altLang="nb-NO" sz="1800" b="1" dirty="0">
                <a:latin typeface="Times New Roman" panose="02020603050405020304" pitchFamily="18" charset="0"/>
                <a:cs typeface="Times New Roman" panose="02020603050405020304" pitchFamily="18" charset="0"/>
              </a:rPr>
              <a:t>Département de droit public (Master)</a:t>
            </a:r>
          </a:p>
          <a:p>
            <a:pPr algn="just">
              <a:spcBef>
                <a:spcPct val="0"/>
              </a:spcBef>
              <a:buNone/>
            </a:pPr>
            <a:r>
              <a:rPr lang="fr-FR" altLang="nb-NO" sz="1800" dirty="0">
                <a:latin typeface="Times New Roman" panose="02020603050405020304" pitchFamily="18" charset="0"/>
                <a:cs typeface="Times New Roman" panose="02020603050405020304" pitchFamily="18" charset="0"/>
              </a:rPr>
              <a:t>Dirigé par M. CONAN</a:t>
            </a:r>
          </a:p>
          <a:p>
            <a:pPr algn="just" eaLnBrk="1" hangingPunct="1">
              <a:spcBef>
                <a:spcPct val="0"/>
              </a:spcBef>
              <a:buFontTx/>
              <a:buNone/>
            </a:pPr>
            <a:endParaRPr lang="fr-FR" altLang="nb-NO" sz="1800" dirty="0"/>
          </a:p>
          <a:p>
            <a:pPr indent="-285750" algn="just">
              <a:spcBef>
                <a:spcPct val="0"/>
              </a:spcBef>
              <a:buFont typeface="Wingdings" panose="05000000000000000000" pitchFamily="2" charset="2"/>
              <a:buChar char="Ø"/>
            </a:pPr>
            <a:r>
              <a:rPr lang="fr-FR" altLang="nb-NO" sz="1800" b="1" dirty="0">
                <a:latin typeface="Times New Roman" panose="02020603050405020304" pitchFamily="18" charset="0"/>
                <a:cs typeface="Times New Roman" panose="02020603050405020304" pitchFamily="18" charset="0"/>
              </a:rPr>
              <a:t>Département de droit privé (Master)</a:t>
            </a:r>
          </a:p>
          <a:p>
            <a:pPr algn="just">
              <a:spcBef>
                <a:spcPct val="0"/>
              </a:spcBef>
              <a:buNone/>
            </a:pPr>
            <a:r>
              <a:rPr lang="fr-FR" altLang="nb-NO" sz="1800" dirty="0">
                <a:latin typeface="Times New Roman" panose="02020603050405020304" pitchFamily="18" charset="0"/>
                <a:cs typeface="Times New Roman" panose="02020603050405020304" pitchFamily="18" charset="0"/>
              </a:rPr>
              <a:t>Dirigé par M. BEHAR-TOUCHAIS</a:t>
            </a:r>
          </a:p>
          <a:p>
            <a:pPr algn="just" eaLnBrk="1" hangingPunct="1">
              <a:spcBef>
                <a:spcPct val="0"/>
              </a:spcBef>
              <a:buFontTx/>
              <a:buNone/>
            </a:pPr>
            <a:endParaRPr lang="fr-FR" altLang="nb-NO" sz="1800" dirty="0"/>
          </a:p>
          <a:p>
            <a:pPr indent="-285750" algn="just">
              <a:spcBef>
                <a:spcPct val="0"/>
              </a:spcBef>
              <a:buFont typeface="Wingdings" panose="05000000000000000000" pitchFamily="2" charset="2"/>
              <a:buChar char="Ø"/>
            </a:pPr>
            <a:r>
              <a:rPr lang="fr-FR" altLang="nb-NO" sz="1800" b="1" dirty="0">
                <a:latin typeface="Times New Roman" panose="02020603050405020304" pitchFamily="18" charset="0"/>
                <a:cs typeface="Times New Roman" panose="02020603050405020304" pitchFamily="18" charset="0"/>
              </a:rPr>
              <a:t>Département de droit international, européen et comparé (Master)</a:t>
            </a:r>
          </a:p>
          <a:p>
            <a:pPr algn="just">
              <a:spcBef>
                <a:spcPct val="0"/>
              </a:spcBef>
              <a:buNone/>
            </a:pPr>
            <a:r>
              <a:rPr lang="fr-FR" altLang="nb-NO" sz="1800" dirty="0">
                <a:latin typeface="Times New Roman" panose="02020603050405020304" pitchFamily="18" charset="0"/>
                <a:cs typeface="Times New Roman" panose="02020603050405020304" pitchFamily="18" charset="0"/>
              </a:rPr>
              <a:t>Dirigé par S. BOLLEE</a:t>
            </a:r>
          </a:p>
          <a:p>
            <a:pPr algn="just" eaLnBrk="1" hangingPunct="1">
              <a:spcBef>
                <a:spcPct val="0"/>
              </a:spcBef>
              <a:buFontTx/>
              <a:buNone/>
            </a:pPr>
            <a:endParaRPr lang="fr-FR" altLang="nb-NO" sz="1800" dirty="0"/>
          </a:p>
          <a:p>
            <a:pPr algn="just" eaLnBrk="1" hangingPunct="1">
              <a:spcBef>
                <a:spcPct val="0"/>
              </a:spcBef>
              <a:buFontTx/>
              <a:buNone/>
            </a:pPr>
            <a:r>
              <a:rPr lang="fr-FR" altLang="nb-NO" sz="1800" dirty="0"/>
              <a:t>+ </a:t>
            </a:r>
            <a:r>
              <a:rPr lang="fr-FR" altLang="nb-NO" sz="1800" b="1" dirty="0">
                <a:latin typeface="Times New Roman" panose="02020603050405020304" pitchFamily="18" charset="0"/>
                <a:cs typeface="Times New Roman" panose="02020603050405020304" pitchFamily="18" charset="0"/>
              </a:rPr>
              <a:t>Institut d’Administration Economique et Sociale (Bachelor and Master)</a:t>
            </a:r>
          </a:p>
          <a:p>
            <a:pPr algn="just" eaLnBrk="1" hangingPunct="1">
              <a:spcBef>
                <a:spcPct val="0"/>
              </a:spcBef>
              <a:buFontTx/>
              <a:buNone/>
            </a:pPr>
            <a:r>
              <a:rPr lang="fr-FR" altLang="nb-NO" sz="1800" dirty="0">
                <a:latin typeface="Times New Roman" panose="02020603050405020304" pitchFamily="18" charset="0"/>
                <a:cs typeface="Times New Roman" panose="02020603050405020304" pitchFamily="18" charset="0"/>
              </a:rPr>
              <a:t>Dirigé par M. FLONNEAU</a:t>
            </a:r>
          </a:p>
        </p:txBody>
      </p:sp>
      <p:pic>
        <p:nvPicPr>
          <p:cNvPr id="19460" name="Picture 2" descr="Image result for pantheon centre">
            <a:extLst>
              <a:ext uri="{FF2B5EF4-FFF2-40B4-BE49-F238E27FC236}">
                <a16:creationId xmlns:a16="http://schemas.microsoft.com/office/drawing/2014/main" id="{2888C295-D389-4DEF-8F0F-4F7CD03A9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195" y="1646238"/>
            <a:ext cx="3649620" cy="506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oneTexte 3">
            <a:extLst>
              <a:ext uri="{FF2B5EF4-FFF2-40B4-BE49-F238E27FC236}">
                <a16:creationId xmlns:a16="http://schemas.microsoft.com/office/drawing/2014/main" id="{8382AB3B-E929-471B-82C3-9B6302DF9633}"/>
              </a:ext>
            </a:extLst>
          </p:cNvPr>
          <p:cNvSpPr txBox="1">
            <a:spLocks noChangeArrowheads="1"/>
          </p:cNvSpPr>
          <p:nvPr/>
        </p:nvSpPr>
        <p:spPr bwMode="auto">
          <a:xfrm>
            <a:off x="1501775" y="1628775"/>
            <a:ext cx="3657601" cy="4031873"/>
          </a:xfrm>
          <a:prstGeom prst="rect">
            <a:avLst/>
          </a:prstGeom>
          <a:solidFill>
            <a:schemeClr val="accent1">
              <a:lumMod val="20000"/>
              <a:lumOff val="8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Ø"/>
            </a:pPr>
            <a:r>
              <a:rPr lang="fr-FR" altLang="nb-NO" sz="1800" b="1" i="1" dirty="0"/>
              <a:t> </a:t>
            </a:r>
            <a:r>
              <a:rPr lang="fr-FR" altLang="nb-NO" sz="2000" b="1" i="1" dirty="0">
                <a:latin typeface="Times New Roman" panose="02020603050405020304" pitchFamily="18" charset="0"/>
                <a:cs typeface="Times New Roman" panose="02020603050405020304" pitchFamily="18" charset="0"/>
              </a:rPr>
              <a:t>Pôle Insertion professionnelle</a:t>
            </a:r>
            <a:endParaRPr lang="fr-FR" altLang="nb-NO" sz="2000" b="1" dirty="0">
              <a:latin typeface="Times New Roman" panose="02020603050405020304" pitchFamily="18" charset="0"/>
              <a:cs typeface="Times New Roman" panose="02020603050405020304" pitchFamily="18" charset="0"/>
            </a:endParaRPr>
          </a:p>
          <a:p>
            <a:pPr eaLnBrk="1" hangingPunct="1">
              <a:spcBef>
                <a:spcPct val="0"/>
              </a:spcBef>
              <a:buFontTx/>
              <a:buNone/>
            </a:pPr>
            <a:endParaRPr lang="fr-FR" altLang="nb-NO" sz="2000" dirty="0"/>
          </a:p>
          <a:p>
            <a:pPr>
              <a:spcBef>
                <a:spcPct val="0"/>
              </a:spcBef>
              <a:buNone/>
            </a:pPr>
            <a:r>
              <a:rPr lang="fr-FR" altLang="nb-NO" sz="2000" dirty="0">
                <a:latin typeface="Times New Roman" panose="02020603050405020304" pitchFamily="18" charset="0"/>
                <a:cs typeface="Times New Roman" panose="02020603050405020304" pitchFamily="18" charset="0"/>
              </a:rPr>
              <a:t>Recherche d'emploi et de stage, atelier de rédaction de CV et de lettre de motivation, salons de l'emploi...</a:t>
            </a:r>
          </a:p>
          <a:p>
            <a:pPr>
              <a:spcBef>
                <a:spcPct val="0"/>
              </a:spcBef>
              <a:buNone/>
            </a:pPr>
            <a:endParaRPr lang="fr-FR" altLang="nb-NO" sz="2000" dirty="0">
              <a:latin typeface="Times New Roman" panose="02020603050405020304" pitchFamily="18" charset="0"/>
              <a:cs typeface="Times New Roman" panose="02020603050405020304" pitchFamily="18" charset="0"/>
            </a:endParaRPr>
          </a:p>
          <a:p>
            <a:pPr>
              <a:spcBef>
                <a:spcPct val="0"/>
              </a:spcBef>
              <a:buNone/>
            </a:pPr>
            <a:endParaRPr lang="fr-FR" altLang="nb-NO" sz="2000" dirty="0">
              <a:latin typeface="Times New Roman" panose="02020603050405020304" pitchFamily="18" charset="0"/>
              <a:cs typeface="Times New Roman" panose="02020603050405020304" pitchFamily="18" charset="0"/>
            </a:endParaRPr>
          </a:p>
          <a:p>
            <a:pPr eaLnBrk="1" hangingPunct="1">
              <a:spcBef>
                <a:spcPct val="0"/>
              </a:spcBef>
              <a:buFontTx/>
              <a:buNone/>
            </a:pPr>
            <a:r>
              <a:rPr lang="fr-FR" altLang="nb-NO" sz="2000" dirty="0">
                <a:latin typeface="Times New Roman" panose="02020603050405020304" pitchFamily="18" charset="0"/>
                <a:cs typeface="Times New Roman" panose="02020603050405020304" pitchFamily="18" charset="0"/>
              </a:rPr>
              <a:t>Contact :</a:t>
            </a:r>
            <a:endParaRPr lang="fr-FR" altLang="nb-NO" sz="2000" dirty="0">
              <a:solidFill>
                <a:schemeClr val="accent1">
                  <a:lumMod val="60000"/>
                  <a:lumOff val="40000"/>
                </a:schemeClr>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fr-FR" altLang="nb-NO" sz="2000" dirty="0">
              <a:solidFill>
                <a:schemeClr val="accent1">
                  <a:lumMod val="60000"/>
                  <a:lumOff val="40000"/>
                </a:schemeClr>
              </a:solidFill>
            </a:endParaRPr>
          </a:p>
          <a:p>
            <a:pPr>
              <a:spcBef>
                <a:spcPct val="0"/>
              </a:spcBef>
              <a:buNone/>
            </a:pPr>
            <a:r>
              <a:rPr lang="fr-FR" altLang="nb-NO" sz="2000" b="1" u="sng" dirty="0">
                <a:solidFill>
                  <a:schemeClr val="accent1">
                    <a:lumMod val="75000"/>
                  </a:schemeClr>
                </a:solidFill>
              </a:rPr>
              <a:t>dip.eds@univ-paris1.fr </a:t>
            </a:r>
          </a:p>
          <a:p>
            <a:pPr>
              <a:spcBef>
                <a:spcPct val="0"/>
              </a:spcBef>
              <a:buNone/>
            </a:pPr>
            <a:endParaRPr lang="fr-FR" altLang="nb-NO" sz="2000" dirty="0">
              <a:solidFill>
                <a:srgbClr val="CC9900"/>
              </a:solidFill>
            </a:endParaRPr>
          </a:p>
          <a:p>
            <a:pPr eaLnBrk="1" hangingPunct="1">
              <a:spcBef>
                <a:spcPct val="0"/>
              </a:spcBef>
              <a:buFontTx/>
              <a:buNone/>
            </a:pPr>
            <a:endParaRPr lang="fr-FR" altLang="nb-NO" sz="1600" dirty="0">
              <a:solidFill>
                <a:srgbClr val="CC9900"/>
              </a:solidFill>
            </a:endParaRPr>
          </a:p>
        </p:txBody>
      </p:sp>
      <p:sp>
        <p:nvSpPr>
          <p:cNvPr id="22531" name="Titre 1">
            <a:extLst>
              <a:ext uri="{FF2B5EF4-FFF2-40B4-BE49-F238E27FC236}">
                <a16:creationId xmlns:a16="http://schemas.microsoft.com/office/drawing/2014/main" id="{6EFCF093-2B9D-4530-B984-450D88C13124}"/>
              </a:ext>
            </a:extLst>
          </p:cNvPr>
          <p:cNvSpPr txBox="1">
            <a:spLocks/>
          </p:cNvSpPr>
          <p:nvPr/>
        </p:nvSpPr>
        <p:spPr bwMode="auto">
          <a:xfrm>
            <a:off x="1501774" y="220663"/>
            <a:ext cx="9334987"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a:spcBef>
                <a:spcPct val="0"/>
              </a:spcBef>
              <a:buNone/>
            </a:pPr>
            <a:r>
              <a:rPr lang="fr-FR" altLang="nb-NO" sz="105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3600" b="1" dirty="0">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Ecole de droit de la Sorbonne</a:t>
            </a:r>
            <a:endParaRPr lang="fr-FR" altLang="nb-NO" sz="36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endParaRPr>
          </a:p>
        </p:txBody>
      </p:sp>
      <p:pic>
        <p:nvPicPr>
          <p:cNvPr id="22532" name="Picture 4">
            <a:extLst>
              <a:ext uri="{FF2B5EF4-FFF2-40B4-BE49-F238E27FC236}">
                <a16:creationId xmlns:a16="http://schemas.microsoft.com/office/drawing/2014/main" id="{74C59C0F-1618-43DE-BF2F-FADC181AA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76" y="1628775"/>
            <a:ext cx="5677386" cy="4031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a:extLst>
              <a:ext uri="{FF2B5EF4-FFF2-40B4-BE49-F238E27FC236}">
                <a16:creationId xmlns:a16="http://schemas.microsoft.com/office/drawing/2014/main" id="{DA73DBCA-141C-42FA-945E-5438EF9251A5}"/>
              </a:ext>
            </a:extLst>
          </p:cNvPr>
          <p:cNvSpPr txBox="1">
            <a:spLocks/>
          </p:cNvSpPr>
          <p:nvPr/>
        </p:nvSpPr>
        <p:spPr bwMode="auto">
          <a:xfrm>
            <a:off x="1524000" y="188914"/>
            <a:ext cx="9144000" cy="1584325"/>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a:spcBef>
                <a:spcPct val="0"/>
              </a:spcBef>
              <a:buNone/>
            </a:pPr>
            <a:r>
              <a:rPr lang="fr-FR" altLang="nb-NO" sz="18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105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3600" b="1" dirty="0">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Ecole de droit de la Sorbonne</a:t>
            </a:r>
            <a:endParaRPr lang="fr-FR" altLang="nb-NO" sz="36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endParaRPr>
          </a:p>
        </p:txBody>
      </p:sp>
      <p:sp>
        <p:nvSpPr>
          <p:cNvPr id="4" name="ZoneTexte 3">
            <a:extLst>
              <a:ext uri="{FF2B5EF4-FFF2-40B4-BE49-F238E27FC236}">
                <a16:creationId xmlns:a16="http://schemas.microsoft.com/office/drawing/2014/main" id="{491BB641-3CE9-4C97-847E-B1470AF87630}"/>
              </a:ext>
            </a:extLst>
          </p:cNvPr>
          <p:cNvSpPr txBox="1"/>
          <p:nvPr/>
        </p:nvSpPr>
        <p:spPr>
          <a:xfrm>
            <a:off x="4758776" y="2839526"/>
            <a:ext cx="2492375" cy="1200329"/>
          </a:xfrm>
          <a:prstGeom prst="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fr-FR" dirty="0">
                <a:latin typeface="Times New Roman" panose="02020603050405020304" pitchFamily="18" charset="0"/>
                <a:cs typeface="Times New Roman" panose="02020603050405020304" pitchFamily="18" charset="0"/>
              </a:rPr>
              <a:t>Pôle des relations extérieures</a:t>
            </a:r>
          </a:p>
          <a:p>
            <a:pPr algn="ctr">
              <a:defRPr/>
            </a:pPr>
            <a:r>
              <a:rPr lang="fr-FR" dirty="0">
                <a:solidFill>
                  <a:srgbClr val="FF0000"/>
                </a:solidFill>
                <a:latin typeface="Times New Roman" panose="02020603050405020304" pitchFamily="18" charset="0"/>
                <a:cs typeface="Times New Roman" panose="02020603050405020304" pitchFamily="18" charset="0"/>
              </a:rPr>
              <a:t>Bureau 311 B </a:t>
            </a:r>
          </a:p>
          <a:p>
            <a:pPr algn="ctr">
              <a:defRPr/>
            </a:pPr>
            <a:r>
              <a:rPr lang="fr-FR" dirty="0">
                <a:latin typeface="Times New Roman" panose="02020603050405020304" pitchFamily="18" charset="0"/>
                <a:cs typeface="Times New Roman" panose="02020603050405020304" pitchFamily="18" charset="0"/>
              </a:rPr>
              <a:t>Centre Panthéon</a:t>
            </a:r>
          </a:p>
        </p:txBody>
      </p:sp>
      <p:sp>
        <p:nvSpPr>
          <p:cNvPr id="5" name="ZoneTexte 4">
            <a:extLst>
              <a:ext uri="{FF2B5EF4-FFF2-40B4-BE49-F238E27FC236}">
                <a16:creationId xmlns:a16="http://schemas.microsoft.com/office/drawing/2014/main" id="{EE1C4AAC-7B8F-47DE-9143-4176D2E7C0D7}"/>
              </a:ext>
            </a:extLst>
          </p:cNvPr>
          <p:cNvSpPr txBox="1"/>
          <p:nvPr/>
        </p:nvSpPr>
        <p:spPr>
          <a:xfrm>
            <a:off x="1919289" y="1924051"/>
            <a:ext cx="2160587" cy="923330"/>
          </a:xfrm>
          <a:prstGeom prst="rect">
            <a:avLst/>
          </a:prstGeom>
          <a:ln>
            <a:solidFill>
              <a:schemeClr val="accent1">
                <a:lumMod val="40000"/>
                <a:lumOff val="6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fr-FR" dirty="0">
                <a:solidFill>
                  <a:schemeClr val="accent1">
                    <a:lumMod val="75000"/>
                  </a:schemeClr>
                </a:solidFill>
                <a:latin typeface="Times New Roman" panose="02020603050405020304" pitchFamily="18" charset="0"/>
                <a:cs typeface="Times New Roman" panose="02020603050405020304" pitchFamily="18" charset="0"/>
              </a:rPr>
              <a:t>Département des Licences</a:t>
            </a:r>
          </a:p>
          <a:p>
            <a:pPr algn="ctr">
              <a:defRPr/>
            </a:pPr>
            <a:r>
              <a:rPr lang="fr-FR" sz="1600" dirty="0">
                <a:solidFill>
                  <a:srgbClr val="CC9900"/>
                </a:solidFill>
                <a:latin typeface="Times New Roman" panose="02020603050405020304" pitchFamily="18" charset="0"/>
                <a:cs typeface="Times New Roman" panose="02020603050405020304" pitchFamily="18" charset="0"/>
              </a:rPr>
              <a:t>Jenny </a:t>
            </a:r>
            <a:r>
              <a:rPr lang="fr-FR" sz="1600" dirty="0" err="1">
                <a:solidFill>
                  <a:srgbClr val="CC9900"/>
                </a:solidFill>
                <a:latin typeface="Times New Roman" panose="02020603050405020304" pitchFamily="18" charset="0"/>
                <a:cs typeface="Times New Roman" panose="02020603050405020304" pitchFamily="18" charset="0"/>
              </a:rPr>
              <a:t>Frinchaboy</a:t>
            </a:r>
            <a:endParaRPr lang="fr-FR" sz="1600" dirty="0">
              <a:solidFill>
                <a:srgbClr val="CC9900"/>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141A2460-24A6-4437-B5B6-F21D9925BAFB}"/>
              </a:ext>
            </a:extLst>
          </p:cNvPr>
          <p:cNvSpPr txBox="1"/>
          <p:nvPr/>
        </p:nvSpPr>
        <p:spPr>
          <a:xfrm>
            <a:off x="1919289" y="4941888"/>
            <a:ext cx="2160587" cy="1054135"/>
          </a:xfrm>
          <a:prstGeom prst="rect">
            <a:avLst/>
          </a:prstGeom>
          <a:ln>
            <a:solidFill>
              <a:schemeClr val="accent1">
                <a:lumMod val="40000"/>
                <a:lumOff val="6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fr-FR" dirty="0">
                <a:solidFill>
                  <a:schemeClr val="accent1">
                    <a:lumMod val="75000"/>
                  </a:schemeClr>
                </a:solidFill>
                <a:latin typeface="Times New Roman" panose="02020603050405020304" pitchFamily="18" charset="0"/>
                <a:cs typeface="Times New Roman" panose="02020603050405020304" pitchFamily="18" charset="0"/>
              </a:rPr>
              <a:t>Département de droit public</a:t>
            </a:r>
          </a:p>
          <a:p>
            <a:pPr algn="ctr">
              <a:defRPr/>
            </a:pPr>
            <a:endParaRPr lang="fr-FR" sz="1050" dirty="0">
              <a:latin typeface="Times New Roman" panose="02020603050405020304" pitchFamily="18" charset="0"/>
              <a:cs typeface="Times New Roman" panose="02020603050405020304" pitchFamily="18" charset="0"/>
            </a:endParaRPr>
          </a:p>
          <a:p>
            <a:pPr algn="ctr">
              <a:defRPr/>
            </a:pPr>
            <a:r>
              <a:rPr lang="fr-FR" sz="1600" dirty="0">
                <a:solidFill>
                  <a:srgbClr val="CC9900"/>
                </a:solidFill>
                <a:latin typeface="Times New Roman" panose="02020603050405020304" pitchFamily="18" charset="0"/>
                <a:cs typeface="Times New Roman" panose="02020603050405020304" pitchFamily="18" charset="0"/>
              </a:rPr>
              <a:t>Christophe </a:t>
            </a:r>
            <a:r>
              <a:rPr lang="fr-FR" sz="1600" dirty="0" err="1">
                <a:solidFill>
                  <a:srgbClr val="CC9900"/>
                </a:solidFill>
                <a:latin typeface="Times New Roman" panose="02020603050405020304" pitchFamily="18" charset="0"/>
                <a:cs typeface="Times New Roman" panose="02020603050405020304" pitchFamily="18" charset="0"/>
              </a:rPr>
              <a:t>Pierucci</a:t>
            </a:r>
            <a:endParaRPr lang="fr-FR" sz="1600" dirty="0">
              <a:solidFill>
                <a:srgbClr val="CC9900"/>
              </a:solidFill>
              <a:latin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CA43A4C6-AFF1-432A-AB00-EF0E12AB4CE6}"/>
              </a:ext>
            </a:extLst>
          </p:cNvPr>
          <p:cNvSpPr txBox="1"/>
          <p:nvPr/>
        </p:nvSpPr>
        <p:spPr>
          <a:xfrm>
            <a:off x="5016500" y="5029200"/>
            <a:ext cx="2159000" cy="1169551"/>
          </a:xfrm>
          <a:prstGeom prst="rect">
            <a:avLst/>
          </a:prstGeom>
          <a:ln>
            <a:solidFill>
              <a:schemeClr val="accent1">
                <a:lumMod val="40000"/>
                <a:lumOff val="6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fr-FR" dirty="0">
                <a:solidFill>
                  <a:schemeClr val="accent1">
                    <a:lumMod val="75000"/>
                  </a:schemeClr>
                </a:solidFill>
                <a:latin typeface="Times New Roman" panose="02020603050405020304" pitchFamily="18" charset="0"/>
                <a:cs typeface="Times New Roman" panose="02020603050405020304" pitchFamily="18" charset="0"/>
              </a:rPr>
              <a:t>Département de droit international, européen et comparé</a:t>
            </a:r>
          </a:p>
          <a:p>
            <a:pPr algn="ctr">
              <a:defRPr/>
            </a:pPr>
            <a:r>
              <a:rPr lang="fr-FR" sz="1600" dirty="0">
                <a:solidFill>
                  <a:srgbClr val="CC9900"/>
                </a:solidFill>
                <a:latin typeface="Times New Roman" panose="02020603050405020304" pitchFamily="18" charset="0"/>
                <a:cs typeface="Times New Roman" panose="02020603050405020304" pitchFamily="18" charset="0"/>
              </a:rPr>
              <a:t>Paul </a:t>
            </a:r>
            <a:r>
              <a:rPr lang="fr-FR" sz="1600" dirty="0" err="1">
                <a:solidFill>
                  <a:srgbClr val="CC9900"/>
                </a:solidFill>
                <a:latin typeface="Times New Roman" panose="02020603050405020304" pitchFamily="18" charset="0"/>
                <a:cs typeface="Times New Roman" panose="02020603050405020304" pitchFamily="18" charset="0"/>
              </a:rPr>
              <a:t>Gaiardo</a:t>
            </a:r>
            <a:endParaRPr lang="fr-FR" sz="1600" dirty="0">
              <a:solidFill>
                <a:srgbClr val="CC9900"/>
              </a:solidFill>
              <a:latin typeface="Times New Roman" panose="02020603050405020304" pitchFamily="18" charset="0"/>
              <a:cs typeface="Times New Roman" panose="02020603050405020304" pitchFamily="18" charset="0"/>
            </a:endParaRPr>
          </a:p>
        </p:txBody>
      </p:sp>
      <p:cxnSp>
        <p:nvCxnSpPr>
          <p:cNvPr id="3" name="Connecteur droit avec flèche 2">
            <a:extLst>
              <a:ext uri="{FF2B5EF4-FFF2-40B4-BE49-F238E27FC236}">
                <a16:creationId xmlns:a16="http://schemas.microsoft.com/office/drawing/2014/main" id="{F25B947A-60B5-4A56-A7E0-68E39D01CD26}"/>
              </a:ext>
            </a:extLst>
          </p:cNvPr>
          <p:cNvCxnSpPr/>
          <p:nvPr/>
        </p:nvCxnSpPr>
        <p:spPr>
          <a:xfrm>
            <a:off x="4079875" y="2954338"/>
            <a:ext cx="603250" cy="330200"/>
          </a:xfrm>
          <a:prstGeom prst="straightConnector1">
            <a:avLst/>
          </a:prstGeom>
          <a:ln w="28575">
            <a:solidFill>
              <a:srgbClr val="003264"/>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C2E69F52-96DB-4E7D-A052-F9C27D941A51}"/>
              </a:ext>
            </a:extLst>
          </p:cNvPr>
          <p:cNvCxnSpPr/>
          <p:nvPr/>
        </p:nvCxnSpPr>
        <p:spPr>
          <a:xfrm flipV="1">
            <a:off x="4079876" y="4054476"/>
            <a:ext cx="720725" cy="887413"/>
          </a:xfrm>
          <a:prstGeom prst="straightConnector1">
            <a:avLst/>
          </a:prstGeom>
          <a:ln w="28575">
            <a:solidFill>
              <a:srgbClr val="003264"/>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74F29613-B68F-47BF-882D-896AD27765FE}"/>
              </a:ext>
            </a:extLst>
          </p:cNvPr>
          <p:cNvCxnSpPr/>
          <p:nvPr/>
        </p:nvCxnSpPr>
        <p:spPr>
          <a:xfrm flipH="1" flipV="1">
            <a:off x="5946776" y="4037014"/>
            <a:ext cx="4763" cy="974725"/>
          </a:xfrm>
          <a:prstGeom prst="straightConnector1">
            <a:avLst/>
          </a:prstGeom>
          <a:ln w="28575">
            <a:solidFill>
              <a:srgbClr val="003264"/>
            </a:solidFill>
            <a:tailEnd type="arrow"/>
          </a:ln>
        </p:spPr>
        <p:style>
          <a:lnRef idx="1">
            <a:schemeClr val="accent1"/>
          </a:lnRef>
          <a:fillRef idx="0">
            <a:schemeClr val="accent1"/>
          </a:fillRef>
          <a:effectRef idx="0">
            <a:schemeClr val="accent1"/>
          </a:effectRef>
          <a:fontRef idx="minor">
            <a:schemeClr val="tx1"/>
          </a:fontRef>
        </p:style>
      </p:cxnSp>
      <p:sp>
        <p:nvSpPr>
          <p:cNvPr id="24592" name="ZoneTexte 3">
            <a:extLst>
              <a:ext uri="{FF2B5EF4-FFF2-40B4-BE49-F238E27FC236}">
                <a16:creationId xmlns:a16="http://schemas.microsoft.com/office/drawing/2014/main" id="{44B272BE-4D7D-4801-9629-267E608167A5}"/>
              </a:ext>
            </a:extLst>
          </p:cNvPr>
          <p:cNvSpPr txBox="1">
            <a:spLocks noChangeArrowheads="1"/>
          </p:cNvSpPr>
          <p:nvPr/>
        </p:nvSpPr>
        <p:spPr bwMode="auto">
          <a:xfrm>
            <a:off x="4683125" y="2060575"/>
            <a:ext cx="2667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nb-NO" sz="1800" dirty="0"/>
          </a:p>
          <a:p>
            <a:pPr eaLnBrk="1" hangingPunct="1">
              <a:spcBef>
                <a:spcPct val="0"/>
              </a:spcBef>
              <a:buFontTx/>
              <a:buNone/>
            </a:pPr>
            <a:r>
              <a:rPr lang="fr-FR" altLang="nb-NO" sz="1600" dirty="0">
                <a:solidFill>
                  <a:srgbClr val="CC9900"/>
                </a:solidFill>
                <a:latin typeface="Times New Roman" panose="02020603050405020304" pitchFamily="18" charset="0"/>
                <a:cs typeface="Times New Roman" panose="02020603050405020304" pitchFamily="18" charset="0"/>
              </a:rPr>
              <a:t>Directeur: Mustapha MEKKI</a:t>
            </a:r>
          </a:p>
        </p:txBody>
      </p:sp>
      <p:sp>
        <p:nvSpPr>
          <p:cNvPr id="15" name="ZoneTexte 14">
            <a:extLst>
              <a:ext uri="{FF2B5EF4-FFF2-40B4-BE49-F238E27FC236}">
                <a16:creationId xmlns:a16="http://schemas.microsoft.com/office/drawing/2014/main" id="{3B0689FB-8147-4EE3-BF84-3E69E13016E4}"/>
              </a:ext>
            </a:extLst>
          </p:cNvPr>
          <p:cNvSpPr txBox="1"/>
          <p:nvPr/>
        </p:nvSpPr>
        <p:spPr>
          <a:xfrm>
            <a:off x="4758776" y="2839526"/>
            <a:ext cx="2492375" cy="1200329"/>
          </a:xfrm>
          <a:prstGeom prst="rect">
            <a:avLst/>
          </a:prstGeom>
          <a:solidFill>
            <a:schemeClr val="accent1">
              <a:lumMod val="75000"/>
            </a:schemeClr>
          </a:solidFill>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fr-FR" dirty="0">
                <a:latin typeface="Times New Roman" panose="02020603050405020304" pitchFamily="18" charset="0"/>
                <a:cs typeface="Times New Roman" panose="02020603050405020304" pitchFamily="18" charset="0"/>
              </a:rPr>
              <a:t>Pôle des relations extérieures</a:t>
            </a:r>
          </a:p>
          <a:p>
            <a:pPr algn="ctr">
              <a:defRPr/>
            </a:pPr>
            <a:r>
              <a:rPr lang="fr-FR" dirty="0">
                <a:solidFill>
                  <a:srgbClr val="FF0000"/>
                </a:solidFill>
                <a:latin typeface="Times New Roman" panose="02020603050405020304" pitchFamily="18" charset="0"/>
                <a:cs typeface="Times New Roman" panose="02020603050405020304" pitchFamily="18" charset="0"/>
              </a:rPr>
              <a:t>Bureau 311 B </a:t>
            </a:r>
          </a:p>
          <a:p>
            <a:pPr algn="ctr">
              <a:defRPr/>
            </a:pPr>
            <a:r>
              <a:rPr lang="fr-FR" dirty="0">
                <a:latin typeface="Times New Roman" panose="02020603050405020304" pitchFamily="18" charset="0"/>
                <a:cs typeface="Times New Roman" panose="02020603050405020304" pitchFamily="18" charset="0"/>
              </a:rPr>
              <a:t>Centre Panthéon</a:t>
            </a:r>
          </a:p>
        </p:txBody>
      </p:sp>
      <p:sp>
        <p:nvSpPr>
          <p:cNvPr id="17" name="ZoneTexte 16">
            <a:extLst>
              <a:ext uri="{FF2B5EF4-FFF2-40B4-BE49-F238E27FC236}">
                <a16:creationId xmlns:a16="http://schemas.microsoft.com/office/drawing/2014/main" id="{55AD78AA-1904-46ED-AA3A-BCC8B7E261BE}"/>
              </a:ext>
            </a:extLst>
          </p:cNvPr>
          <p:cNvSpPr txBox="1"/>
          <p:nvPr/>
        </p:nvSpPr>
        <p:spPr>
          <a:xfrm>
            <a:off x="1919289" y="1924051"/>
            <a:ext cx="2160587" cy="1138773"/>
          </a:xfrm>
          <a:prstGeom prst="rect">
            <a:avLst/>
          </a:prstGeom>
          <a:ln>
            <a:solidFill>
              <a:schemeClr val="accent1">
                <a:lumMod val="40000"/>
                <a:lumOff val="6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fr-FR" dirty="0">
                <a:solidFill>
                  <a:schemeClr val="accent1">
                    <a:lumMod val="75000"/>
                  </a:schemeClr>
                </a:solidFill>
                <a:latin typeface="Times New Roman" panose="02020603050405020304" pitchFamily="18" charset="0"/>
                <a:cs typeface="Times New Roman" panose="02020603050405020304" pitchFamily="18" charset="0"/>
              </a:rPr>
              <a:t>Département des Licences</a:t>
            </a:r>
          </a:p>
          <a:p>
            <a:pPr algn="ctr">
              <a:defRPr/>
            </a:pPr>
            <a:r>
              <a:rPr lang="fr-FR" sz="1600" dirty="0">
                <a:solidFill>
                  <a:srgbClr val="CC9900"/>
                </a:solidFill>
                <a:latin typeface="Times New Roman" panose="02020603050405020304" pitchFamily="18" charset="0"/>
                <a:cs typeface="Times New Roman" panose="02020603050405020304" pitchFamily="18" charset="0"/>
              </a:rPr>
              <a:t>Jenny </a:t>
            </a:r>
            <a:r>
              <a:rPr lang="fr-FR" sz="1600" dirty="0" err="1">
                <a:solidFill>
                  <a:srgbClr val="CC9900"/>
                </a:solidFill>
                <a:latin typeface="Times New Roman" panose="02020603050405020304" pitchFamily="18" charset="0"/>
                <a:cs typeface="Times New Roman" panose="02020603050405020304" pitchFamily="18" charset="0"/>
              </a:rPr>
              <a:t>Frinchaboy</a:t>
            </a:r>
            <a:endParaRPr lang="fr-FR" sz="1600" dirty="0">
              <a:solidFill>
                <a:srgbClr val="CC9900"/>
              </a:solidFill>
              <a:latin typeface="Times New Roman" panose="02020603050405020304" pitchFamily="18" charset="0"/>
              <a:cs typeface="Times New Roman" panose="02020603050405020304" pitchFamily="18" charset="0"/>
            </a:endParaRPr>
          </a:p>
          <a:p>
            <a:pPr algn="ctr">
              <a:defRPr/>
            </a:pPr>
            <a:r>
              <a:rPr lang="fr-FR" sz="1600" dirty="0">
                <a:solidFill>
                  <a:srgbClr val="CC9900"/>
                </a:solidFill>
                <a:latin typeface="Times New Roman" panose="02020603050405020304" pitchFamily="18" charset="0"/>
                <a:cs typeface="Times New Roman" panose="02020603050405020304" pitchFamily="18" charset="0"/>
              </a:rPr>
              <a:t>Florence </a:t>
            </a:r>
            <a:r>
              <a:rPr lang="fr-FR" sz="1600" dirty="0" err="1">
                <a:solidFill>
                  <a:srgbClr val="CC9900"/>
                </a:solidFill>
                <a:latin typeface="Times New Roman" panose="02020603050405020304" pitchFamily="18" charset="0"/>
                <a:cs typeface="Times New Roman" panose="02020603050405020304" pitchFamily="18" charset="0"/>
              </a:rPr>
              <a:t>Ittah</a:t>
            </a:r>
            <a:endParaRPr lang="fr-FR" sz="1600" dirty="0">
              <a:solidFill>
                <a:srgbClr val="CC9900"/>
              </a:solidFill>
              <a:latin typeface="Times New Roman" panose="02020603050405020304" pitchFamily="18" charset="0"/>
              <a:cs typeface="Times New Roman" panose="02020603050405020304" pitchFamily="18" charset="0"/>
            </a:endParaRPr>
          </a:p>
        </p:txBody>
      </p:sp>
      <p:sp>
        <p:nvSpPr>
          <p:cNvPr id="18" name="ZoneTexte 17">
            <a:extLst>
              <a:ext uri="{FF2B5EF4-FFF2-40B4-BE49-F238E27FC236}">
                <a16:creationId xmlns:a16="http://schemas.microsoft.com/office/drawing/2014/main" id="{1B4184BA-5AF7-4E71-BA5E-BBF49A39CBED}"/>
              </a:ext>
            </a:extLst>
          </p:cNvPr>
          <p:cNvSpPr txBox="1"/>
          <p:nvPr/>
        </p:nvSpPr>
        <p:spPr>
          <a:xfrm>
            <a:off x="1919289" y="4941888"/>
            <a:ext cx="2160587" cy="1054135"/>
          </a:xfrm>
          <a:prstGeom prst="rect">
            <a:avLst/>
          </a:prstGeom>
          <a:ln>
            <a:solidFill>
              <a:schemeClr val="accent1">
                <a:lumMod val="40000"/>
                <a:lumOff val="6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fr-FR" dirty="0">
                <a:solidFill>
                  <a:schemeClr val="accent1">
                    <a:lumMod val="75000"/>
                  </a:schemeClr>
                </a:solidFill>
                <a:latin typeface="Times New Roman" panose="02020603050405020304" pitchFamily="18" charset="0"/>
                <a:cs typeface="Times New Roman" panose="02020603050405020304" pitchFamily="18" charset="0"/>
              </a:rPr>
              <a:t>Département de droit public</a:t>
            </a:r>
          </a:p>
          <a:p>
            <a:pPr algn="ctr">
              <a:defRPr/>
            </a:pPr>
            <a:endParaRPr lang="fr-FR" sz="1050" dirty="0">
              <a:latin typeface="Times New Roman" panose="02020603050405020304" pitchFamily="18" charset="0"/>
              <a:cs typeface="Times New Roman" panose="02020603050405020304" pitchFamily="18" charset="0"/>
            </a:endParaRPr>
          </a:p>
          <a:p>
            <a:pPr algn="ctr">
              <a:defRPr/>
            </a:pPr>
            <a:r>
              <a:rPr lang="fr-FR" sz="1600" dirty="0">
                <a:solidFill>
                  <a:srgbClr val="CC9900"/>
                </a:solidFill>
                <a:latin typeface="Times New Roman" panose="02020603050405020304" pitchFamily="18" charset="0"/>
                <a:cs typeface="Times New Roman" panose="02020603050405020304" pitchFamily="18" charset="0"/>
              </a:rPr>
              <a:t>Daphné </a:t>
            </a:r>
            <a:r>
              <a:rPr lang="fr-FR" sz="1600" dirty="0" err="1">
                <a:solidFill>
                  <a:srgbClr val="CC9900"/>
                </a:solidFill>
                <a:latin typeface="Times New Roman" panose="02020603050405020304" pitchFamily="18" charset="0"/>
                <a:cs typeface="Times New Roman" panose="02020603050405020304" pitchFamily="18" charset="0"/>
              </a:rPr>
              <a:t>Dreyssé</a:t>
            </a:r>
            <a:endParaRPr lang="fr-FR" sz="1600" dirty="0">
              <a:solidFill>
                <a:srgbClr val="CC9900"/>
              </a:solidFill>
              <a:latin typeface="Times New Roman" panose="02020603050405020304" pitchFamily="18" charset="0"/>
              <a:cs typeface="Times New Roman" panose="02020603050405020304" pitchFamily="18" charset="0"/>
            </a:endParaRPr>
          </a:p>
        </p:txBody>
      </p:sp>
      <p:sp>
        <p:nvSpPr>
          <p:cNvPr id="19" name="ZoneTexte 18">
            <a:extLst>
              <a:ext uri="{FF2B5EF4-FFF2-40B4-BE49-F238E27FC236}">
                <a16:creationId xmlns:a16="http://schemas.microsoft.com/office/drawing/2014/main" id="{777C81EA-62D6-4342-9EF6-1CC133A40E50}"/>
              </a:ext>
            </a:extLst>
          </p:cNvPr>
          <p:cNvSpPr txBox="1"/>
          <p:nvPr/>
        </p:nvSpPr>
        <p:spPr>
          <a:xfrm>
            <a:off x="5016500" y="5029200"/>
            <a:ext cx="2159000" cy="1169551"/>
          </a:xfrm>
          <a:prstGeom prst="rect">
            <a:avLst/>
          </a:prstGeom>
          <a:ln>
            <a:solidFill>
              <a:schemeClr val="accent1">
                <a:lumMod val="40000"/>
                <a:lumOff val="6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fr-FR" dirty="0">
                <a:solidFill>
                  <a:schemeClr val="accent1">
                    <a:lumMod val="75000"/>
                  </a:schemeClr>
                </a:solidFill>
                <a:latin typeface="Times New Roman" panose="02020603050405020304" pitchFamily="18" charset="0"/>
                <a:cs typeface="Times New Roman" panose="02020603050405020304" pitchFamily="18" charset="0"/>
              </a:rPr>
              <a:t>Département de droit international, européen et comparé</a:t>
            </a:r>
          </a:p>
          <a:p>
            <a:pPr algn="ctr">
              <a:defRPr/>
            </a:pPr>
            <a:r>
              <a:rPr lang="fr-FR" sz="1600" dirty="0">
                <a:solidFill>
                  <a:srgbClr val="CC9900"/>
                </a:solidFill>
                <a:latin typeface="Times New Roman" panose="02020603050405020304" pitchFamily="18" charset="0"/>
                <a:cs typeface="Times New Roman" panose="02020603050405020304" pitchFamily="18" charset="0"/>
              </a:rPr>
              <a:t>Daphné </a:t>
            </a:r>
            <a:r>
              <a:rPr lang="fr-FR" sz="1600" dirty="0" err="1">
                <a:solidFill>
                  <a:srgbClr val="CC9900"/>
                </a:solidFill>
                <a:latin typeface="Times New Roman" panose="02020603050405020304" pitchFamily="18" charset="0"/>
                <a:cs typeface="Times New Roman" panose="02020603050405020304" pitchFamily="18" charset="0"/>
              </a:rPr>
              <a:t>Dreyssé</a:t>
            </a:r>
            <a:endParaRPr lang="fr-FR" sz="1600" dirty="0">
              <a:solidFill>
                <a:srgbClr val="CC9900"/>
              </a:solidFill>
              <a:latin typeface="Times New Roman" panose="02020603050405020304" pitchFamily="18" charset="0"/>
              <a:cs typeface="Times New Roman" panose="02020603050405020304" pitchFamily="18" charset="0"/>
            </a:endParaRPr>
          </a:p>
        </p:txBody>
      </p:sp>
      <p:sp>
        <p:nvSpPr>
          <p:cNvPr id="20" name="ZoneTexte 19">
            <a:extLst>
              <a:ext uri="{FF2B5EF4-FFF2-40B4-BE49-F238E27FC236}">
                <a16:creationId xmlns:a16="http://schemas.microsoft.com/office/drawing/2014/main" id="{E6B020FA-265B-47A7-8957-116B7A0779E0}"/>
              </a:ext>
            </a:extLst>
          </p:cNvPr>
          <p:cNvSpPr txBox="1"/>
          <p:nvPr/>
        </p:nvSpPr>
        <p:spPr>
          <a:xfrm>
            <a:off x="8112124" y="1924051"/>
            <a:ext cx="2160587" cy="1608133"/>
          </a:xfrm>
          <a:prstGeom prst="rect">
            <a:avLst/>
          </a:prstGeom>
          <a:ln>
            <a:solidFill>
              <a:schemeClr val="accent1">
                <a:lumMod val="40000"/>
                <a:lumOff val="6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fr-FR" dirty="0">
                <a:solidFill>
                  <a:schemeClr val="accent1">
                    <a:lumMod val="75000"/>
                  </a:schemeClr>
                </a:solidFill>
                <a:latin typeface="Times New Roman" panose="02020603050405020304" pitchFamily="18" charset="0"/>
                <a:cs typeface="Times New Roman" panose="02020603050405020304" pitchFamily="18" charset="0"/>
              </a:rPr>
              <a:t>Institut d’Administration économique et sociale</a:t>
            </a:r>
          </a:p>
          <a:p>
            <a:pPr algn="ctr">
              <a:defRPr/>
            </a:pPr>
            <a:endParaRPr lang="fr-FR" sz="1050" dirty="0">
              <a:latin typeface="Times New Roman" panose="02020603050405020304" pitchFamily="18" charset="0"/>
              <a:cs typeface="Times New Roman" panose="02020603050405020304" pitchFamily="18" charset="0"/>
            </a:endParaRPr>
          </a:p>
          <a:p>
            <a:pPr algn="ctr">
              <a:defRPr/>
            </a:pPr>
            <a:r>
              <a:rPr lang="fr-FR" sz="1600" dirty="0">
                <a:solidFill>
                  <a:srgbClr val="CC9900"/>
                </a:solidFill>
                <a:latin typeface="Times New Roman" panose="02020603050405020304" pitchFamily="18" charset="0"/>
                <a:cs typeface="Times New Roman" panose="02020603050405020304" pitchFamily="18" charset="0"/>
              </a:rPr>
              <a:t>Anne Catherine Wagner</a:t>
            </a:r>
          </a:p>
        </p:txBody>
      </p:sp>
      <p:cxnSp>
        <p:nvCxnSpPr>
          <p:cNvPr id="21" name="Connecteur droit avec flèche 20">
            <a:extLst>
              <a:ext uri="{FF2B5EF4-FFF2-40B4-BE49-F238E27FC236}">
                <a16:creationId xmlns:a16="http://schemas.microsoft.com/office/drawing/2014/main" id="{08F1D53D-1265-4D6A-86D8-65BAC3D74261}"/>
              </a:ext>
            </a:extLst>
          </p:cNvPr>
          <p:cNvCxnSpPr/>
          <p:nvPr/>
        </p:nvCxnSpPr>
        <p:spPr>
          <a:xfrm>
            <a:off x="4079875" y="2954338"/>
            <a:ext cx="603250" cy="330200"/>
          </a:xfrm>
          <a:prstGeom prst="straightConnector1">
            <a:avLst/>
          </a:prstGeom>
          <a:ln w="28575">
            <a:solidFill>
              <a:srgbClr val="003264"/>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96608630-8B98-4892-AC4F-CC303C0F795C}"/>
              </a:ext>
            </a:extLst>
          </p:cNvPr>
          <p:cNvCxnSpPr/>
          <p:nvPr/>
        </p:nvCxnSpPr>
        <p:spPr>
          <a:xfrm flipV="1">
            <a:off x="4079876" y="4054476"/>
            <a:ext cx="720725" cy="887413"/>
          </a:xfrm>
          <a:prstGeom prst="straightConnector1">
            <a:avLst/>
          </a:prstGeom>
          <a:ln w="28575">
            <a:solidFill>
              <a:srgbClr val="003264"/>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54BD966F-3187-4916-A65C-F52865FA4B75}"/>
              </a:ext>
            </a:extLst>
          </p:cNvPr>
          <p:cNvCxnSpPr>
            <a:cxnSpLocks/>
          </p:cNvCxnSpPr>
          <p:nvPr/>
        </p:nvCxnSpPr>
        <p:spPr>
          <a:xfrm flipH="1">
            <a:off x="7350125" y="3045668"/>
            <a:ext cx="761998" cy="315054"/>
          </a:xfrm>
          <a:prstGeom prst="straightConnector1">
            <a:avLst/>
          </a:prstGeom>
          <a:ln w="28575">
            <a:solidFill>
              <a:srgbClr val="003264"/>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35A2C492-5B31-440B-9548-2CF8F1CF2283}"/>
              </a:ext>
            </a:extLst>
          </p:cNvPr>
          <p:cNvCxnSpPr/>
          <p:nvPr/>
        </p:nvCxnSpPr>
        <p:spPr>
          <a:xfrm flipH="1" flipV="1">
            <a:off x="5946776" y="4037014"/>
            <a:ext cx="4763" cy="974725"/>
          </a:xfrm>
          <a:prstGeom prst="straightConnector1">
            <a:avLst/>
          </a:prstGeom>
          <a:ln w="28575">
            <a:solidFill>
              <a:srgbClr val="003264"/>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E670FC5A-42D4-43B1-97EE-4F94C1E26EF4}"/>
              </a:ext>
            </a:extLst>
          </p:cNvPr>
          <p:cNvCxnSpPr>
            <a:cxnSpLocks/>
          </p:cNvCxnSpPr>
          <p:nvPr/>
        </p:nvCxnSpPr>
        <p:spPr>
          <a:xfrm flipH="1" flipV="1">
            <a:off x="7204075" y="4048127"/>
            <a:ext cx="692150" cy="893761"/>
          </a:xfrm>
          <a:prstGeom prst="straightConnector1">
            <a:avLst/>
          </a:prstGeom>
          <a:ln w="28575">
            <a:solidFill>
              <a:srgbClr val="003264"/>
            </a:solidFill>
            <a:tailEnd type="arrow"/>
          </a:ln>
        </p:spPr>
        <p:style>
          <a:lnRef idx="1">
            <a:schemeClr val="accent1"/>
          </a:lnRef>
          <a:fillRef idx="0">
            <a:schemeClr val="accent1"/>
          </a:fillRef>
          <a:effectRef idx="0">
            <a:schemeClr val="accent1"/>
          </a:effectRef>
          <a:fontRef idx="minor">
            <a:schemeClr val="tx1"/>
          </a:fontRef>
        </p:style>
      </p:cxnSp>
      <p:sp>
        <p:nvSpPr>
          <p:cNvPr id="26" name="ZoneTexte 3">
            <a:extLst>
              <a:ext uri="{FF2B5EF4-FFF2-40B4-BE49-F238E27FC236}">
                <a16:creationId xmlns:a16="http://schemas.microsoft.com/office/drawing/2014/main" id="{3FC13FF2-5F3D-48FC-9838-DAA256AFDD93}"/>
              </a:ext>
            </a:extLst>
          </p:cNvPr>
          <p:cNvSpPr txBox="1">
            <a:spLocks noChangeArrowheads="1"/>
          </p:cNvSpPr>
          <p:nvPr/>
        </p:nvSpPr>
        <p:spPr bwMode="auto">
          <a:xfrm>
            <a:off x="4683125" y="2060575"/>
            <a:ext cx="2667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nb-NO" sz="1800" dirty="0"/>
          </a:p>
          <a:p>
            <a:pPr eaLnBrk="1" hangingPunct="1">
              <a:spcBef>
                <a:spcPct val="0"/>
              </a:spcBef>
              <a:buFontTx/>
              <a:buNone/>
            </a:pPr>
            <a:r>
              <a:rPr lang="fr-FR" altLang="nb-NO" sz="1600" dirty="0">
                <a:solidFill>
                  <a:srgbClr val="CC9900"/>
                </a:solidFill>
                <a:latin typeface="Times New Roman" panose="02020603050405020304" pitchFamily="18" charset="0"/>
                <a:cs typeface="Times New Roman" panose="02020603050405020304" pitchFamily="18" charset="0"/>
              </a:rPr>
              <a:t>Directeur: Mustapha MEKKI</a:t>
            </a:r>
          </a:p>
        </p:txBody>
      </p:sp>
      <p:sp>
        <p:nvSpPr>
          <p:cNvPr id="27" name="ZoneTexte 26">
            <a:extLst>
              <a:ext uri="{FF2B5EF4-FFF2-40B4-BE49-F238E27FC236}">
                <a16:creationId xmlns:a16="http://schemas.microsoft.com/office/drawing/2014/main" id="{0ABCDF0D-BFAF-405C-9EE4-AC45536F1D71}"/>
              </a:ext>
            </a:extLst>
          </p:cNvPr>
          <p:cNvSpPr txBox="1"/>
          <p:nvPr/>
        </p:nvSpPr>
        <p:spPr>
          <a:xfrm>
            <a:off x="7896225" y="4941888"/>
            <a:ext cx="2160587" cy="1054135"/>
          </a:xfrm>
          <a:prstGeom prst="rect">
            <a:avLst/>
          </a:prstGeom>
          <a:ln>
            <a:solidFill>
              <a:schemeClr val="accent1">
                <a:lumMod val="40000"/>
                <a:lumOff val="60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fr-FR" dirty="0">
                <a:solidFill>
                  <a:schemeClr val="accent1">
                    <a:lumMod val="75000"/>
                  </a:schemeClr>
                </a:solidFill>
                <a:latin typeface="Times New Roman" panose="02020603050405020304" pitchFamily="18" charset="0"/>
                <a:cs typeface="Times New Roman" panose="02020603050405020304" pitchFamily="18" charset="0"/>
              </a:rPr>
              <a:t>Département de droit privé</a:t>
            </a:r>
          </a:p>
          <a:p>
            <a:pPr algn="ctr">
              <a:defRPr/>
            </a:pPr>
            <a:endParaRPr lang="fr-FR" sz="1050" dirty="0">
              <a:latin typeface="Times New Roman" panose="02020603050405020304" pitchFamily="18" charset="0"/>
              <a:cs typeface="Times New Roman" panose="02020603050405020304" pitchFamily="18" charset="0"/>
            </a:endParaRPr>
          </a:p>
          <a:p>
            <a:pPr algn="ctr">
              <a:defRPr/>
            </a:pPr>
            <a:r>
              <a:rPr lang="fr-FR" sz="1600" dirty="0">
                <a:solidFill>
                  <a:srgbClr val="CC9900"/>
                </a:solidFill>
                <a:latin typeface="Times New Roman" panose="02020603050405020304" pitchFamily="18" charset="0"/>
                <a:cs typeface="Times New Roman" panose="02020603050405020304" pitchFamily="18" charset="0"/>
              </a:rPr>
              <a:t>Daphné </a:t>
            </a:r>
            <a:r>
              <a:rPr lang="fr-FR" sz="1600" dirty="0" err="1">
                <a:solidFill>
                  <a:srgbClr val="CC9900"/>
                </a:solidFill>
                <a:latin typeface="Times New Roman" panose="02020603050405020304" pitchFamily="18" charset="0"/>
                <a:cs typeface="Times New Roman" panose="02020603050405020304" pitchFamily="18" charset="0"/>
              </a:rPr>
              <a:t>Dreyssé</a:t>
            </a:r>
            <a:endParaRPr lang="fr-FR" sz="1600" dirty="0">
              <a:solidFill>
                <a:srgbClr val="CC9900"/>
              </a:solidFill>
              <a:latin typeface="Times New Roman" panose="02020603050405020304" pitchFamily="18" charset="0"/>
              <a:cs typeface="Times New Roman" panose="02020603050405020304" pitchFamily="18" charset="0"/>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Résultat de recherche d'images pour &quot;carte d'étudiant paris 1&quot;">
            <a:extLst>
              <a:ext uri="{FF2B5EF4-FFF2-40B4-BE49-F238E27FC236}">
                <a16:creationId xmlns:a16="http://schemas.microsoft.com/office/drawing/2014/main" id="{459C5887-EAF5-4F5B-872F-516BA47D1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2130"/>
          <a:stretch>
            <a:fillRect/>
          </a:stretch>
        </p:blipFill>
        <p:spPr bwMode="auto">
          <a:xfrm>
            <a:off x="3874451" y="4288816"/>
            <a:ext cx="3455988"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itre 1">
            <a:extLst>
              <a:ext uri="{FF2B5EF4-FFF2-40B4-BE49-F238E27FC236}">
                <a16:creationId xmlns:a16="http://schemas.microsoft.com/office/drawing/2014/main" id="{C7D2DB3B-C80A-4A05-B498-4FB34924E86B}"/>
              </a:ext>
            </a:extLst>
          </p:cNvPr>
          <p:cNvSpPr txBox="1">
            <a:spLocks/>
          </p:cNvSpPr>
          <p:nvPr/>
        </p:nvSpPr>
        <p:spPr bwMode="auto">
          <a:xfrm>
            <a:off x="1524000" y="220663"/>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18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3600" b="1" dirty="0">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L’inscription administrative</a:t>
            </a:r>
            <a:endParaRPr lang="fr-FR" altLang="nb-NO" sz="18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endParaRPr>
          </a:p>
        </p:txBody>
      </p:sp>
      <p:sp>
        <p:nvSpPr>
          <p:cNvPr id="5" name="ZoneTexte 4">
            <a:extLst>
              <a:ext uri="{FF2B5EF4-FFF2-40B4-BE49-F238E27FC236}">
                <a16:creationId xmlns:a16="http://schemas.microsoft.com/office/drawing/2014/main" id="{9674CA89-57DB-4C2E-9AA8-63CA81DA5264}"/>
              </a:ext>
            </a:extLst>
          </p:cNvPr>
          <p:cNvSpPr txBox="1"/>
          <p:nvPr/>
        </p:nvSpPr>
        <p:spPr>
          <a:xfrm>
            <a:off x="1524000" y="1734271"/>
            <a:ext cx="9144000" cy="2554545"/>
          </a:xfrm>
          <a:prstGeom prst="rect">
            <a:avLst/>
          </a:prstGeom>
          <a:solidFill>
            <a:schemeClr val="accent1">
              <a:lumMod val="20000"/>
              <a:lumOff val="80000"/>
            </a:schemeClr>
          </a:solidFill>
        </p:spPr>
        <p:txBody>
          <a:bodyPr wrap="square">
            <a:spAutoFit/>
          </a:bodyPr>
          <a:lstStyle/>
          <a:p>
            <a:pPr marL="342900" indent="-342900">
              <a:buFontTx/>
              <a:buAutoNum type="arabicParenR"/>
              <a:defRPr/>
            </a:pPr>
            <a:r>
              <a:rPr lang="fr-FR" sz="2000" dirty="0">
                <a:latin typeface="Times New Roman" panose="02020603050405020304" pitchFamily="18" charset="0"/>
                <a:cs typeface="Times New Roman" panose="02020603050405020304" pitchFamily="18" charset="0"/>
              </a:rPr>
              <a:t>Vous avez reçu le lien suivant pour procéder à votre inscription en ligne : </a:t>
            </a:r>
            <a:r>
              <a:rPr lang="fr-FR" sz="2000" b="1" dirty="0">
                <a:latin typeface="Times New Roman" panose="02020603050405020304" pitchFamily="18" charset="0"/>
                <a:cs typeface="Times New Roman" panose="02020603050405020304" pitchFamily="18" charset="0"/>
                <a:hlinkClick r:id="rId3"/>
              </a:rPr>
              <a:t>https://primo.univ-paris1.fr/</a:t>
            </a:r>
            <a:endParaRPr lang="fr-FR" sz="2000" b="1" dirty="0">
              <a:latin typeface="Times New Roman" panose="02020603050405020304" pitchFamily="18" charset="0"/>
              <a:cs typeface="Times New Roman" panose="02020603050405020304" pitchFamily="18" charset="0"/>
            </a:endParaRPr>
          </a:p>
          <a:p>
            <a:pPr marL="342900" indent="-342900">
              <a:buFontTx/>
              <a:buAutoNum type="arabicParenR"/>
              <a:defRPr/>
            </a:pPr>
            <a:endParaRPr lang="fr-FR" sz="2000" dirty="0">
              <a:latin typeface="Times New Roman" panose="02020603050405020304" pitchFamily="18" charset="0"/>
              <a:cs typeface="Times New Roman" panose="02020603050405020304" pitchFamily="18" charset="0"/>
            </a:endParaRPr>
          </a:p>
          <a:p>
            <a:pPr>
              <a:defRPr/>
            </a:pPr>
            <a:endParaRPr lang="fr-FR" sz="2000" dirty="0">
              <a:latin typeface="Times New Roman" panose="02020603050405020304" pitchFamily="18" charset="0"/>
              <a:cs typeface="Times New Roman" panose="02020603050405020304" pitchFamily="18" charset="0"/>
            </a:endParaRPr>
          </a:p>
          <a:p>
            <a:pPr>
              <a:defRPr/>
            </a:pPr>
            <a:r>
              <a:rPr lang="fr-FR" sz="2000" dirty="0">
                <a:latin typeface="Times New Roman" panose="02020603050405020304" pitchFamily="18" charset="0"/>
                <a:cs typeface="Times New Roman" panose="02020603050405020304" pitchFamily="18" charset="0"/>
              </a:rPr>
              <a:t>2)  Une fois que vous avez renseigné le formulaire d’inscription en ligne et avez fourni les pièces justificatives demandées (relevés de notes, attestations de responsabilité civile, etc…), vous pourrez récupérer votre carte d’étudiant au Centre Pierre Mendès-France (90 Rue de Tolbiac, 75013 Paris).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ppt_x"/>
                                          </p:val>
                                        </p:tav>
                                        <p:tav tm="100000">
                                          <p:val>
                                            <p:strVal val="#ppt_x"/>
                                          </p:val>
                                        </p:tav>
                                      </p:tavLst>
                                    </p:anim>
                                    <p:anim calcmode="lin" valueType="num">
                                      <p:cBhvr additive="base">
                                        <p:cTn id="8" dur="500" fill="hold"/>
                                        <p:tgtEl>
                                          <p:spTgt spid="44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a:extLst>
              <a:ext uri="{FF2B5EF4-FFF2-40B4-BE49-F238E27FC236}">
                <a16:creationId xmlns:a16="http://schemas.microsoft.com/office/drawing/2014/main" id="{C7D2DB3B-C80A-4A05-B498-4FB34924E86B}"/>
              </a:ext>
            </a:extLst>
          </p:cNvPr>
          <p:cNvSpPr txBox="1">
            <a:spLocks/>
          </p:cNvSpPr>
          <p:nvPr/>
        </p:nvSpPr>
        <p:spPr bwMode="auto">
          <a:xfrm>
            <a:off x="1524000" y="220663"/>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18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3600" b="1" dirty="0">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Activation de votre compte Paris 1</a:t>
            </a:r>
            <a:endParaRPr lang="fr-FR" altLang="nb-NO" sz="18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endParaRPr>
          </a:p>
        </p:txBody>
      </p:sp>
      <p:sp>
        <p:nvSpPr>
          <p:cNvPr id="5" name="ZoneTexte 4">
            <a:extLst>
              <a:ext uri="{FF2B5EF4-FFF2-40B4-BE49-F238E27FC236}">
                <a16:creationId xmlns:a16="http://schemas.microsoft.com/office/drawing/2014/main" id="{9674CA89-57DB-4C2E-9AA8-63CA81DA5264}"/>
              </a:ext>
            </a:extLst>
          </p:cNvPr>
          <p:cNvSpPr txBox="1"/>
          <p:nvPr/>
        </p:nvSpPr>
        <p:spPr>
          <a:xfrm>
            <a:off x="1524001" y="1947702"/>
            <a:ext cx="9144000" cy="2246769"/>
          </a:xfrm>
          <a:prstGeom prst="rect">
            <a:avLst/>
          </a:prstGeom>
          <a:solidFill>
            <a:schemeClr val="accent1">
              <a:lumMod val="20000"/>
              <a:lumOff val="80000"/>
            </a:schemeClr>
          </a:solidFill>
        </p:spPr>
        <p:txBody>
          <a:bodyPr wrap="square">
            <a:spAutoFit/>
          </a:bodyPr>
          <a:lstStyle/>
          <a:p>
            <a:pPr>
              <a:defRPr/>
            </a:pPr>
            <a:r>
              <a:rPr lang="fr-FR" sz="2000" dirty="0">
                <a:latin typeface="Times New Roman" panose="02020603050405020304" pitchFamily="18" charset="0"/>
                <a:cs typeface="Times New Roman" panose="02020603050405020304" pitchFamily="18" charset="0"/>
              </a:rPr>
              <a:t>Une fois votre inscription administrative terminée, vous devez activer votre compte Paris 1 en cliquant sur le lien suivant :</a:t>
            </a:r>
          </a:p>
          <a:p>
            <a:pPr>
              <a:defRPr/>
            </a:pPr>
            <a:endParaRPr lang="fr-FR" sz="2000" dirty="0">
              <a:latin typeface="Times New Roman" panose="02020603050405020304" pitchFamily="18" charset="0"/>
              <a:cs typeface="Times New Roman" panose="02020603050405020304" pitchFamily="18" charset="0"/>
            </a:endParaRPr>
          </a:p>
          <a:p>
            <a:pPr algn="ctr">
              <a:defRPr/>
            </a:pPr>
            <a:r>
              <a:rPr lang="fr-FR" sz="2000" b="1" u="sng" dirty="0">
                <a:solidFill>
                  <a:schemeClr val="accent1"/>
                </a:solidFill>
                <a:latin typeface="Times New Roman" panose="02020603050405020304" pitchFamily="18" charset="0"/>
                <a:cs typeface="Times New Roman" panose="02020603050405020304" pitchFamily="18" charset="0"/>
                <a:hlinkClick r:id="rId2"/>
              </a:rPr>
              <a:t>https://compte.univ-paris1.fr/compte/activation</a:t>
            </a:r>
            <a:endParaRPr lang="fr-FR" sz="2000" b="1" u="sng" dirty="0">
              <a:solidFill>
                <a:schemeClr val="accent1"/>
              </a:solidFill>
              <a:latin typeface="Times New Roman" panose="02020603050405020304" pitchFamily="18" charset="0"/>
              <a:cs typeface="Times New Roman" panose="02020603050405020304" pitchFamily="18" charset="0"/>
            </a:endParaRPr>
          </a:p>
          <a:p>
            <a:pPr algn="ctr">
              <a:defRPr/>
            </a:pPr>
            <a:endParaRPr lang="fr-FR" sz="2000" b="1" u="sng" dirty="0">
              <a:solidFill>
                <a:schemeClr val="accent1"/>
              </a:solidFill>
              <a:latin typeface="Times New Roman" panose="02020603050405020304" pitchFamily="18" charset="0"/>
              <a:cs typeface="Times New Roman" panose="02020603050405020304" pitchFamily="18" charset="0"/>
            </a:endParaRPr>
          </a:p>
          <a:p>
            <a:pPr algn="ctr">
              <a:defRPr/>
            </a:pPr>
            <a:endParaRPr lang="fr-FR" sz="2000" b="1" u="sng" dirty="0">
              <a:solidFill>
                <a:schemeClr val="accent1"/>
              </a:solidFill>
              <a:latin typeface="Times New Roman" panose="02020603050405020304" pitchFamily="18" charset="0"/>
              <a:cs typeface="Times New Roman" panose="02020603050405020304" pitchFamily="18" charset="0"/>
            </a:endParaRPr>
          </a:p>
          <a:p>
            <a:pPr>
              <a:defRPr/>
            </a:pPr>
            <a:r>
              <a:rPr lang="fr-FR" sz="2000" dirty="0">
                <a:latin typeface="Times New Roman" panose="02020603050405020304" pitchFamily="18" charset="0"/>
                <a:cs typeface="Times New Roman" panose="02020603050405020304" pitchFamily="18" charset="0"/>
              </a:rPr>
              <a:t>Cela vous permettra de recevoir les emails qui vous seront envoyés par les scolarités.</a:t>
            </a:r>
          </a:p>
        </p:txBody>
      </p:sp>
    </p:spTree>
    <p:extLst>
      <p:ext uri="{BB962C8B-B14F-4D97-AF65-F5344CB8AC3E}">
        <p14:creationId xmlns:p14="http://schemas.microsoft.com/office/powerpoint/2010/main" val="15787670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a:extLst>
              <a:ext uri="{FF2B5EF4-FFF2-40B4-BE49-F238E27FC236}">
                <a16:creationId xmlns:a16="http://schemas.microsoft.com/office/drawing/2014/main" id="{A35505F6-AA9E-4605-87D9-BD7A1977D3B4}"/>
              </a:ext>
            </a:extLst>
          </p:cNvPr>
          <p:cNvSpPr txBox="1">
            <a:spLocks/>
          </p:cNvSpPr>
          <p:nvPr/>
        </p:nvSpPr>
        <p:spPr bwMode="auto">
          <a:xfrm>
            <a:off x="1524000" y="220663"/>
            <a:ext cx="9144000" cy="831850"/>
          </a:xfrm>
          <a:prstGeom prst="rect">
            <a:avLst/>
          </a:prstGeom>
          <a:solidFill>
            <a:srgbClr val="00326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fr-FR" altLang="nb-NO" sz="1800" dirty="0">
                <a:solidFill>
                  <a:schemeClr val="bg1"/>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1700" b="1" dirty="0">
                <a:solidFill>
                  <a:srgbClr val="CC9900"/>
                </a:solidFill>
                <a:latin typeface="Brandon Grotesque Medium" pitchFamily="34" charset="0"/>
              </a:rPr>
              <a:t>Une université de premier plan pour les sciences humaines et sociales</a:t>
            </a:r>
          </a:p>
        </p:txBody>
      </p:sp>
      <p:cxnSp>
        <p:nvCxnSpPr>
          <p:cNvPr id="10" name="Connecteur droit 9">
            <a:extLst>
              <a:ext uri="{FF2B5EF4-FFF2-40B4-BE49-F238E27FC236}">
                <a16:creationId xmlns:a16="http://schemas.microsoft.com/office/drawing/2014/main" id="{5B01398E-7E45-4BB7-88B8-8137C7A21713}"/>
              </a:ext>
            </a:extLst>
          </p:cNvPr>
          <p:cNvCxnSpPr>
            <a:cxnSpLocks noChangeShapeType="1"/>
          </p:cNvCxnSpPr>
          <p:nvPr/>
        </p:nvCxnSpPr>
        <p:spPr bwMode="auto">
          <a:xfrm>
            <a:off x="1640758" y="456406"/>
            <a:ext cx="0" cy="360363"/>
          </a:xfrm>
          <a:prstGeom prst="line">
            <a:avLst/>
          </a:prstGeom>
          <a:noFill/>
          <a:ln w="25400">
            <a:solidFill>
              <a:srgbClr val="C89108"/>
            </a:solidFill>
            <a:round/>
            <a:headEnd/>
            <a:tailEnd/>
          </a:ln>
          <a:effectLst>
            <a:outerShdw blurRad="40000" dist="20000" dir="5400000" rotWithShape="0">
              <a:srgbClr val="808080">
                <a:alpha val="37999"/>
              </a:srgbClr>
            </a:outerShdw>
          </a:effectLst>
        </p:spPr>
      </p:cxnSp>
      <p:sp>
        <p:nvSpPr>
          <p:cNvPr id="3076" name="Espace réservé du contenu 2">
            <a:extLst>
              <a:ext uri="{FF2B5EF4-FFF2-40B4-BE49-F238E27FC236}">
                <a16:creationId xmlns:a16="http://schemas.microsoft.com/office/drawing/2014/main" id="{A515B5C1-97EA-4DB3-87B9-926E2804330E}"/>
              </a:ext>
            </a:extLst>
          </p:cNvPr>
          <p:cNvSpPr txBox="1">
            <a:spLocks/>
          </p:cNvSpPr>
          <p:nvPr/>
        </p:nvSpPr>
        <p:spPr bwMode="auto">
          <a:xfrm>
            <a:off x="2595228" y="1128018"/>
            <a:ext cx="7488831" cy="251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2"/>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defRPr/>
            </a:pPr>
            <a:endParaRPr lang="fr-FR" altLang="nb-NO" sz="1700" dirty="0">
              <a:solidFill>
                <a:srgbClr val="CC9900"/>
              </a:solidFill>
              <a:latin typeface="Brandon Grotesque Medium" pitchFamily="34" charset="0"/>
            </a:endParaRPr>
          </a:p>
          <a:p>
            <a:pPr eaLnBrk="1" hangingPunct="1">
              <a:lnSpc>
                <a:spcPct val="90000"/>
              </a:lnSpc>
              <a:spcBef>
                <a:spcPct val="0"/>
              </a:spcBef>
              <a:buFontTx/>
              <a:buNone/>
              <a:defRPr/>
            </a:pPr>
            <a:r>
              <a:rPr lang="fr-FR" altLang="nb-NO" sz="1700" b="1" dirty="0">
                <a:solidFill>
                  <a:srgbClr val="CC9900"/>
                </a:solidFill>
                <a:latin typeface="Brandon Grotesque Medium" pitchFamily="34" charset="0"/>
              </a:rPr>
              <a:t>12 départements d’études:</a:t>
            </a:r>
            <a:endParaRPr lang="fr-FR" altLang="nb-NO" sz="1700" dirty="0">
              <a:solidFill>
                <a:srgbClr val="CC9900"/>
              </a:solidFill>
              <a:latin typeface="Brandon Grotesque Medium" pitchFamily="34" charset="0"/>
            </a:endParaRPr>
          </a:p>
          <a:p>
            <a:pPr algn="ctr" eaLnBrk="1" hangingPunct="1">
              <a:lnSpc>
                <a:spcPct val="90000"/>
              </a:lnSpc>
              <a:spcBef>
                <a:spcPct val="0"/>
              </a:spcBef>
              <a:buFontTx/>
              <a:buNone/>
              <a:defRPr/>
            </a:pPr>
            <a:endParaRPr lang="fr-FR" altLang="nb-NO" sz="1700" dirty="0">
              <a:solidFill>
                <a:srgbClr val="CC9900"/>
              </a:solidFill>
              <a:latin typeface="Brandon Grotesque Medium" pitchFamily="34" charset="0"/>
            </a:endParaRPr>
          </a:p>
          <a:p>
            <a:pPr algn="just" eaLnBrk="1" hangingPunct="1">
              <a:lnSpc>
                <a:spcPct val="90000"/>
              </a:lnSpc>
              <a:spcBef>
                <a:spcPct val="0"/>
              </a:spcBef>
              <a:buFontTx/>
              <a:buNone/>
              <a:defRPr/>
            </a:pPr>
            <a:r>
              <a:rPr lang="fr-FR" altLang="nb-NO" sz="1700" dirty="0">
                <a:solidFill>
                  <a:srgbClr val="CC9900"/>
                </a:solidFill>
                <a:latin typeface="Brandon Grotesque Medium" pitchFamily="34" charset="0"/>
              </a:rPr>
              <a:t>► </a:t>
            </a:r>
            <a:r>
              <a:rPr lang="fr-FR" altLang="nb-NO" sz="1700" b="1" dirty="0">
                <a:solidFill>
                  <a:srgbClr val="003264"/>
                </a:solidFill>
                <a:latin typeface="Brandon Grotesque Medium" pitchFamily="34" charset="0"/>
                <a:cs typeface="Times New Roman" pitchFamily="18" charset="0"/>
              </a:rPr>
              <a:t>Droit</a:t>
            </a:r>
          </a:p>
          <a:p>
            <a:pPr algn="just" eaLnBrk="1" hangingPunct="1">
              <a:lnSpc>
                <a:spcPct val="90000"/>
              </a:lnSpc>
              <a:spcBef>
                <a:spcPct val="0"/>
              </a:spcBef>
              <a:buFontTx/>
              <a:buNone/>
              <a:defRPr/>
            </a:pPr>
            <a:r>
              <a:rPr lang="fr-FR" altLang="nb-NO" sz="1700" dirty="0">
                <a:solidFill>
                  <a:srgbClr val="CC9900"/>
                </a:solidFill>
                <a:latin typeface="Brandon Grotesque Medium" pitchFamily="34" charset="0"/>
              </a:rPr>
              <a:t>► </a:t>
            </a:r>
            <a:r>
              <a:rPr lang="fr-FR" altLang="nb-NO" sz="1700" b="1" dirty="0">
                <a:solidFill>
                  <a:srgbClr val="003264"/>
                </a:solidFill>
                <a:latin typeface="Brandon Grotesque Medium" pitchFamily="34" charset="0"/>
                <a:cs typeface="Times New Roman" pitchFamily="18" charset="0"/>
              </a:rPr>
              <a:t>Économie</a:t>
            </a:r>
          </a:p>
          <a:p>
            <a:pPr algn="just" eaLnBrk="1" hangingPunct="1">
              <a:lnSpc>
                <a:spcPct val="90000"/>
              </a:lnSpc>
              <a:spcBef>
                <a:spcPct val="0"/>
              </a:spcBef>
              <a:buFontTx/>
              <a:buNone/>
              <a:defRPr/>
            </a:pPr>
            <a:r>
              <a:rPr lang="fr-FR" altLang="nb-NO" sz="1700" dirty="0">
                <a:solidFill>
                  <a:srgbClr val="CC9900"/>
                </a:solidFill>
                <a:latin typeface="Brandon Grotesque Medium" pitchFamily="34" charset="0"/>
              </a:rPr>
              <a:t>► </a:t>
            </a:r>
            <a:r>
              <a:rPr lang="fr-FR" altLang="nb-NO" sz="1700" b="1" dirty="0">
                <a:solidFill>
                  <a:srgbClr val="003264"/>
                </a:solidFill>
                <a:latin typeface="Brandon Grotesque Medium" pitchFamily="34" charset="0"/>
                <a:cs typeface="Times New Roman" pitchFamily="18" charset="0"/>
              </a:rPr>
              <a:t>Management</a:t>
            </a:r>
          </a:p>
          <a:p>
            <a:pPr algn="just" eaLnBrk="1" hangingPunct="1">
              <a:lnSpc>
                <a:spcPct val="90000"/>
              </a:lnSpc>
              <a:spcBef>
                <a:spcPct val="0"/>
              </a:spcBef>
              <a:buFontTx/>
              <a:buNone/>
              <a:defRPr/>
            </a:pPr>
            <a:r>
              <a:rPr lang="fr-FR" altLang="nb-NO" sz="1700" dirty="0">
                <a:solidFill>
                  <a:srgbClr val="CC9900"/>
                </a:solidFill>
                <a:latin typeface="Brandon Grotesque Medium" pitchFamily="34" charset="0"/>
              </a:rPr>
              <a:t>► </a:t>
            </a:r>
            <a:r>
              <a:rPr lang="fr-FR" altLang="nb-NO" sz="1700" b="1" dirty="0">
                <a:solidFill>
                  <a:srgbClr val="003264"/>
                </a:solidFill>
                <a:latin typeface="Brandon Grotesque Medium" pitchFamily="34" charset="0"/>
                <a:cs typeface="Times New Roman" pitchFamily="18" charset="0"/>
              </a:rPr>
              <a:t>Histoire</a:t>
            </a:r>
          </a:p>
          <a:p>
            <a:pPr algn="just" eaLnBrk="1" hangingPunct="1">
              <a:lnSpc>
                <a:spcPct val="90000"/>
              </a:lnSpc>
              <a:spcBef>
                <a:spcPct val="0"/>
              </a:spcBef>
              <a:buFontTx/>
              <a:buNone/>
              <a:defRPr/>
            </a:pPr>
            <a:r>
              <a:rPr lang="fr-FR" altLang="nb-NO" sz="1700" dirty="0">
                <a:solidFill>
                  <a:srgbClr val="CC9900"/>
                </a:solidFill>
                <a:latin typeface="Brandon Grotesque Medium" pitchFamily="34" charset="0"/>
              </a:rPr>
              <a:t>► </a:t>
            </a:r>
            <a:r>
              <a:rPr lang="fr-FR" altLang="nb-NO" sz="1700" b="1" dirty="0">
                <a:solidFill>
                  <a:srgbClr val="003264"/>
                </a:solidFill>
                <a:latin typeface="Brandon Grotesque Medium" pitchFamily="34" charset="0"/>
                <a:cs typeface="Times New Roman" pitchFamily="18" charset="0"/>
              </a:rPr>
              <a:t>Géographie</a:t>
            </a:r>
          </a:p>
          <a:p>
            <a:pPr algn="just" eaLnBrk="1" hangingPunct="1">
              <a:lnSpc>
                <a:spcPct val="90000"/>
              </a:lnSpc>
              <a:spcBef>
                <a:spcPct val="0"/>
              </a:spcBef>
              <a:buFontTx/>
              <a:buNone/>
              <a:defRPr/>
            </a:pPr>
            <a:r>
              <a:rPr lang="fr-FR" altLang="nb-NO" sz="1700" dirty="0">
                <a:solidFill>
                  <a:srgbClr val="CC9900"/>
                </a:solidFill>
                <a:latin typeface="Brandon Grotesque Medium" pitchFamily="34" charset="0"/>
              </a:rPr>
              <a:t>► </a:t>
            </a:r>
            <a:r>
              <a:rPr lang="fr-FR" altLang="nb-NO" sz="1700" b="1" dirty="0">
                <a:solidFill>
                  <a:srgbClr val="003264"/>
                </a:solidFill>
                <a:latin typeface="Brandon Grotesque Medium" pitchFamily="34" charset="0"/>
                <a:cs typeface="Times New Roman" pitchFamily="18" charset="0"/>
              </a:rPr>
              <a:t>Philosophie</a:t>
            </a:r>
          </a:p>
          <a:p>
            <a:pPr algn="just" eaLnBrk="1" hangingPunct="1">
              <a:lnSpc>
                <a:spcPct val="90000"/>
              </a:lnSpc>
              <a:spcBef>
                <a:spcPct val="0"/>
              </a:spcBef>
              <a:buFontTx/>
              <a:buNone/>
              <a:defRPr/>
            </a:pPr>
            <a:endParaRPr lang="fr-FR" altLang="nb-NO" sz="1700" dirty="0">
              <a:solidFill>
                <a:srgbClr val="CC9900"/>
              </a:solidFill>
              <a:latin typeface="Brandon Grotesque Medium" pitchFamily="34" charset="0"/>
            </a:endParaRPr>
          </a:p>
          <a:p>
            <a:pPr algn="just" eaLnBrk="1" hangingPunct="1">
              <a:lnSpc>
                <a:spcPct val="90000"/>
              </a:lnSpc>
              <a:spcBef>
                <a:spcPct val="0"/>
              </a:spcBef>
              <a:buFontTx/>
              <a:buNone/>
              <a:defRPr/>
            </a:pPr>
            <a:endParaRPr lang="fr-FR" altLang="nb-NO" sz="1700" dirty="0">
              <a:solidFill>
                <a:srgbClr val="CC9900"/>
              </a:solidFill>
              <a:latin typeface="Brandon Grotesque Medium" pitchFamily="34" charset="0"/>
            </a:endParaRPr>
          </a:p>
          <a:p>
            <a:pPr algn="just" eaLnBrk="1" hangingPunct="1">
              <a:lnSpc>
                <a:spcPct val="90000"/>
              </a:lnSpc>
              <a:spcBef>
                <a:spcPct val="0"/>
              </a:spcBef>
              <a:buFontTx/>
              <a:buNone/>
              <a:defRPr/>
            </a:pPr>
            <a:endParaRPr lang="fr-FR" altLang="nb-NO" sz="1700" dirty="0">
              <a:solidFill>
                <a:srgbClr val="CC9900"/>
              </a:solidFill>
              <a:latin typeface="Brandon Grotesque Medium" pitchFamily="34" charset="0"/>
            </a:endParaRPr>
          </a:p>
          <a:p>
            <a:pPr algn="just" eaLnBrk="1" hangingPunct="1">
              <a:lnSpc>
                <a:spcPct val="90000"/>
              </a:lnSpc>
              <a:spcBef>
                <a:spcPct val="0"/>
              </a:spcBef>
              <a:buFontTx/>
              <a:buNone/>
              <a:defRPr/>
            </a:pPr>
            <a:endParaRPr lang="fr-FR" altLang="nb-NO" sz="1700" dirty="0">
              <a:solidFill>
                <a:srgbClr val="CC9900"/>
              </a:solidFill>
              <a:latin typeface="Brandon Grotesque Medium" pitchFamily="34" charset="0"/>
            </a:endParaRPr>
          </a:p>
          <a:p>
            <a:pPr algn="just" eaLnBrk="1" hangingPunct="1">
              <a:lnSpc>
                <a:spcPct val="90000"/>
              </a:lnSpc>
              <a:spcBef>
                <a:spcPct val="0"/>
              </a:spcBef>
              <a:buFontTx/>
              <a:buNone/>
              <a:defRPr/>
            </a:pPr>
            <a:endParaRPr lang="fr-FR" altLang="nb-NO" sz="1700" dirty="0">
              <a:solidFill>
                <a:srgbClr val="CC9900"/>
              </a:solidFill>
              <a:latin typeface="Brandon Grotesque Medium" pitchFamily="34" charset="0"/>
            </a:endParaRPr>
          </a:p>
          <a:p>
            <a:pPr algn="just" eaLnBrk="1" hangingPunct="1">
              <a:lnSpc>
                <a:spcPct val="90000"/>
              </a:lnSpc>
              <a:spcBef>
                <a:spcPct val="0"/>
              </a:spcBef>
              <a:buFontTx/>
              <a:buNone/>
              <a:defRPr/>
            </a:pPr>
            <a:endParaRPr lang="fr-FR" altLang="nb-NO" sz="1700" dirty="0">
              <a:solidFill>
                <a:srgbClr val="CC9900"/>
              </a:solidFill>
              <a:latin typeface="Brandon Grotesque Medium" pitchFamily="34" charset="0"/>
            </a:endParaRPr>
          </a:p>
          <a:p>
            <a:pPr algn="just" eaLnBrk="1" hangingPunct="1">
              <a:lnSpc>
                <a:spcPct val="90000"/>
              </a:lnSpc>
              <a:spcBef>
                <a:spcPct val="0"/>
              </a:spcBef>
              <a:buFontTx/>
              <a:buNone/>
              <a:defRPr/>
            </a:pPr>
            <a:endParaRPr lang="fr-FR" altLang="nb-NO" sz="1700" dirty="0">
              <a:solidFill>
                <a:srgbClr val="CC9900"/>
              </a:solidFill>
              <a:latin typeface="Brandon Grotesque Medium" pitchFamily="34" charset="0"/>
            </a:endParaRPr>
          </a:p>
          <a:p>
            <a:pPr algn="just" eaLnBrk="1" hangingPunct="1">
              <a:lnSpc>
                <a:spcPct val="90000"/>
              </a:lnSpc>
              <a:spcBef>
                <a:spcPct val="0"/>
              </a:spcBef>
              <a:buFontTx/>
              <a:buNone/>
              <a:defRPr/>
            </a:pPr>
            <a:endParaRPr lang="fr-FR" altLang="nb-NO" sz="1700" dirty="0">
              <a:solidFill>
                <a:srgbClr val="CC9900"/>
              </a:solidFill>
              <a:latin typeface="Brandon Grotesque Medium" pitchFamily="34" charset="0"/>
            </a:endParaRPr>
          </a:p>
          <a:p>
            <a:pPr algn="just" eaLnBrk="1" hangingPunct="1">
              <a:lnSpc>
                <a:spcPct val="90000"/>
              </a:lnSpc>
              <a:spcBef>
                <a:spcPct val="0"/>
              </a:spcBef>
              <a:buFontTx/>
              <a:buNone/>
              <a:defRPr/>
            </a:pPr>
            <a:r>
              <a:rPr lang="fr-FR" altLang="nb-NO" sz="1700" dirty="0">
                <a:solidFill>
                  <a:srgbClr val="CC9900"/>
                </a:solidFill>
                <a:latin typeface="Brandon Grotesque Medium" pitchFamily="34" charset="0"/>
              </a:rPr>
              <a:t>► </a:t>
            </a:r>
            <a:r>
              <a:rPr lang="fr-FR" altLang="nb-NO" sz="1700" b="1" dirty="0">
                <a:solidFill>
                  <a:srgbClr val="003264"/>
                </a:solidFill>
                <a:latin typeface="Brandon Grotesque Medium" pitchFamily="34" charset="0"/>
                <a:cs typeface="Times New Roman" pitchFamily="18" charset="0"/>
              </a:rPr>
              <a:t>Histoire de l’art et Archéologie</a:t>
            </a:r>
          </a:p>
          <a:p>
            <a:pPr algn="just" eaLnBrk="1" hangingPunct="1">
              <a:lnSpc>
                <a:spcPct val="90000"/>
              </a:lnSpc>
              <a:spcBef>
                <a:spcPct val="0"/>
              </a:spcBef>
              <a:buFontTx/>
              <a:buNone/>
              <a:defRPr/>
            </a:pPr>
            <a:r>
              <a:rPr lang="fr-FR" altLang="nb-NO" sz="1700" dirty="0">
                <a:solidFill>
                  <a:srgbClr val="CC9900"/>
                </a:solidFill>
                <a:latin typeface="Brandon Grotesque Medium" pitchFamily="34" charset="0"/>
              </a:rPr>
              <a:t>► </a:t>
            </a:r>
            <a:r>
              <a:rPr lang="fr-FR" altLang="nb-NO" sz="1700" b="1" dirty="0">
                <a:solidFill>
                  <a:srgbClr val="003264"/>
                </a:solidFill>
                <a:latin typeface="Brandon Grotesque Medium" pitchFamily="34" charset="0"/>
                <a:cs typeface="Times New Roman" pitchFamily="18" charset="0"/>
              </a:rPr>
              <a:t>Science politique</a:t>
            </a:r>
          </a:p>
          <a:p>
            <a:pPr algn="just" eaLnBrk="1" hangingPunct="1">
              <a:lnSpc>
                <a:spcPct val="90000"/>
              </a:lnSpc>
              <a:spcBef>
                <a:spcPct val="0"/>
              </a:spcBef>
              <a:buFontTx/>
              <a:buNone/>
              <a:defRPr/>
            </a:pPr>
            <a:r>
              <a:rPr lang="fr-FR" altLang="nb-NO" sz="1700" dirty="0">
                <a:solidFill>
                  <a:srgbClr val="CC9900"/>
                </a:solidFill>
                <a:latin typeface="Brandon Grotesque Medium" pitchFamily="34" charset="0"/>
              </a:rPr>
              <a:t>► </a:t>
            </a:r>
            <a:r>
              <a:rPr lang="fr-FR" altLang="nb-NO" sz="1700" b="1" dirty="0">
                <a:solidFill>
                  <a:srgbClr val="003264"/>
                </a:solidFill>
                <a:latin typeface="Brandon Grotesque Medium" pitchFamily="34" charset="0"/>
                <a:cs typeface="Times New Roman" pitchFamily="18" charset="0"/>
              </a:rPr>
              <a:t>Arts</a:t>
            </a:r>
          </a:p>
          <a:p>
            <a:pPr algn="just" eaLnBrk="1" hangingPunct="1">
              <a:lnSpc>
                <a:spcPct val="90000"/>
              </a:lnSpc>
              <a:spcBef>
                <a:spcPct val="0"/>
              </a:spcBef>
              <a:buFontTx/>
              <a:buNone/>
              <a:defRPr/>
            </a:pPr>
            <a:r>
              <a:rPr lang="fr-FR" altLang="nb-NO" sz="1700" dirty="0">
                <a:solidFill>
                  <a:srgbClr val="CC9900"/>
                </a:solidFill>
                <a:latin typeface="Brandon Grotesque Medium" pitchFamily="34" charset="0"/>
              </a:rPr>
              <a:t>► </a:t>
            </a:r>
            <a:r>
              <a:rPr lang="fr-FR" altLang="nb-NO" sz="1700" b="1" dirty="0">
                <a:solidFill>
                  <a:srgbClr val="003264"/>
                </a:solidFill>
                <a:latin typeface="Brandon Grotesque Medium" pitchFamily="34" charset="0"/>
                <a:cs typeface="Times New Roman" pitchFamily="18" charset="0"/>
              </a:rPr>
              <a:t>Mathématiques et Informatique</a:t>
            </a:r>
          </a:p>
          <a:p>
            <a:pPr algn="just" eaLnBrk="1" hangingPunct="1">
              <a:lnSpc>
                <a:spcPct val="90000"/>
              </a:lnSpc>
              <a:spcBef>
                <a:spcPct val="0"/>
              </a:spcBef>
              <a:buFontTx/>
              <a:buNone/>
              <a:defRPr/>
            </a:pPr>
            <a:r>
              <a:rPr lang="fr-FR" altLang="nb-NO" sz="1700" dirty="0">
                <a:solidFill>
                  <a:srgbClr val="CC9900"/>
                </a:solidFill>
                <a:latin typeface="Brandon Grotesque Medium" pitchFamily="34" charset="0"/>
              </a:rPr>
              <a:t>► </a:t>
            </a:r>
            <a:r>
              <a:rPr lang="fr-FR" altLang="nb-NO" sz="1700" b="1" dirty="0">
                <a:solidFill>
                  <a:srgbClr val="003264"/>
                </a:solidFill>
                <a:latin typeface="Brandon Grotesque Medium" pitchFamily="34" charset="0"/>
                <a:cs typeface="Times New Roman" pitchFamily="18" charset="0"/>
              </a:rPr>
              <a:t>Économie et Administration sociale </a:t>
            </a:r>
          </a:p>
          <a:p>
            <a:pPr algn="just" eaLnBrk="1" hangingPunct="1">
              <a:lnSpc>
                <a:spcPct val="90000"/>
              </a:lnSpc>
              <a:spcBef>
                <a:spcPct val="0"/>
              </a:spcBef>
              <a:buFontTx/>
              <a:buNone/>
              <a:defRPr/>
            </a:pPr>
            <a:r>
              <a:rPr lang="fr-FR" altLang="nb-NO" sz="1700" dirty="0">
                <a:solidFill>
                  <a:srgbClr val="CC9900"/>
                </a:solidFill>
                <a:latin typeface="Brandon Grotesque Medium" pitchFamily="34" charset="0"/>
              </a:rPr>
              <a:t>► </a:t>
            </a:r>
            <a:r>
              <a:rPr lang="fr-FR" altLang="nb-NO" sz="1700" b="1" dirty="0">
                <a:solidFill>
                  <a:srgbClr val="003264"/>
                </a:solidFill>
                <a:latin typeface="Brandon Grotesque Medium" pitchFamily="34" charset="0"/>
                <a:cs typeface="Times New Roman" pitchFamily="18" charset="0"/>
              </a:rPr>
              <a:t>Tourisme</a:t>
            </a:r>
          </a:p>
          <a:p>
            <a:pPr algn="ctr" eaLnBrk="1" hangingPunct="1">
              <a:lnSpc>
                <a:spcPct val="90000"/>
              </a:lnSpc>
              <a:spcBef>
                <a:spcPct val="0"/>
              </a:spcBef>
              <a:buFontTx/>
              <a:buNone/>
              <a:defRPr/>
            </a:pPr>
            <a:endParaRPr lang="fr-FR" altLang="nb-NO" sz="1700" b="1" dirty="0">
              <a:solidFill>
                <a:srgbClr val="003264"/>
              </a:solidFill>
              <a:latin typeface="Brandon Grotesque Medium" pitchFamily="34" charset="0"/>
              <a:cs typeface="Times New Roman" pitchFamily="18" charset="0"/>
            </a:endParaRPr>
          </a:p>
          <a:p>
            <a:pPr algn="ctr" eaLnBrk="1" hangingPunct="1">
              <a:lnSpc>
                <a:spcPct val="90000"/>
              </a:lnSpc>
              <a:buFontTx/>
              <a:buNone/>
              <a:defRPr/>
            </a:pPr>
            <a:endParaRPr lang="fr-FR" altLang="nb-NO" sz="3000" dirty="0">
              <a:latin typeface="Brandon Grotesque Medium" pitchFamily="34" charset="0"/>
            </a:endParaRPr>
          </a:p>
        </p:txBody>
      </p:sp>
      <p:pic>
        <p:nvPicPr>
          <p:cNvPr id="5125" name="Picture 7">
            <a:extLst>
              <a:ext uri="{FF2B5EF4-FFF2-40B4-BE49-F238E27FC236}">
                <a16:creationId xmlns:a16="http://schemas.microsoft.com/office/drawing/2014/main" id="{38BB4D08-CF3B-409A-966F-C19B60C62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114" y="6021389"/>
            <a:ext cx="16922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Picture 9">
            <a:extLst>
              <a:ext uri="{FF2B5EF4-FFF2-40B4-BE49-F238E27FC236}">
                <a16:creationId xmlns:a16="http://schemas.microsoft.com/office/drawing/2014/main" id="{03BAD1C8-06D7-468B-ACBF-798902E606D1}"/>
              </a:ext>
            </a:extLst>
          </p:cNvPr>
          <p:cNvSpPr>
            <a:spLocks noChangeAspect="1" noChangeArrowheads="1"/>
          </p:cNvSpPr>
          <p:nvPr/>
        </p:nvSpPr>
        <p:spPr bwMode="auto">
          <a:xfrm>
            <a:off x="1878014" y="3530600"/>
            <a:ext cx="8626475"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pic>
        <p:nvPicPr>
          <p:cNvPr id="5127" name="Picture 9">
            <a:extLst>
              <a:ext uri="{FF2B5EF4-FFF2-40B4-BE49-F238E27FC236}">
                <a16:creationId xmlns:a16="http://schemas.microsoft.com/office/drawing/2014/main" id="{E8059441-47A3-4168-99EC-D5E4AB125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454" b="6442"/>
          <a:stretch>
            <a:fillRect/>
          </a:stretch>
        </p:blipFill>
        <p:spPr bwMode="auto">
          <a:xfrm>
            <a:off x="1782764" y="3644900"/>
            <a:ext cx="8626475"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a:extLst>
              <a:ext uri="{FF2B5EF4-FFF2-40B4-BE49-F238E27FC236}">
                <a16:creationId xmlns:a16="http://schemas.microsoft.com/office/drawing/2014/main" id="{485D746A-9234-454A-94DD-7BB32CA98DB9}"/>
              </a:ext>
            </a:extLst>
          </p:cNvPr>
          <p:cNvSpPr txBox="1">
            <a:spLocks/>
          </p:cNvSpPr>
          <p:nvPr/>
        </p:nvSpPr>
        <p:spPr bwMode="auto">
          <a:xfrm>
            <a:off x="1524000" y="188913"/>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1800" b="1">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3600" b="1">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L’inscription pédagogique</a:t>
            </a:r>
            <a:endParaRPr lang="fr-FR" altLang="nb-NO" sz="1800" b="1">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endParaRPr>
          </a:p>
        </p:txBody>
      </p:sp>
      <p:sp>
        <p:nvSpPr>
          <p:cNvPr id="32771" name="ZoneTexte 3">
            <a:extLst>
              <a:ext uri="{FF2B5EF4-FFF2-40B4-BE49-F238E27FC236}">
                <a16:creationId xmlns:a16="http://schemas.microsoft.com/office/drawing/2014/main" id="{12161103-B25D-4AEF-929E-74D36DDDBBF6}"/>
              </a:ext>
            </a:extLst>
          </p:cNvPr>
          <p:cNvSpPr txBox="1">
            <a:spLocks noChangeArrowheads="1"/>
          </p:cNvSpPr>
          <p:nvPr/>
        </p:nvSpPr>
        <p:spPr bwMode="auto">
          <a:xfrm>
            <a:off x="1524000" y="1744111"/>
            <a:ext cx="9144000" cy="707886"/>
          </a:xfrm>
          <a:prstGeom prst="rect">
            <a:avLst/>
          </a:prstGeom>
          <a:solidFill>
            <a:schemeClr val="accent1">
              <a:lumMod val="20000"/>
              <a:lumOff val="8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2000" dirty="0"/>
              <a:t>1) </a:t>
            </a:r>
            <a:r>
              <a:rPr lang="fr-FR" altLang="fr-FR" sz="2000" dirty="0">
                <a:latin typeface="Times New Roman" panose="02020603050405020304" pitchFamily="18" charset="0"/>
                <a:cs typeface="Times New Roman" panose="02020603050405020304" pitchFamily="18" charset="0"/>
              </a:rPr>
              <a:t>Choisir vos cours en consultant </a:t>
            </a:r>
            <a:r>
              <a:rPr lang="fr-FR" altLang="fr-FR" sz="2000" dirty="0">
                <a:solidFill>
                  <a:srgbClr val="FF0000"/>
                </a:solidFill>
                <a:latin typeface="Times New Roman" panose="02020603050405020304" pitchFamily="18" charset="0"/>
                <a:cs typeface="Times New Roman" panose="02020603050405020304" pitchFamily="18" charset="0"/>
              </a:rPr>
              <a:t>le planning des cours ouverts aux étudiants en échange</a:t>
            </a:r>
          </a:p>
        </p:txBody>
      </p:sp>
      <p:pic>
        <p:nvPicPr>
          <p:cNvPr id="43010" name="Picture 2">
            <a:extLst>
              <a:ext uri="{FF2B5EF4-FFF2-40B4-BE49-F238E27FC236}">
                <a16:creationId xmlns:a16="http://schemas.microsoft.com/office/drawing/2014/main" id="{EE6C7D34-6A48-4FEA-8B98-04627E510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62" t="7185" r="2834" b="10454"/>
          <a:stretch>
            <a:fillRect/>
          </a:stretch>
        </p:blipFill>
        <p:spPr bwMode="auto">
          <a:xfrm>
            <a:off x="3578879" y="2388570"/>
            <a:ext cx="5152277" cy="363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A3EA5A73-A283-4B14-AC74-6518C796DC4A}"/>
              </a:ext>
            </a:extLst>
          </p:cNvPr>
          <p:cNvSpPr txBox="1">
            <a:spLocks noChangeArrowheads="1"/>
          </p:cNvSpPr>
          <p:nvPr/>
        </p:nvSpPr>
        <p:spPr bwMode="auto">
          <a:xfrm>
            <a:off x="2198968" y="6033737"/>
            <a:ext cx="80645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1400" dirty="0">
                <a:latin typeface="Times New Roman" panose="02020603050405020304" pitchFamily="18" charset="0"/>
                <a:cs typeface="Times New Roman" panose="02020603050405020304" pitchFamily="18" charset="0"/>
              </a:rPr>
              <a:t>Disponible</a:t>
            </a:r>
            <a:r>
              <a:rPr lang="fr-FR" altLang="fr-FR" sz="1400" dirty="0"/>
              <a:t> sur l’intranet étudiant : </a:t>
            </a:r>
            <a:r>
              <a:rPr lang="fr-FR" altLang="fr-FR" sz="1400" b="1" u="sng" dirty="0">
                <a:solidFill>
                  <a:srgbClr val="0070C0"/>
                </a:solidFill>
              </a:rPr>
              <a:t>https://intranet.</a:t>
            </a:r>
            <a:r>
              <a:rPr lang="fr-FR" altLang="fr-FR" sz="1400" b="1" u="sng" dirty="0">
                <a:solidFill>
                  <a:srgbClr val="0070C0"/>
                </a:solidFill>
                <a:latin typeface="Times New Roman" panose="02020603050405020304" pitchFamily="18" charset="0"/>
                <a:cs typeface="Times New Roman" panose="02020603050405020304" pitchFamily="18" charset="0"/>
              </a:rPr>
              <a:t>pantheonsorbonne</a:t>
            </a:r>
            <a:r>
              <a:rPr lang="fr-FR" altLang="fr-FR" sz="1400" b="1" u="sng" dirty="0">
                <a:solidFill>
                  <a:srgbClr val="0070C0"/>
                </a:solidFill>
              </a:rPr>
              <a:t>.fr/ent/intranet/departements/eds/relations-exterieures/mobilite-entrante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wipe(down)">
                                      <p:cBhvr>
                                        <p:cTn id="7" dur="580">
                                          <p:stCondLst>
                                            <p:cond delay="0"/>
                                          </p:stCondLst>
                                        </p:cTn>
                                        <p:tgtEl>
                                          <p:spTgt spid="43010"/>
                                        </p:tgtEl>
                                      </p:cBhvr>
                                    </p:animEffect>
                                    <p:anim calcmode="lin" valueType="num">
                                      <p:cBhvr>
                                        <p:cTn id="8" dur="1822" tmFilter="0,0; 0.14,0.36; 0.43,0.73; 0.71,0.91; 1.0,1.0">
                                          <p:stCondLst>
                                            <p:cond delay="0"/>
                                          </p:stCondLst>
                                        </p:cTn>
                                        <p:tgtEl>
                                          <p:spTgt spid="430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30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30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30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3010"/>
                                        </p:tgtEl>
                                        <p:attrNameLst>
                                          <p:attrName>ppt_y</p:attrName>
                                        </p:attrNameLst>
                                      </p:cBhvr>
                                      <p:tavLst>
                                        <p:tav tm="0" fmla="#ppt_y-sin(pi*$)/81">
                                          <p:val>
                                            <p:fltVal val="0"/>
                                          </p:val>
                                        </p:tav>
                                        <p:tav tm="100000">
                                          <p:val>
                                            <p:fltVal val="1"/>
                                          </p:val>
                                        </p:tav>
                                      </p:tavLst>
                                    </p:anim>
                                    <p:animScale>
                                      <p:cBhvr>
                                        <p:cTn id="13" dur="26">
                                          <p:stCondLst>
                                            <p:cond delay="650"/>
                                          </p:stCondLst>
                                        </p:cTn>
                                        <p:tgtEl>
                                          <p:spTgt spid="43010"/>
                                        </p:tgtEl>
                                      </p:cBhvr>
                                      <p:to x="100000" y="60000"/>
                                    </p:animScale>
                                    <p:animScale>
                                      <p:cBhvr>
                                        <p:cTn id="14" dur="166" decel="50000">
                                          <p:stCondLst>
                                            <p:cond delay="676"/>
                                          </p:stCondLst>
                                        </p:cTn>
                                        <p:tgtEl>
                                          <p:spTgt spid="43010"/>
                                        </p:tgtEl>
                                      </p:cBhvr>
                                      <p:to x="100000" y="100000"/>
                                    </p:animScale>
                                    <p:animScale>
                                      <p:cBhvr>
                                        <p:cTn id="15" dur="26">
                                          <p:stCondLst>
                                            <p:cond delay="1312"/>
                                          </p:stCondLst>
                                        </p:cTn>
                                        <p:tgtEl>
                                          <p:spTgt spid="43010"/>
                                        </p:tgtEl>
                                      </p:cBhvr>
                                      <p:to x="100000" y="80000"/>
                                    </p:animScale>
                                    <p:animScale>
                                      <p:cBhvr>
                                        <p:cTn id="16" dur="166" decel="50000">
                                          <p:stCondLst>
                                            <p:cond delay="1338"/>
                                          </p:stCondLst>
                                        </p:cTn>
                                        <p:tgtEl>
                                          <p:spTgt spid="43010"/>
                                        </p:tgtEl>
                                      </p:cBhvr>
                                      <p:to x="100000" y="100000"/>
                                    </p:animScale>
                                    <p:animScale>
                                      <p:cBhvr>
                                        <p:cTn id="17" dur="26">
                                          <p:stCondLst>
                                            <p:cond delay="1642"/>
                                          </p:stCondLst>
                                        </p:cTn>
                                        <p:tgtEl>
                                          <p:spTgt spid="43010"/>
                                        </p:tgtEl>
                                      </p:cBhvr>
                                      <p:to x="100000" y="90000"/>
                                    </p:animScale>
                                    <p:animScale>
                                      <p:cBhvr>
                                        <p:cTn id="18" dur="166" decel="50000">
                                          <p:stCondLst>
                                            <p:cond delay="1668"/>
                                          </p:stCondLst>
                                        </p:cTn>
                                        <p:tgtEl>
                                          <p:spTgt spid="43010"/>
                                        </p:tgtEl>
                                      </p:cBhvr>
                                      <p:to x="100000" y="100000"/>
                                    </p:animScale>
                                    <p:animScale>
                                      <p:cBhvr>
                                        <p:cTn id="19" dur="26">
                                          <p:stCondLst>
                                            <p:cond delay="1808"/>
                                          </p:stCondLst>
                                        </p:cTn>
                                        <p:tgtEl>
                                          <p:spTgt spid="43010"/>
                                        </p:tgtEl>
                                      </p:cBhvr>
                                      <p:to x="100000" y="95000"/>
                                    </p:animScale>
                                    <p:animScale>
                                      <p:cBhvr>
                                        <p:cTn id="20" dur="166" decel="50000">
                                          <p:stCondLst>
                                            <p:cond delay="1834"/>
                                          </p:stCondLst>
                                        </p:cTn>
                                        <p:tgtEl>
                                          <p:spTgt spid="43010"/>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24"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a:extLst>
              <a:ext uri="{FF2B5EF4-FFF2-40B4-BE49-F238E27FC236}">
                <a16:creationId xmlns:a16="http://schemas.microsoft.com/office/drawing/2014/main" id="{2C7008C9-4793-4289-85F8-D02E2B2A343C}"/>
              </a:ext>
            </a:extLst>
          </p:cNvPr>
          <p:cNvSpPr txBox="1">
            <a:spLocks/>
          </p:cNvSpPr>
          <p:nvPr/>
        </p:nvSpPr>
        <p:spPr bwMode="auto">
          <a:xfrm>
            <a:off x="1524000" y="188913"/>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1800" b="1">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3600" b="1">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L’inscription pédagogique</a:t>
            </a:r>
            <a:endParaRPr lang="fr-FR" altLang="nb-NO" sz="1800" b="1">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endParaRPr>
          </a:p>
        </p:txBody>
      </p:sp>
      <p:sp>
        <p:nvSpPr>
          <p:cNvPr id="33795" name="ZoneTexte 2">
            <a:extLst>
              <a:ext uri="{FF2B5EF4-FFF2-40B4-BE49-F238E27FC236}">
                <a16:creationId xmlns:a16="http://schemas.microsoft.com/office/drawing/2014/main" id="{6DBC5A28-8462-416F-8F21-58A4DF19C648}"/>
              </a:ext>
            </a:extLst>
          </p:cNvPr>
          <p:cNvSpPr txBox="1">
            <a:spLocks noChangeArrowheads="1"/>
          </p:cNvSpPr>
          <p:nvPr/>
        </p:nvSpPr>
        <p:spPr bwMode="auto">
          <a:xfrm>
            <a:off x="1524001" y="1773239"/>
            <a:ext cx="9144000" cy="707886"/>
          </a:xfrm>
          <a:prstGeom prst="rect">
            <a:avLst/>
          </a:prstGeom>
          <a:solidFill>
            <a:schemeClr val="accent1">
              <a:lumMod val="20000"/>
              <a:lumOff val="8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2000" dirty="0">
                <a:latin typeface="Times New Roman" panose="02020603050405020304" pitchFamily="18" charset="0"/>
                <a:cs typeface="Times New Roman" panose="02020603050405020304" pitchFamily="18" charset="0"/>
              </a:rPr>
              <a:t>2) Prendre rendez-vous par mail avec votre délégué aux relations internationales. Votre délégué vous proposera un rendez-vous en présentiel ou via Zoom.</a:t>
            </a:r>
          </a:p>
        </p:txBody>
      </p:sp>
      <p:pic>
        <p:nvPicPr>
          <p:cNvPr id="3" name="Image 2">
            <a:extLst>
              <a:ext uri="{FF2B5EF4-FFF2-40B4-BE49-F238E27FC236}">
                <a16:creationId xmlns:a16="http://schemas.microsoft.com/office/drawing/2014/main" id="{F6C5D669-81B5-DC04-725B-13974FF0E635}"/>
              </a:ext>
            </a:extLst>
          </p:cNvPr>
          <p:cNvPicPr>
            <a:picLocks noChangeAspect="1"/>
          </p:cNvPicPr>
          <p:nvPr/>
        </p:nvPicPr>
        <p:blipFill rotWithShape="1">
          <a:blip r:embed="rId2"/>
          <a:srcRect t="6870" b="20407"/>
          <a:stretch/>
        </p:blipFill>
        <p:spPr>
          <a:xfrm>
            <a:off x="2245736" y="2675981"/>
            <a:ext cx="7700528" cy="3796939"/>
          </a:xfrm>
          <a:prstGeom prst="rect">
            <a:avLst/>
          </a:prstGeom>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a:extLst>
              <a:ext uri="{FF2B5EF4-FFF2-40B4-BE49-F238E27FC236}">
                <a16:creationId xmlns:a16="http://schemas.microsoft.com/office/drawing/2014/main" id="{59E8B4AE-3379-41B1-B943-50F7CA5CAE48}"/>
              </a:ext>
            </a:extLst>
          </p:cNvPr>
          <p:cNvSpPr txBox="1">
            <a:spLocks/>
          </p:cNvSpPr>
          <p:nvPr/>
        </p:nvSpPr>
        <p:spPr bwMode="auto">
          <a:xfrm>
            <a:off x="1524000" y="188913"/>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1800" b="1">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3600" b="1">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L’inscription pédagogique</a:t>
            </a:r>
            <a:endParaRPr lang="fr-FR" altLang="nb-NO" sz="1800" b="1">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endParaRPr>
          </a:p>
        </p:txBody>
      </p:sp>
      <p:sp>
        <p:nvSpPr>
          <p:cNvPr id="34819" name="ZoneTexte 2">
            <a:extLst>
              <a:ext uri="{FF2B5EF4-FFF2-40B4-BE49-F238E27FC236}">
                <a16:creationId xmlns:a16="http://schemas.microsoft.com/office/drawing/2014/main" id="{11BA3061-1C04-4ECC-9C36-2BC239484B42}"/>
              </a:ext>
            </a:extLst>
          </p:cNvPr>
          <p:cNvSpPr txBox="1">
            <a:spLocks noChangeArrowheads="1"/>
          </p:cNvSpPr>
          <p:nvPr/>
        </p:nvSpPr>
        <p:spPr bwMode="auto">
          <a:xfrm>
            <a:off x="1524000" y="1670095"/>
            <a:ext cx="9144000" cy="3170099"/>
          </a:xfrm>
          <a:prstGeom prst="rect">
            <a:avLst/>
          </a:prstGeom>
          <a:solidFill>
            <a:schemeClr val="accent1">
              <a:lumMod val="20000"/>
              <a:lumOff val="8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fr-FR" altLang="fr-FR" sz="2000" dirty="0">
                <a:latin typeface="Times New Roman" panose="02020603050405020304" pitchFamily="18" charset="0"/>
                <a:cs typeface="Times New Roman" panose="02020603050405020304" pitchFamily="18" charset="0"/>
              </a:rPr>
              <a:t>3) Une fois votre contrat signé par votre délégué, vous pourrez l’envoyer par mail à l’équipe administrative du Pôle des relations extérieures à l’adresse suivante : </a:t>
            </a:r>
            <a:r>
              <a:rPr lang="fr-FR" altLang="fr-FR" sz="2000" b="1" dirty="0">
                <a:solidFill>
                  <a:srgbClr val="0070C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dre.eds@univ-paris1.fr</a:t>
            </a:r>
            <a:r>
              <a:rPr lang="fr-FR" altLang="fr-FR" sz="2000" b="1" dirty="0">
                <a:latin typeface="Times New Roman" panose="02020603050405020304" pitchFamily="18" charset="0"/>
                <a:cs typeface="Times New Roman" panose="02020603050405020304" pitchFamily="18" charset="0"/>
              </a:rPr>
              <a:t> </a:t>
            </a:r>
            <a:r>
              <a:rPr lang="fr-FR" altLang="fr-FR" sz="2000" dirty="0">
                <a:latin typeface="Times New Roman" panose="02020603050405020304" pitchFamily="18" charset="0"/>
                <a:cs typeface="Times New Roman" panose="02020603050405020304" pitchFamily="18" charset="0"/>
              </a:rPr>
              <a:t>ou le déposer à notre bureau : </a:t>
            </a:r>
            <a:r>
              <a:rPr lang="fr-FR" altLang="fr-FR" sz="2000" dirty="0">
                <a:solidFill>
                  <a:srgbClr val="0070C0"/>
                </a:solidFill>
                <a:latin typeface="Times New Roman" panose="02020603050405020304" pitchFamily="18" charset="0"/>
                <a:cs typeface="Times New Roman" panose="02020603050405020304" pitchFamily="18" charset="0"/>
              </a:rPr>
              <a:t>311B, 3e étage, Centre Panthéon.</a:t>
            </a:r>
          </a:p>
          <a:p>
            <a:pPr algn="just">
              <a:spcBef>
                <a:spcPct val="0"/>
              </a:spcBef>
              <a:buFontTx/>
              <a:buNone/>
            </a:pPr>
            <a:endParaRPr lang="fr-FR" altLang="fr-FR" sz="2000" dirty="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dirty="0">
                <a:latin typeface="Times New Roman" panose="02020603050405020304" pitchFamily="18" charset="0"/>
                <a:cs typeface="Times New Roman" panose="02020603050405020304" pitchFamily="18" charset="0"/>
              </a:rPr>
              <a:t>L’équipe du Pôle se chargera de vous inscrire aux cours magistraux.</a:t>
            </a:r>
          </a:p>
          <a:p>
            <a:pPr algn="just">
              <a:spcBef>
                <a:spcPct val="0"/>
              </a:spcBef>
              <a:buFontTx/>
              <a:buNone/>
            </a:pPr>
            <a:r>
              <a:rPr lang="fr-FR" altLang="fr-FR" sz="2000" dirty="0">
                <a:latin typeface="Times New Roman" panose="02020603050405020304" pitchFamily="18" charset="0"/>
                <a:cs typeface="Times New Roman" panose="02020603050405020304" pitchFamily="18" charset="0"/>
              </a:rPr>
              <a:t>Vous avez jusqu’au </a:t>
            </a:r>
            <a:r>
              <a:rPr lang="fr-FR" altLang="fr-FR" sz="2000" dirty="0">
                <a:solidFill>
                  <a:srgbClr val="0070C0"/>
                </a:solidFill>
                <a:latin typeface="Times New Roman" panose="02020603050405020304" pitchFamily="18" charset="0"/>
                <a:cs typeface="Times New Roman" panose="02020603050405020304" pitchFamily="18" charset="0"/>
              </a:rPr>
              <a:t>mardi 3 octobre 2023 </a:t>
            </a:r>
            <a:r>
              <a:rPr lang="fr-FR" altLang="fr-FR" sz="2000" dirty="0">
                <a:latin typeface="Times New Roman" panose="02020603050405020304" pitchFamily="18" charset="0"/>
                <a:cs typeface="Times New Roman" panose="02020603050405020304" pitchFamily="18" charset="0"/>
              </a:rPr>
              <a:t>pour nous renvoyer votre contrat pédagogique signé par votre délégué.</a:t>
            </a:r>
          </a:p>
          <a:p>
            <a:pPr algn="just">
              <a:spcBef>
                <a:spcPct val="0"/>
              </a:spcBef>
              <a:buFontTx/>
              <a:buNone/>
            </a:pPr>
            <a:r>
              <a:rPr lang="fr-FR" altLang="fr-FR" sz="2000" dirty="0">
                <a:solidFill>
                  <a:srgbClr val="FF0000"/>
                </a:solidFill>
                <a:latin typeface="Times New Roman" panose="02020603050405020304" pitchFamily="18" charset="0"/>
                <a:cs typeface="Times New Roman" panose="02020603050405020304" pitchFamily="18" charset="0"/>
              </a:rPr>
              <a:t>Attention, le simple fait de faire signer votre contrat pédagogique par votre délégué ne vous inscrit pas aux cours, vous devez remettre ce contrat à l’équipe administrative.</a:t>
            </a:r>
          </a:p>
        </p:txBody>
      </p:sp>
      <p:sp>
        <p:nvSpPr>
          <p:cNvPr id="34820" name="AutoShape 6" descr="Résultat de recherche d'images pour &quot;keep and study on&quot;">
            <a:extLst>
              <a:ext uri="{FF2B5EF4-FFF2-40B4-BE49-F238E27FC236}">
                <a16:creationId xmlns:a16="http://schemas.microsoft.com/office/drawing/2014/main" id="{AF071713-CE6B-4BFB-86D1-27844C78E5A3}"/>
              </a:ext>
            </a:extLst>
          </p:cNvPr>
          <p:cNvSpPr>
            <a:spLocks noChangeAspect="1" noChangeArrowheads="1"/>
          </p:cNvSpPr>
          <p:nvPr/>
        </p:nvSpPr>
        <p:spPr bwMode="auto">
          <a:xfrm>
            <a:off x="1679576" y="-1257300"/>
            <a:ext cx="17430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fr-FR" sz="1800"/>
          </a:p>
        </p:txBody>
      </p:sp>
      <p:pic>
        <p:nvPicPr>
          <p:cNvPr id="34821" name="Image 6">
            <a:extLst>
              <a:ext uri="{FF2B5EF4-FFF2-40B4-BE49-F238E27FC236}">
                <a16:creationId xmlns:a16="http://schemas.microsoft.com/office/drawing/2014/main" id="{1FBE059E-1B51-403F-9946-D9D2C20A6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8301" y="4913264"/>
            <a:ext cx="3375398" cy="19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a:extLst>
              <a:ext uri="{FF2B5EF4-FFF2-40B4-BE49-F238E27FC236}">
                <a16:creationId xmlns:a16="http://schemas.microsoft.com/office/drawing/2014/main" id="{25213E84-964D-4BCE-82DD-FD3E7DE59CF5}"/>
              </a:ext>
            </a:extLst>
          </p:cNvPr>
          <p:cNvSpPr txBox="1">
            <a:spLocks/>
          </p:cNvSpPr>
          <p:nvPr/>
        </p:nvSpPr>
        <p:spPr bwMode="auto">
          <a:xfrm>
            <a:off x="1524000" y="188913"/>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1800" b="1">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3600" b="1">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L’inscription pédagogique</a:t>
            </a:r>
            <a:endParaRPr lang="fr-FR" altLang="nb-NO" sz="1800" b="1">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endParaRPr>
          </a:p>
        </p:txBody>
      </p:sp>
      <p:sp>
        <p:nvSpPr>
          <p:cNvPr id="35843" name="ZoneTexte 2">
            <a:extLst>
              <a:ext uri="{FF2B5EF4-FFF2-40B4-BE49-F238E27FC236}">
                <a16:creationId xmlns:a16="http://schemas.microsoft.com/office/drawing/2014/main" id="{094699F6-E235-459C-A3CF-7B882B0A58C5}"/>
              </a:ext>
            </a:extLst>
          </p:cNvPr>
          <p:cNvSpPr txBox="1">
            <a:spLocks noChangeArrowheads="1"/>
          </p:cNvSpPr>
          <p:nvPr/>
        </p:nvSpPr>
        <p:spPr bwMode="auto">
          <a:xfrm>
            <a:off x="1524001" y="1857375"/>
            <a:ext cx="9144000" cy="1015663"/>
          </a:xfrm>
          <a:prstGeom prst="rect">
            <a:avLst/>
          </a:prstGeom>
          <a:solidFill>
            <a:schemeClr val="accent1">
              <a:lumMod val="20000"/>
              <a:lumOff val="8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2000" dirty="0">
                <a:latin typeface="Times New Roman" panose="02020603050405020304" pitchFamily="18" charset="0"/>
                <a:cs typeface="Times New Roman" panose="02020603050405020304" pitchFamily="18" charset="0"/>
              </a:rPr>
              <a:t>4) Si vous choisissez de prendre </a:t>
            </a:r>
            <a:r>
              <a:rPr lang="fr-FR" altLang="fr-FR" sz="2000" dirty="0">
                <a:solidFill>
                  <a:srgbClr val="0070C0"/>
                </a:solidFill>
                <a:latin typeface="Times New Roman" panose="02020603050405020304" pitchFamily="18" charset="0"/>
                <a:cs typeface="Times New Roman" panose="02020603050405020304" pitchFamily="18" charset="0"/>
              </a:rPr>
              <a:t>un TD (nous vous conseillons de ne prendre qu’un TD par semestre)</a:t>
            </a:r>
            <a:r>
              <a:rPr lang="fr-FR" altLang="fr-FR" sz="2000" dirty="0">
                <a:latin typeface="Times New Roman" panose="02020603050405020304" pitchFamily="18" charset="0"/>
                <a:cs typeface="Times New Roman" panose="02020603050405020304" pitchFamily="18" charset="0"/>
              </a:rPr>
              <a:t>, vous devrez aller vous inscrire au TD auprès de la scolarité concernée le plus vite possible.</a:t>
            </a:r>
          </a:p>
        </p:txBody>
      </p:sp>
      <p:pic>
        <p:nvPicPr>
          <p:cNvPr id="58370" name="Picture 2">
            <a:extLst>
              <a:ext uri="{FF2B5EF4-FFF2-40B4-BE49-F238E27FC236}">
                <a16:creationId xmlns:a16="http://schemas.microsoft.com/office/drawing/2014/main" id="{BFAD626E-D7F8-46CF-9DFF-ADC72E08D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32" t="9773" r="3200" b="37775"/>
          <a:stretch>
            <a:fillRect/>
          </a:stretch>
        </p:blipFill>
        <p:spPr bwMode="auto">
          <a:xfrm>
            <a:off x="2205037" y="2794000"/>
            <a:ext cx="7781925" cy="345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llipse 4">
            <a:extLst>
              <a:ext uri="{FF2B5EF4-FFF2-40B4-BE49-F238E27FC236}">
                <a16:creationId xmlns:a16="http://schemas.microsoft.com/office/drawing/2014/main" id="{B1CA1C4A-2A62-4DFD-8EA8-8D4C15C596D4}"/>
              </a:ext>
            </a:extLst>
          </p:cNvPr>
          <p:cNvSpPr/>
          <p:nvPr/>
        </p:nvSpPr>
        <p:spPr>
          <a:xfrm>
            <a:off x="2424114" y="2852738"/>
            <a:ext cx="1800225" cy="339725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500"/>
                                        <p:tgtEl>
                                          <p:spTgt spid="58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02EDDE-BF35-43DA-BB80-D02EB3DB0A79}"/>
              </a:ext>
            </a:extLst>
          </p:cNvPr>
          <p:cNvSpPr txBox="1">
            <a:spLocks/>
          </p:cNvSpPr>
          <p:nvPr/>
        </p:nvSpPr>
        <p:spPr bwMode="auto">
          <a:xfrm>
            <a:off x="1524000" y="188913"/>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1800" b="1">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3600" b="1">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L’inscription pédagogique</a:t>
            </a:r>
            <a:endParaRPr lang="fr-FR" altLang="nb-NO" sz="1800" b="1">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endParaRPr>
          </a:p>
        </p:txBody>
      </p:sp>
      <p:sp>
        <p:nvSpPr>
          <p:cNvPr id="3" name="ZoneTexte 2">
            <a:extLst>
              <a:ext uri="{FF2B5EF4-FFF2-40B4-BE49-F238E27FC236}">
                <a16:creationId xmlns:a16="http://schemas.microsoft.com/office/drawing/2014/main" id="{F7B7EA06-D180-4F6F-85D7-C36680116CBC}"/>
              </a:ext>
            </a:extLst>
          </p:cNvPr>
          <p:cNvSpPr txBox="1"/>
          <p:nvPr/>
        </p:nvSpPr>
        <p:spPr>
          <a:xfrm>
            <a:off x="1524000" y="1597025"/>
            <a:ext cx="9144000" cy="5262979"/>
          </a:xfrm>
          <a:prstGeom prst="rect">
            <a:avLst/>
          </a:prstGeom>
          <a:solidFill>
            <a:schemeClr val="accent1">
              <a:lumMod val="20000"/>
              <a:lumOff val="80000"/>
            </a:schemeClr>
          </a:solidFill>
        </p:spPr>
        <p:txBody>
          <a:bodyPr wrap="square" rtlCol="0">
            <a:spAutoFit/>
          </a:bodyPr>
          <a:lstStyle/>
          <a:p>
            <a:pPr algn="ctr"/>
            <a:endParaRPr lang="fr-FR" dirty="0"/>
          </a:p>
          <a:p>
            <a:pPr algn="ctr"/>
            <a:r>
              <a:rPr lang="fr-FR" sz="2000" dirty="0">
                <a:latin typeface="Times New Roman" panose="02020603050405020304" pitchFamily="18" charset="0"/>
                <a:cs typeface="Times New Roman" panose="02020603050405020304" pitchFamily="18" charset="0"/>
              </a:rPr>
              <a:t>Vous pouvez vous inscrire à </a:t>
            </a:r>
            <a:r>
              <a:rPr lang="fr-FR" sz="2000" dirty="0">
                <a:solidFill>
                  <a:srgbClr val="0070C0"/>
                </a:solidFill>
                <a:latin typeface="Times New Roman" panose="02020603050405020304" pitchFamily="18" charset="0"/>
                <a:cs typeface="Times New Roman" panose="02020603050405020304" pitchFamily="18" charset="0"/>
              </a:rPr>
              <a:t>un cours de langue par semestre </a:t>
            </a:r>
            <a:r>
              <a:rPr lang="fr-FR" sz="2000" dirty="0">
                <a:latin typeface="Times New Roman" panose="02020603050405020304" pitchFamily="18" charset="0"/>
                <a:cs typeface="Times New Roman" panose="02020603050405020304" pitchFamily="18" charset="0"/>
              </a:rPr>
              <a:t>correspondant à </a:t>
            </a:r>
            <a:r>
              <a:rPr lang="fr-FR" sz="2000" dirty="0">
                <a:solidFill>
                  <a:srgbClr val="0070C0"/>
                </a:solidFill>
                <a:latin typeface="Times New Roman" panose="02020603050405020304" pitchFamily="18" charset="0"/>
                <a:cs typeface="Times New Roman" panose="02020603050405020304" pitchFamily="18" charset="0"/>
              </a:rPr>
              <a:t>2 ECTS</a:t>
            </a:r>
            <a:r>
              <a:rPr lang="fr-FR" sz="2000" dirty="0">
                <a:latin typeface="Times New Roman" panose="02020603050405020304" pitchFamily="18" charset="0"/>
                <a:cs typeface="Times New Roman" panose="02020603050405020304" pitchFamily="18" charset="0"/>
              </a:rPr>
              <a:t>:</a:t>
            </a:r>
          </a:p>
          <a:p>
            <a:pPr algn="ctr"/>
            <a:r>
              <a:rPr lang="fr-FR" sz="2000" dirty="0">
                <a:latin typeface="Times New Roman" panose="02020603050405020304" pitchFamily="18" charset="0"/>
                <a:cs typeface="Times New Roman" panose="02020603050405020304" pitchFamily="18" charset="0"/>
              </a:rPr>
              <a:t>Pour cela vous devrez vous inscrire sur la plateforme </a:t>
            </a:r>
            <a:r>
              <a:rPr lang="fr-FR" sz="2000" dirty="0" err="1">
                <a:solidFill>
                  <a:srgbClr val="0070C0"/>
                </a:solidFill>
                <a:latin typeface="Times New Roman" panose="02020603050405020304" pitchFamily="18" charset="0"/>
                <a:cs typeface="Times New Roman" panose="02020603050405020304" pitchFamily="18" charset="0"/>
              </a:rPr>
              <a:t>Reservalang</a:t>
            </a:r>
            <a:r>
              <a:rPr lang="fr-FR" sz="2000" dirty="0">
                <a:latin typeface="Times New Roman" panose="02020603050405020304" pitchFamily="18" charset="0"/>
                <a:cs typeface="Times New Roman" panose="02020603050405020304" pitchFamily="18" charset="0"/>
              </a:rPr>
              <a:t> :</a:t>
            </a:r>
          </a:p>
          <a:p>
            <a:pPr algn="ctr"/>
            <a:r>
              <a:rPr lang="fr-FR" sz="2000" dirty="0">
                <a:solidFill>
                  <a:srgbClr val="FF0000"/>
                </a:solidFill>
                <a:latin typeface="Times New Roman" panose="02020603050405020304" pitchFamily="18" charset="0"/>
                <a:cs typeface="Times New Roman" panose="02020603050405020304" pitchFamily="18" charset="0"/>
              </a:rPr>
              <a:t>Sur l'application RESERVALANG du vendredi 15 septembre 2023 au dimanche 24 septembre 2023.</a:t>
            </a:r>
          </a:p>
          <a:p>
            <a:pPr algn="ctr"/>
            <a:endParaRPr lang="fr-FR" sz="2000" dirty="0"/>
          </a:p>
          <a:p>
            <a:pPr algn="ctr"/>
            <a:endParaRPr lang="fr-FR" sz="2000" dirty="0"/>
          </a:p>
          <a:p>
            <a:pPr algn="ctr"/>
            <a:r>
              <a:rPr lang="fr-FR" sz="2000" dirty="0"/>
              <a:t> </a:t>
            </a:r>
            <a:r>
              <a:rPr lang="fr-FR" sz="2000" b="1" dirty="0">
                <a:solidFill>
                  <a:srgbClr val="0070C0"/>
                </a:solidFill>
                <a:latin typeface="Arial" panose="020B0604020202020204" pitchFamily="34" charset="0"/>
                <a:hlinkClick r:id="rId2">
                  <a:extLst>
                    <a:ext uri="{A12FA001-AC4F-418D-AE19-62706E023703}">
                      <ahyp:hlinkClr xmlns:ahyp="http://schemas.microsoft.com/office/drawing/2018/hyperlinkcolor" val="tx"/>
                    </a:ext>
                  </a:extLst>
                </a:hlinkClick>
              </a:rPr>
              <a:t>https://ipweb.univ-paris1.fr/langue.html</a:t>
            </a:r>
            <a:endParaRPr lang="fr-FR" sz="2000" b="1" dirty="0">
              <a:solidFill>
                <a:srgbClr val="0070C0"/>
              </a:solidFill>
              <a:latin typeface="Arial" panose="020B0604020202020204" pitchFamily="34" charset="0"/>
            </a:endParaRPr>
          </a:p>
          <a:p>
            <a:pPr algn="ctr"/>
            <a:endParaRPr lang="fr-FR" sz="2000" b="1" u="sng" dirty="0">
              <a:solidFill>
                <a:schemeClr val="accent1"/>
              </a:solidFill>
            </a:endParaRPr>
          </a:p>
          <a:p>
            <a:pPr algn="ctr"/>
            <a:endParaRPr lang="fr-FR" sz="2000" dirty="0"/>
          </a:p>
          <a:p>
            <a:pPr algn="ctr"/>
            <a:r>
              <a:rPr lang="fr-FR" sz="2000" dirty="0">
                <a:latin typeface="Times New Roman" panose="02020603050405020304" pitchFamily="18" charset="0"/>
                <a:cs typeface="Times New Roman" panose="02020603050405020304" pitchFamily="18" charset="0"/>
              </a:rPr>
              <a:t>Vous pouvez également vous inscrire à un cours de sport, mais cela ne vous rapportera pas de crédits.</a:t>
            </a:r>
          </a:p>
          <a:p>
            <a:pPr algn="ctr"/>
            <a:endParaRPr lang="fr-FR" sz="2000" dirty="0">
              <a:latin typeface="Times New Roman" panose="02020603050405020304" pitchFamily="18" charset="0"/>
              <a:cs typeface="Times New Roman" panose="02020603050405020304" pitchFamily="18" charset="0"/>
            </a:endParaRPr>
          </a:p>
          <a:p>
            <a:pPr algn="ctr"/>
            <a:r>
              <a:rPr lang="fr-FR" sz="2000" dirty="0">
                <a:latin typeface="Times New Roman" panose="02020603050405020304" pitchFamily="18" charset="0"/>
                <a:cs typeface="Times New Roman" panose="02020603050405020304" pitchFamily="18" charset="0"/>
              </a:rPr>
              <a:t>Pour cela vous devrez vous inscrire sur la plateforme </a:t>
            </a:r>
            <a:r>
              <a:rPr lang="fr-FR" sz="2000" dirty="0" err="1">
                <a:solidFill>
                  <a:srgbClr val="0070C0"/>
                </a:solidFill>
                <a:latin typeface="Times New Roman" panose="02020603050405020304" pitchFamily="18" charset="0"/>
                <a:cs typeface="Times New Roman" panose="02020603050405020304" pitchFamily="18" charset="0"/>
              </a:rPr>
              <a:t>Reservasport</a:t>
            </a:r>
            <a:r>
              <a:rPr lang="fr-FR" sz="2000" dirty="0">
                <a:latin typeface="Times New Roman" panose="02020603050405020304" pitchFamily="18" charset="0"/>
                <a:cs typeface="Times New Roman" panose="02020603050405020304" pitchFamily="18" charset="0"/>
              </a:rPr>
              <a:t> :</a:t>
            </a:r>
          </a:p>
          <a:p>
            <a:pPr algn="ctr"/>
            <a:endParaRPr lang="fr-FR" sz="2000" dirty="0"/>
          </a:p>
          <a:p>
            <a:pPr algn="ctr"/>
            <a:r>
              <a:rPr lang="fr-FR" sz="2000" b="1" u="sng" dirty="0">
                <a:solidFill>
                  <a:srgbClr val="0070C0"/>
                </a:solidFill>
                <a:latin typeface="Arial" panose="020B0604020202020204" pitchFamily="34" charset="0"/>
              </a:rPr>
              <a:t>https://ipweb.univ-paris1.fr/sport.html</a:t>
            </a:r>
            <a:endParaRPr lang="fr-FR" dirty="0"/>
          </a:p>
          <a:p>
            <a:pPr algn="ctr"/>
            <a:endParaRPr lang="fr-FR" b="1" u="sng" dirty="0">
              <a:solidFill>
                <a:schemeClr val="accent1"/>
              </a:solidFill>
            </a:endParaRPr>
          </a:p>
        </p:txBody>
      </p:sp>
    </p:spTree>
    <p:extLst>
      <p:ext uri="{BB962C8B-B14F-4D97-AF65-F5344CB8AC3E}">
        <p14:creationId xmlns:p14="http://schemas.microsoft.com/office/powerpoint/2010/main" val="3378899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02EDDE-BF35-43DA-BB80-D02EB3DB0A79}"/>
              </a:ext>
            </a:extLst>
          </p:cNvPr>
          <p:cNvSpPr txBox="1">
            <a:spLocks/>
          </p:cNvSpPr>
          <p:nvPr/>
        </p:nvSpPr>
        <p:spPr bwMode="auto">
          <a:xfrm>
            <a:off x="1524000" y="188913"/>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1800" b="1">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3600" b="1">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L’inscription pédagogique</a:t>
            </a:r>
            <a:endParaRPr lang="fr-FR" altLang="nb-NO" sz="1800" b="1">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endParaRPr>
          </a:p>
        </p:txBody>
      </p:sp>
      <p:sp>
        <p:nvSpPr>
          <p:cNvPr id="3" name="ZoneTexte 2">
            <a:extLst>
              <a:ext uri="{FF2B5EF4-FFF2-40B4-BE49-F238E27FC236}">
                <a16:creationId xmlns:a16="http://schemas.microsoft.com/office/drawing/2014/main" id="{F7B7EA06-D180-4F6F-85D7-C36680116CBC}"/>
              </a:ext>
            </a:extLst>
          </p:cNvPr>
          <p:cNvSpPr txBox="1"/>
          <p:nvPr/>
        </p:nvSpPr>
        <p:spPr>
          <a:xfrm>
            <a:off x="1524000" y="1806217"/>
            <a:ext cx="9144000" cy="1754326"/>
          </a:xfrm>
          <a:prstGeom prst="rect">
            <a:avLst/>
          </a:prstGeom>
          <a:solidFill>
            <a:schemeClr val="accent1">
              <a:lumMod val="20000"/>
              <a:lumOff val="80000"/>
            </a:schemeClr>
          </a:solidFill>
        </p:spPr>
        <p:txBody>
          <a:bodyPr wrap="square" rtlCol="0">
            <a:spAutoFit/>
          </a:bodyPr>
          <a:lstStyle/>
          <a:p>
            <a:pPr algn="ctr"/>
            <a:endParaRPr lang="fr-FR" dirty="0"/>
          </a:p>
          <a:p>
            <a:pPr algn="ctr"/>
            <a:r>
              <a:rPr lang="fr-FR" b="1" dirty="0">
                <a:solidFill>
                  <a:schemeClr val="accent1"/>
                </a:solidFill>
              </a:rPr>
              <a:t>Si vous souhaitez vous inscrire à un TD, merci de nous en informer par courriel le lundi 18 septembre 2023 au plus tard à l’adresse suivante :</a:t>
            </a:r>
          </a:p>
          <a:p>
            <a:pPr algn="ctr"/>
            <a:endParaRPr lang="fr-FR" b="1" dirty="0">
              <a:solidFill>
                <a:schemeClr val="accent1"/>
              </a:solidFill>
            </a:endParaRPr>
          </a:p>
          <a:p>
            <a:pPr algn="ctr"/>
            <a:endParaRPr lang="fr-FR" b="1" dirty="0">
              <a:solidFill>
                <a:schemeClr val="accent1"/>
              </a:solidFill>
            </a:endParaRPr>
          </a:p>
          <a:p>
            <a:pPr algn="ctr"/>
            <a:r>
              <a:rPr lang="fr-FR" b="1" u="sng" dirty="0">
                <a:solidFill>
                  <a:schemeClr val="accent1"/>
                </a:solidFill>
              </a:rPr>
              <a:t>Dre.eds@univ-paris1.fr</a:t>
            </a:r>
          </a:p>
        </p:txBody>
      </p:sp>
    </p:spTree>
    <p:extLst>
      <p:ext uri="{BB962C8B-B14F-4D97-AF65-F5344CB8AC3E}">
        <p14:creationId xmlns:p14="http://schemas.microsoft.com/office/powerpoint/2010/main" val="3842315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1">
            <a:extLst>
              <a:ext uri="{FF2B5EF4-FFF2-40B4-BE49-F238E27FC236}">
                <a16:creationId xmlns:a16="http://schemas.microsoft.com/office/drawing/2014/main" id="{E31E27B0-0829-4FF3-B148-FA56D12EC652}"/>
              </a:ext>
            </a:extLst>
          </p:cNvPr>
          <p:cNvSpPr txBox="1">
            <a:spLocks/>
          </p:cNvSpPr>
          <p:nvPr/>
        </p:nvSpPr>
        <p:spPr bwMode="auto">
          <a:xfrm>
            <a:off x="1533525" y="250826"/>
            <a:ext cx="9144000" cy="1408113"/>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nb-NO" sz="1800" b="1">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r>
              <a:rPr lang="fr-FR" altLang="nb-NO" sz="3600" b="1">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Suivi de conférences</a:t>
            </a:r>
            <a:endParaRPr lang="fr-FR" altLang="nb-NO" sz="1800" b="1">
              <a:solidFill>
                <a:schemeClr val="bg1"/>
              </a:solidFill>
              <a:latin typeface="Times New Roman" panose="02020603050405020304" pitchFamily="18" charset="0"/>
              <a:ea typeface="MS PGothic" panose="020B0600070205080204" pitchFamily="34" charset="-128"/>
              <a:cs typeface="Times New Roman" panose="02020603050405020304" pitchFamily="18" charset="0"/>
            </a:endParaRPr>
          </a:p>
          <a:p>
            <a:pPr algn="ctr" eaLnBrk="1" hangingPunct="1">
              <a:spcBef>
                <a:spcPct val="0"/>
              </a:spcBef>
              <a:buFontTx/>
              <a:buNone/>
            </a:pPr>
            <a:r>
              <a:rPr lang="fr-FR" altLang="nb-NO" sz="1800" b="1">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p>
        </p:txBody>
      </p:sp>
      <p:sp>
        <p:nvSpPr>
          <p:cNvPr id="3" name="ZoneTexte 2">
            <a:extLst>
              <a:ext uri="{FF2B5EF4-FFF2-40B4-BE49-F238E27FC236}">
                <a16:creationId xmlns:a16="http://schemas.microsoft.com/office/drawing/2014/main" id="{D3369F85-204A-46A1-BD6C-C5D4736CD396}"/>
              </a:ext>
            </a:extLst>
          </p:cNvPr>
          <p:cNvSpPr txBox="1"/>
          <p:nvPr/>
        </p:nvSpPr>
        <p:spPr>
          <a:xfrm>
            <a:off x="5708650" y="1976813"/>
            <a:ext cx="4968875" cy="4708981"/>
          </a:xfrm>
          <a:prstGeom prst="rect">
            <a:avLst/>
          </a:prstGeom>
          <a:solidFill>
            <a:schemeClr val="accent1">
              <a:lumMod val="20000"/>
              <a:lumOff val="80000"/>
            </a:schemeClr>
          </a:solidFill>
        </p:spPr>
        <p:txBody>
          <a:bodyPr>
            <a:spAutoFit/>
          </a:bodyPr>
          <a:lstStyle/>
          <a:p>
            <a:pPr>
              <a:defRPr/>
            </a:pPr>
            <a:r>
              <a:rPr lang="fr-FR" sz="2000" dirty="0">
                <a:latin typeface="Times New Roman" panose="02020603050405020304" pitchFamily="18" charset="0"/>
                <a:cs typeface="Times New Roman" panose="02020603050405020304" pitchFamily="18" charset="0"/>
              </a:rPr>
              <a:t>Vous pouvez participer à 4 ou 8 conférences par semestre (correspondant respectivement 4 ou 8 ECTS).</a:t>
            </a:r>
          </a:p>
          <a:p>
            <a:pPr>
              <a:defRPr/>
            </a:pPr>
            <a:endParaRPr lang="fr-FR" sz="2000" dirty="0">
              <a:latin typeface="Times New Roman" panose="02020603050405020304" pitchFamily="18" charset="0"/>
              <a:cs typeface="Times New Roman" panose="02020603050405020304" pitchFamily="18" charset="0"/>
            </a:endParaRPr>
          </a:p>
          <a:p>
            <a:pPr>
              <a:defRPr/>
            </a:pPr>
            <a:r>
              <a:rPr lang="fr-FR" sz="2000" dirty="0">
                <a:latin typeface="Times New Roman" panose="02020603050405020304" pitchFamily="18" charset="0"/>
                <a:cs typeface="Times New Roman" panose="02020603050405020304" pitchFamily="18" charset="0"/>
              </a:rPr>
              <a:t>Ces conférences sont principalement dispensées par nos professeurs invités, venant de 25 pays (Europe et hors-Europe).</a:t>
            </a:r>
          </a:p>
          <a:p>
            <a:pPr>
              <a:defRPr/>
            </a:pPr>
            <a:endParaRPr lang="fr-FR" sz="2000" dirty="0">
              <a:latin typeface="Times New Roman" panose="02020603050405020304" pitchFamily="18" charset="0"/>
              <a:cs typeface="Times New Roman" panose="02020603050405020304" pitchFamily="18" charset="0"/>
            </a:endParaRPr>
          </a:p>
          <a:p>
            <a:pPr>
              <a:defRPr/>
            </a:pPr>
            <a:r>
              <a:rPr lang="fr-FR" sz="2000" dirty="0">
                <a:latin typeface="Times New Roman" panose="02020603050405020304" pitchFamily="18" charset="0"/>
                <a:cs typeface="Times New Roman" panose="02020603050405020304" pitchFamily="18" charset="0"/>
              </a:rPr>
              <a:t>Vous en êtes régulièrement informés par mail.</a:t>
            </a:r>
          </a:p>
          <a:p>
            <a:pPr>
              <a:defRPr/>
            </a:pPr>
            <a:endParaRPr lang="fr-FR"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defRPr/>
            </a:pPr>
            <a:r>
              <a:rPr lang="fr-FR" sz="2000" dirty="0">
                <a:latin typeface="Times New Roman" panose="02020603050405020304" pitchFamily="18" charset="0"/>
                <a:cs typeface="Times New Roman" panose="02020603050405020304" pitchFamily="18" charset="0"/>
              </a:rPr>
              <a:t>Ces crédits ne seront validés que lorsque vous nous remettrez votre feuille d’assiduité signée par les conférenciers.</a:t>
            </a:r>
          </a:p>
          <a:p>
            <a:pPr marL="285750" indent="-285750">
              <a:buFont typeface="Wingdings" panose="05000000000000000000" pitchFamily="2" charset="2"/>
              <a:buChar char="Ø"/>
              <a:defRPr/>
            </a:pPr>
            <a:r>
              <a:rPr lang="fr-FR" sz="2000" dirty="0">
                <a:latin typeface="Times New Roman" panose="02020603050405020304" pitchFamily="18" charset="0"/>
                <a:cs typeface="Times New Roman" panose="02020603050405020304" pitchFamily="18" charset="0"/>
              </a:rPr>
              <a:t>Dissertation à l’issue du cycle de conférences si vous avez besoin d’une note.</a:t>
            </a:r>
          </a:p>
        </p:txBody>
      </p:sp>
      <p:pic>
        <p:nvPicPr>
          <p:cNvPr id="61442" name="Picture 2">
            <a:extLst>
              <a:ext uri="{FF2B5EF4-FFF2-40B4-BE49-F238E27FC236}">
                <a16:creationId xmlns:a16="http://schemas.microsoft.com/office/drawing/2014/main" id="{867B1E89-FF3A-4124-8307-94129C5D9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431" t="17844" r="51086" b="17323"/>
          <a:stretch>
            <a:fillRect/>
          </a:stretch>
        </p:blipFill>
        <p:spPr bwMode="auto">
          <a:xfrm>
            <a:off x="1741302" y="1967848"/>
            <a:ext cx="3167062" cy="416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wheel(1)">
                                      <p:cBhvr>
                                        <p:cTn id="7" dur="2000"/>
                                        <p:tgtEl>
                                          <p:spTgt spid="6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a:extLst>
              <a:ext uri="{FF2B5EF4-FFF2-40B4-BE49-F238E27FC236}">
                <a16:creationId xmlns:a16="http://schemas.microsoft.com/office/drawing/2014/main" id="{4EC1265A-D131-4381-BA15-7C847AB3C809}"/>
              </a:ext>
            </a:extLst>
          </p:cNvPr>
          <p:cNvSpPr txBox="1">
            <a:spLocks/>
          </p:cNvSpPr>
          <p:nvPr/>
        </p:nvSpPr>
        <p:spPr bwMode="auto">
          <a:xfrm>
            <a:off x="1524000" y="188913"/>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1800" b="1">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3600" b="1">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L’inscription pédagogique est terminée!</a:t>
            </a:r>
            <a:endParaRPr lang="fr-FR" altLang="nb-NO" sz="1800" b="1">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endParaRPr>
          </a:p>
        </p:txBody>
      </p:sp>
      <p:sp>
        <p:nvSpPr>
          <p:cNvPr id="3" name="ZoneTexte 2">
            <a:extLst>
              <a:ext uri="{FF2B5EF4-FFF2-40B4-BE49-F238E27FC236}">
                <a16:creationId xmlns:a16="http://schemas.microsoft.com/office/drawing/2014/main" id="{7A72AB8B-885A-4CF5-8132-63A78C6060B7}"/>
              </a:ext>
            </a:extLst>
          </p:cNvPr>
          <p:cNvSpPr txBox="1">
            <a:spLocks noChangeArrowheads="1"/>
          </p:cNvSpPr>
          <p:nvPr/>
        </p:nvSpPr>
        <p:spPr bwMode="auto">
          <a:xfrm>
            <a:off x="4043363" y="4331385"/>
            <a:ext cx="59769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2000" dirty="0">
                <a:latin typeface="Times New Roman" panose="02020603050405020304" pitchFamily="18" charset="0"/>
                <a:cs typeface="Times New Roman" panose="02020603050405020304" pitchFamily="18" charset="0"/>
              </a:rPr>
              <a:t>Passé le délai du </a:t>
            </a:r>
            <a:r>
              <a:rPr lang="fr-FR" altLang="fr-FR" sz="2000" dirty="0">
                <a:solidFill>
                  <a:srgbClr val="FF0000"/>
                </a:solidFill>
                <a:latin typeface="Times New Roman" panose="02020603050405020304" pitchFamily="18" charset="0"/>
                <a:cs typeface="Times New Roman" panose="02020603050405020304" pitchFamily="18" charset="0"/>
              </a:rPr>
              <a:t>3 octobre 2023</a:t>
            </a:r>
            <a:r>
              <a:rPr lang="fr-FR" altLang="fr-FR" sz="2000" dirty="0">
                <a:latin typeface="Times New Roman" panose="02020603050405020304" pitchFamily="18" charset="0"/>
                <a:cs typeface="Times New Roman" panose="02020603050405020304" pitchFamily="18" charset="0"/>
              </a:rPr>
              <a:t>, aucune inscription ne sera acceptée, et vous ne pourrez pas vous présenter aux examens</a:t>
            </a:r>
            <a:r>
              <a:rPr lang="fr-FR" altLang="fr-FR" sz="1800" dirty="0">
                <a:latin typeface="Times New Roman" panose="02020603050405020304" pitchFamily="18" charset="0"/>
                <a:cs typeface="Times New Roman" panose="02020603050405020304" pitchFamily="18" charset="0"/>
              </a:rPr>
              <a:t>. </a:t>
            </a:r>
          </a:p>
        </p:txBody>
      </p:sp>
      <p:pic>
        <p:nvPicPr>
          <p:cNvPr id="59394" name="Picture 2">
            <a:extLst>
              <a:ext uri="{FF2B5EF4-FFF2-40B4-BE49-F238E27FC236}">
                <a16:creationId xmlns:a16="http://schemas.microsoft.com/office/drawing/2014/main" id="{6DB05543-0B42-4427-A27F-0B1D8E0B7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 y="3789364"/>
            <a:ext cx="1817688" cy="151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lèche droite 3">
            <a:extLst>
              <a:ext uri="{FF2B5EF4-FFF2-40B4-BE49-F238E27FC236}">
                <a16:creationId xmlns:a16="http://schemas.microsoft.com/office/drawing/2014/main" id="{1860A21A-33F1-454C-B854-AC253DFCE203}"/>
              </a:ext>
            </a:extLst>
          </p:cNvPr>
          <p:cNvSpPr/>
          <p:nvPr/>
        </p:nvSpPr>
        <p:spPr>
          <a:xfrm>
            <a:off x="2424113" y="2205038"/>
            <a:ext cx="1223962"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ZoneTexte 4">
            <a:extLst>
              <a:ext uri="{FF2B5EF4-FFF2-40B4-BE49-F238E27FC236}">
                <a16:creationId xmlns:a16="http://schemas.microsoft.com/office/drawing/2014/main" id="{B9C4E4F6-32EF-4B53-9A77-34F2ED6D3536}"/>
              </a:ext>
            </a:extLst>
          </p:cNvPr>
          <p:cNvSpPr txBox="1">
            <a:spLocks noChangeArrowheads="1"/>
          </p:cNvSpPr>
          <p:nvPr/>
        </p:nvSpPr>
        <p:spPr bwMode="auto">
          <a:xfrm>
            <a:off x="3863976" y="2308225"/>
            <a:ext cx="63357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sz="2000" dirty="0">
                <a:latin typeface="Times New Roman" panose="02020603050405020304" pitchFamily="18" charset="0"/>
                <a:cs typeface="Times New Roman" panose="02020603050405020304" pitchFamily="18" charset="0"/>
              </a:rPr>
              <a:t>Vous êtes automatiquement inscrits aux examens</a:t>
            </a:r>
            <a:r>
              <a:rPr lang="fr-FR" altLang="fr-FR" sz="1800"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9A65237D-A12E-44D1-AFA3-8F91D98E1B61}"/>
              </a:ext>
            </a:extLst>
          </p:cNvPr>
          <p:cNvSpPr/>
          <p:nvPr/>
        </p:nvSpPr>
        <p:spPr>
          <a:xfrm>
            <a:off x="1919288" y="3573463"/>
            <a:ext cx="8280400" cy="23034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9394"/>
                                        </p:tgtEl>
                                        <p:attrNameLst>
                                          <p:attrName>style.visibility</p:attrName>
                                        </p:attrNameLst>
                                      </p:cBhvr>
                                      <p:to>
                                        <p:strVal val="visible"/>
                                      </p:to>
                                    </p:set>
                                    <p:anim calcmode="lin" valueType="num">
                                      <p:cBhvr additive="base">
                                        <p:cTn id="23" dur="500" fill="hold"/>
                                        <p:tgtEl>
                                          <p:spTgt spid="59394"/>
                                        </p:tgtEl>
                                        <p:attrNameLst>
                                          <p:attrName>ppt_x</p:attrName>
                                        </p:attrNameLst>
                                      </p:cBhvr>
                                      <p:tavLst>
                                        <p:tav tm="0">
                                          <p:val>
                                            <p:strVal val="#ppt_x"/>
                                          </p:val>
                                        </p:tav>
                                        <p:tav tm="100000">
                                          <p:val>
                                            <p:strVal val="#ppt_x"/>
                                          </p:val>
                                        </p:tav>
                                      </p:tavLst>
                                    </p:anim>
                                    <p:anim calcmode="lin" valueType="num">
                                      <p:cBhvr additive="base">
                                        <p:cTn id="24" dur="500" fill="hold"/>
                                        <p:tgtEl>
                                          <p:spTgt spid="59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a:extLst>
              <a:ext uri="{FF2B5EF4-FFF2-40B4-BE49-F238E27FC236}">
                <a16:creationId xmlns:a16="http://schemas.microsoft.com/office/drawing/2014/main" id="{4EC1265A-D131-4381-BA15-7C847AB3C809}"/>
              </a:ext>
            </a:extLst>
          </p:cNvPr>
          <p:cNvSpPr txBox="1">
            <a:spLocks/>
          </p:cNvSpPr>
          <p:nvPr/>
        </p:nvSpPr>
        <p:spPr bwMode="auto">
          <a:xfrm>
            <a:off x="1524000" y="188913"/>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18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3600" b="1" dirty="0">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L’Espace Pédagogique Interactif </a:t>
            </a:r>
            <a:endParaRPr lang="fr-FR" altLang="nb-NO" sz="18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endParaRPr>
          </a:p>
        </p:txBody>
      </p:sp>
      <p:sp>
        <p:nvSpPr>
          <p:cNvPr id="8" name="ZoneTexte 7">
            <a:extLst>
              <a:ext uri="{FF2B5EF4-FFF2-40B4-BE49-F238E27FC236}">
                <a16:creationId xmlns:a16="http://schemas.microsoft.com/office/drawing/2014/main" id="{B84DB4D7-9718-45E6-B6A4-567C3EF10F51}"/>
              </a:ext>
            </a:extLst>
          </p:cNvPr>
          <p:cNvSpPr txBox="1"/>
          <p:nvPr/>
        </p:nvSpPr>
        <p:spPr>
          <a:xfrm>
            <a:off x="1524001" y="2427203"/>
            <a:ext cx="9144000" cy="2800767"/>
          </a:xfrm>
          <a:prstGeom prst="rect">
            <a:avLst/>
          </a:prstGeom>
          <a:solidFill>
            <a:schemeClr val="accent1">
              <a:lumMod val="20000"/>
              <a:lumOff val="80000"/>
            </a:schemeClr>
          </a:solidFill>
        </p:spPr>
        <p:txBody>
          <a:bodyPr wrap="square" rtlCol="0">
            <a:spAutoFit/>
          </a:bodyPr>
          <a:lstStyle/>
          <a:p>
            <a:pPr algn="ctr"/>
            <a:endParaRPr lang="fr-FR" sz="2000" dirty="0"/>
          </a:p>
          <a:p>
            <a:pPr algn="ctr"/>
            <a:r>
              <a:rPr lang="fr-FR" sz="2000" dirty="0">
                <a:latin typeface="Times New Roman" panose="02020603050405020304" pitchFamily="18" charset="0"/>
                <a:cs typeface="Times New Roman" panose="02020603050405020304" pitchFamily="18" charset="0"/>
              </a:rPr>
              <a:t>Le Pôle des Relations extérieures a créé son propre Espace Pédagogique Interactif </a:t>
            </a:r>
            <a:r>
              <a:rPr lang="fr-FR" sz="2000" dirty="0">
                <a:solidFill>
                  <a:srgbClr val="0070C0"/>
                </a:solidFill>
                <a:latin typeface="Times New Roman" panose="02020603050405020304" pitchFamily="18" charset="0"/>
                <a:cs typeface="Times New Roman" panose="02020603050405020304" pitchFamily="18" charset="0"/>
              </a:rPr>
              <a:t>DRE – EDS 2022-2023</a:t>
            </a:r>
            <a:r>
              <a:rPr lang="fr-FR" sz="2000" dirty="0">
                <a:latin typeface="Times New Roman" panose="02020603050405020304" pitchFamily="18" charset="0"/>
                <a:cs typeface="Times New Roman" panose="02020603050405020304" pitchFamily="18" charset="0"/>
              </a:rPr>
              <a:t> sur lequel vous retrouverez tous les documents qui vous seront utiles au cours de votre mobilité: </a:t>
            </a:r>
          </a:p>
          <a:p>
            <a:pPr algn="ctr"/>
            <a:endParaRPr lang="fr-FR" sz="2000" dirty="0"/>
          </a:p>
          <a:p>
            <a:pPr algn="ctr"/>
            <a:endParaRPr lang="fr-FR" sz="2000" dirty="0"/>
          </a:p>
          <a:p>
            <a:pPr algn="ctr"/>
            <a:r>
              <a:rPr lang="fr-FR" sz="2000" b="1" u="sng" dirty="0">
                <a:solidFill>
                  <a:srgbClr val="0070C0"/>
                </a:solidFill>
                <a:latin typeface="Arial" panose="020B0604020202020204" pitchFamily="34" charset="0"/>
              </a:rPr>
              <a:t>https://cours.univ-paris1.fr/course/view.php?id=34299</a:t>
            </a:r>
            <a:endParaRPr lang="fr-FR" b="1" u="sng" dirty="0">
              <a:solidFill>
                <a:schemeClr val="accent1"/>
              </a:solidFill>
            </a:endParaRPr>
          </a:p>
          <a:p>
            <a:pPr algn="ctr"/>
            <a:endParaRPr lang="fr-FR" b="1" u="sng" dirty="0">
              <a:solidFill>
                <a:schemeClr val="accent1"/>
              </a:solidFill>
            </a:endParaRPr>
          </a:p>
          <a:p>
            <a:pPr algn="ctr"/>
            <a:endParaRPr lang="fr-FR" b="1" u="sng" dirty="0">
              <a:solidFill>
                <a:schemeClr val="accent1"/>
              </a:solidFill>
            </a:endParaRPr>
          </a:p>
        </p:txBody>
      </p:sp>
    </p:spTree>
    <p:extLst>
      <p:ext uri="{BB962C8B-B14F-4D97-AF65-F5344CB8AC3E}">
        <p14:creationId xmlns:p14="http://schemas.microsoft.com/office/powerpoint/2010/main" val="274761409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a:extLst>
              <a:ext uri="{FF2B5EF4-FFF2-40B4-BE49-F238E27FC236}">
                <a16:creationId xmlns:a16="http://schemas.microsoft.com/office/drawing/2014/main" id="{4EC1265A-D131-4381-BA15-7C847AB3C809}"/>
              </a:ext>
            </a:extLst>
          </p:cNvPr>
          <p:cNvSpPr txBox="1">
            <a:spLocks/>
          </p:cNvSpPr>
          <p:nvPr/>
        </p:nvSpPr>
        <p:spPr bwMode="auto">
          <a:xfrm>
            <a:off x="1524000" y="188913"/>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18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3600" b="1" dirty="0">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L’Espace Numérique de Travail</a:t>
            </a:r>
            <a:endParaRPr lang="fr-FR" altLang="nb-NO" sz="18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endParaRPr>
          </a:p>
        </p:txBody>
      </p:sp>
      <p:sp>
        <p:nvSpPr>
          <p:cNvPr id="8" name="ZoneTexte 7">
            <a:extLst>
              <a:ext uri="{FF2B5EF4-FFF2-40B4-BE49-F238E27FC236}">
                <a16:creationId xmlns:a16="http://schemas.microsoft.com/office/drawing/2014/main" id="{B84DB4D7-9718-45E6-B6A4-567C3EF10F51}"/>
              </a:ext>
            </a:extLst>
          </p:cNvPr>
          <p:cNvSpPr txBox="1"/>
          <p:nvPr/>
        </p:nvSpPr>
        <p:spPr>
          <a:xfrm>
            <a:off x="1524001" y="2427203"/>
            <a:ext cx="9144000" cy="2769989"/>
          </a:xfrm>
          <a:prstGeom prst="rect">
            <a:avLst/>
          </a:prstGeom>
          <a:solidFill>
            <a:schemeClr val="accent1">
              <a:lumMod val="20000"/>
              <a:lumOff val="80000"/>
            </a:schemeClr>
          </a:solidFill>
        </p:spPr>
        <p:txBody>
          <a:bodyPr wrap="square" rtlCol="0">
            <a:spAutoFit/>
          </a:bodyPr>
          <a:lstStyle/>
          <a:p>
            <a:pPr algn="ctr"/>
            <a:endParaRPr lang="fr-FR" dirty="0"/>
          </a:p>
          <a:p>
            <a:pPr algn="ctr"/>
            <a:r>
              <a:rPr lang="fr-FR" sz="2000" dirty="0">
                <a:latin typeface="Times New Roman" panose="02020603050405020304" pitchFamily="18" charset="0"/>
                <a:cs typeface="Times New Roman" panose="02020603050405020304" pitchFamily="18" charset="0"/>
              </a:rPr>
              <a:t>En activant votre compte Paris 1, vous pouvez désormais accéder à votre Espace Numérique de Travail (ENT),le Pôle des relations Extérieures ainsi que la scolarité peuvent l’utiliser pour vous transmettre des informations:</a:t>
            </a:r>
          </a:p>
          <a:p>
            <a:pPr algn="ctr"/>
            <a:endParaRPr lang="fr-FR" sz="2000" dirty="0"/>
          </a:p>
          <a:p>
            <a:pPr algn="ctr"/>
            <a:endParaRPr lang="fr-FR" sz="2000" dirty="0"/>
          </a:p>
          <a:p>
            <a:pPr algn="ctr"/>
            <a:r>
              <a:rPr lang="fr-FR" sz="2000" dirty="0"/>
              <a:t> </a:t>
            </a:r>
            <a:r>
              <a:rPr lang="fr-FR" sz="2000" b="1" u="sng" dirty="0">
                <a:solidFill>
                  <a:srgbClr val="0070C0"/>
                </a:solidFill>
                <a:latin typeface="Arial" panose="020B0604020202020204" pitchFamily="34" charset="0"/>
              </a:rPr>
              <a:t>https://ent.univ-paris1.fr/accueil/</a:t>
            </a:r>
            <a:endParaRPr lang="fr-FR" sz="2000" b="1" u="sng" dirty="0">
              <a:solidFill>
                <a:schemeClr val="accent1"/>
              </a:solidFill>
            </a:endParaRPr>
          </a:p>
          <a:p>
            <a:pPr algn="ctr"/>
            <a:endParaRPr lang="fr-FR" b="1" u="sng" dirty="0">
              <a:solidFill>
                <a:schemeClr val="accent1"/>
              </a:solidFill>
            </a:endParaRPr>
          </a:p>
          <a:p>
            <a:pPr algn="ctr"/>
            <a:endParaRPr lang="fr-FR" b="1" u="sng" dirty="0">
              <a:solidFill>
                <a:schemeClr val="accent1"/>
              </a:solidFill>
            </a:endParaRPr>
          </a:p>
        </p:txBody>
      </p:sp>
    </p:spTree>
    <p:extLst>
      <p:ext uri="{BB962C8B-B14F-4D97-AF65-F5344CB8AC3E}">
        <p14:creationId xmlns:p14="http://schemas.microsoft.com/office/powerpoint/2010/main" val="81084285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a:extLst>
              <a:ext uri="{FF2B5EF4-FFF2-40B4-BE49-F238E27FC236}">
                <a16:creationId xmlns:a16="http://schemas.microsoft.com/office/drawing/2014/main" id="{8E3B7478-9CB2-400A-9994-2FA4E19587DA}"/>
              </a:ext>
            </a:extLst>
          </p:cNvPr>
          <p:cNvSpPr txBox="1">
            <a:spLocks/>
          </p:cNvSpPr>
          <p:nvPr/>
        </p:nvSpPr>
        <p:spPr bwMode="auto">
          <a:xfrm>
            <a:off x="1524000" y="220663"/>
            <a:ext cx="9144000" cy="831850"/>
          </a:xfrm>
          <a:prstGeom prst="rect">
            <a:avLst/>
          </a:prstGeom>
          <a:solidFill>
            <a:srgbClr val="00326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dirty="0">
                <a:solidFill>
                  <a:schemeClr val="bg1"/>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18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Huit siècles d’Histoire</a:t>
            </a:r>
          </a:p>
        </p:txBody>
      </p:sp>
      <p:cxnSp>
        <p:nvCxnSpPr>
          <p:cNvPr id="10" name="Connecteur droit 9">
            <a:extLst>
              <a:ext uri="{FF2B5EF4-FFF2-40B4-BE49-F238E27FC236}">
                <a16:creationId xmlns:a16="http://schemas.microsoft.com/office/drawing/2014/main" id="{4E59FE66-4A2F-4698-AD52-44FA6148A0E6}"/>
              </a:ext>
            </a:extLst>
          </p:cNvPr>
          <p:cNvCxnSpPr>
            <a:cxnSpLocks noChangeShapeType="1"/>
          </p:cNvCxnSpPr>
          <p:nvPr/>
        </p:nvCxnSpPr>
        <p:spPr bwMode="auto">
          <a:xfrm>
            <a:off x="1703388" y="476251"/>
            <a:ext cx="0" cy="360363"/>
          </a:xfrm>
          <a:prstGeom prst="line">
            <a:avLst/>
          </a:prstGeom>
          <a:noFill/>
          <a:ln w="25400">
            <a:solidFill>
              <a:srgbClr val="C89108"/>
            </a:solidFill>
            <a:round/>
            <a:headEnd/>
            <a:tailEnd/>
          </a:ln>
          <a:effectLst>
            <a:outerShdw blurRad="40000" dist="20000" dir="5400000" rotWithShape="0">
              <a:srgbClr val="808080">
                <a:alpha val="37999"/>
              </a:srgbClr>
            </a:outerShdw>
          </a:effectLst>
        </p:spPr>
      </p:cxnSp>
      <p:sp>
        <p:nvSpPr>
          <p:cNvPr id="7172" name="Espace réservé du contenu 2">
            <a:extLst>
              <a:ext uri="{FF2B5EF4-FFF2-40B4-BE49-F238E27FC236}">
                <a16:creationId xmlns:a16="http://schemas.microsoft.com/office/drawing/2014/main" id="{824F1404-992A-41FF-B876-7AA65064179F}"/>
              </a:ext>
            </a:extLst>
          </p:cNvPr>
          <p:cNvSpPr txBox="1">
            <a:spLocks/>
          </p:cNvSpPr>
          <p:nvPr/>
        </p:nvSpPr>
        <p:spPr bwMode="auto">
          <a:xfrm>
            <a:off x="1847851" y="1412876"/>
            <a:ext cx="504031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nb-NO" sz="1800" dirty="0">
                <a:solidFill>
                  <a:srgbClr val="CC9900"/>
                </a:solidFill>
                <a:latin typeface="Brandon Grotesque Medium" panose="020B0603020203060202" pitchFamily="34" charset="0"/>
              </a:rPr>
              <a:t>►</a:t>
            </a:r>
            <a:r>
              <a:rPr lang="fr-FR" altLang="nb-NO" sz="1800" b="1" dirty="0">
                <a:solidFill>
                  <a:srgbClr val="003479"/>
                </a:solidFill>
                <a:latin typeface="Brandon Grotesque Medium" panose="020B0603020203060202" pitchFamily="34" charset="0"/>
                <a:cs typeface="Times New Roman" panose="02020603050405020304" pitchFamily="18" charset="0"/>
              </a:rPr>
              <a:t> </a:t>
            </a:r>
            <a:r>
              <a:rPr lang="fr-FR" altLang="nb-NO" sz="1800" b="1" dirty="0">
                <a:solidFill>
                  <a:srgbClr val="003264"/>
                </a:solidFill>
                <a:latin typeface="Brandon Grotesque Medium" panose="020B0603020203060202" pitchFamily="34" charset="0"/>
                <a:cs typeface="Times New Roman" panose="02020603050405020304" pitchFamily="18" charset="0"/>
              </a:rPr>
              <a:t>1257</a:t>
            </a:r>
            <a:r>
              <a:rPr lang="fr-FR" altLang="nb-NO" sz="1800" dirty="0">
                <a:latin typeface="Brandon Grotesque Medium" panose="020B0603020203060202" pitchFamily="34" charset="0"/>
                <a:cs typeface="Times New Roman" panose="02020603050405020304" pitchFamily="18" charset="0"/>
              </a:rPr>
              <a:t>: Le collège créé par </a:t>
            </a:r>
            <a:r>
              <a:rPr lang="en-US" altLang="nb-NO" sz="1800" dirty="0">
                <a:latin typeface="Brandon Grotesque Medium" panose="020B0603020203060202" pitchFamily="34" charset="0"/>
                <a:cs typeface="Times New Roman" panose="02020603050405020304" pitchFamily="18" charset="0"/>
              </a:rPr>
              <a:t>Robert de Sorbon en 1253 prend officiellement le nom "Sorbonne".</a:t>
            </a:r>
            <a:br>
              <a:rPr lang="en-US" altLang="nb-NO" sz="1800" dirty="0">
                <a:latin typeface="Brandon Grotesque Medium" panose="020B0603020203060202" pitchFamily="34" charset="0"/>
                <a:cs typeface="Times New Roman" panose="02020603050405020304" pitchFamily="18" charset="0"/>
              </a:rPr>
            </a:br>
            <a:endParaRPr lang="en-US" altLang="nb-NO" sz="1800" dirty="0">
              <a:latin typeface="Brandon Grotesque Medium" panose="020B0603020203060202" pitchFamily="34" charset="0"/>
              <a:cs typeface="Times New Roman" panose="02020603050405020304" pitchFamily="18" charset="0"/>
            </a:endParaRPr>
          </a:p>
          <a:p>
            <a:pPr>
              <a:buNone/>
            </a:pPr>
            <a:r>
              <a:rPr lang="fr-FR" altLang="nb-NO" sz="1800" dirty="0">
                <a:solidFill>
                  <a:srgbClr val="CC9900"/>
                </a:solidFill>
                <a:latin typeface="Brandon Grotesque Medium" panose="020B0603020203060202" pitchFamily="34" charset="0"/>
              </a:rPr>
              <a:t>►</a:t>
            </a:r>
            <a:r>
              <a:rPr lang="fr-FR" altLang="nb-NO" sz="1800" b="1" dirty="0">
                <a:solidFill>
                  <a:srgbClr val="003479"/>
                </a:solidFill>
                <a:latin typeface="Brandon Grotesque Medium" panose="020B0603020203060202" pitchFamily="34" charset="0"/>
                <a:cs typeface="Times New Roman" panose="02020603050405020304" pitchFamily="18" charset="0"/>
              </a:rPr>
              <a:t> </a:t>
            </a:r>
            <a:r>
              <a:rPr lang="en-US" altLang="nb-NO" sz="1800" b="1" dirty="0">
                <a:solidFill>
                  <a:srgbClr val="003264"/>
                </a:solidFill>
                <a:latin typeface="Brandon Grotesque Medium" panose="020B0603020203060202" pitchFamily="34" charset="0"/>
                <a:cs typeface="Times New Roman" panose="02020603050405020304" pitchFamily="18" charset="0"/>
              </a:rPr>
              <a:t>1469</a:t>
            </a:r>
            <a:r>
              <a:rPr lang="en-US" altLang="nb-NO" sz="1800" dirty="0">
                <a:latin typeface="Brandon Grotesque Medium" panose="020B0603020203060202" pitchFamily="34" charset="0"/>
                <a:cs typeface="Times New Roman" panose="02020603050405020304" pitchFamily="18" charset="0"/>
              </a:rPr>
              <a:t>: </a:t>
            </a:r>
            <a:r>
              <a:rPr lang="fr-FR" altLang="nb-NO" sz="1800" dirty="0">
                <a:latin typeface="Brandon Grotesque Medium" panose="020B0603020203060202" pitchFamily="34" charset="0"/>
                <a:cs typeface="Times New Roman" panose="02020603050405020304" pitchFamily="18" charset="0"/>
              </a:rPr>
              <a:t>Installation de la première imprimerie de France dans les caves de la Sorbonne.</a:t>
            </a:r>
          </a:p>
          <a:p>
            <a:pPr>
              <a:buNone/>
            </a:pPr>
            <a:endParaRPr lang="en-US" altLang="nb-NO" sz="1800" dirty="0">
              <a:latin typeface="Brandon Grotesque Medium" panose="020B0603020203060202" pitchFamily="34" charset="0"/>
              <a:cs typeface="Times New Roman" panose="02020603050405020304" pitchFamily="18" charset="0"/>
            </a:endParaRPr>
          </a:p>
          <a:p>
            <a:pPr>
              <a:buNone/>
            </a:pPr>
            <a:r>
              <a:rPr lang="fr-FR" altLang="nb-NO" sz="1800" dirty="0">
                <a:solidFill>
                  <a:srgbClr val="CC9900"/>
                </a:solidFill>
                <a:latin typeface="Brandon Grotesque Medium" panose="020B0603020203060202" pitchFamily="34" charset="0"/>
              </a:rPr>
              <a:t>►</a:t>
            </a:r>
            <a:r>
              <a:rPr lang="fr-FR" altLang="nb-NO" sz="1800" b="1" dirty="0">
                <a:solidFill>
                  <a:srgbClr val="003479"/>
                </a:solidFill>
                <a:latin typeface="Brandon Grotesque Medium" panose="020B0603020203060202" pitchFamily="34" charset="0"/>
                <a:cs typeface="Times New Roman" panose="02020603050405020304" pitchFamily="18" charset="0"/>
              </a:rPr>
              <a:t> </a:t>
            </a:r>
            <a:r>
              <a:rPr lang="en-US" altLang="nb-NO" sz="1800" b="1" dirty="0">
                <a:solidFill>
                  <a:srgbClr val="003264"/>
                </a:solidFill>
                <a:latin typeface="Brandon Grotesque Medium" panose="020B0603020203060202" pitchFamily="34" charset="0"/>
                <a:cs typeface="Times New Roman" panose="02020603050405020304" pitchFamily="18" charset="0"/>
              </a:rPr>
              <a:t>1806</a:t>
            </a:r>
            <a:r>
              <a:rPr lang="en-US" altLang="nb-NO" sz="1800" dirty="0">
                <a:latin typeface="Brandon Grotesque Medium" panose="020B0603020203060202" pitchFamily="34" charset="0"/>
                <a:cs typeface="Times New Roman" panose="02020603050405020304" pitchFamily="18" charset="0"/>
              </a:rPr>
              <a:t>: </a:t>
            </a:r>
            <a:r>
              <a:rPr lang="fr-FR" altLang="nb-NO" sz="1800" dirty="0">
                <a:latin typeface="Brandon Grotesque Medium" panose="020B0603020203060202" pitchFamily="34" charset="0"/>
                <a:cs typeface="Times New Roman" panose="02020603050405020304" pitchFamily="18" charset="0"/>
              </a:rPr>
              <a:t>Napoléon décide de créer cinq facultés à Paris, dont trois ont leur siège à la Sorbonne.</a:t>
            </a:r>
          </a:p>
          <a:p>
            <a:pPr>
              <a:buNone/>
            </a:pPr>
            <a:endParaRPr lang="en-US" altLang="nb-NO" sz="1800" dirty="0">
              <a:latin typeface="Brandon Grotesque Medium" panose="020B0603020203060202" pitchFamily="34" charset="0"/>
              <a:cs typeface="Times New Roman" panose="02020603050405020304" pitchFamily="18" charset="0"/>
            </a:endParaRPr>
          </a:p>
          <a:p>
            <a:pPr>
              <a:buNone/>
            </a:pPr>
            <a:r>
              <a:rPr lang="fr-FR" altLang="nb-NO" sz="1800" dirty="0">
                <a:solidFill>
                  <a:srgbClr val="CC9900"/>
                </a:solidFill>
                <a:latin typeface="Brandon Grotesque Medium" panose="020B0603020203060202" pitchFamily="34" charset="0"/>
              </a:rPr>
              <a:t>►</a:t>
            </a:r>
            <a:r>
              <a:rPr lang="fr-FR" altLang="nb-NO" sz="1800" b="1" dirty="0">
                <a:solidFill>
                  <a:srgbClr val="003479"/>
                </a:solidFill>
                <a:latin typeface="Brandon Grotesque Medium" panose="020B0603020203060202" pitchFamily="34" charset="0"/>
                <a:cs typeface="Times New Roman" panose="02020603050405020304" pitchFamily="18" charset="0"/>
              </a:rPr>
              <a:t> 1</a:t>
            </a:r>
            <a:r>
              <a:rPr lang="en-US" altLang="nb-NO" sz="1800" b="1" dirty="0">
                <a:solidFill>
                  <a:srgbClr val="003264"/>
                </a:solidFill>
                <a:latin typeface="Brandon Grotesque Medium" panose="020B0603020203060202" pitchFamily="34" charset="0"/>
                <a:cs typeface="Times New Roman" panose="02020603050405020304" pitchFamily="18" charset="0"/>
              </a:rPr>
              <a:t>968-1970 : </a:t>
            </a:r>
            <a:r>
              <a:rPr lang="fr-FR" altLang="nb-NO" sz="1800" dirty="0">
                <a:latin typeface="Brandon Grotesque Medium" panose="020B0603020203060202" pitchFamily="34" charset="0"/>
                <a:cs typeface="Times New Roman" panose="02020603050405020304" pitchFamily="18" charset="0"/>
              </a:rPr>
              <a:t>Scission de l'Université de Paris en 9 (puis 13) universités. Création par décret de l'Université de Paris 1 Panthéon-Sorbonne </a:t>
            </a:r>
          </a:p>
          <a:p>
            <a:pPr eaLnBrk="1" hangingPunct="1">
              <a:buFontTx/>
              <a:buNone/>
            </a:pPr>
            <a:endParaRPr lang="en-US" altLang="nb-NO" sz="1800" dirty="0">
              <a:latin typeface="Brandon Grotesque Medium" panose="020B0603020203060202" pitchFamily="34" charset="0"/>
              <a:cs typeface="Times New Roman" panose="02020603050405020304" pitchFamily="18" charset="0"/>
            </a:endParaRPr>
          </a:p>
        </p:txBody>
      </p:sp>
      <p:pic>
        <p:nvPicPr>
          <p:cNvPr id="7173" name="Picture 7">
            <a:extLst>
              <a:ext uri="{FF2B5EF4-FFF2-40B4-BE49-F238E27FC236}">
                <a16:creationId xmlns:a16="http://schemas.microsoft.com/office/drawing/2014/main" id="{C43E0965-0748-4790-A66A-E3DE0ABB68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114" y="6021389"/>
            <a:ext cx="16922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7">
            <a:extLst>
              <a:ext uri="{FF2B5EF4-FFF2-40B4-BE49-F238E27FC236}">
                <a16:creationId xmlns:a16="http://schemas.microsoft.com/office/drawing/2014/main" id="{6E97919D-B6F8-4793-ADE5-22B954A50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064" y="1263651"/>
            <a:ext cx="3095625" cy="446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re 1">
            <a:extLst>
              <a:ext uri="{FF2B5EF4-FFF2-40B4-BE49-F238E27FC236}">
                <a16:creationId xmlns:a16="http://schemas.microsoft.com/office/drawing/2014/main" id="{71CA7969-89FD-4459-B80E-271B79FC4972}"/>
              </a:ext>
            </a:extLst>
          </p:cNvPr>
          <p:cNvSpPr txBox="1">
            <a:spLocks/>
          </p:cNvSpPr>
          <p:nvPr/>
        </p:nvSpPr>
        <p:spPr bwMode="auto">
          <a:xfrm>
            <a:off x="1524000" y="188913"/>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3600" b="1" dirty="0">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Calendrier universitaire 2023-2024</a:t>
            </a:r>
          </a:p>
        </p:txBody>
      </p:sp>
      <p:pic>
        <p:nvPicPr>
          <p:cNvPr id="4" name="Image 3">
            <a:extLst>
              <a:ext uri="{FF2B5EF4-FFF2-40B4-BE49-F238E27FC236}">
                <a16:creationId xmlns:a16="http://schemas.microsoft.com/office/drawing/2014/main" id="{8A4BE1B3-4F66-967B-BF43-6E1215AF2790}"/>
              </a:ext>
            </a:extLst>
          </p:cNvPr>
          <p:cNvPicPr>
            <a:picLocks noChangeAspect="1"/>
          </p:cNvPicPr>
          <p:nvPr/>
        </p:nvPicPr>
        <p:blipFill>
          <a:blip r:embed="rId2"/>
          <a:stretch>
            <a:fillRect/>
          </a:stretch>
        </p:blipFill>
        <p:spPr>
          <a:xfrm>
            <a:off x="2384926" y="1834914"/>
            <a:ext cx="7422148" cy="490116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re 1">
            <a:extLst>
              <a:ext uri="{FF2B5EF4-FFF2-40B4-BE49-F238E27FC236}">
                <a16:creationId xmlns:a16="http://schemas.microsoft.com/office/drawing/2014/main" id="{71CA7969-89FD-4459-B80E-271B79FC4972}"/>
              </a:ext>
            </a:extLst>
          </p:cNvPr>
          <p:cNvSpPr txBox="1">
            <a:spLocks/>
          </p:cNvSpPr>
          <p:nvPr/>
        </p:nvSpPr>
        <p:spPr bwMode="auto">
          <a:xfrm>
            <a:off x="1524000" y="188913"/>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3600" b="1" dirty="0">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Règles à respecter</a:t>
            </a:r>
          </a:p>
        </p:txBody>
      </p:sp>
      <p:sp>
        <p:nvSpPr>
          <p:cNvPr id="5" name="ZoneTexte 4">
            <a:extLst>
              <a:ext uri="{FF2B5EF4-FFF2-40B4-BE49-F238E27FC236}">
                <a16:creationId xmlns:a16="http://schemas.microsoft.com/office/drawing/2014/main" id="{F37963C7-6D5E-400C-9553-2165A5E996FC}"/>
              </a:ext>
            </a:extLst>
          </p:cNvPr>
          <p:cNvSpPr txBox="1"/>
          <p:nvPr/>
        </p:nvSpPr>
        <p:spPr>
          <a:xfrm>
            <a:off x="1524000" y="1770255"/>
            <a:ext cx="9144000" cy="3447098"/>
          </a:xfrm>
          <a:prstGeom prst="rect">
            <a:avLst/>
          </a:prstGeom>
          <a:solidFill>
            <a:schemeClr val="accent1">
              <a:lumMod val="20000"/>
              <a:lumOff val="80000"/>
            </a:schemeClr>
          </a:solidFill>
        </p:spPr>
        <p:txBody>
          <a:bodyPr wrap="square" rtlCol="0">
            <a:spAutoFit/>
          </a:bodyPr>
          <a:lstStyle/>
          <a:p>
            <a:pPr algn="ctr"/>
            <a:r>
              <a:rPr lang="fr-FR" sz="2000" dirty="0">
                <a:latin typeface="Times New Roman" panose="02020603050405020304" pitchFamily="18" charset="0"/>
                <a:cs typeface="Times New Roman" panose="02020603050405020304" pitchFamily="18" charset="0"/>
              </a:rPr>
              <a:t>Si vous êtes convoqués à des examens oraux et ne comptez pas vous présenter, merci de nous en informer,</a:t>
            </a:r>
          </a:p>
          <a:p>
            <a:pPr algn="ctr"/>
            <a:r>
              <a:rPr lang="fr-FR" sz="2000" b="1" dirty="0">
                <a:latin typeface="Times New Roman" panose="02020603050405020304" pitchFamily="18" charset="0"/>
                <a:cs typeface="Times New Roman" panose="02020603050405020304" pitchFamily="18" charset="0"/>
              </a:rPr>
              <a:t>Nous vous rappelons qu’un examen oral signifie que l’enseignant vous attend</a:t>
            </a:r>
            <a:r>
              <a:rPr lang="fr-FR" sz="2000" dirty="0">
                <a:latin typeface="Times New Roman" panose="02020603050405020304" pitchFamily="18" charset="0"/>
                <a:cs typeface="Times New Roman" panose="02020603050405020304" pitchFamily="18" charset="0"/>
              </a:rPr>
              <a:t>, le minimum est donc de prévenir en amont si vous ne comptez pas vous présenter afin que l’enseignant ne vous attende pas inutilement.</a:t>
            </a:r>
          </a:p>
          <a:p>
            <a:pPr algn="ctr"/>
            <a:endParaRPr lang="fr-FR" sz="2000" dirty="0">
              <a:latin typeface="Times New Roman" panose="02020603050405020304" pitchFamily="18" charset="0"/>
              <a:cs typeface="Times New Roman" panose="02020603050405020304" pitchFamily="18" charset="0"/>
            </a:endParaRPr>
          </a:p>
          <a:p>
            <a:pPr algn="ctr"/>
            <a:r>
              <a:rPr lang="fr-FR" sz="2000" b="1" dirty="0">
                <a:latin typeface="Times New Roman" panose="02020603050405020304" pitchFamily="18" charset="0"/>
                <a:cs typeface="Times New Roman" panose="02020603050405020304" pitchFamily="18" charset="0"/>
              </a:rPr>
              <a:t>C’est à vous de vous adaptez au calendrier académique et non l’inverse</a:t>
            </a:r>
            <a:r>
              <a:rPr lang="fr-FR" sz="2000" dirty="0">
                <a:latin typeface="Times New Roman" panose="02020603050405020304" pitchFamily="18" charset="0"/>
                <a:cs typeface="Times New Roman" panose="02020603050405020304" pitchFamily="18" charset="0"/>
              </a:rPr>
              <a:t>, ne prenez pas de billet d’avion ou de train pendant la période des examens, car nous n’avancerons pas les examens spécifiquement pour vous,</a:t>
            </a:r>
          </a:p>
          <a:p>
            <a:pPr algn="ctr"/>
            <a:endParaRPr lang="fr-FR" sz="2000" dirty="0">
              <a:latin typeface="Times New Roman" panose="02020603050405020304" pitchFamily="18" charset="0"/>
              <a:cs typeface="Times New Roman" panose="02020603050405020304" pitchFamily="18" charset="0"/>
            </a:endParaRPr>
          </a:p>
          <a:p>
            <a:pPr algn="ctr"/>
            <a:endParaRPr lang="fr-FR" b="1" u="sng" dirty="0">
              <a:solidFill>
                <a:schemeClr val="accent1"/>
              </a:solidFill>
            </a:endParaRPr>
          </a:p>
        </p:txBody>
      </p:sp>
    </p:spTree>
    <p:extLst>
      <p:ext uri="{BB962C8B-B14F-4D97-AF65-F5344CB8AC3E}">
        <p14:creationId xmlns:p14="http://schemas.microsoft.com/office/powerpoint/2010/main" val="3540096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re 1">
            <a:extLst>
              <a:ext uri="{FF2B5EF4-FFF2-40B4-BE49-F238E27FC236}">
                <a16:creationId xmlns:a16="http://schemas.microsoft.com/office/drawing/2014/main" id="{71CA7969-89FD-4459-B80E-271B79FC4972}"/>
              </a:ext>
            </a:extLst>
          </p:cNvPr>
          <p:cNvSpPr txBox="1">
            <a:spLocks/>
          </p:cNvSpPr>
          <p:nvPr/>
        </p:nvSpPr>
        <p:spPr bwMode="auto">
          <a:xfrm>
            <a:off x="1524000" y="188913"/>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3600" b="1" dirty="0">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Relais Handicap</a:t>
            </a:r>
          </a:p>
        </p:txBody>
      </p:sp>
      <p:sp>
        <p:nvSpPr>
          <p:cNvPr id="5" name="ZoneTexte 4">
            <a:extLst>
              <a:ext uri="{FF2B5EF4-FFF2-40B4-BE49-F238E27FC236}">
                <a16:creationId xmlns:a16="http://schemas.microsoft.com/office/drawing/2014/main" id="{F37963C7-6D5E-400C-9553-2165A5E996FC}"/>
              </a:ext>
            </a:extLst>
          </p:cNvPr>
          <p:cNvSpPr txBox="1"/>
          <p:nvPr/>
        </p:nvSpPr>
        <p:spPr>
          <a:xfrm>
            <a:off x="1524000" y="1770255"/>
            <a:ext cx="9144000" cy="4647426"/>
          </a:xfrm>
          <a:prstGeom prst="rect">
            <a:avLst/>
          </a:prstGeom>
          <a:solidFill>
            <a:schemeClr val="accent1">
              <a:lumMod val="20000"/>
              <a:lumOff val="80000"/>
            </a:schemeClr>
          </a:solidFill>
        </p:spPr>
        <p:txBody>
          <a:bodyPr wrap="square" rtlCol="0">
            <a:spAutoFit/>
          </a:bodyPr>
          <a:lstStyle/>
          <a:p>
            <a:pPr algn="ctr"/>
            <a:endParaRPr lang="fr-FR" dirty="0"/>
          </a:p>
          <a:p>
            <a:pPr algn="ctr"/>
            <a:r>
              <a:rPr lang="fr-FR" sz="2000" dirty="0">
                <a:latin typeface="Times New Roman" panose="02020603050405020304" pitchFamily="18" charset="0"/>
                <a:cs typeface="Times New Roman" panose="02020603050405020304" pitchFamily="18" charset="0"/>
              </a:rPr>
              <a:t>Si vous êtes en situation de handicap, nous vous invitons à prendre contact avec le Relais Handicap, afin qu’ils vous indiquent comment bénéficier d’aménagements.</a:t>
            </a:r>
          </a:p>
          <a:p>
            <a:pPr algn="ctr"/>
            <a:endParaRPr lang="fr-FR" sz="2000" b="1" u="sng" dirty="0">
              <a:solidFill>
                <a:schemeClr val="accent1"/>
              </a:solidFill>
              <a:latin typeface="Times New Roman" panose="02020603050405020304" pitchFamily="18" charset="0"/>
              <a:cs typeface="Times New Roman" panose="02020603050405020304" pitchFamily="18" charset="0"/>
            </a:endParaRPr>
          </a:p>
          <a:p>
            <a:pPr algn="ctr"/>
            <a:r>
              <a:rPr lang="fr-FR" sz="2000" dirty="0">
                <a:latin typeface="Times New Roman" panose="02020603050405020304" pitchFamily="18" charset="0"/>
                <a:cs typeface="Times New Roman" panose="02020603050405020304" pitchFamily="18" charset="0"/>
              </a:rPr>
              <a:t>Vous pourrez être reçu individuellement sur rendez-vous en les contactant au préalable à l’adresse mail suivante :</a:t>
            </a:r>
          </a:p>
          <a:p>
            <a:pPr algn="ctr"/>
            <a:endParaRPr lang="fr-FR" sz="2000" b="1" u="sng" dirty="0">
              <a:solidFill>
                <a:schemeClr val="accent1"/>
              </a:solidFill>
              <a:latin typeface="Times New Roman" panose="02020603050405020304" pitchFamily="18" charset="0"/>
              <a:cs typeface="Times New Roman" panose="02020603050405020304" pitchFamily="18" charset="0"/>
            </a:endParaRPr>
          </a:p>
          <a:p>
            <a:pPr algn="ctr"/>
            <a:r>
              <a:rPr lang="fr-FR" sz="2000" b="1" u="sng" dirty="0">
                <a:solidFill>
                  <a:schemeClr val="accent1"/>
                </a:solidFill>
                <a:latin typeface="Times New Roman" panose="02020603050405020304" pitchFamily="18" charset="0"/>
                <a:cs typeface="Times New Roman" panose="02020603050405020304" pitchFamily="18" charset="0"/>
                <a:hlinkClick r:id="rId2" tooltip="E-mail handi@univ-paris1.fr">
                  <a:extLst>
                    <a:ext uri="{A12FA001-AC4F-418D-AE19-62706E023703}">
                      <ahyp:hlinkClr xmlns:ahyp="http://schemas.microsoft.com/office/drawing/2018/hyperlinkcolor" val="tx"/>
                    </a:ext>
                  </a:extLst>
                </a:hlinkClick>
              </a:rPr>
              <a:t>handi@univ-paris1.fr</a:t>
            </a:r>
            <a:endParaRPr lang="fr-FR" sz="2000" b="1" u="sng" dirty="0">
              <a:solidFill>
                <a:schemeClr val="accent1"/>
              </a:solidFill>
              <a:latin typeface="Times New Roman" panose="02020603050405020304" pitchFamily="18" charset="0"/>
              <a:cs typeface="Times New Roman" panose="02020603050405020304" pitchFamily="18" charset="0"/>
            </a:endParaRPr>
          </a:p>
          <a:p>
            <a:pPr algn="ctr"/>
            <a:endParaRPr lang="fr-FR" sz="2000" b="1" u="sng" dirty="0">
              <a:solidFill>
                <a:schemeClr val="accent1"/>
              </a:solidFill>
              <a:latin typeface="Times New Roman" panose="02020603050405020304" pitchFamily="18" charset="0"/>
              <a:cs typeface="Times New Roman" panose="02020603050405020304" pitchFamily="18" charset="0"/>
            </a:endParaRPr>
          </a:p>
          <a:p>
            <a:pPr algn="ctr"/>
            <a:r>
              <a:rPr lang="fr-FR" sz="2000" dirty="0">
                <a:latin typeface="Times New Roman" panose="02020603050405020304" pitchFamily="18" charset="0"/>
                <a:cs typeface="Times New Roman" panose="02020603050405020304" pitchFamily="18" charset="0"/>
              </a:rPr>
              <a:t>Merci de nous informer également par courriel à l’adresse ci-après, si vous souhaitez faire une demande d’aménagements d’examens et de nous transférer l’arrêté d’aménagements que vous recevrez du Relais handicap dès réception afin que nous puissions le transmettre aux scolarités :</a:t>
            </a:r>
          </a:p>
          <a:p>
            <a:pPr algn="ctr"/>
            <a:r>
              <a:rPr lang="fr-FR" sz="2000" b="1" u="sng" dirty="0">
                <a:solidFill>
                  <a:schemeClr val="accent1"/>
                </a:solidFill>
                <a:latin typeface="Times New Roman" panose="02020603050405020304" pitchFamily="18" charset="0"/>
                <a:cs typeface="Times New Roman" panose="02020603050405020304" pitchFamily="18" charset="0"/>
              </a:rPr>
              <a:t>dre.eds@univ-paris1.fr</a:t>
            </a:r>
            <a:endParaRPr lang="fr-FR" sz="2000" dirty="0">
              <a:latin typeface="Times New Roman" panose="02020603050405020304" pitchFamily="18" charset="0"/>
              <a:cs typeface="Times New Roman" panose="02020603050405020304" pitchFamily="18" charset="0"/>
            </a:endParaRPr>
          </a:p>
          <a:p>
            <a:pPr algn="ctr"/>
            <a:endParaRPr lang="fr-FR" b="1" u="sng" dirty="0">
              <a:solidFill>
                <a:schemeClr val="accent1"/>
              </a:solidFill>
            </a:endParaRPr>
          </a:p>
        </p:txBody>
      </p:sp>
    </p:spTree>
    <p:extLst>
      <p:ext uri="{BB962C8B-B14F-4D97-AF65-F5344CB8AC3E}">
        <p14:creationId xmlns:p14="http://schemas.microsoft.com/office/powerpoint/2010/main" val="3662882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re 1">
            <a:extLst>
              <a:ext uri="{FF2B5EF4-FFF2-40B4-BE49-F238E27FC236}">
                <a16:creationId xmlns:a16="http://schemas.microsoft.com/office/drawing/2014/main" id="{71CA7969-89FD-4459-B80E-271B79FC4972}"/>
              </a:ext>
            </a:extLst>
          </p:cNvPr>
          <p:cNvSpPr txBox="1">
            <a:spLocks/>
          </p:cNvSpPr>
          <p:nvPr/>
        </p:nvSpPr>
        <p:spPr bwMode="auto">
          <a:xfrm>
            <a:off x="1524000" y="188913"/>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3600" b="1" dirty="0">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Examens dérogatoires</a:t>
            </a:r>
          </a:p>
        </p:txBody>
      </p:sp>
      <p:sp>
        <p:nvSpPr>
          <p:cNvPr id="5" name="ZoneTexte 4">
            <a:extLst>
              <a:ext uri="{FF2B5EF4-FFF2-40B4-BE49-F238E27FC236}">
                <a16:creationId xmlns:a16="http://schemas.microsoft.com/office/drawing/2014/main" id="{D2073E38-3E4B-401E-A842-A6E150B13227}"/>
              </a:ext>
            </a:extLst>
          </p:cNvPr>
          <p:cNvSpPr txBox="1"/>
          <p:nvPr/>
        </p:nvSpPr>
        <p:spPr>
          <a:xfrm>
            <a:off x="1524000" y="2164313"/>
            <a:ext cx="9144000" cy="4308872"/>
          </a:xfrm>
          <a:prstGeom prst="rect">
            <a:avLst/>
          </a:prstGeom>
          <a:solidFill>
            <a:schemeClr val="accent1">
              <a:lumMod val="20000"/>
              <a:lumOff val="80000"/>
            </a:schemeClr>
          </a:solidFill>
        </p:spPr>
        <p:txBody>
          <a:bodyPr wrap="square" rtlCol="0">
            <a:spAutoFit/>
          </a:bodyPr>
          <a:lstStyle/>
          <a:p>
            <a:pPr algn="ctr"/>
            <a:endParaRPr lang="fr-FR" dirty="0"/>
          </a:p>
          <a:p>
            <a:pPr algn="ctr"/>
            <a:r>
              <a:rPr lang="fr-FR" sz="2000" dirty="0">
                <a:latin typeface="Times New Roman" panose="02020603050405020304" pitchFamily="18" charset="0"/>
                <a:cs typeface="Times New Roman" panose="02020603050405020304" pitchFamily="18" charset="0"/>
              </a:rPr>
              <a:t>Vous avez intégré l’Ecole de droit de la Sorbonne dans le cadre d’un </a:t>
            </a:r>
            <a:r>
              <a:rPr lang="fr-FR" sz="2000" b="1" u="sng" dirty="0">
                <a:solidFill>
                  <a:schemeClr val="accent1"/>
                </a:solidFill>
                <a:latin typeface="Times New Roman" panose="02020603050405020304" pitchFamily="18" charset="0"/>
                <a:cs typeface="Times New Roman" panose="02020603050405020304" pitchFamily="18" charset="0"/>
              </a:rPr>
              <a:t>échange non diplômant</a:t>
            </a:r>
            <a:r>
              <a:rPr lang="fr-FR" sz="2000" dirty="0">
                <a:solidFill>
                  <a:schemeClr val="accent1"/>
                </a:solidFill>
                <a:latin typeface="Times New Roman" panose="02020603050405020304" pitchFamily="18" charset="0"/>
                <a:cs typeface="Times New Roman" panose="02020603050405020304" pitchFamily="18" charset="0"/>
              </a:rPr>
              <a:t>.</a:t>
            </a:r>
          </a:p>
          <a:p>
            <a:pPr algn="ctr"/>
            <a:endParaRPr lang="fr-FR" sz="2000" dirty="0">
              <a:latin typeface="Times New Roman" panose="02020603050405020304" pitchFamily="18" charset="0"/>
              <a:cs typeface="Times New Roman" panose="02020603050405020304" pitchFamily="18" charset="0"/>
            </a:endParaRPr>
          </a:p>
          <a:p>
            <a:pPr algn="ctr"/>
            <a:r>
              <a:rPr lang="fr-FR" sz="2000" dirty="0">
                <a:latin typeface="Times New Roman" panose="02020603050405020304" pitchFamily="18" charset="0"/>
                <a:cs typeface="Times New Roman" panose="02020603050405020304" pitchFamily="18" charset="0"/>
              </a:rPr>
              <a:t>A ce titre, vous pouvez solliciter des </a:t>
            </a:r>
            <a:r>
              <a:rPr lang="fr-FR" sz="2000" b="1" u="sng" dirty="0">
                <a:solidFill>
                  <a:schemeClr val="accent1"/>
                </a:solidFill>
                <a:latin typeface="Times New Roman" panose="02020603050405020304" pitchFamily="18" charset="0"/>
                <a:cs typeface="Times New Roman" panose="02020603050405020304" pitchFamily="18" charset="0"/>
              </a:rPr>
              <a:t>examens dérogatoires</a:t>
            </a:r>
            <a:r>
              <a:rPr lang="fr-FR" sz="2000" dirty="0">
                <a:latin typeface="Times New Roman" panose="02020603050405020304" pitchFamily="18" charset="0"/>
                <a:cs typeface="Times New Roman" panose="02020603050405020304" pitchFamily="18" charset="0"/>
              </a:rPr>
              <a:t>. Il s’agit de bénéficier d’examens oraux ou d’oraux-écrits à la place des examens écrits.</a:t>
            </a:r>
          </a:p>
          <a:p>
            <a:pPr algn="ctr"/>
            <a:endParaRPr lang="fr-FR" sz="2000" dirty="0">
              <a:latin typeface="Times New Roman" panose="02020603050405020304" pitchFamily="18" charset="0"/>
              <a:cs typeface="Times New Roman" panose="02020603050405020304" pitchFamily="18" charset="0"/>
            </a:endParaRPr>
          </a:p>
          <a:p>
            <a:pPr algn="ctr"/>
            <a:r>
              <a:rPr lang="fr-FR" sz="2000" dirty="0">
                <a:latin typeface="Times New Roman" panose="02020603050405020304" pitchFamily="18" charset="0"/>
                <a:cs typeface="Times New Roman" panose="02020603050405020304" pitchFamily="18" charset="0"/>
              </a:rPr>
              <a:t>Vous ne pourrez bénéficier d’examens dérogatoires qu’à la condition d’avoir obtenu au préalable </a:t>
            </a:r>
            <a:r>
              <a:rPr lang="fr-FR" sz="2000" b="1" u="sng" dirty="0">
                <a:solidFill>
                  <a:schemeClr val="accent1"/>
                </a:solidFill>
                <a:latin typeface="Times New Roman" panose="02020603050405020304" pitchFamily="18" charset="0"/>
                <a:cs typeface="Times New Roman" panose="02020603050405020304" pitchFamily="18" charset="0"/>
              </a:rPr>
              <a:t>l’accord de l’enseignant de la matière concernée</a:t>
            </a:r>
            <a:r>
              <a:rPr lang="fr-FR" sz="2000" dirty="0">
                <a:latin typeface="Times New Roman" panose="02020603050405020304" pitchFamily="18" charset="0"/>
                <a:cs typeface="Times New Roman" panose="02020603050405020304" pitchFamily="18" charset="0"/>
              </a:rPr>
              <a:t>.</a:t>
            </a:r>
          </a:p>
          <a:p>
            <a:pPr algn="ctr"/>
            <a:endParaRPr lang="fr-FR" sz="2000" dirty="0">
              <a:latin typeface="Times New Roman" panose="02020603050405020304" pitchFamily="18" charset="0"/>
              <a:cs typeface="Times New Roman" panose="02020603050405020304" pitchFamily="18" charset="0"/>
            </a:endParaRPr>
          </a:p>
          <a:p>
            <a:pPr algn="ctr"/>
            <a:r>
              <a:rPr lang="fr-FR" sz="2000" dirty="0">
                <a:latin typeface="Times New Roman" panose="02020603050405020304" pitchFamily="18" charset="0"/>
                <a:cs typeface="Times New Roman" panose="02020603050405020304" pitchFamily="18" charset="0"/>
              </a:rPr>
              <a:t>Attention, il n’est </a:t>
            </a:r>
            <a:r>
              <a:rPr lang="fr-FR" sz="2000" b="1" u="sng" dirty="0">
                <a:solidFill>
                  <a:schemeClr val="accent1"/>
                </a:solidFill>
                <a:latin typeface="Times New Roman" panose="02020603050405020304" pitchFamily="18" charset="0"/>
                <a:cs typeface="Times New Roman" panose="02020603050405020304" pitchFamily="18" charset="0"/>
              </a:rPr>
              <a:t>pas possible de bénéficier d’examens dérogatoires pour les matières avec TD</a:t>
            </a:r>
            <a:r>
              <a:rPr lang="fr-FR" sz="2000" dirty="0">
                <a:latin typeface="Times New Roman" panose="02020603050405020304" pitchFamily="18" charset="0"/>
                <a:cs typeface="Times New Roman" panose="02020603050405020304" pitchFamily="18" charset="0"/>
              </a:rPr>
              <a:t>.</a:t>
            </a:r>
          </a:p>
          <a:p>
            <a:pPr algn="ctr"/>
            <a:endParaRPr lang="fr-FR" dirty="0">
              <a:latin typeface="Times New Roman" panose="02020603050405020304" pitchFamily="18" charset="0"/>
              <a:cs typeface="Times New Roman" panose="02020603050405020304" pitchFamily="18" charset="0"/>
            </a:endParaRPr>
          </a:p>
          <a:p>
            <a:pPr algn="ctr"/>
            <a:endParaRPr lang="fr-FR" b="1" u="sng"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2494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re 1">
            <a:extLst>
              <a:ext uri="{FF2B5EF4-FFF2-40B4-BE49-F238E27FC236}">
                <a16:creationId xmlns:a16="http://schemas.microsoft.com/office/drawing/2014/main" id="{71CA7969-89FD-4459-B80E-271B79FC4972}"/>
              </a:ext>
            </a:extLst>
          </p:cNvPr>
          <p:cNvSpPr txBox="1">
            <a:spLocks/>
          </p:cNvSpPr>
          <p:nvPr/>
        </p:nvSpPr>
        <p:spPr bwMode="auto">
          <a:xfrm>
            <a:off x="1524000" y="188913"/>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3600" b="1" dirty="0">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Logement</a:t>
            </a:r>
          </a:p>
        </p:txBody>
      </p:sp>
      <p:sp>
        <p:nvSpPr>
          <p:cNvPr id="5" name="ZoneTexte 4">
            <a:extLst>
              <a:ext uri="{FF2B5EF4-FFF2-40B4-BE49-F238E27FC236}">
                <a16:creationId xmlns:a16="http://schemas.microsoft.com/office/drawing/2014/main" id="{D2073E38-3E4B-401E-A842-A6E150B13227}"/>
              </a:ext>
            </a:extLst>
          </p:cNvPr>
          <p:cNvSpPr txBox="1"/>
          <p:nvPr/>
        </p:nvSpPr>
        <p:spPr>
          <a:xfrm>
            <a:off x="1524000" y="2164313"/>
            <a:ext cx="9144000" cy="3139321"/>
          </a:xfrm>
          <a:prstGeom prst="rect">
            <a:avLst/>
          </a:prstGeom>
          <a:solidFill>
            <a:schemeClr val="accent1">
              <a:lumMod val="20000"/>
              <a:lumOff val="80000"/>
            </a:schemeClr>
          </a:solidFill>
        </p:spPr>
        <p:txBody>
          <a:bodyPr wrap="square" rtlCol="0">
            <a:spAutoFit/>
          </a:bodyPr>
          <a:lstStyle/>
          <a:p>
            <a:pPr algn="ctr"/>
            <a:endParaRPr lang="fr-FR" dirty="0"/>
          </a:p>
          <a:p>
            <a:pPr algn="ctr"/>
            <a:r>
              <a:rPr lang="fr-FR" sz="2000" dirty="0">
                <a:latin typeface="Times New Roman" panose="02020603050405020304" pitchFamily="18" charset="0"/>
                <a:cs typeface="Times New Roman" panose="02020603050405020304" pitchFamily="18" charset="0"/>
              </a:rPr>
              <a:t>Merci de lever la main qui n’a pas de logements, peut être pourriez-vous vous mettre en relation pour louer à plusieurs</a:t>
            </a:r>
          </a:p>
          <a:p>
            <a:pPr algn="ctr"/>
            <a:endParaRPr lang="fr-FR" sz="2000" dirty="0">
              <a:latin typeface="Times New Roman" panose="02020603050405020304" pitchFamily="18" charset="0"/>
              <a:cs typeface="Times New Roman" panose="02020603050405020304" pitchFamily="18" charset="0"/>
            </a:endParaRPr>
          </a:p>
          <a:p>
            <a:pPr algn="ctr"/>
            <a:r>
              <a:rPr lang="fr-FR" sz="2000" dirty="0">
                <a:latin typeface="Times New Roman" panose="02020603050405020304" pitchFamily="18" charset="0"/>
                <a:cs typeface="Times New Roman" panose="02020603050405020304" pitchFamily="18" charset="0"/>
              </a:rPr>
              <a:t>Vous pourrez également vous adresser au service en charge des logements au sein de la Direction des Relations Internationales :</a:t>
            </a:r>
          </a:p>
          <a:p>
            <a:pPr algn="ctr"/>
            <a:endParaRPr lang="fr-FR" sz="2000" dirty="0">
              <a:latin typeface="Times New Roman" panose="02020603050405020304" pitchFamily="18" charset="0"/>
              <a:cs typeface="Times New Roman" panose="02020603050405020304" pitchFamily="18" charset="0"/>
            </a:endParaRPr>
          </a:p>
          <a:p>
            <a:pPr algn="ctr"/>
            <a:r>
              <a:rPr lang="fr-FR" sz="2400" b="1" u="sng" dirty="0">
                <a:solidFill>
                  <a:schemeClr val="accent1"/>
                </a:solidFill>
                <a:latin typeface="Times New Roman" panose="02020603050405020304" pitchFamily="18" charset="0"/>
                <a:cs typeface="Times New Roman" panose="02020603050405020304" pitchFamily="18" charset="0"/>
              </a:rPr>
              <a:t>international-housing@univ-paris1.fr</a:t>
            </a:r>
          </a:p>
          <a:p>
            <a:pPr algn="ctr"/>
            <a:endParaRPr lang="fr-FR" dirty="0">
              <a:latin typeface="Times New Roman" panose="02020603050405020304" pitchFamily="18" charset="0"/>
              <a:cs typeface="Times New Roman" panose="02020603050405020304" pitchFamily="18" charset="0"/>
            </a:endParaRPr>
          </a:p>
          <a:p>
            <a:pPr algn="ctr"/>
            <a:endParaRPr lang="fr-FR" b="1" u="sng"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3580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re 1">
            <a:extLst>
              <a:ext uri="{FF2B5EF4-FFF2-40B4-BE49-F238E27FC236}">
                <a16:creationId xmlns:a16="http://schemas.microsoft.com/office/drawing/2014/main" id="{71CA7969-89FD-4459-B80E-271B79FC4972}"/>
              </a:ext>
            </a:extLst>
          </p:cNvPr>
          <p:cNvSpPr txBox="1">
            <a:spLocks/>
          </p:cNvSpPr>
          <p:nvPr/>
        </p:nvSpPr>
        <p:spPr bwMode="auto">
          <a:xfrm>
            <a:off x="1524000" y="188913"/>
            <a:ext cx="9144000" cy="1408112"/>
          </a:xfrm>
          <a:prstGeom prst="rect">
            <a:avLst/>
          </a:prstGeom>
          <a:solidFill>
            <a:srgbClr val="00347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p>
          <a:p>
            <a:pPr algn="ctr" eaLnBrk="1" hangingPunct="1">
              <a:spcBef>
                <a:spcPct val="0"/>
              </a:spcBef>
              <a:buFontTx/>
              <a:buNone/>
            </a:pPr>
            <a:r>
              <a:rPr lang="fr-FR" altLang="nb-NO" sz="3600" b="1" dirty="0">
                <a:solidFill>
                  <a:srgbClr val="FFFFFF"/>
                </a:solidFill>
                <a:latin typeface="Brandon Grotesque Medium" panose="020B0603020203060202" pitchFamily="34" charset="0"/>
                <a:ea typeface="MS PGothic" panose="020B0600070205080204" pitchFamily="34" charset="-128"/>
                <a:cs typeface="Times New Roman" panose="02020603050405020304" pitchFamily="18" charset="0"/>
              </a:rPr>
              <a:t>Questionnaire à choix multiples</a:t>
            </a:r>
          </a:p>
        </p:txBody>
      </p:sp>
      <p:sp>
        <p:nvSpPr>
          <p:cNvPr id="5" name="ZoneTexte 4">
            <a:extLst>
              <a:ext uri="{FF2B5EF4-FFF2-40B4-BE49-F238E27FC236}">
                <a16:creationId xmlns:a16="http://schemas.microsoft.com/office/drawing/2014/main" id="{D2073E38-3E4B-401E-A842-A6E150B13227}"/>
              </a:ext>
            </a:extLst>
          </p:cNvPr>
          <p:cNvSpPr txBox="1"/>
          <p:nvPr/>
        </p:nvSpPr>
        <p:spPr>
          <a:xfrm>
            <a:off x="1524000" y="2164313"/>
            <a:ext cx="9144000" cy="2185214"/>
          </a:xfrm>
          <a:prstGeom prst="rect">
            <a:avLst/>
          </a:prstGeom>
          <a:solidFill>
            <a:schemeClr val="accent1">
              <a:lumMod val="20000"/>
              <a:lumOff val="80000"/>
            </a:schemeClr>
          </a:solidFill>
        </p:spPr>
        <p:txBody>
          <a:bodyPr wrap="square" rtlCol="0">
            <a:spAutoFit/>
          </a:bodyPr>
          <a:lstStyle/>
          <a:p>
            <a:pPr algn="ctr"/>
            <a:endParaRPr lang="fr-FR" dirty="0"/>
          </a:p>
          <a:p>
            <a:pPr algn="ctr"/>
            <a:r>
              <a:rPr lang="fr-FR" sz="2000" dirty="0">
                <a:latin typeface="Times New Roman" panose="02020603050405020304" pitchFamily="18" charset="0"/>
                <a:cs typeface="Times New Roman" panose="02020603050405020304" pitchFamily="18" charset="0"/>
              </a:rPr>
              <a:t>Le questionnaire sera à faire en ligne le </a:t>
            </a:r>
            <a:r>
              <a:rPr lang="fr-FR" sz="2000" b="1" u="sng" dirty="0">
                <a:solidFill>
                  <a:schemeClr val="accent1"/>
                </a:solidFill>
                <a:latin typeface="Times New Roman" panose="02020603050405020304" pitchFamily="18" charset="0"/>
                <a:cs typeface="Times New Roman" panose="02020603050405020304" pitchFamily="18" charset="0"/>
              </a:rPr>
              <a:t>vendredi 15 septembre </a:t>
            </a:r>
            <a:r>
              <a:rPr lang="fr-FR" sz="2000" dirty="0">
                <a:latin typeface="Times New Roman" panose="02020603050405020304" pitchFamily="18" charset="0"/>
                <a:cs typeface="Times New Roman" panose="02020603050405020304" pitchFamily="18" charset="0"/>
              </a:rPr>
              <a:t>sur l’EPI du pôle des relations extérieures. Le questionnaire apparaîtra à l’heure à laquelle le test débutera.</a:t>
            </a:r>
          </a:p>
          <a:p>
            <a:pPr algn="ctr"/>
            <a:endParaRPr lang="fr-FR" sz="2000" dirty="0">
              <a:latin typeface="Times New Roman" panose="02020603050405020304" pitchFamily="18" charset="0"/>
              <a:cs typeface="Times New Roman" panose="02020603050405020304" pitchFamily="18" charset="0"/>
            </a:endParaRPr>
          </a:p>
          <a:p>
            <a:pPr algn="ctr"/>
            <a:endParaRPr lang="fr-FR" sz="2000" dirty="0">
              <a:latin typeface="Times New Roman" panose="02020603050405020304" pitchFamily="18" charset="0"/>
              <a:cs typeface="Times New Roman" panose="02020603050405020304" pitchFamily="18" charset="0"/>
            </a:endParaRPr>
          </a:p>
          <a:p>
            <a:pPr algn="ctr"/>
            <a:r>
              <a:rPr lang="fr-FR" sz="2000" b="1" u="sng">
                <a:solidFill>
                  <a:srgbClr val="0070C0"/>
                </a:solidFill>
                <a:latin typeface="Arial" panose="020B0604020202020204" pitchFamily="34" charset="0"/>
              </a:rPr>
              <a:t>https://cours.univ-paris1.fr/course/view.php?id=34299</a:t>
            </a:r>
            <a:endParaRPr lang="fr-FR" sz="2000" dirty="0">
              <a:latin typeface="Times New Roman" panose="02020603050405020304" pitchFamily="18" charset="0"/>
              <a:cs typeface="Times New Roman" panose="02020603050405020304" pitchFamily="18" charset="0"/>
            </a:endParaRPr>
          </a:p>
          <a:p>
            <a:pPr algn="ctr"/>
            <a:endParaRPr lang="fr-FR" b="1" u="sng"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2060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 1">
            <a:extLst>
              <a:ext uri="{FF2B5EF4-FFF2-40B4-BE49-F238E27FC236}">
                <a16:creationId xmlns:a16="http://schemas.microsoft.com/office/drawing/2014/main" id="{35D24718-0B1D-4A16-9FB7-7853CC460A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8939" y="1557339"/>
            <a:ext cx="6099175"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ZoneTexte 2">
            <a:extLst>
              <a:ext uri="{FF2B5EF4-FFF2-40B4-BE49-F238E27FC236}">
                <a16:creationId xmlns:a16="http://schemas.microsoft.com/office/drawing/2014/main" id="{C6B7A1E2-7AE9-426C-9546-42AD2FD11914}"/>
              </a:ext>
            </a:extLst>
          </p:cNvPr>
          <p:cNvSpPr txBox="1">
            <a:spLocks noChangeArrowheads="1"/>
          </p:cNvSpPr>
          <p:nvPr/>
        </p:nvSpPr>
        <p:spPr bwMode="auto">
          <a:xfrm>
            <a:off x="2711451" y="725489"/>
            <a:ext cx="7343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800" dirty="0"/>
              <a:t>Suivez-nous sur LinkedIn: </a:t>
            </a:r>
            <a:r>
              <a:rPr lang="fr-FR" altLang="fr-FR" sz="1800" b="1" dirty="0">
                <a:solidFill>
                  <a:srgbClr val="003399"/>
                </a:solidFill>
              </a:rPr>
              <a:t>Sorbonne Law International </a:t>
            </a:r>
            <a:r>
              <a:rPr lang="fr-FR" altLang="fr-FR" sz="1800" b="1" dirty="0" err="1">
                <a:solidFill>
                  <a:srgbClr val="003399"/>
                </a:solidFill>
              </a:rPr>
              <a:t>Affairs</a:t>
            </a:r>
            <a:endParaRPr lang="fr-FR" altLang="fr-FR" sz="1800" b="1" dirty="0">
              <a:solidFill>
                <a:srgbClr val="003399"/>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2">
            <a:extLst>
              <a:ext uri="{FF2B5EF4-FFF2-40B4-BE49-F238E27FC236}">
                <a16:creationId xmlns:a16="http://schemas.microsoft.com/office/drawing/2014/main" id="{DE9A7F6D-681D-421F-B844-6DCDBFB85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631F079-2696-4162-9AA0-F245CA17E998}"/>
              </a:ext>
            </a:extLst>
          </p:cNvPr>
          <p:cNvSpPr/>
          <p:nvPr/>
        </p:nvSpPr>
        <p:spPr>
          <a:xfrm>
            <a:off x="6003632" y="4509120"/>
            <a:ext cx="184731"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endParaRPr lang="fr-FR" sz="5400" b="1" spc="50" dirty="0">
              <a:ln w="11430"/>
              <a:solidFill>
                <a:srgbClr val="CC9900"/>
              </a:solidFill>
              <a:effectLst>
                <a:outerShdw blurRad="76200" dist="50800" dir="5400000" algn="tl" rotWithShape="0">
                  <a:srgbClr val="000000">
                    <a:alpha val="65000"/>
                  </a:srgbClr>
                </a:outerShdw>
              </a:effectLst>
              <a:latin typeface="Arial"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a:extLst>
              <a:ext uri="{FF2B5EF4-FFF2-40B4-BE49-F238E27FC236}">
                <a16:creationId xmlns:a16="http://schemas.microsoft.com/office/drawing/2014/main" id="{C4023537-6051-4DF7-A161-921C342F3C87}"/>
              </a:ext>
            </a:extLst>
          </p:cNvPr>
          <p:cNvSpPr txBox="1">
            <a:spLocks/>
          </p:cNvSpPr>
          <p:nvPr/>
        </p:nvSpPr>
        <p:spPr bwMode="auto">
          <a:xfrm>
            <a:off x="1524000" y="220663"/>
            <a:ext cx="9144000" cy="831850"/>
          </a:xfrm>
          <a:prstGeom prst="rect">
            <a:avLst/>
          </a:prstGeom>
          <a:solidFill>
            <a:srgbClr val="00326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1800" dirty="0">
                <a:solidFill>
                  <a:schemeClr val="bg1"/>
                </a:solidFill>
                <a:latin typeface="Brandon Grotesque Medium" panose="020B0603020203060202" pitchFamily="34" charset="0"/>
                <a:ea typeface="MS PGothic" panose="020B0600070205080204" pitchFamily="34" charset="-128"/>
                <a:cs typeface="Times New Roman" panose="02020603050405020304" pitchFamily="18" charset="0"/>
              </a:rPr>
              <a:t>   </a:t>
            </a:r>
            <a:r>
              <a:rPr lang="fr-FR" altLang="nb-NO" sz="1800" b="1"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rPr>
              <a:t>Une université parmi les mieux classées</a:t>
            </a:r>
            <a:endParaRPr lang="fr-FR" altLang="nb-NO" sz="1800" dirty="0">
              <a:solidFill>
                <a:srgbClr val="CC9900"/>
              </a:solidFill>
              <a:latin typeface="Brandon Grotesque Medium" panose="020B0603020203060202" pitchFamily="34" charset="0"/>
              <a:ea typeface="MS PGothic" panose="020B0600070205080204" pitchFamily="34" charset="-128"/>
              <a:cs typeface="Times New Roman" panose="02020603050405020304" pitchFamily="18" charset="0"/>
            </a:endParaRPr>
          </a:p>
        </p:txBody>
      </p:sp>
      <p:cxnSp>
        <p:nvCxnSpPr>
          <p:cNvPr id="10" name="Connecteur droit 9">
            <a:extLst>
              <a:ext uri="{FF2B5EF4-FFF2-40B4-BE49-F238E27FC236}">
                <a16:creationId xmlns:a16="http://schemas.microsoft.com/office/drawing/2014/main" id="{0EAB367B-7A6C-46B6-AE6C-4D14EA893ED1}"/>
              </a:ext>
            </a:extLst>
          </p:cNvPr>
          <p:cNvCxnSpPr>
            <a:cxnSpLocks noChangeShapeType="1"/>
          </p:cNvCxnSpPr>
          <p:nvPr/>
        </p:nvCxnSpPr>
        <p:spPr bwMode="auto">
          <a:xfrm>
            <a:off x="1703388" y="476251"/>
            <a:ext cx="0" cy="360363"/>
          </a:xfrm>
          <a:prstGeom prst="line">
            <a:avLst/>
          </a:prstGeom>
          <a:noFill/>
          <a:ln w="25400">
            <a:solidFill>
              <a:srgbClr val="C89108"/>
            </a:solidFill>
            <a:round/>
            <a:headEnd/>
            <a:tailEnd/>
          </a:ln>
          <a:effectLst>
            <a:outerShdw blurRad="40000" dist="20000" dir="5400000" rotWithShape="0">
              <a:srgbClr val="808080">
                <a:alpha val="37999"/>
              </a:srgbClr>
            </a:outerShdw>
          </a:effectLst>
        </p:spPr>
      </p:cxnSp>
      <p:sp>
        <p:nvSpPr>
          <p:cNvPr id="8196" name="Espace réservé du contenu 2">
            <a:extLst>
              <a:ext uri="{FF2B5EF4-FFF2-40B4-BE49-F238E27FC236}">
                <a16:creationId xmlns:a16="http://schemas.microsoft.com/office/drawing/2014/main" id="{1A8F2127-B1CB-4140-9845-7F5A60BC5393}"/>
              </a:ext>
            </a:extLst>
          </p:cNvPr>
          <p:cNvSpPr txBox="1">
            <a:spLocks/>
          </p:cNvSpPr>
          <p:nvPr/>
        </p:nvSpPr>
        <p:spPr bwMode="auto">
          <a:xfrm>
            <a:off x="1806575" y="1268413"/>
            <a:ext cx="61595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nb-NO" sz="1800" b="1" dirty="0">
                <a:solidFill>
                  <a:srgbClr val="003264"/>
                </a:solidFill>
                <a:latin typeface="Brandon Grotesque Medium" panose="020B0603020203060202" pitchFamily="34" charset="0"/>
                <a:cs typeface="Times New Roman" panose="02020603050405020304" pitchFamily="18" charset="0"/>
              </a:rPr>
              <a:t>QS World University </a:t>
            </a:r>
            <a:r>
              <a:rPr lang="fr-FR" altLang="nb-NO" sz="1800" b="1" dirty="0" err="1">
                <a:solidFill>
                  <a:srgbClr val="003264"/>
                </a:solidFill>
                <a:latin typeface="Brandon Grotesque Medium" panose="020B0603020203060202" pitchFamily="34" charset="0"/>
                <a:cs typeface="Times New Roman" panose="02020603050405020304" pitchFamily="18" charset="0"/>
              </a:rPr>
              <a:t>Ranking</a:t>
            </a:r>
            <a:r>
              <a:rPr lang="fr-FR" altLang="nb-NO" sz="1800" b="1" dirty="0">
                <a:solidFill>
                  <a:srgbClr val="003264"/>
                </a:solidFill>
                <a:latin typeface="Brandon Grotesque Medium" panose="020B0603020203060202" pitchFamily="34" charset="0"/>
                <a:cs typeface="Times New Roman" panose="02020603050405020304" pitchFamily="18" charset="0"/>
              </a:rPr>
              <a:t> 2020</a:t>
            </a:r>
            <a:endParaRPr lang="fr-FR" altLang="nb-NO" sz="700" b="1" dirty="0">
              <a:latin typeface="Brandon Grotesque Medium" panose="020B0603020203060202" pitchFamily="34" charset="0"/>
              <a:cs typeface="Times New Roman" panose="02020603050405020304" pitchFamily="18" charset="0"/>
            </a:endParaRPr>
          </a:p>
          <a:p>
            <a:pPr eaLnBrk="1" hangingPunct="1">
              <a:buFontTx/>
              <a:buNone/>
            </a:pPr>
            <a:r>
              <a:rPr lang="fr-FR" altLang="nb-NO" sz="1800" b="1" dirty="0">
                <a:solidFill>
                  <a:srgbClr val="CC9900"/>
                </a:solidFill>
                <a:latin typeface="Brandon Grotesque Medium" panose="020B0603020203060202" pitchFamily="34" charset="0"/>
              </a:rPr>
              <a:t>►</a:t>
            </a:r>
            <a:r>
              <a:rPr lang="fr-FR" altLang="nb-NO" sz="1800" b="1" dirty="0">
                <a:latin typeface="Brandon Grotesque Medium" panose="020B0603020203060202" pitchFamily="34" charset="0"/>
                <a:cs typeface="Times New Roman" panose="02020603050405020304" pitchFamily="18" charset="0"/>
              </a:rPr>
              <a:t> Troisième université la mieux classée de France</a:t>
            </a:r>
            <a:endParaRPr lang="fr-FR" altLang="nb-NO" sz="1800" dirty="0">
              <a:latin typeface="Brandon Grotesque Medium" panose="020B0603020203060202" pitchFamily="34" charset="0"/>
              <a:cs typeface="Times New Roman" panose="02020603050405020304" pitchFamily="18" charset="0"/>
            </a:endParaRPr>
          </a:p>
          <a:p>
            <a:pPr>
              <a:spcBef>
                <a:spcPct val="0"/>
              </a:spcBef>
              <a:spcAft>
                <a:spcPts val="100"/>
              </a:spcAft>
              <a:buNone/>
            </a:pPr>
            <a:r>
              <a:rPr lang="fr-FR" altLang="nb-NO" sz="1800" b="1" dirty="0">
                <a:solidFill>
                  <a:srgbClr val="CC9900"/>
                </a:solidFill>
                <a:latin typeface="Brandon Grotesque Medium" panose="020B0603020203060202" pitchFamily="34" charset="0"/>
                <a:cs typeface="Times New Roman" panose="02020603050405020304" pitchFamily="18" charset="0"/>
              </a:rPr>
              <a:t>       </a:t>
            </a:r>
          </a:p>
          <a:p>
            <a:pPr>
              <a:spcBef>
                <a:spcPct val="0"/>
              </a:spcBef>
              <a:spcAft>
                <a:spcPts val="100"/>
              </a:spcAft>
              <a:buNone/>
            </a:pPr>
            <a:endParaRPr lang="fr-FR" altLang="fr-FR" sz="1800" i="1" dirty="0"/>
          </a:p>
          <a:p>
            <a:pPr>
              <a:spcBef>
                <a:spcPct val="0"/>
              </a:spcBef>
              <a:spcAft>
                <a:spcPts val="100"/>
              </a:spcAft>
              <a:buNone/>
            </a:pPr>
            <a:endParaRPr lang="fr-FR" altLang="fr-FR" sz="1800" i="1" dirty="0"/>
          </a:p>
          <a:p>
            <a:pPr>
              <a:spcBef>
                <a:spcPct val="0"/>
              </a:spcBef>
              <a:spcAft>
                <a:spcPts val="100"/>
              </a:spcAft>
              <a:buNone/>
            </a:pPr>
            <a:r>
              <a:rPr lang="fr-FR" altLang="nb-NO" sz="1800" b="1" dirty="0">
                <a:solidFill>
                  <a:srgbClr val="00326E"/>
                </a:solidFill>
                <a:latin typeface="Brandon Grotesque Medium" panose="020B0603020203060202" pitchFamily="34" charset="0"/>
                <a:cs typeface="Times New Roman" panose="02020603050405020304" pitchFamily="18" charset="0"/>
              </a:rPr>
              <a:t>Times </a:t>
            </a:r>
            <a:r>
              <a:rPr lang="fr-FR" altLang="nb-NO" sz="1800" b="1" dirty="0" err="1">
                <a:solidFill>
                  <a:srgbClr val="00326E"/>
                </a:solidFill>
                <a:latin typeface="Brandon Grotesque Medium" panose="020B0603020203060202" pitchFamily="34" charset="0"/>
                <a:cs typeface="Times New Roman" panose="02020603050405020304" pitchFamily="18" charset="0"/>
              </a:rPr>
              <a:t>Higher</a:t>
            </a:r>
            <a:r>
              <a:rPr lang="fr-FR" altLang="nb-NO" sz="1800" b="1" dirty="0">
                <a:solidFill>
                  <a:srgbClr val="00326E"/>
                </a:solidFill>
                <a:latin typeface="Brandon Grotesque Medium" panose="020B0603020203060202" pitchFamily="34" charset="0"/>
                <a:cs typeface="Times New Roman" panose="02020603050405020304" pitchFamily="18" charset="0"/>
              </a:rPr>
              <a:t> Education University Impact </a:t>
            </a:r>
            <a:r>
              <a:rPr lang="fr-FR" altLang="nb-NO" sz="1800" b="1" dirty="0" err="1">
                <a:solidFill>
                  <a:srgbClr val="00326E"/>
                </a:solidFill>
                <a:latin typeface="Brandon Grotesque Medium" panose="020B0603020203060202" pitchFamily="34" charset="0"/>
                <a:cs typeface="Times New Roman" panose="02020603050405020304" pitchFamily="18" charset="0"/>
              </a:rPr>
              <a:t>Ranking</a:t>
            </a:r>
            <a:endParaRPr lang="fr-FR" altLang="nb-NO" sz="1800" b="1" dirty="0">
              <a:solidFill>
                <a:srgbClr val="00326E"/>
              </a:solidFill>
              <a:latin typeface="Brandon Grotesque Medium" panose="020B0603020203060202" pitchFamily="34" charset="0"/>
              <a:cs typeface="Times New Roman" panose="02020603050405020304" pitchFamily="18" charset="0"/>
            </a:endParaRPr>
          </a:p>
          <a:p>
            <a:pPr>
              <a:spcBef>
                <a:spcPct val="0"/>
              </a:spcBef>
              <a:spcAft>
                <a:spcPts val="100"/>
              </a:spcAft>
              <a:buNone/>
            </a:pPr>
            <a:endParaRPr lang="fr-FR" altLang="nb-NO" sz="1800" b="1" dirty="0">
              <a:solidFill>
                <a:srgbClr val="CC9900"/>
              </a:solidFill>
              <a:latin typeface="Brandon Grotesque Medium" panose="020B0603020203060202" pitchFamily="34" charset="0"/>
            </a:endParaRPr>
          </a:p>
          <a:p>
            <a:pPr>
              <a:spcBef>
                <a:spcPct val="0"/>
              </a:spcBef>
              <a:spcAft>
                <a:spcPts val="100"/>
              </a:spcAft>
              <a:buNone/>
            </a:pPr>
            <a:r>
              <a:rPr lang="fr-FR" altLang="nb-NO" sz="1800" b="1" dirty="0">
                <a:solidFill>
                  <a:srgbClr val="CC9900"/>
                </a:solidFill>
                <a:latin typeface="Brandon Grotesque Medium" panose="020B0603020203060202" pitchFamily="34" charset="0"/>
              </a:rPr>
              <a:t>►</a:t>
            </a:r>
            <a:r>
              <a:rPr lang="fr-FR" altLang="nb-NO" sz="1800" b="1" dirty="0">
                <a:latin typeface="Brandon Grotesque Medium" panose="020B0603020203060202" pitchFamily="34" charset="0"/>
                <a:cs typeface="Times New Roman" panose="02020603050405020304" pitchFamily="18" charset="0"/>
              </a:rPr>
              <a:t> 93e université au monde et 2e en France dans la catégorie paix, justice et institutions fortes</a:t>
            </a:r>
          </a:p>
          <a:p>
            <a:pPr>
              <a:spcBef>
                <a:spcPct val="0"/>
              </a:spcBef>
              <a:spcAft>
                <a:spcPts val="100"/>
              </a:spcAft>
              <a:buNone/>
            </a:pPr>
            <a:endParaRPr lang="fr-FR" altLang="nb-NO" sz="1800" b="1" dirty="0">
              <a:latin typeface="Brandon Grotesque Medium" panose="020B0603020203060202" pitchFamily="34" charset="0"/>
              <a:cs typeface="Times New Roman" panose="02020603050405020304" pitchFamily="18" charset="0"/>
            </a:endParaRPr>
          </a:p>
          <a:p>
            <a:pPr>
              <a:spcBef>
                <a:spcPct val="0"/>
              </a:spcBef>
              <a:spcAft>
                <a:spcPts val="100"/>
              </a:spcAft>
              <a:buNone/>
            </a:pPr>
            <a:endParaRPr lang="fr-FR" altLang="fr-FR" sz="1800" b="1" i="1" dirty="0">
              <a:latin typeface="Brandon Grotesque Medium" panose="020B0603020203060202" pitchFamily="34" charset="0"/>
              <a:cs typeface="Times New Roman" panose="02020603050405020304" pitchFamily="18" charset="0"/>
            </a:endParaRPr>
          </a:p>
          <a:p>
            <a:pPr>
              <a:spcBef>
                <a:spcPct val="0"/>
              </a:spcBef>
              <a:spcAft>
                <a:spcPts val="100"/>
              </a:spcAft>
              <a:buNone/>
            </a:pPr>
            <a:endParaRPr lang="fr-FR" altLang="fr-FR" sz="1800" b="1" i="1" dirty="0">
              <a:latin typeface="Brandon Grotesque Medium" panose="020B0603020203060202" pitchFamily="34" charset="0"/>
              <a:cs typeface="Times New Roman" panose="02020603050405020304" pitchFamily="18" charset="0"/>
            </a:endParaRPr>
          </a:p>
          <a:p>
            <a:pPr>
              <a:spcBef>
                <a:spcPct val="0"/>
              </a:spcBef>
              <a:spcAft>
                <a:spcPts val="100"/>
              </a:spcAft>
              <a:buNone/>
            </a:pPr>
            <a:r>
              <a:rPr lang="fr-FR" altLang="fr-FR" sz="1800" b="1" dirty="0">
                <a:solidFill>
                  <a:srgbClr val="00326E"/>
                </a:solidFill>
                <a:latin typeface="Brandon Grotesque Medium" panose="020B0603020203060202" pitchFamily="34" charset="0"/>
                <a:cs typeface="Times New Roman" panose="02020603050405020304" pitchFamily="18" charset="0"/>
              </a:rPr>
              <a:t>L’étudiant</a:t>
            </a:r>
          </a:p>
          <a:p>
            <a:pPr>
              <a:spcBef>
                <a:spcPct val="0"/>
              </a:spcBef>
              <a:spcAft>
                <a:spcPts val="100"/>
              </a:spcAft>
              <a:buNone/>
            </a:pPr>
            <a:endParaRPr lang="fr-FR" altLang="fr-FR" sz="1800" b="1" i="1" dirty="0">
              <a:latin typeface="Brandon Grotesque Medium" panose="020B0603020203060202" pitchFamily="34" charset="0"/>
              <a:cs typeface="Times New Roman" panose="02020603050405020304" pitchFamily="18" charset="0"/>
            </a:endParaRPr>
          </a:p>
          <a:p>
            <a:pPr algn="just">
              <a:spcBef>
                <a:spcPct val="0"/>
              </a:spcBef>
              <a:spcAft>
                <a:spcPts val="100"/>
              </a:spcAft>
              <a:buNone/>
            </a:pPr>
            <a:r>
              <a:rPr lang="fr-FR" altLang="nb-NO" sz="1800" b="1" dirty="0">
                <a:solidFill>
                  <a:srgbClr val="CC9900"/>
                </a:solidFill>
                <a:latin typeface="Brandon Grotesque Medium" panose="020B0603020203060202" pitchFamily="34" charset="0"/>
              </a:rPr>
              <a:t>►</a:t>
            </a:r>
            <a:r>
              <a:rPr lang="fr-FR" sz="1800" dirty="0"/>
              <a:t> </a:t>
            </a:r>
            <a:r>
              <a:rPr lang="fr-FR" sz="1800" b="1" dirty="0">
                <a:latin typeface="Brandon Grotesque Medium" panose="020B0603020203060202" pitchFamily="34" charset="0"/>
                <a:cs typeface="Times New Roman" panose="02020603050405020304" pitchFamily="18" charset="0"/>
              </a:rPr>
              <a:t>Paris 1 Panthéon-Sorbonne se classe à la première</a:t>
            </a:r>
          </a:p>
          <a:p>
            <a:pPr algn="just">
              <a:spcBef>
                <a:spcPct val="0"/>
              </a:spcBef>
              <a:spcAft>
                <a:spcPts val="100"/>
              </a:spcAft>
              <a:buNone/>
            </a:pPr>
            <a:r>
              <a:rPr lang="fr-FR" sz="1800" b="1" dirty="0">
                <a:latin typeface="Brandon Grotesque Medium" panose="020B0603020203060202" pitchFamily="34" charset="0"/>
                <a:cs typeface="Times New Roman" panose="02020603050405020304" pitchFamily="18" charset="0"/>
              </a:rPr>
              <a:t>place dans le classement 2017 des meilleures </a:t>
            </a:r>
          </a:p>
          <a:p>
            <a:pPr algn="just">
              <a:spcBef>
                <a:spcPct val="0"/>
              </a:spcBef>
              <a:spcAft>
                <a:spcPts val="100"/>
              </a:spcAft>
              <a:buNone/>
            </a:pPr>
            <a:r>
              <a:rPr lang="fr-FR" sz="1800" b="1" dirty="0">
                <a:latin typeface="Brandon Grotesque Medium" panose="020B0603020203060202" pitchFamily="34" charset="0"/>
                <a:cs typeface="Times New Roman" panose="02020603050405020304" pitchFamily="18" charset="0"/>
              </a:rPr>
              <a:t>facultés de droit</a:t>
            </a:r>
            <a:endParaRPr lang="fr-FR" altLang="fr-FR" sz="1800" b="1" dirty="0">
              <a:latin typeface="Brandon Grotesque Medium" panose="020B0603020203060202" pitchFamily="34" charset="0"/>
              <a:cs typeface="Times New Roman" panose="02020603050405020304" pitchFamily="18" charset="0"/>
            </a:endParaRPr>
          </a:p>
          <a:p>
            <a:pPr>
              <a:spcBef>
                <a:spcPct val="0"/>
              </a:spcBef>
              <a:spcAft>
                <a:spcPts val="100"/>
              </a:spcAft>
              <a:buNone/>
            </a:pPr>
            <a:endParaRPr lang="en-US" altLang="nb-NO" sz="1800" b="1" i="1" dirty="0">
              <a:latin typeface="Brandon Grotesque Medium" panose="020B0603020203060202" pitchFamily="34" charset="0"/>
              <a:cs typeface="Times New Roman" panose="02020603050405020304" pitchFamily="18" charset="0"/>
            </a:endParaRPr>
          </a:p>
        </p:txBody>
      </p:sp>
      <p:pic>
        <p:nvPicPr>
          <p:cNvPr id="8197" name="Picture 6" descr="http://qsiu.dev.qs.com/wp-content/uploads/2013/07/World-University-Rankings-R-1030x271.png">
            <a:extLst>
              <a:ext uri="{FF2B5EF4-FFF2-40B4-BE49-F238E27FC236}">
                <a16:creationId xmlns:a16="http://schemas.microsoft.com/office/drawing/2014/main" id="{CBB93540-D36E-4030-8BF8-03A2D5D5A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275" y="1139825"/>
            <a:ext cx="35147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7">
            <a:extLst>
              <a:ext uri="{FF2B5EF4-FFF2-40B4-BE49-F238E27FC236}">
                <a16:creationId xmlns:a16="http://schemas.microsoft.com/office/drawing/2014/main" id="{C62DF412-7F52-48DB-900A-30EE31679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5114" y="6021389"/>
            <a:ext cx="16922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9" descr="Résultat de recherche d'images pour &quot;Times Higher Education University Impact Ranking&quot;&quot;">
            <a:extLst>
              <a:ext uri="{FF2B5EF4-FFF2-40B4-BE49-F238E27FC236}">
                <a16:creationId xmlns:a16="http://schemas.microsoft.com/office/drawing/2014/main" id="{5AA7EBCB-004E-42C1-9335-798096830D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325" y="2436654"/>
            <a:ext cx="29876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2" descr="https://www.letudiant.fr/static/etucmsEtuPlugin/images/letudiant_bord_blancs_1024x271.jpg">
            <a:extLst>
              <a:ext uri="{FF2B5EF4-FFF2-40B4-BE49-F238E27FC236}">
                <a16:creationId xmlns:a16="http://schemas.microsoft.com/office/drawing/2014/main" id="{5BEFC5E9-007A-49FA-809F-F95B79BE08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7389" y="4619626"/>
            <a:ext cx="4162425" cy="1104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a:extLst>
              <a:ext uri="{FF2B5EF4-FFF2-40B4-BE49-F238E27FC236}">
                <a16:creationId xmlns:a16="http://schemas.microsoft.com/office/drawing/2014/main" id="{F9D7FB33-ED8C-4B27-8595-F734DC7B14CA}"/>
              </a:ext>
            </a:extLst>
          </p:cNvPr>
          <p:cNvSpPr txBox="1">
            <a:spLocks/>
          </p:cNvSpPr>
          <p:nvPr/>
        </p:nvSpPr>
        <p:spPr bwMode="auto">
          <a:xfrm>
            <a:off x="1524000" y="220663"/>
            <a:ext cx="9144000" cy="831850"/>
          </a:xfrm>
          <a:prstGeom prst="rect">
            <a:avLst/>
          </a:prstGeom>
          <a:solidFill>
            <a:srgbClr val="00326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100"/>
              </a:spcAft>
              <a:buNone/>
            </a:pPr>
            <a:r>
              <a:rPr lang="fr-FR" altLang="nb-NO" sz="1800" b="1" dirty="0">
                <a:solidFill>
                  <a:srgbClr val="CC9900"/>
                </a:solidFill>
                <a:latin typeface="Brandon Grotesque Medium" panose="020B0603020203060202" pitchFamily="34" charset="0"/>
                <a:ea typeface="MS PGothic" panose="020B0600070205080204" pitchFamily="34" charset="-128"/>
              </a:rPr>
              <a:t>   Université implantée dans toute l’Ile de France</a:t>
            </a:r>
            <a:endParaRPr lang="fr-FR" altLang="nb-NO" sz="1800" dirty="0">
              <a:solidFill>
                <a:srgbClr val="CC9900"/>
              </a:solidFill>
              <a:latin typeface="Brandon Grotesque Medium" panose="020B0603020203060202" pitchFamily="34" charset="0"/>
              <a:ea typeface="MS PGothic" panose="020B0600070205080204" pitchFamily="34" charset="-128"/>
            </a:endParaRPr>
          </a:p>
        </p:txBody>
      </p:sp>
      <p:cxnSp>
        <p:nvCxnSpPr>
          <p:cNvPr id="13" name="Connecteur droit 12">
            <a:extLst>
              <a:ext uri="{FF2B5EF4-FFF2-40B4-BE49-F238E27FC236}">
                <a16:creationId xmlns:a16="http://schemas.microsoft.com/office/drawing/2014/main" id="{801A8CFA-D761-4D4F-B3BD-5328658D532A}"/>
              </a:ext>
            </a:extLst>
          </p:cNvPr>
          <p:cNvCxnSpPr>
            <a:cxnSpLocks noChangeShapeType="1"/>
          </p:cNvCxnSpPr>
          <p:nvPr/>
        </p:nvCxnSpPr>
        <p:spPr bwMode="auto">
          <a:xfrm>
            <a:off x="1703388" y="476251"/>
            <a:ext cx="0" cy="360363"/>
          </a:xfrm>
          <a:prstGeom prst="line">
            <a:avLst/>
          </a:prstGeom>
          <a:noFill/>
          <a:ln w="25400">
            <a:solidFill>
              <a:srgbClr val="C89108"/>
            </a:solidFill>
            <a:round/>
            <a:headEnd/>
            <a:tailEnd/>
          </a:ln>
          <a:effectLst>
            <a:outerShdw blurRad="40000" dist="20000" dir="5400000" rotWithShape="0">
              <a:srgbClr val="808080">
                <a:alpha val="37999"/>
              </a:srgbClr>
            </a:outerShdw>
          </a:effectLst>
        </p:spPr>
      </p:cxnSp>
      <p:pic>
        <p:nvPicPr>
          <p:cNvPr id="9220" name="Picture 7">
            <a:extLst>
              <a:ext uri="{FF2B5EF4-FFF2-40B4-BE49-F238E27FC236}">
                <a16:creationId xmlns:a16="http://schemas.microsoft.com/office/drawing/2014/main" id="{A33B5802-1B7E-4E98-9E2A-6EB88B371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489" y="6021389"/>
            <a:ext cx="169227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2">
            <a:extLst>
              <a:ext uri="{FF2B5EF4-FFF2-40B4-BE49-F238E27FC236}">
                <a16:creationId xmlns:a16="http://schemas.microsoft.com/office/drawing/2014/main" id="{A8ACD148-1CB4-4364-B42D-DC291CA35B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5" y="1277939"/>
            <a:ext cx="4897438"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3">
            <a:extLst>
              <a:ext uri="{FF2B5EF4-FFF2-40B4-BE49-F238E27FC236}">
                <a16:creationId xmlns:a16="http://schemas.microsoft.com/office/drawing/2014/main" id="{0C05CD1B-87AA-4006-8833-1D1A1E7934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51" y="4251325"/>
            <a:ext cx="48799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ZoneTexte 7">
            <a:extLst>
              <a:ext uri="{FF2B5EF4-FFF2-40B4-BE49-F238E27FC236}">
                <a16:creationId xmlns:a16="http://schemas.microsoft.com/office/drawing/2014/main" id="{CA91C55D-DE2B-43F7-80B9-48D390D35237}"/>
              </a:ext>
            </a:extLst>
          </p:cNvPr>
          <p:cNvSpPr txBox="1">
            <a:spLocks noChangeArrowheads="1"/>
          </p:cNvSpPr>
          <p:nvPr/>
        </p:nvSpPr>
        <p:spPr bwMode="auto">
          <a:xfrm>
            <a:off x="1919288" y="1285876"/>
            <a:ext cx="316865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nb-NO" sz="2000" b="1" dirty="0">
                <a:solidFill>
                  <a:srgbClr val="000000"/>
                </a:solidFill>
                <a:latin typeface="Brandon Grotesque Medium" panose="020B0603020203060202" pitchFamily="34" charset="0"/>
                <a:ea typeface="MS PGothic" panose="020B0600070205080204" pitchFamily="34" charset="-128"/>
                <a:cs typeface="Times New Roman" panose="02020603050405020304" pitchFamily="18" charset="0"/>
              </a:rPr>
              <a:t>25 Centres dans Paris et dans l’Ile-de-France</a:t>
            </a:r>
          </a:p>
          <a:p>
            <a:pPr eaLnBrk="1" hangingPunct="1">
              <a:spcBef>
                <a:spcPct val="0"/>
              </a:spcBef>
              <a:buFontTx/>
              <a:buNone/>
            </a:pPr>
            <a:endParaRPr lang="fr-FR" altLang="nb-NO" sz="1800" b="1" dirty="0">
              <a:solidFill>
                <a:srgbClr val="000000"/>
              </a:solidFill>
              <a:latin typeface="Brandon Grotesque Medium" panose="020B0603020203060202" pitchFamily="34" charset="0"/>
              <a:ea typeface="MS PGothic" panose="020B0600070205080204" pitchFamily="34" charset="-128"/>
              <a:cs typeface="Times New Roman" panose="02020603050405020304" pitchFamily="18" charset="0"/>
            </a:endParaRPr>
          </a:p>
          <a:p>
            <a:pPr eaLnBrk="1" hangingPunct="1">
              <a:spcBef>
                <a:spcPct val="0"/>
              </a:spcBef>
              <a:buFontTx/>
              <a:buNone/>
            </a:pPr>
            <a:r>
              <a:rPr lang="fr-FR" altLang="nb-NO" sz="1800" b="1" dirty="0">
                <a:solidFill>
                  <a:srgbClr val="000000"/>
                </a:solidFill>
                <a:latin typeface="Brandon Grotesque Medium" panose="020B0603020203060202" pitchFamily="34" charset="0"/>
                <a:ea typeface="MS PGothic" panose="020B0600070205080204" pitchFamily="34" charset="-128"/>
                <a:cs typeface="Times New Roman" panose="02020603050405020304" pitchFamily="18" charset="0"/>
              </a:rPr>
              <a:t>Ecole de droit de la Sorbonne :</a:t>
            </a:r>
          </a:p>
          <a:p>
            <a:pPr eaLnBrk="1" hangingPunct="1">
              <a:spcBef>
                <a:spcPct val="0"/>
              </a:spcBef>
              <a:buFontTx/>
              <a:buNone/>
            </a:pPr>
            <a:r>
              <a:rPr lang="fr-FR" altLang="nb-NO" sz="1600" b="1" dirty="0">
                <a:solidFill>
                  <a:srgbClr val="000000"/>
                </a:solidFill>
                <a:latin typeface="Brandon Grotesque Medium" panose="020B0603020203060202" pitchFamily="34" charset="0"/>
                <a:ea typeface="MS PGothic" panose="020B0600070205080204" pitchFamily="34" charset="-128"/>
                <a:cs typeface="Times New Roman" panose="02020603050405020304" pitchFamily="18" charset="0"/>
              </a:rPr>
              <a:t>Centre Panthéon</a:t>
            </a:r>
          </a:p>
          <a:p>
            <a:pPr>
              <a:spcBef>
                <a:spcPct val="0"/>
              </a:spcBef>
              <a:buNone/>
            </a:pPr>
            <a:r>
              <a:rPr lang="fr-FR" altLang="nb-NO" sz="1600" b="1" dirty="0">
                <a:solidFill>
                  <a:srgbClr val="000000"/>
                </a:solidFill>
                <a:latin typeface="Brandon Grotesque Medium" panose="020B0603020203060202" pitchFamily="34" charset="0"/>
                <a:ea typeface="MS PGothic" panose="020B0600070205080204" pitchFamily="34" charset="-128"/>
                <a:cs typeface="Times New Roman" panose="02020603050405020304" pitchFamily="18" charset="0"/>
              </a:rPr>
              <a:t>Centre Sorbonne</a:t>
            </a:r>
          </a:p>
          <a:p>
            <a:pPr>
              <a:spcBef>
                <a:spcPct val="0"/>
              </a:spcBef>
              <a:buNone/>
            </a:pPr>
            <a:r>
              <a:rPr lang="fr-FR" altLang="nb-NO" sz="1600" b="1" dirty="0">
                <a:solidFill>
                  <a:srgbClr val="000000"/>
                </a:solidFill>
                <a:latin typeface="Brandon Grotesque Medium" panose="020B0603020203060202" pitchFamily="34" charset="0"/>
                <a:ea typeface="MS PGothic" panose="020B0600070205080204" pitchFamily="34" charset="-128"/>
                <a:cs typeface="Times New Roman" panose="02020603050405020304" pitchFamily="18" charset="0"/>
              </a:rPr>
              <a:t>Centre </a:t>
            </a:r>
            <a:r>
              <a:rPr lang="fr-FR" altLang="nb-NO" sz="1600" b="1" dirty="0" err="1">
                <a:solidFill>
                  <a:srgbClr val="000000"/>
                </a:solidFill>
                <a:latin typeface="Brandon Grotesque Medium" panose="020B0603020203060202" pitchFamily="34" charset="0"/>
                <a:ea typeface="MS PGothic" panose="020B0600070205080204" pitchFamily="34" charset="-128"/>
                <a:cs typeface="Times New Roman" panose="02020603050405020304" pitchFamily="18" charset="0"/>
              </a:rPr>
              <a:t>Lourcine</a:t>
            </a:r>
            <a:endParaRPr lang="fr-FR" altLang="nb-NO" sz="1600" b="1" dirty="0">
              <a:solidFill>
                <a:srgbClr val="000000"/>
              </a:solidFill>
              <a:latin typeface="Brandon Grotesque Medium" panose="020B0603020203060202" pitchFamily="34" charset="0"/>
              <a:ea typeface="MS PGothic" panose="020B0600070205080204" pitchFamily="34" charset="-128"/>
              <a:cs typeface="Times New Roman" panose="02020603050405020304" pitchFamily="18" charset="0"/>
            </a:endParaRPr>
          </a:p>
          <a:p>
            <a:pPr>
              <a:spcBef>
                <a:spcPct val="0"/>
              </a:spcBef>
              <a:buNone/>
            </a:pPr>
            <a:r>
              <a:rPr lang="fr-FR" altLang="nb-NO" sz="1600" b="1" dirty="0">
                <a:solidFill>
                  <a:srgbClr val="000000"/>
                </a:solidFill>
                <a:latin typeface="Brandon Grotesque Medium" panose="020B0603020203060202" pitchFamily="34" charset="0"/>
                <a:ea typeface="MS PGothic" panose="020B0600070205080204" pitchFamily="34" charset="-128"/>
                <a:cs typeface="Times New Roman" panose="02020603050405020304" pitchFamily="18" charset="0"/>
              </a:rPr>
              <a:t>Centre Pierre Mendès France</a:t>
            </a:r>
          </a:p>
          <a:p>
            <a:pPr eaLnBrk="1" hangingPunct="1">
              <a:spcBef>
                <a:spcPct val="0"/>
              </a:spcBef>
              <a:buFontTx/>
              <a:buNone/>
            </a:pPr>
            <a:r>
              <a:rPr lang="fr-FR" altLang="nb-NO" sz="1600" b="1" dirty="0">
                <a:solidFill>
                  <a:srgbClr val="000000"/>
                </a:solidFill>
                <a:latin typeface="Brandon Grotesque Medium" panose="020B0603020203060202" pitchFamily="34" charset="0"/>
                <a:ea typeface="MS PGothic" panose="020B0600070205080204" pitchFamily="34" charset="-128"/>
                <a:cs typeface="Times New Roman" panose="02020603050405020304" pitchFamily="18" charset="0"/>
              </a:rPr>
              <a:t>Broca Centre</a:t>
            </a:r>
          </a:p>
        </p:txBody>
      </p:sp>
      <p:sp>
        <p:nvSpPr>
          <p:cNvPr id="2" name="Ellipse 1">
            <a:extLst>
              <a:ext uri="{FF2B5EF4-FFF2-40B4-BE49-F238E27FC236}">
                <a16:creationId xmlns:a16="http://schemas.microsoft.com/office/drawing/2014/main" id="{F0E5C8ED-D79D-4EF5-B76D-28CFED375740}"/>
              </a:ext>
            </a:extLst>
          </p:cNvPr>
          <p:cNvSpPr/>
          <p:nvPr/>
        </p:nvSpPr>
        <p:spPr>
          <a:xfrm>
            <a:off x="6816726" y="2533650"/>
            <a:ext cx="1871663" cy="1295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4" name="Connecteur droit avec flèche 3">
            <a:extLst>
              <a:ext uri="{FF2B5EF4-FFF2-40B4-BE49-F238E27FC236}">
                <a16:creationId xmlns:a16="http://schemas.microsoft.com/office/drawing/2014/main" id="{F0B4839B-6D54-4BD6-8DAD-D6F391C75DEA}"/>
              </a:ext>
            </a:extLst>
          </p:cNvPr>
          <p:cNvCxnSpPr/>
          <p:nvPr/>
        </p:nvCxnSpPr>
        <p:spPr>
          <a:xfrm>
            <a:off x="4287839" y="2420938"/>
            <a:ext cx="2528887" cy="5762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contenu 2">
            <a:extLst>
              <a:ext uri="{FF2B5EF4-FFF2-40B4-BE49-F238E27FC236}">
                <a16:creationId xmlns:a16="http://schemas.microsoft.com/office/drawing/2014/main" id="{CFF701B4-4AA3-4DBE-A7BE-65250512101E}"/>
              </a:ext>
            </a:extLst>
          </p:cNvPr>
          <p:cNvSpPr txBox="1">
            <a:spLocks/>
          </p:cNvSpPr>
          <p:nvPr/>
        </p:nvSpPr>
        <p:spPr bwMode="auto">
          <a:xfrm>
            <a:off x="3032384" y="99413"/>
            <a:ext cx="62642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spcAft>
                <a:spcPts val="100"/>
              </a:spcAft>
              <a:buNone/>
            </a:pPr>
            <a:r>
              <a:rPr lang="fr-FR" altLang="nb-NO" sz="1800" b="1" dirty="0">
                <a:latin typeface="Times New Roman" panose="02020603050405020304" pitchFamily="18" charset="0"/>
                <a:ea typeface="MS PGothic" panose="020B0600070205080204" pitchFamily="34" charset="-128"/>
              </a:rPr>
              <a:t>Centre Panthéon (Cour d’</a:t>
            </a:r>
            <a:r>
              <a:rPr lang="fr-FR" altLang="ja-JP" sz="1800" b="1" dirty="0">
                <a:latin typeface="Times New Roman" panose="02020603050405020304" pitchFamily="18" charset="0"/>
                <a:ea typeface="MS PGothic" panose="020B0600070205080204" pitchFamily="34" charset="-128"/>
                <a:cs typeface="Times New Roman" panose="02020603050405020304" pitchFamily="18" charset="0"/>
              </a:rPr>
              <a:t>honneur &amp; Galerie Soufflot)</a:t>
            </a:r>
            <a:r>
              <a:rPr lang="fr-FR" altLang="ja-JP" sz="18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a:t>
            </a:r>
            <a:endParaRPr lang="fr-FR" altLang="nb-NO" sz="1800"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endParaRPr>
          </a:p>
        </p:txBody>
      </p:sp>
      <p:pic>
        <p:nvPicPr>
          <p:cNvPr id="11267" name="Picture 2" descr="C:\Users\Utilisateur\AppData\Local\Temp\2010p1-p-0003772.jpg">
            <a:extLst>
              <a:ext uri="{FF2B5EF4-FFF2-40B4-BE49-F238E27FC236}">
                <a16:creationId xmlns:a16="http://schemas.microsoft.com/office/drawing/2014/main" id="{84FFA65E-C5E0-473A-A617-1120E5D48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839" y="549276"/>
            <a:ext cx="39751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 descr="C:\Users\Utilisateur\AppData\Local\Temp\2013p1-p-0007496.jpg">
            <a:extLst>
              <a:ext uri="{FF2B5EF4-FFF2-40B4-BE49-F238E27FC236}">
                <a16:creationId xmlns:a16="http://schemas.microsoft.com/office/drawing/2014/main" id="{CDAFD1DC-816D-472C-8C60-9F41AA58B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549276"/>
            <a:ext cx="4037013"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contenu 2">
            <a:extLst>
              <a:ext uri="{FF2B5EF4-FFF2-40B4-BE49-F238E27FC236}">
                <a16:creationId xmlns:a16="http://schemas.microsoft.com/office/drawing/2014/main" id="{86B9DE1B-D75F-4150-8D08-D1DC3B934CF6}"/>
              </a:ext>
            </a:extLst>
          </p:cNvPr>
          <p:cNvSpPr txBox="1">
            <a:spLocks/>
          </p:cNvSpPr>
          <p:nvPr/>
        </p:nvSpPr>
        <p:spPr bwMode="auto">
          <a:xfrm>
            <a:off x="3898901" y="68264"/>
            <a:ext cx="4392613"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spcAft>
                <a:spcPts val="100"/>
              </a:spcAft>
              <a:buNone/>
            </a:pPr>
            <a:r>
              <a:rPr lang="fr-FR" altLang="nb-NO" sz="1800" b="1">
                <a:latin typeface="Times New Roman" panose="02020603050405020304" pitchFamily="18" charset="0"/>
                <a:ea typeface="MS PGothic" panose="020B0600070205080204" pitchFamily="34" charset="-128"/>
              </a:rPr>
              <a:t>Centre Sorbonne</a:t>
            </a:r>
            <a:endParaRPr lang="fr-FR" altLang="nb-NO" sz="1800">
              <a:latin typeface="Times New Roman" panose="02020603050405020304" pitchFamily="18" charset="0"/>
              <a:ea typeface="MS PGothic" panose="020B0600070205080204" pitchFamily="34" charset="-128"/>
            </a:endParaRPr>
          </a:p>
        </p:txBody>
      </p:sp>
      <p:pic>
        <p:nvPicPr>
          <p:cNvPr id="12291" name="Picture 6" descr="Résultat de recherche d'images pour &quot;sorbonne&quot;">
            <a:extLst>
              <a:ext uri="{FF2B5EF4-FFF2-40B4-BE49-F238E27FC236}">
                <a16:creationId xmlns:a16="http://schemas.microsoft.com/office/drawing/2014/main" id="{42D0BD97-6C0F-40FA-80AF-2A3604334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519113"/>
            <a:ext cx="5647411"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Image 1">
            <a:extLst>
              <a:ext uri="{FF2B5EF4-FFF2-40B4-BE49-F238E27FC236}">
                <a16:creationId xmlns:a16="http://schemas.microsoft.com/office/drawing/2014/main" id="{20A058F5-FEAD-410F-99D5-1ECF5E078E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0101" y="519113"/>
            <a:ext cx="4176713"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contenu 2">
            <a:extLst>
              <a:ext uri="{FF2B5EF4-FFF2-40B4-BE49-F238E27FC236}">
                <a16:creationId xmlns:a16="http://schemas.microsoft.com/office/drawing/2014/main" id="{D2F347CA-7E47-4F70-9670-B7999B02A065}"/>
              </a:ext>
            </a:extLst>
          </p:cNvPr>
          <p:cNvSpPr txBox="1">
            <a:spLocks/>
          </p:cNvSpPr>
          <p:nvPr/>
        </p:nvSpPr>
        <p:spPr bwMode="auto">
          <a:xfrm>
            <a:off x="3143251" y="71439"/>
            <a:ext cx="66960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spcAft>
                <a:spcPts val="100"/>
              </a:spcAft>
              <a:buNone/>
            </a:pPr>
            <a:r>
              <a:rPr lang="fr-FR" altLang="nb-NO" sz="1800" b="1" dirty="0">
                <a:latin typeface="Times New Roman" panose="02020603050405020304" pitchFamily="18" charset="0"/>
                <a:ea typeface="MS PGothic" panose="020B0600070205080204" pitchFamily="34" charset="-128"/>
              </a:rPr>
              <a:t>Centre Sorbonne (Chapelle &amp; Amphithéâtre Richelieu)</a:t>
            </a:r>
            <a:endParaRPr lang="fr-FR" altLang="nb-NO" sz="1800" dirty="0">
              <a:latin typeface="Times New Roman" panose="02020603050405020304" pitchFamily="18" charset="0"/>
              <a:ea typeface="MS PGothic" panose="020B0600070205080204" pitchFamily="34" charset="-128"/>
            </a:endParaRPr>
          </a:p>
        </p:txBody>
      </p:sp>
      <p:pic>
        <p:nvPicPr>
          <p:cNvPr id="13315" name="Picture 2" descr="C:\Users\Utilisateur\AppData\Local\Temp\2004p1-p-0000201.jpg">
            <a:extLst>
              <a:ext uri="{FF2B5EF4-FFF2-40B4-BE49-F238E27FC236}">
                <a16:creationId xmlns:a16="http://schemas.microsoft.com/office/drawing/2014/main" id="{37276C82-0FCD-4963-8B7F-12EE6922B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5651" y="504826"/>
            <a:ext cx="4062412"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descr="C:\Users\Utilisateur\AppData\Local\Temp\2012p1-p-0007135.jpg">
            <a:extLst>
              <a:ext uri="{FF2B5EF4-FFF2-40B4-BE49-F238E27FC236}">
                <a16:creationId xmlns:a16="http://schemas.microsoft.com/office/drawing/2014/main" id="{694E9A38-D2A6-4842-A5B7-43E0DFCA3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6" y="504826"/>
            <a:ext cx="40354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tilisateur\AppData\Local\Temp\2008p1-p-0001233.jpg">
            <a:extLst>
              <a:ext uri="{FF2B5EF4-FFF2-40B4-BE49-F238E27FC236}">
                <a16:creationId xmlns:a16="http://schemas.microsoft.com/office/drawing/2014/main" id="{204FA2A7-122E-42E8-B56F-916F5E83B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615950"/>
            <a:ext cx="4062413"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C:\Users\Utilisateur\AppData\Local\Temp\2008p1-p-0001226.jpg">
            <a:extLst>
              <a:ext uri="{FF2B5EF4-FFF2-40B4-BE49-F238E27FC236}">
                <a16:creationId xmlns:a16="http://schemas.microsoft.com/office/drawing/2014/main" id="{7C087A95-02AD-4FF8-9939-7878D4B69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7239" y="615950"/>
            <a:ext cx="4062412"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ZoneTexte 1">
            <a:extLst>
              <a:ext uri="{FF2B5EF4-FFF2-40B4-BE49-F238E27FC236}">
                <a16:creationId xmlns:a16="http://schemas.microsoft.com/office/drawing/2014/main" id="{4B8D90CA-51A7-4EF5-A084-C95403D18F68}"/>
              </a:ext>
            </a:extLst>
          </p:cNvPr>
          <p:cNvSpPr txBox="1">
            <a:spLocks noChangeArrowheads="1"/>
          </p:cNvSpPr>
          <p:nvPr/>
        </p:nvSpPr>
        <p:spPr bwMode="auto">
          <a:xfrm>
            <a:off x="4065589" y="161925"/>
            <a:ext cx="4579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nb-NO" sz="1800" b="1" dirty="0">
                <a:latin typeface="Times New Roman" panose="02020603050405020304" pitchFamily="18" charset="0"/>
                <a:ea typeface="MS PGothic" panose="020B0600070205080204" pitchFamily="34" charset="-128"/>
              </a:rPr>
              <a:t>Centre Pierre-Mendes France (Tolbiac)</a:t>
            </a:r>
          </a:p>
        </p:txBody>
      </p:sp>
    </p:spTree>
  </p:cSld>
  <p:clrMapOvr>
    <a:masterClrMapping/>
  </p:clrMapOvr>
  <p:transition spd="med">
    <p:fade/>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2174</TotalTime>
  <Words>1787</Words>
  <Application>Microsoft Office PowerPoint</Application>
  <PresentationFormat>Grand écran</PresentationFormat>
  <Paragraphs>273</Paragraphs>
  <Slides>37</Slides>
  <Notes>4</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37</vt:i4>
      </vt:variant>
    </vt:vector>
  </HeadingPairs>
  <TitlesOfParts>
    <vt:vector size="44" baseType="lpstr">
      <vt:lpstr>Arial</vt:lpstr>
      <vt:lpstr>Brandon Grotesque Medium</vt:lpstr>
      <vt:lpstr>Calibri</vt:lpstr>
      <vt:lpstr>Calibri Light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Centre Lourcine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Amelie Collin-Ruelle</dc:creator>
  <cp:lastModifiedBy>Amelie Collin-Ruelle</cp:lastModifiedBy>
  <cp:revision>137</cp:revision>
  <dcterms:created xsi:type="dcterms:W3CDTF">2020-09-14T07:40:27Z</dcterms:created>
  <dcterms:modified xsi:type="dcterms:W3CDTF">2023-09-14T15:14:18Z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5c20be7-c3a5-46e3-9158-fa8a02ce2395_Enabled">
    <vt:lpwstr>true</vt:lpwstr>
  </property>
  <property fmtid="{D5CDD505-2E9C-101B-9397-08002B2CF9AE}" pid="3" name="MSIP_Label_d5c20be7-c3a5-46e3-9158-fa8a02ce2395_SetDate">
    <vt:lpwstr>2023-05-15T08:55:30Z</vt:lpwstr>
  </property>
  <property fmtid="{D5CDD505-2E9C-101B-9397-08002B2CF9AE}" pid="4" name="MSIP_Label_d5c20be7-c3a5-46e3-9158-fa8a02ce2395_Method">
    <vt:lpwstr>Standard</vt:lpwstr>
  </property>
  <property fmtid="{D5CDD505-2E9C-101B-9397-08002B2CF9AE}" pid="5" name="MSIP_Label_d5c20be7-c3a5-46e3-9158-fa8a02ce2395_Name">
    <vt:lpwstr>defa4170-0d19-0005-0004-bc88714345d2</vt:lpwstr>
  </property>
  <property fmtid="{D5CDD505-2E9C-101B-9397-08002B2CF9AE}" pid="6" name="MSIP_Label_d5c20be7-c3a5-46e3-9158-fa8a02ce2395_SiteId">
    <vt:lpwstr>8c6f9078-037e-4261-a583-52a944e55f7f</vt:lpwstr>
  </property>
  <property fmtid="{D5CDD505-2E9C-101B-9397-08002B2CF9AE}" pid="7" name="MSIP_Label_d5c20be7-c3a5-46e3-9158-fa8a02ce2395_ActionId">
    <vt:lpwstr>139579fd-f858-4ca3-83aa-d29bdedd841c</vt:lpwstr>
  </property>
  <property fmtid="{D5CDD505-2E9C-101B-9397-08002B2CF9AE}" pid="8" name="MSIP_Label_d5c20be7-c3a5-46e3-9158-fa8a02ce2395_ContentBits">
    <vt:lpwstr>0</vt:lpwstr>
  </property>
</Properties>
</file>