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78" r:id="rId7"/>
    <p:sldId id="263" r:id="rId8"/>
    <p:sldId id="264" r:id="rId9"/>
    <p:sldId id="272" r:id="rId10"/>
    <p:sldId id="271" r:id="rId11"/>
    <p:sldId id="273" r:id="rId12"/>
    <p:sldId id="265" r:id="rId13"/>
    <p:sldId id="275" r:id="rId14"/>
    <p:sldId id="274" r:id="rId15"/>
    <p:sldId id="276" r:id="rId16"/>
    <p:sldId id="266" r:id="rId17"/>
    <p:sldId id="267" r:id="rId18"/>
    <p:sldId id="277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3" d="100"/>
          <a:sy n="103" d="100"/>
        </p:scale>
        <p:origin x="0" y="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4DC87-B6E2-934B-8D00-65CFB633FE28}" type="datetimeFigureOut">
              <a:rPr lang="en-US" smtClean="0"/>
              <a:t>21/09/23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8B267-FA89-9E44-AD1B-51B18792696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67467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65D72-6D65-453C-B9BA-0EA16F94E618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656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65D72-6D65-453C-B9BA-0EA16F94E618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65D72-6D65-453C-B9BA-0EA16F94E618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Comptoirs / </a:t>
            </a:r>
            <a:r>
              <a:rPr lang="fr-FR" dirty="0" err="1" smtClean="0"/>
              <a:t>feitorias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8B267-FA89-9E44-AD1B-51B187926966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58892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21/09/23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21/09/23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21/09/23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21/09/23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21/09/23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21/09/23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21/09/23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21/09/23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21/09/23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21/09/23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21/09/23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21/09/23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vgenia.palieraki@univ-paris1.f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terinfos.org/" TargetMode="External"/><Relationship Id="rId4" Type="http://schemas.openxmlformats.org/officeDocument/2006/relationships/hyperlink" Target="http://www.latinreporters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Amérique latine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107673"/>
            <a:ext cx="8229600" cy="201849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fr-FR" dirty="0"/>
              <a:t> </a:t>
            </a:r>
          </a:p>
          <a:p>
            <a:pPr algn="ctr">
              <a:buNone/>
            </a:pPr>
            <a:endParaRPr lang="fr-FR" dirty="0"/>
          </a:p>
          <a:p>
            <a:pPr algn="ctr">
              <a:buNone/>
            </a:pPr>
            <a:r>
              <a:rPr lang="fr-FR" dirty="0"/>
              <a:t>MRIAE </a:t>
            </a:r>
            <a:r>
              <a:rPr lang="fr-FR" dirty="0" smtClean="0"/>
              <a:t>2023-2024</a:t>
            </a:r>
            <a:endParaRPr lang="fr-FR" dirty="0"/>
          </a:p>
          <a:p>
            <a:pPr>
              <a:buNone/>
            </a:pPr>
            <a:endParaRPr lang="fr-FR" dirty="0"/>
          </a:p>
          <a:p>
            <a:pPr algn="ctr">
              <a:buNone/>
            </a:pPr>
            <a:r>
              <a:rPr lang="fr-FR" dirty="0" err="1" smtClean="0"/>
              <a:t>Eugénia</a:t>
            </a:r>
            <a:r>
              <a:rPr lang="fr-FR" dirty="0" smtClean="0"/>
              <a:t> </a:t>
            </a:r>
            <a:r>
              <a:rPr lang="fr-FR" dirty="0" err="1" smtClean="0"/>
              <a:t>Palieraki</a:t>
            </a:r>
            <a:endParaRPr lang="fr-FR" dirty="0"/>
          </a:p>
          <a:p>
            <a:pPr algn="ctr">
              <a:buNone/>
            </a:pPr>
            <a:r>
              <a:rPr lang="fr-FR" sz="2000" dirty="0"/>
              <a:t>Paris 1- </a:t>
            </a:r>
            <a:r>
              <a:rPr lang="fr-FR" sz="2000" dirty="0" smtClean="0"/>
              <a:t>Mondes Américains</a:t>
            </a:r>
            <a:endParaRPr lang="fr-FR" dirty="0"/>
          </a:p>
        </p:txBody>
      </p:sp>
      <p:pic>
        <p:nvPicPr>
          <p:cNvPr id="4" name="Image 1" descr="conquist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412875"/>
            <a:ext cx="3725862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077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83068"/>
          </a:xfrm>
        </p:spPr>
        <p:txBody>
          <a:bodyPr>
            <a:noAutofit/>
          </a:bodyPr>
          <a:lstStyle/>
          <a:p>
            <a:pPr marL="0" indent="0"/>
            <a:r>
              <a:rPr lang="fr-FR" sz="2800" b="1" dirty="0"/>
              <a:t>I. L’Amérique latine : ses noms et leur histoire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5085184"/>
            <a:ext cx="7272808" cy="1108719"/>
          </a:xfrm>
          <a:solidFill>
            <a:srgbClr val="92D050"/>
          </a:solidFill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fr-FR" sz="1800" dirty="0" smtClean="0"/>
              <a:t>- « Indes » (1492), puis « Indes occidentales » (début 16</a:t>
            </a:r>
            <a:r>
              <a:rPr lang="fr-FR" sz="1800" baseline="30000" dirty="0" smtClean="0"/>
              <a:t>e</a:t>
            </a:r>
            <a:r>
              <a:rPr lang="fr-FR" sz="1800" dirty="0" smtClean="0"/>
              <a:t>-19</a:t>
            </a:r>
            <a:r>
              <a:rPr lang="fr-FR" sz="1800" baseline="30000" dirty="0" smtClean="0"/>
              <a:t>e</a:t>
            </a:r>
            <a:r>
              <a:rPr lang="fr-FR" sz="1800" dirty="0" smtClean="0"/>
              <a:t> s.)</a:t>
            </a:r>
            <a:endParaRPr lang="fr-FR" sz="1800" dirty="0"/>
          </a:p>
          <a:p>
            <a:pPr>
              <a:buNone/>
            </a:pPr>
            <a:r>
              <a:rPr lang="fr-FR" sz="1800" dirty="0" smtClean="0"/>
              <a:t>« Amérique » (l’ensemble du continent): 1507</a:t>
            </a:r>
            <a:endParaRPr lang="fr-FR" sz="1800" dirty="0"/>
          </a:p>
          <a:p>
            <a:pPr>
              <a:buNone/>
            </a:pPr>
            <a:r>
              <a:rPr lang="fr-FR" sz="1800" dirty="0" smtClean="0"/>
              <a:t>« Amérique latine » : nom attribué au continent d’abord dans la France de Napoléon III / expédition française au Mexique (1861-1867)</a:t>
            </a:r>
            <a:endParaRPr lang="fr-FR" sz="1800" dirty="0"/>
          </a:p>
        </p:txBody>
      </p:sp>
      <p:pic>
        <p:nvPicPr>
          <p:cNvPr id="6" name="Picture 4" descr="Capture d’écran 2021-01-14 à 21.07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38237"/>
            <a:ext cx="8229600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022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83068"/>
          </a:xfrm>
        </p:spPr>
        <p:txBody>
          <a:bodyPr>
            <a:noAutofit/>
          </a:bodyPr>
          <a:lstStyle/>
          <a:p>
            <a:pPr marL="0" indent="0"/>
            <a:r>
              <a:rPr lang="fr-FR" sz="2800" b="1" dirty="0"/>
              <a:t>I. L’Amérique latine : ses noms et leur histoire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5085184"/>
            <a:ext cx="9144000" cy="1772816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sz="1800" dirty="0" smtClean="0"/>
              <a:t>Fin 19</a:t>
            </a:r>
            <a:r>
              <a:rPr lang="fr-FR" sz="1800" baseline="30000" dirty="0" smtClean="0"/>
              <a:t>e</a:t>
            </a:r>
            <a:r>
              <a:rPr lang="fr-FR" sz="1800" dirty="0" smtClean="0"/>
              <a:t>: entre hispanité et panaméricanisme</a:t>
            </a:r>
          </a:p>
          <a:p>
            <a:pPr>
              <a:buNone/>
            </a:pPr>
            <a:r>
              <a:rPr lang="fr-FR" sz="1800" dirty="0" smtClean="0"/>
              <a:t>Début 20</a:t>
            </a:r>
            <a:r>
              <a:rPr lang="fr-FR" sz="1800" baseline="30000" dirty="0" smtClean="0"/>
              <a:t>e</a:t>
            </a:r>
            <a:r>
              <a:rPr lang="fr-FR" sz="1800" dirty="0" smtClean="0"/>
              <a:t>: affirmation de la latinité =&gt; opposition aux Etats-Unis </a:t>
            </a:r>
            <a:r>
              <a:rPr lang="fr-FR" sz="1800" dirty="0" err="1" smtClean="0"/>
              <a:t>anglosaxons</a:t>
            </a:r>
            <a:r>
              <a:rPr lang="fr-FR" sz="1800" dirty="0" smtClean="0"/>
              <a:t> et matérialistes /</a:t>
            </a:r>
            <a:r>
              <a:rPr lang="fr-FR" sz="1800" dirty="0"/>
              <a:t> </a:t>
            </a:r>
            <a:r>
              <a:rPr lang="fr-FR" sz="1800" dirty="0" smtClean="0"/>
              <a:t>« Notre Amérique », José Martí</a:t>
            </a:r>
          </a:p>
          <a:p>
            <a:pPr>
              <a:buNone/>
            </a:pPr>
            <a:r>
              <a:rPr lang="fr-FR" sz="1800" dirty="0" smtClean="0"/>
              <a:t>Années 1920-1930 : </a:t>
            </a:r>
            <a:r>
              <a:rPr lang="fr-FR" sz="1800" dirty="0" err="1" smtClean="0"/>
              <a:t>Víctor</a:t>
            </a:r>
            <a:r>
              <a:rPr lang="fr-FR" sz="1800" dirty="0" smtClean="0"/>
              <a:t> </a:t>
            </a:r>
            <a:r>
              <a:rPr lang="fr-FR" sz="1800" dirty="0" err="1"/>
              <a:t>Raúl</a:t>
            </a:r>
            <a:r>
              <a:rPr lang="fr-FR" sz="1800" dirty="0"/>
              <a:t> Haya de la Torre (APRA) :« </a:t>
            </a:r>
            <a:r>
              <a:rPr lang="fr-FR" sz="1800" dirty="0" err="1"/>
              <a:t>Indoamérica</a:t>
            </a:r>
            <a:r>
              <a:rPr lang="fr-FR" sz="1800" dirty="0"/>
              <a:t> </a:t>
            </a:r>
            <a:r>
              <a:rPr lang="fr-FR" sz="1800" dirty="0" smtClean="0"/>
              <a:t>»; José Carlos </a:t>
            </a:r>
            <a:r>
              <a:rPr lang="fr-FR" sz="1800" dirty="0" err="1" smtClean="0"/>
              <a:t>Mariátegui</a:t>
            </a:r>
            <a:r>
              <a:rPr lang="fr-FR" sz="1800" dirty="0" smtClean="0"/>
              <a:t> =&gt; pour </a:t>
            </a:r>
            <a:r>
              <a:rPr lang="fr-FR" sz="1800" dirty="0" err="1" smtClean="0"/>
              <a:t>visibiliser</a:t>
            </a:r>
            <a:r>
              <a:rPr lang="fr-FR" sz="1800" dirty="0" smtClean="0"/>
              <a:t> l’apport des peuples autochtones</a:t>
            </a:r>
          </a:p>
          <a:p>
            <a:pPr>
              <a:buNone/>
            </a:pPr>
            <a:r>
              <a:rPr lang="fr-FR" sz="1800" dirty="0" smtClean="0"/>
              <a:t>Populations afro-américaines?</a:t>
            </a:r>
          </a:p>
          <a:p>
            <a:pPr>
              <a:buNone/>
            </a:pPr>
            <a:endParaRPr lang="fr-FR" sz="1800" dirty="0"/>
          </a:p>
        </p:txBody>
      </p:sp>
      <p:pic>
        <p:nvPicPr>
          <p:cNvPr id="7" name="Image 6" descr="amerique-latine langues indienn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124744"/>
            <a:ext cx="3384376" cy="3905050"/>
          </a:xfrm>
          <a:prstGeom prst="rect">
            <a:avLst/>
          </a:prstGeom>
        </p:spPr>
      </p:pic>
      <p:pic>
        <p:nvPicPr>
          <p:cNvPr id="8" name="Image 7" descr="480px-Map-Romance_Latin_America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124744"/>
            <a:ext cx="3053139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56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ts val="3600"/>
              </a:lnSpc>
            </a:pPr>
            <a:r>
              <a:rPr lang="fr-FR" sz="2800" b="1" dirty="0" smtClean="0"/>
              <a:t>II</a:t>
            </a:r>
            <a:r>
              <a:rPr lang="fr-FR" sz="2800" b="1" dirty="0"/>
              <a:t>. De la conquête et colonisation </a:t>
            </a:r>
            <a:r>
              <a:rPr lang="fr-FR" sz="2800" b="1" dirty="0" smtClean="0"/>
              <a:t>aux États</a:t>
            </a:r>
            <a:r>
              <a:rPr lang="fr-FR" sz="2800" b="1" dirty="0"/>
              <a:t>-nations</a:t>
            </a: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  <p:pic>
        <p:nvPicPr>
          <p:cNvPr id="6" name="Picture 5" descr="The_Conquest_of_Tenochtit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265" y="1265516"/>
            <a:ext cx="6253162" cy="42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16634" y="5530224"/>
            <a:ext cx="70616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ICI: La </a:t>
            </a:r>
            <a:r>
              <a:rPr lang="es-ES_tradnl" dirty="0" err="1" smtClean="0"/>
              <a:t>conquête</a:t>
            </a:r>
            <a:r>
              <a:rPr lang="es-ES_tradnl" dirty="0" smtClean="0"/>
              <a:t> de Tenochtitlán (</a:t>
            </a:r>
            <a:r>
              <a:rPr lang="es-ES_tradnl" dirty="0" err="1" smtClean="0"/>
              <a:t>actuel</a:t>
            </a:r>
            <a:r>
              <a:rPr lang="es-ES_tradnl" dirty="0" smtClean="0"/>
              <a:t> </a:t>
            </a:r>
            <a:r>
              <a:rPr lang="es-ES_tradnl" dirty="0" err="1" smtClean="0"/>
              <a:t>Mexico</a:t>
            </a:r>
            <a:r>
              <a:rPr lang="es-ES_tradnl" dirty="0" smtClean="0"/>
              <a:t>)</a:t>
            </a:r>
          </a:p>
          <a:p>
            <a:r>
              <a:rPr lang="es-ES_tradnl" dirty="0" err="1" smtClean="0"/>
              <a:t>Première</a:t>
            </a:r>
            <a:r>
              <a:rPr lang="es-ES_tradnl" dirty="0" smtClean="0"/>
              <a:t> </a:t>
            </a:r>
            <a:r>
              <a:rPr lang="es-ES_tradnl" dirty="0" err="1" smtClean="0"/>
              <a:t>mondialisation</a:t>
            </a:r>
            <a:r>
              <a:rPr lang="es-ES_tradnl" dirty="0" smtClean="0"/>
              <a:t>: </a:t>
            </a:r>
          </a:p>
          <a:p>
            <a:r>
              <a:rPr lang="es-ES_tradnl" dirty="0" smtClean="0"/>
              <a:t>Carmen Bernard, </a:t>
            </a:r>
            <a:r>
              <a:rPr lang="es-ES_tradnl" dirty="0" err="1" smtClean="0"/>
              <a:t>Serge</a:t>
            </a:r>
            <a:r>
              <a:rPr lang="es-ES_tradnl" dirty="0" smtClean="0"/>
              <a:t> </a:t>
            </a:r>
            <a:r>
              <a:rPr lang="es-ES_tradnl" dirty="0" err="1" smtClean="0"/>
              <a:t>Gruzinski</a:t>
            </a:r>
            <a:r>
              <a:rPr lang="es-ES_tradnl" dirty="0" smtClean="0"/>
              <a:t>, </a:t>
            </a:r>
            <a:r>
              <a:rPr lang="es-ES_tradnl" i="1" dirty="0" err="1" smtClean="0"/>
              <a:t>Histoire</a:t>
            </a:r>
            <a:r>
              <a:rPr lang="es-ES_tradnl" i="1" dirty="0" smtClean="0"/>
              <a:t> du </a:t>
            </a:r>
            <a:r>
              <a:rPr lang="es-ES_tradnl" i="1" dirty="0" err="1" smtClean="0"/>
              <a:t>Nouveau</a:t>
            </a:r>
            <a:r>
              <a:rPr lang="es-ES_tradnl" i="1" dirty="0" smtClean="0"/>
              <a:t> monde</a:t>
            </a:r>
            <a:r>
              <a:rPr lang="es-ES_tradnl" dirty="0" smtClean="0"/>
              <a:t>, Paris, </a:t>
            </a:r>
          </a:p>
          <a:p>
            <a:r>
              <a:rPr lang="es-ES_tradnl" dirty="0" err="1" smtClean="0"/>
              <a:t>Fayard</a:t>
            </a:r>
            <a:r>
              <a:rPr lang="es-ES_tradnl" dirty="0" smtClean="0"/>
              <a:t>, 1991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34303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arte_empires_coloniaux_au_16_sie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450"/>
            <a:ext cx="914400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943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ts val="3600"/>
              </a:lnSpc>
            </a:pPr>
            <a:r>
              <a:rPr lang="fr-FR" sz="2800" b="1" dirty="0" smtClean="0"/>
              <a:t>II</a:t>
            </a:r>
            <a:r>
              <a:rPr lang="fr-FR" sz="2800" b="1" dirty="0"/>
              <a:t>. De la conquête et colonisation </a:t>
            </a:r>
            <a:r>
              <a:rPr lang="fr-FR" sz="2800" b="1" dirty="0" smtClean="0"/>
              <a:t>aux États</a:t>
            </a:r>
            <a:r>
              <a:rPr lang="fr-FR" sz="2800" b="1" dirty="0"/>
              <a:t>-nations</a:t>
            </a: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  <p:pic>
        <p:nvPicPr>
          <p:cNvPr id="8" name="Image 7" descr="Amlat coloniale.jpg"/>
          <p:cNvPicPr>
            <a:picLocks noChangeAspect="1"/>
          </p:cNvPicPr>
          <p:nvPr/>
        </p:nvPicPr>
        <p:blipFill>
          <a:blip r:embed="rId2" cstate="print"/>
          <a:srcRect l="8361" t="25132" r="36568"/>
          <a:stretch>
            <a:fillRect/>
          </a:stretch>
        </p:blipFill>
        <p:spPr>
          <a:xfrm>
            <a:off x="971600" y="1239238"/>
            <a:ext cx="3240360" cy="5373216"/>
          </a:xfrm>
          <a:prstGeom prst="rect">
            <a:avLst/>
          </a:prstGeom>
        </p:spPr>
      </p:pic>
      <p:pic>
        <p:nvPicPr>
          <p:cNvPr id="6" name="Picture 4" descr="sociedad-espanola-colon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155" y="1883160"/>
            <a:ext cx="3854968" cy="377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435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ts val="3600"/>
              </a:lnSpc>
            </a:pPr>
            <a:r>
              <a:rPr lang="fr-FR" sz="2800" b="1" dirty="0" smtClean="0"/>
              <a:t>II</a:t>
            </a:r>
            <a:r>
              <a:rPr lang="fr-FR" sz="2800" b="1" dirty="0"/>
              <a:t>. De la conquête et colonisation </a:t>
            </a:r>
            <a:r>
              <a:rPr lang="fr-FR" sz="2800" b="1" dirty="0" smtClean="0"/>
              <a:t>aux États</a:t>
            </a:r>
            <a:r>
              <a:rPr lang="fr-FR" sz="2800" b="1" dirty="0"/>
              <a:t>-nations</a:t>
            </a: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  <p:pic>
        <p:nvPicPr>
          <p:cNvPr id="5" name="Picture 4" descr="5Independencia de Ame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484784"/>
            <a:ext cx="4175291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1696" y="1600200"/>
            <a:ext cx="4285104" cy="4525963"/>
          </a:xfrm>
        </p:spPr>
        <p:txBody>
          <a:bodyPr>
            <a:normAutofit fontScale="92500" lnSpcReduction="20000"/>
          </a:bodyPr>
          <a:lstStyle/>
          <a:p>
            <a:r>
              <a:rPr lang="fr-BE" dirty="0" smtClean="0"/>
              <a:t>Indépendances : 1810-1825 =&gt; résultat des invasions napoléoniennes (et pas d’une conscience nationale supposément préexistante) </a:t>
            </a:r>
          </a:p>
          <a:p>
            <a:r>
              <a:rPr lang="fr-BE" dirty="0" smtClean="0"/>
              <a:t>Les nations latino-américaines sont le produit des guerres d’indépendance et pas l’inverse. Identité nationale: produit du 19e siècle, de l’instruction publique et surtout de ses guerres internes et externes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05774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55866"/>
            <a:ext cx="8229600" cy="850550"/>
          </a:xfrm>
        </p:spPr>
        <p:txBody>
          <a:bodyPr>
            <a:noAutofit/>
          </a:bodyPr>
          <a:lstStyle/>
          <a:p>
            <a:pPr>
              <a:lnSpc>
                <a:spcPts val="3600"/>
              </a:lnSpc>
            </a:pPr>
            <a:r>
              <a:rPr lang="fr-FR" sz="2800" b="1" dirty="0"/>
              <a:t>III. Contraintes et défis de l’Amérique latine </a:t>
            </a:r>
            <a:r>
              <a:rPr lang="fr-FR" sz="2800" b="1" dirty="0" smtClean="0"/>
              <a:t>contemporaine</a:t>
            </a: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  <p:pic>
        <p:nvPicPr>
          <p:cNvPr id="8" name="Image 7" descr="voisinage US.jpg"/>
          <p:cNvPicPr>
            <a:picLocks noChangeAspect="1"/>
          </p:cNvPicPr>
          <p:nvPr/>
        </p:nvPicPr>
        <p:blipFill>
          <a:blip r:embed="rId2" cstate="print"/>
          <a:srcRect l="1478" t="3917" r="41419" b="43383"/>
          <a:stretch>
            <a:fillRect/>
          </a:stretch>
        </p:blipFill>
        <p:spPr>
          <a:xfrm rot="16200000">
            <a:off x="4900672" y="1021872"/>
            <a:ext cx="3734128" cy="4752528"/>
          </a:xfrm>
          <a:prstGeom prst="rect">
            <a:avLst/>
          </a:prstGeom>
        </p:spPr>
      </p:pic>
      <p:pic>
        <p:nvPicPr>
          <p:cNvPr id="9" name="Espace réservé du contenu 6" descr="insertion amlat économie mondia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-233" r="26663" b="4773"/>
          <a:stretch>
            <a:fillRect/>
          </a:stretch>
        </p:blipFill>
        <p:spPr>
          <a:xfrm rot="10800000">
            <a:off x="0" y="1077926"/>
            <a:ext cx="4437548" cy="5373216"/>
          </a:xfrm>
        </p:spPr>
      </p:pic>
      <p:sp>
        <p:nvSpPr>
          <p:cNvPr id="6" name="TextBox 5"/>
          <p:cNvSpPr txBox="1"/>
          <p:nvPr/>
        </p:nvSpPr>
        <p:spPr>
          <a:xfrm>
            <a:off x="2120705" y="6362027"/>
            <a:ext cx="5280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Dépendance économique et ingérences étrangères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39315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ts val="3600"/>
              </a:lnSpc>
            </a:pPr>
            <a:r>
              <a:rPr lang="fr-FR" sz="3600" b="1" dirty="0"/>
              <a:t>III. Contraintes et défis de l’Amérique latine contemporaine</a:t>
            </a:r>
            <a:r>
              <a:rPr lang="fr-FR" sz="3600" dirty="0"/>
              <a:t/>
            </a:r>
            <a:br>
              <a:rPr lang="fr-FR" sz="3600" dirty="0"/>
            </a:b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39481"/>
            <a:ext cx="8229600" cy="1619476"/>
          </a:xfrm>
        </p:spPr>
        <p:txBody>
          <a:bodyPr>
            <a:normAutofit lnSpcReduction="10000"/>
          </a:bodyPr>
          <a:lstStyle/>
          <a:p>
            <a:pPr lvl="0"/>
            <a:r>
              <a:rPr lang="fr-FR" dirty="0" smtClean="0"/>
              <a:t>Région la plus inégale du monde</a:t>
            </a:r>
            <a:endParaRPr lang="fr-FR" dirty="0"/>
          </a:p>
          <a:p>
            <a:r>
              <a:rPr lang="fr-FR" dirty="0"/>
              <a:t>Singularité des processus de modernisation</a:t>
            </a:r>
          </a:p>
          <a:p>
            <a:pPr lvl="0"/>
            <a:r>
              <a:rPr lang="fr-FR" dirty="0"/>
              <a:t>Ampleur des contrastes </a:t>
            </a:r>
            <a:r>
              <a:rPr lang="fr-FR" dirty="0" smtClean="0"/>
              <a:t>régionaux : plusieurs Amériques latines</a:t>
            </a:r>
            <a:endParaRPr lang="fr-FR" dirty="0"/>
          </a:p>
          <a:p>
            <a:endParaRPr lang="fr-FR" dirty="0"/>
          </a:p>
        </p:txBody>
      </p:sp>
      <p:pic>
        <p:nvPicPr>
          <p:cNvPr id="4" name="Picture 3" descr="World_Income_Gini_Map_(2013)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31" y="3144241"/>
            <a:ext cx="6719677" cy="371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23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limas de america latina 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19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3" descr="South-America_Koppen_Ma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797" y="1"/>
            <a:ext cx="4520203" cy="6858000"/>
          </a:xfrm>
          <a:prstGeom prst="rect">
            <a:avLst/>
          </a:prstGeom>
        </p:spPr>
      </p:pic>
      <p:pic>
        <p:nvPicPr>
          <p:cNvPr id="6" name="Picture 4" descr="america  reliev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6237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6942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Contact: </a:t>
            </a:r>
          </a:p>
          <a:p>
            <a:pPr marL="0" indent="0">
              <a:buNone/>
            </a:pPr>
            <a:r>
              <a:rPr lang="fr-FR" dirty="0" smtClean="0">
                <a:hlinkClick r:id="rId2"/>
              </a:rPr>
              <a:t>evgenia.palieraki@univ-paris1.fr</a:t>
            </a:r>
            <a:r>
              <a:rPr lang="fr-FR" dirty="0" smtClean="0"/>
              <a:t>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Lecture pour le prochain cours : </a:t>
            </a:r>
          </a:p>
          <a:p>
            <a:pPr marL="0" indent="0">
              <a:buNone/>
            </a:pPr>
            <a:r>
              <a:rPr lang="fr-FR" dirty="0"/>
              <a:t>- Pedro Pablo </a:t>
            </a:r>
            <a:r>
              <a:rPr lang="fr-FR" dirty="0" err="1"/>
              <a:t>Kuczynski</a:t>
            </a:r>
            <a:r>
              <a:rPr lang="fr-FR" dirty="0"/>
              <a:t>, « L’ Amérique et la crise de la dette », dans </a:t>
            </a:r>
            <a:r>
              <a:rPr lang="fr-FR" i="1" dirty="0"/>
              <a:t>Revue d’économie financière, </a:t>
            </a:r>
            <a:r>
              <a:rPr lang="fr-FR" dirty="0"/>
              <a:t>1990, 15, pp. 171-178. </a:t>
            </a:r>
          </a:p>
          <a:p>
            <a:pPr marL="0" indent="0">
              <a:buNone/>
            </a:pPr>
            <a:r>
              <a:rPr lang="fr-FR" dirty="0"/>
              <a:t>Consultable en ligne : https://</a:t>
            </a:r>
            <a:r>
              <a:rPr lang="fr-FR" dirty="0" err="1"/>
              <a:t>www.persee.fr</a:t>
            </a:r>
            <a:r>
              <a:rPr lang="fr-FR" dirty="0"/>
              <a:t>/doc/ecofi_0987-3368_1990_num_15_3_2395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7175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fr-FR" sz="2800" b="1" dirty="0"/>
              <a:t>Plan du cours </a:t>
            </a:r>
            <a:br>
              <a:rPr lang="fr-FR" sz="2800" b="1" dirty="0"/>
            </a:b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08" y="188640"/>
            <a:ext cx="8856984" cy="5976664"/>
          </a:xfrm>
        </p:spPr>
        <p:txBody>
          <a:bodyPr>
            <a:noAutofit/>
          </a:bodyPr>
          <a:lstStyle/>
          <a:p>
            <a:pPr>
              <a:buNone/>
            </a:pPr>
            <a:endParaRPr lang="fr-FR" sz="1400" dirty="0"/>
          </a:p>
          <a:p>
            <a:endParaRPr lang="fr-FR" sz="1400" dirty="0"/>
          </a:p>
          <a:p>
            <a:pPr marL="0" indent="0">
              <a:buNone/>
            </a:pPr>
            <a:endParaRPr lang="fr-FR" sz="1400" dirty="0" smtClean="0"/>
          </a:p>
          <a:p>
            <a:pPr marL="0" indent="0">
              <a:buNone/>
            </a:pPr>
            <a:r>
              <a:rPr lang="fr-FR" sz="1400" dirty="0" smtClean="0"/>
              <a:t>I</a:t>
            </a:r>
            <a:r>
              <a:rPr lang="fr-FR" sz="1400" dirty="0"/>
              <a:t>- Qu’est-ce que l’Amérique Latine ? </a:t>
            </a:r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</a:rPr>
              <a:t>–21 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septembre</a:t>
            </a:r>
            <a:endParaRPr lang="fr-FR" sz="14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fr-FR" sz="1400" dirty="0"/>
              <a:t>II- Mutations économiques et recompositions politiques depuis la « décennie perdue » (années 1980)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</a:rPr>
              <a:t>28 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septembre</a:t>
            </a:r>
            <a:endParaRPr lang="fr-FR" sz="1400" dirty="0"/>
          </a:p>
          <a:p>
            <a:pPr marL="0" indent="0">
              <a:buNone/>
            </a:pPr>
            <a:r>
              <a:rPr lang="fr-FR" sz="1400" dirty="0"/>
              <a:t>III- Le poids des dictatures et politique de la </a:t>
            </a:r>
            <a:r>
              <a:rPr lang="fr-FR" sz="1400" dirty="0" smtClean="0"/>
              <a:t>mémoire 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– 5 octobre (absence de l’enseignante ; séance à rattraper)</a:t>
            </a:r>
          </a:p>
          <a:p>
            <a:pPr marL="0" indent="0">
              <a:buNone/>
            </a:pPr>
            <a:r>
              <a:rPr lang="fr-FR" sz="1400" dirty="0"/>
              <a:t>IV- Le « tournant à gauche » de l’Amérique Latine dans les années 2000 </a:t>
            </a:r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</a:rPr>
              <a:t>– 12 octobre</a:t>
            </a:r>
            <a:endParaRPr lang="fr-FR" sz="14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sz="1400" dirty="0"/>
              <a:t>V- Recompositions politiques et retour de la droite au pouvoir </a:t>
            </a:r>
            <a:r>
              <a:rPr lang="fr-FR" sz="1400" dirty="0" smtClean="0"/>
              <a:t>(années 2010) 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</a:rPr>
              <a:t>19 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octobre</a:t>
            </a:r>
          </a:p>
          <a:p>
            <a:pPr marL="0" indent="0">
              <a:buNone/>
            </a:pPr>
            <a:r>
              <a:rPr lang="fr-FR" sz="1400" dirty="0"/>
              <a:t>VI- Focus : La présence française en Amérique </a:t>
            </a:r>
            <a:r>
              <a:rPr lang="fr-FR" sz="1400" dirty="0" smtClean="0"/>
              <a:t>latine 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</a:rPr>
              <a:t>26 octobre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</a:rPr>
              <a:t>–Semaine de vacances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–</a:t>
            </a:r>
            <a:endParaRPr lang="fr-FR" sz="1400" dirty="0" smtClean="0"/>
          </a:p>
          <a:p>
            <a:pPr marL="0" indent="0">
              <a:buNone/>
            </a:pPr>
            <a:r>
              <a:rPr lang="fr-FR" sz="1400" dirty="0" smtClean="0"/>
              <a:t>VII</a:t>
            </a:r>
            <a:r>
              <a:rPr lang="fr-FR" sz="1400" dirty="0"/>
              <a:t>- </a:t>
            </a:r>
            <a:r>
              <a:rPr lang="fr-FR" sz="1400" dirty="0" smtClean="0"/>
              <a:t>Les nouveaux mouvements sociaux des années 1990 </a:t>
            </a:r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</a:rPr>
              <a:t>–   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9 novembre</a:t>
            </a:r>
            <a:endParaRPr lang="fr-FR" sz="1400" dirty="0" smtClean="0"/>
          </a:p>
          <a:p>
            <a:pPr marL="0" indent="0">
              <a:buNone/>
            </a:pPr>
            <a:r>
              <a:rPr lang="fr-FR" sz="1400" dirty="0" smtClean="0"/>
              <a:t>VIII- Les </a:t>
            </a:r>
            <a:r>
              <a:rPr lang="fr-FR" sz="1400" dirty="0"/>
              <a:t>« nouveaux » mouvements sociaux et leur rôle politique (</a:t>
            </a:r>
            <a:r>
              <a:rPr lang="fr-FR" sz="1400" dirty="0" err="1"/>
              <a:t>I</a:t>
            </a:r>
            <a:r>
              <a:rPr lang="fr-FR" sz="1400" baseline="30000" dirty="0" err="1"/>
              <a:t>e</a:t>
            </a:r>
            <a:r>
              <a:rPr lang="fr-FR" sz="1400" dirty="0"/>
              <a:t> partie) : luttes </a:t>
            </a:r>
            <a:r>
              <a:rPr lang="fr-FR" sz="1400" dirty="0" err="1" smtClean="0"/>
              <a:t>socioécologiques</a:t>
            </a:r>
            <a:r>
              <a:rPr lang="fr-FR" sz="1400" dirty="0" smtClean="0"/>
              <a:t> 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– 16 novembre</a:t>
            </a:r>
          </a:p>
          <a:p>
            <a:pPr marL="0" indent="0">
              <a:buNone/>
            </a:pPr>
            <a:r>
              <a:rPr lang="fr-FR" sz="1400" dirty="0" smtClean="0"/>
              <a:t>IX- Les </a:t>
            </a:r>
            <a:r>
              <a:rPr lang="fr-FR" sz="1400" dirty="0"/>
              <a:t>« nouveaux » mouvements sociaux et leur rôle politique (II</a:t>
            </a:r>
            <a:r>
              <a:rPr lang="fr-FR" sz="1400" baseline="30000" dirty="0"/>
              <a:t>e</a:t>
            </a:r>
            <a:r>
              <a:rPr lang="fr-FR" sz="1400" dirty="0"/>
              <a:t> partie) : les nouveaux </a:t>
            </a:r>
            <a:r>
              <a:rPr lang="fr-FR" sz="1400" dirty="0" smtClean="0"/>
              <a:t>féminismes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– 23 </a:t>
            </a:r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</a:rPr>
              <a:t>novembre</a:t>
            </a:r>
            <a:endParaRPr lang="fr-FR" sz="14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sz="1400" dirty="0" smtClean="0"/>
              <a:t>X</a:t>
            </a:r>
            <a:r>
              <a:rPr lang="fr-FR" sz="1400" dirty="0"/>
              <a:t>- Les mouvements indigènes : vers une nouvelle représentation </a:t>
            </a:r>
            <a:r>
              <a:rPr lang="fr-FR" sz="1400" dirty="0" smtClean="0"/>
              <a:t>politique? 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– 30 </a:t>
            </a:r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</a:rPr>
              <a:t>novembre</a:t>
            </a:r>
            <a:r>
              <a:rPr lang="fr-FR" sz="1400" dirty="0" smtClean="0"/>
              <a:t> </a:t>
            </a:r>
          </a:p>
          <a:p>
            <a:pPr marL="0" indent="0">
              <a:buNone/>
            </a:pPr>
            <a:r>
              <a:rPr lang="fr-FR" sz="1400" dirty="0" smtClean="0"/>
              <a:t>XI- </a:t>
            </a:r>
            <a:r>
              <a:rPr lang="fr-FR" sz="1400" dirty="0"/>
              <a:t>Focus : le Chili de l'</a:t>
            </a:r>
            <a:r>
              <a:rPr lang="fr-FR" sz="1400" i="1" dirty="0" err="1"/>
              <a:t>estallido</a:t>
            </a:r>
            <a:r>
              <a:rPr lang="fr-FR" sz="1400" dirty="0"/>
              <a:t> à la deuxième Assemblée constituante de </a:t>
            </a:r>
            <a:r>
              <a:rPr lang="fr-FR" sz="1400" dirty="0" smtClean="0"/>
              <a:t>2023 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– 7 </a:t>
            </a:r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</a:rPr>
              <a:t>décembre</a:t>
            </a:r>
            <a:endParaRPr lang="fr-FR" sz="14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sz="1400" dirty="0"/>
              <a:t>XII- </a:t>
            </a:r>
            <a:r>
              <a:rPr lang="fr-FR" sz="1400" dirty="0" smtClean="0"/>
              <a:t>Expériences et modèles d’intégration régionale </a:t>
            </a:r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</a:rPr>
              <a:t>– 14 décembre</a:t>
            </a:r>
          </a:p>
          <a:p>
            <a:pPr marL="0" indent="0">
              <a:buNone/>
            </a:pPr>
            <a:r>
              <a:rPr lang="fr-FR" sz="1400" dirty="0" smtClean="0"/>
              <a:t>XIII- Politiques </a:t>
            </a:r>
            <a:r>
              <a:rPr lang="fr-FR" sz="1400" dirty="0"/>
              <a:t>culturelles et gestion du patrimoine en Amérique latine </a:t>
            </a:r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</a:rPr>
              <a:t>– 21 décembre</a:t>
            </a:r>
            <a:endParaRPr lang="fr-FR" sz="1400" dirty="0"/>
          </a:p>
          <a:p>
            <a:pPr lvl="0">
              <a:buNone/>
            </a:pPr>
            <a:endParaRPr lang="fr-FR" sz="1400" dirty="0"/>
          </a:p>
          <a:p>
            <a:pPr lvl="0">
              <a:buNone/>
            </a:pPr>
            <a:r>
              <a:rPr lang="fr-FR" sz="1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06349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31BF3FD-363D-3C4B-8847-93BA34EE4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008" y="187301"/>
            <a:ext cx="8928992" cy="62397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b="1" dirty="0"/>
              <a:t>Travaux et évaluation </a:t>
            </a:r>
          </a:p>
          <a:p>
            <a:pPr>
              <a:buFontTx/>
              <a:buChar char="-"/>
            </a:pPr>
            <a:r>
              <a:rPr lang="fr-FR" sz="2400" b="1" dirty="0" smtClean="0"/>
              <a:t>Trois notes:</a:t>
            </a:r>
            <a:endParaRPr lang="fr-FR" sz="2400" b="1" dirty="0"/>
          </a:p>
          <a:p>
            <a:pPr lvl="3">
              <a:buFont typeface="Wingdings" pitchFamily="2" charset="2"/>
              <a:buChar char="v"/>
            </a:pPr>
            <a:endParaRPr lang="fr-FR" sz="2400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400" b="1" u="sng" dirty="0" smtClean="0"/>
              <a:t>Lectures </a:t>
            </a:r>
            <a:r>
              <a:rPr lang="fr-FR" sz="2400" dirty="0" smtClean="0"/>
              <a:t>(à préparer pour le cours d’après ; questions et résumé / débat) </a:t>
            </a:r>
            <a:r>
              <a:rPr lang="fr-FR" sz="2400" b="1" dirty="0" smtClean="0"/>
              <a:t>(10%)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400" b="1" u="sng" dirty="0" smtClean="0"/>
              <a:t>Travail personnel (40%) </a:t>
            </a:r>
            <a:r>
              <a:rPr lang="fr-FR" sz="2400" b="1" dirty="0" smtClean="0"/>
              <a:t>: </a:t>
            </a:r>
            <a:endParaRPr lang="fr-FR" sz="2400" b="1" dirty="0"/>
          </a:p>
          <a:p>
            <a:pPr lvl="2">
              <a:buFont typeface="Wingdings" pitchFamily="2" charset="2"/>
              <a:buChar char="v"/>
            </a:pPr>
            <a:r>
              <a:rPr lang="fr-FR" sz="2000" b="1" dirty="0"/>
              <a:t>Une note d’avancement de l’exposé, </a:t>
            </a:r>
            <a:r>
              <a:rPr lang="fr-FR" sz="2000" b="1" dirty="0" smtClean="0"/>
              <a:t>à </a:t>
            </a:r>
            <a:r>
              <a:rPr lang="fr-FR" sz="2000" b="1" u="sng" dirty="0"/>
              <a:t>renvoyer par mail </a:t>
            </a:r>
            <a:r>
              <a:rPr lang="fr-FR" sz="2000" b="1" u="sng" dirty="0" smtClean="0"/>
              <a:t>une semaine avant l’exposé</a:t>
            </a:r>
            <a:endParaRPr lang="fr-FR" sz="2000" b="1" dirty="0"/>
          </a:p>
          <a:p>
            <a:pPr lvl="3">
              <a:buFont typeface="Wingdings" pitchFamily="2" charset="2"/>
              <a:buChar char="v"/>
            </a:pPr>
            <a:r>
              <a:rPr lang="fr-FR" sz="2000" b="1" dirty="0"/>
              <a:t>Introduction complète, problématique (=thèse à démontrer), plan et </a:t>
            </a:r>
            <a:r>
              <a:rPr lang="fr-FR" sz="2000" b="1" dirty="0" smtClean="0"/>
              <a:t>bibliographie</a:t>
            </a:r>
            <a:endParaRPr lang="fr-FR" sz="2000" b="1" dirty="0"/>
          </a:p>
          <a:p>
            <a:pPr marL="1371600" lvl="3" indent="0">
              <a:buNone/>
            </a:pPr>
            <a:endParaRPr lang="fr-FR" sz="2400" b="1" dirty="0"/>
          </a:p>
          <a:p>
            <a:pPr lvl="2">
              <a:buFont typeface="Courier New"/>
              <a:buChar char="o"/>
            </a:pPr>
            <a:r>
              <a:rPr lang="fr-FR" sz="2400" b="1" u="sng" dirty="0"/>
              <a:t>Exposé oral illustré par un </a:t>
            </a:r>
            <a:r>
              <a:rPr lang="fr-FR" sz="2400" b="1" u="sng" dirty="0" smtClean="0"/>
              <a:t>diaporama (50%)</a:t>
            </a:r>
            <a:endParaRPr lang="fr-FR" sz="2400" dirty="0"/>
          </a:p>
        </p:txBody>
      </p:sp>
      <p:pic>
        <p:nvPicPr>
          <p:cNvPr id="1026" name="Picture 2" descr="page1image5804816">
            <a:extLst>
              <a:ext uri="{FF2B5EF4-FFF2-40B4-BE49-F238E27FC236}">
                <a16:creationId xmlns="" xmlns:a16="http://schemas.microsoft.com/office/drawing/2014/main" id="{7A314219-1C27-CC48-BEDA-6E2EE9C53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21300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page1image5804816">
            <a:extLst>
              <a:ext uri="{FF2B5EF4-FFF2-40B4-BE49-F238E27FC236}">
                <a16:creationId xmlns="" xmlns:a16="http://schemas.microsoft.com/office/drawing/2014/main" id="{CA0A7DBE-EBB9-F541-B3D2-725F9C81D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9"/>
            <a:ext cx="5321300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947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>
            <a:extLst>
              <a:ext uri="{FF2B5EF4-FFF2-40B4-BE49-F238E27FC236}">
                <a16:creationId xmlns="" xmlns:a16="http://schemas.microsoft.com/office/drawing/2014/main" id="{F1966262-A513-4240-91A1-D464D409F27C}"/>
              </a:ext>
            </a:extLst>
          </p:cNvPr>
          <p:cNvSpPr txBox="1">
            <a:spLocks/>
          </p:cNvSpPr>
          <p:nvPr/>
        </p:nvSpPr>
        <p:spPr>
          <a:xfrm>
            <a:off x="107504" y="7229"/>
            <a:ext cx="8928992" cy="623971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fr-FR" sz="4000" dirty="0"/>
          </a:p>
          <a:p>
            <a:pPr marL="0" indent="0">
              <a:buFont typeface="Arial" pitchFamily="34" charset="0"/>
              <a:buNone/>
            </a:pPr>
            <a:r>
              <a:rPr lang="fr-FR" sz="6400" dirty="0"/>
              <a:t>Le choix du sujet de l’exposé : </a:t>
            </a:r>
          </a:p>
          <a:p>
            <a:pPr>
              <a:buFontTx/>
              <a:buChar char="-"/>
            </a:pPr>
            <a:r>
              <a:rPr lang="fr-FR" sz="6400" dirty="0"/>
              <a:t>Précis, de préférence géographiquement, ou thématiquement (mais pas régionalisant). Doit être un cas d’étude.</a:t>
            </a:r>
          </a:p>
          <a:p>
            <a:pPr>
              <a:buFontTx/>
              <a:buChar char="-"/>
            </a:pPr>
            <a:r>
              <a:rPr lang="fr-FR" sz="6400" dirty="0"/>
              <a:t>Permet de déployer une analyse construite fondée sur des méthodes </a:t>
            </a:r>
            <a:r>
              <a:rPr lang="fr-FR" sz="6400" dirty="0" smtClean="0"/>
              <a:t>disciplinaires</a:t>
            </a:r>
            <a:r>
              <a:rPr lang="fr-FR" sz="6400" dirty="0"/>
              <a:t>.</a:t>
            </a:r>
          </a:p>
          <a:p>
            <a:pPr>
              <a:buFontTx/>
              <a:buChar char="-"/>
            </a:pPr>
            <a:r>
              <a:rPr lang="fr-FR" sz="6400" dirty="0"/>
              <a:t>Donne tout sa place au contexte historique, politique, culturel et économique latino-américain choisi. </a:t>
            </a:r>
          </a:p>
          <a:p>
            <a:pPr marL="0" indent="0">
              <a:buFont typeface="Arial" pitchFamily="34" charset="0"/>
              <a:buNone/>
            </a:pPr>
            <a:endParaRPr lang="fr-FR" sz="6400" dirty="0"/>
          </a:p>
          <a:p>
            <a:pPr marL="0" indent="0">
              <a:buFont typeface="Arial" pitchFamily="34" charset="0"/>
              <a:buNone/>
            </a:pPr>
            <a:r>
              <a:rPr lang="fr-FR" sz="6400" dirty="0"/>
              <a:t>Ex des sujets des années passées : </a:t>
            </a:r>
          </a:p>
          <a:p>
            <a:pPr>
              <a:buFontTx/>
              <a:buChar char="-"/>
            </a:pPr>
            <a:r>
              <a:rPr lang="fr-FR" sz="6400" dirty="0"/>
              <a:t>Le processus de paix en Colombie au prisme du dialogue entre le gouvernement et les FARC.</a:t>
            </a:r>
          </a:p>
          <a:p>
            <a:pPr>
              <a:buFontTx/>
              <a:buChar char="-"/>
            </a:pPr>
            <a:r>
              <a:rPr lang="fr-FR" sz="6400" dirty="0"/>
              <a:t>Amérique latine : Alternance Kirchner </a:t>
            </a:r>
            <a:r>
              <a:rPr lang="fr-FR" sz="6400" dirty="0" smtClean="0"/>
              <a:t>/ </a:t>
            </a:r>
            <a:r>
              <a:rPr lang="fr-FR" sz="6400" dirty="0" err="1" smtClean="0"/>
              <a:t>Macri</a:t>
            </a:r>
            <a:r>
              <a:rPr lang="fr-FR" sz="6400" dirty="0"/>
              <a:t>, comment expliquer la défaite du parti justicialiste en 2015 ?</a:t>
            </a:r>
          </a:p>
          <a:p>
            <a:pPr>
              <a:buFontTx/>
              <a:buChar char="-"/>
            </a:pPr>
            <a:r>
              <a:rPr lang="fr-FR" sz="6400" dirty="0"/>
              <a:t>L’opération « Lava </a:t>
            </a:r>
            <a:r>
              <a:rPr lang="fr-FR" sz="6400" dirty="0" err="1"/>
              <a:t>Jato</a:t>
            </a:r>
            <a:r>
              <a:rPr lang="fr-FR" sz="6400" dirty="0"/>
              <a:t> » et la crise politique au Brésil.</a:t>
            </a:r>
          </a:p>
          <a:p>
            <a:pPr>
              <a:buFontTx/>
              <a:buChar char="-"/>
            </a:pPr>
            <a:r>
              <a:rPr lang="fr-FR" sz="6400" dirty="0"/>
              <a:t>La montée en puissance des Églises évangéliques au Brésil. </a:t>
            </a:r>
          </a:p>
          <a:p>
            <a:pPr>
              <a:buFontTx/>
              <a:buChar char="-"/>
            </a:pPr>
            <a:r>
              <a:rPr lang="fr-FR" sz="6400" dirty="0"/>
              <a:t>Les enjeux miniers en Colombie.</a:t>
            </a:r>
          </a:p>
          <a:p>
            <a:pPr>
              <a:buFontTx/>
              <a:buChar char="-"/>
            </a:pPr>
            <a:r>
              <a:rPr lang="fr-FR" sz="6400" dirty="0"/>
              <a:t>L’</a:t>
            </a:r>
            <a:r>
              <a:rPr lang="fr-FR" sz="6400" dirty="0" err="1"/>
              <a:t>intégration</a:t>
            </a:r>
            <a:r>
              <a:rPr lang="fr-FR" sz="6400" dirty="0"/>
              <a:t>​​ territoriale​ ​des ​​</a:t>
            </a:r>
            <a:r>
              <a:rPr lang="fr-FR" sz="6400" i="1" dirty="0"/>
              <a:t>favelas</a:t>
            </a:r>
            <a:r>
              <a:rPr lang="fr-FR" sz="6400" dirty="0"/>
              <a:t>​ ​dans ​​le ​​tissu ​​urbain​ ​de ​​Rio​ ​de ​​Janeiro. </a:t>
            </a:r>
          </a:p>
          <a:p>
            <a:pPr>
              <a:buFontTx/>
              <a:buChar char="-"/>
            </a:pPr>
            <a:r>
              <a:rPr lang="fr-FR" sz="6400" dirty="0"/>
              <a:t>Les élections présidentielles de 2017 au Chili.</a:t>
            </a:r>
          </a:p>
          <a:p>
            <a:pPr>
              <a:buFontTx/>
              <a:buChar char="-"/>
            </a:pPr>
            <a:r>
              <a:rPr lang="fr-FR" sz="6400" dirty="0"/>
              <a:t>L’indigénisme au Guatemala : le mouvement maya porté sur la scène internationale.</a:t>
            </a:r>
          </a:p>
          <a:p>
            <a:pPr>
              <a:buFontTx/>
              <a:buChar char="-"/>
            </a:pPr>
            <a:r>
              <a:rPr lang="fr-FR" sz="6400" dirty="0"/>
              <a:t>Vers une régularisation des relations entre Cuba et les Etats-Unis ?</a:t>
            </a:r>
          </a:p>
          <a:p>
            <a:pPr>
              <a:buFontTx/>
              <a:buChar char="-"/>
            </a:pPr>
            <a:r>
              <a:rPr lang="fr-FR" sz="6400" dirty="0"/>
              <a:t>Mercosur : un facteur d’</a:t>
            </a:r>
            <a:r>
              <a:rPr lang="fr-FR" sz="6400" dirty="0" err="1"/>
              <a:t>intégration</a:t>
            </a:r>
            <a:r>
              <a:rPr lang="fr-FR" sz="6400" dirty="0"/>
              <a:t> en </a:t>
            </a:r>
            <a:r>
              <a:rPr lang="fr-FR" sz="6400" dirty="0" err="1"/>
              <a:t>Amérique</a:t>
            </a:r>
            <a:r>
              <a:rPr lang="fr-FR" sz="6400" dirty="0"/>
              <a:t> latine ? </a:t>
            </a:r>
          </a:p>
          <a:p>
            <a:pPr>
              <a:buFontTx/>
              <a:buChar char="-"/>
            </a:pPr>
            <a:r>
              <a:rPr lang="fr-FR" sz="6400" dirty="0"/>
              <a:t>La question Mapuche au Chili. </a:t>
            </a:r>
          </a:p>
          <a:p>
            <a:pPr>
              <a:buFontTx/>
              <a:buChar char="-"/>
            </a:pPr>
            <a:r>
              <a:rPr lang="fr-FR" sz="6400" dirty="0"/>
              <a:t>La gestion et l’accès à l’eau en zone urbaine, l’exemple de São Paulo en 2014 et 2015</a:t>
            </a:r>
          </a:p>
          <a:p>
            <a:pPr>
              <a:buFontTx/>
              <a:buChar char="-"/>
            </a:pPr>
            <a:r>
              <a:rPr lang="fr-FR" sz="6400" dirty="0"/>
              <a:t>Le scandale </a:t>
            </a:r>
            <a:r>
              <a:rPr lang="fr-FR" sz="6400" dirty="0" err="1"/>
              <a:t>Odebrecht</a:t>
            </a:r>
            <a:r>
              <a:rPr lang="fr-FR" sz="6400" dirty="0"/>
              <a:t> au Brésil.</a:t>
            </a:r>
          </a:p>
          <a:p>
            <a:pPr>
              <a:buFontTx/>
              <a:buChar char="-"/>
            </a:pPr>
            <a:r>
              <a:rPr lang="fr-FR" sz="6400" dirty="0" err="1"/>
              <a:t>Extractivisme</a:t>
            </a:r>
            <a:r>
              <a:rPr lang="fr-FR" sz="6400" dirty="0"/>
              <a:t> et militantisme écologique en Amérique Latine.</a:t>
            </a:r>
          </a:p>
          <a:p>
            <a:pPr>
              <a:buFontTx/>
              <a:buChar char="-"/>
            </a:pPr>
            <a:r>
              <a:rPr lang="fr-FR" sz="6400" dirty="0"/>
              <a:t>Les enjeux </a:t>
            </a:r>
            <a:r>
              <a:rPr lang="fr-FR" sz="6400" dirty="0" smtClean="0"/>
              <a:t>halieutiques </a:t>
            </a:r>
            <a:r>
              <a:rPr lang="fr-FR" sz="6400" dirty="0"/>
              <a:t>au Chili.</a:t>
            </a:r>
          </a:p>
          <a:p>
            <a:pPr>
              <a:buFontTx/>
              <a:buChar char="-"/>
            </a:pPr>
            <a:r>
              <a:rPr lang="fr-FR" sz="6400" dirty="0"/>
              <a:t>Le Brésil ou la démocratie des juges.</a:t>
            </a:r>
          </a:p>
          <a:p>
            <a:pPr>
              <a:buFontTx/>
              <a:buChar char="-"/>
            </a:pPr>
            <a:r>
              <a:rPr lang="fr-FR" sz="6400" dirty="0"/>
              <a:t>Le modèle de développement costaricien en question</a:t>
            </a:r>
          </a:p>
          <a:p>
            <a:pPr>
              <a:buFontTx/>
              <a:buChar char="-"/>
            </a:pPr>
            <a:r>
              <a:rPr lang="fr-FR" sz="6400" dirty="0"/>
              <a:t>L’expérimentation de l’économie du troc en Argentine</a:t>
            </a:r>
          </a:p>
          <a:p>
            <a:pPr>
              <a:buFontTx/>
              <a:buChar char="-"/>
            </a:pPr>
            <a:endParaRPr lang="fr-FR" sz="4000" dirty="0"/>
          </a:p>
          <a:p>
            <a:pPr>
              <a:buFontTx/>
              <a:buChar char="-"/>
            </a:pPr>
            <a:endParaRPr lang="fr-FR" sz="4000" dirty="0"/>
          </a:p>
          <a:p>
            <a:pPr>
              <a:buFontTx/>
              <a:buChar char="-"/>
            </a:pPr>
            <a:endParaRPr lang="fr-FR" sz="4000" dirty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b="1" dirty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 marL="0" indent="0">
              <a:buFont typeface="Arial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480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2267"/>
          </a:xfrm>
        </p:spPr>
        <p:txBody>
          <a:bodyPr>
            <a:normAutofit/>
          </a:bodyPr>
          <a:lstStyle/>
          <a:p>
            <a:r>
              <a:rPr lang="fr-FR" sz="2800" dirty="0"/>
              <a:t>Bibliographie générale en français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6629" y="932973"/>
            <a:ext cx="9027371" cy="5727418"/>
          </a:xfrm>
        </p:spPr>
        <p:txBody>
          <a:bodyPr>
            <a:noAutofit/>
          </a:bodyPr>
          <a:lstStyle/>
          <a:p>
            <a:r>
              <a:rPr lang="fr-FR" sz="1400" dirty="0"/>
              <a:t>Ouvrages généraux</a:t>
            </a:r>
          </a:p>
          <a:p>
            <a:pPr marL="0" indent="0">
              <a:buNone/>
            </a:pPr>
            <a:r>
              <a:rPr lang="fr-FR" sz="1400" b="1" dirty="0"/>
              <a:t>A. Artigas, </a:t>
            </a:r>
            <a:r>
              <a:rPr lang="fr-FR" sz="1400" i="1" dirty="0"/>
              <a:t>Amérique du Sud : les démocraties inachevées, </a:t>
            </a:r>
            <a:r>
              <a:rPr lang="fr-FR" sz="1400" dirty="0"/>
              <a:t>Paris, A. Colin, 2005 </a:t>
            </a:r>
          </a:p>
          <a:p>
            <a:pPr marL="0" indent="0">
              <a:buNone/>
            </a:pPr>
            <a:r>
              <a:rPr lang="fr-FR" sz="1400" b="1" dirty="0"/>
              <a:t>O. Compagnon, M.-L. </a:t>
            </a:r>
            <a:r>
              <a:rPr lang="fr-FR" sz="1400" b="1" dirty="0" err="1"/>
              <a:t>Geoffray</a:t>
            </a:r>
            <a:r>
              <a:rPr lang="fr-FR" sz="1400" b="1" dirty="0"/>
              <a:t> (</a:t>
            </a:r>
            <a:r>
              <a:rPr lang="fr-FR" sz="1400" b="1" dirty="0" err="1"/>
              <a:t>dir</a:t>
            </a:r>
            <a:r>
              <a:rPr lang="fr-FR" sz="1400" b="1" dirty="0"/>
              <a:t>.), </a:t>
            </a:r>
            <a:r>
              <a:rPr lang="fr-FR" sz="1400" i="1" dirty="0"/>
              <a:t>Amérique latine 2015-2016</a:t>
            </a:r>
            <a:r>
              <a:rPr lang="fr-FR" sz="1400" dirty="0"/>
              <a:t>, Paris, La documentation française, 2016 </a:t>
            </a:r>
          </a:p>
          <a:p>
            <a:pPr marL="0" indent="0">
              <a:buNone/>
            </a:pPr>
            <a:r>
              <a:rPr lang="fr-FR" sz="1400" b="1" dirty="0"/>
              <a:t>G. </a:t>
            </a:r>
            <a:r>
              <a:rPr lang="fr-FR" sz="1400" b="1" dirty="0" err="1"/>
              <a:t>Couffignal</a:t>
            </a:r>
            <a:r>
              <a:rPr lang="fr-FR" sz="1400" b="1" dirty="0"/>
              <a:t> (</a:t>
            </a:r>
            <a:r>
              <a:rPr lang="fr-FR" sz="1400" b="1" dirty="0" err="1"/>
              <a:t>dir</a:t>
            </a:r>
            <a:r>
              <a:rPr lang="fr-FR" sz="1400" b="1" dirty="0"/>
              <a:t>), </a:t>
            </a:r>
            <a:r>
              <a:rPr lang="fr-FR" sz="1400" i="1" dirty="0"/>
              <a:t>Amérique latine 2012, année charnière, </a:t>
            </a:r>
            <a:r>
              <a:rPr lang="fr-FR" sz="1400" dirty="0"/>
              <a:t>Paris, La documentation française, 2013 </a:t>
            </a:r>
          </a:p>
          <a:p>
            <a:pPr marL="0" indent="0">
              <a:buNone/>
            </a:pPr>
            <a:r>
              <a:rPr lang="fr-FR" sz="1400" b="1" dirty="0"/>
              <a:t>O. </a:t>
            </a:r>
            <a:r>
              <a:rPr lang="fr-FR" sz="1400" b="1" dirty="0" err="1"/>
              <a:t>Dabène</a:t>
            </a:r>
            <a:r>
              <a:rPr lang="fr-FR" sz="1400" b="1" dirty="0"/>
              <a:t>, </a:t>
            </a:r>
            <a:r>
              <a:rPr lang="fr-FR" sz="1400" i="1" dirty="0"/>
              <a:t>L’Amérique latine à l’époque contemporaine</a:t>
            </a:r>
            <a:r>
              <a:rPr lang="fr-FR" sz="1400" dirty="0"/>
              <a:t>, Paris, A. Colin, 6e </a:t>
            </a:r>
            <a:r>
              <a:rPr lang="fr-FR" sz="1400" dirty="0" err="1"/>
              <a:t>ed</a:t>
            </a:r>
            <a:r>
              <a:rPr lang="fr-FR" sz="1400" dirty="0"/>
              <a:t>. 2006 </a:t>
            </a:r>
          </a:p>
          <a:p>
            <a:pPr marL="0" indent="0">
              <a:buNone/>
            </a:pPr>
            <a:r>
              <a:rPr lang="fr-FR" sz="1400" b="1" dirty="0" smtClean="0"/>
              <a:t>F. </a:t>
            </a:r>
            <a:r>
              <a:rPr lang="fr-FR" sz="1400" b="1" dirty="0" err="1" smtClean="0"/>
              <a:t>Gaudichaud</a:t>
            </a:r>
            <a:r>
              <a:rPr lang="fr-FR" sz="1400" b="1" dirty="0" smtClean="0"/>
              <a:t>, Th. </a:t>
            </a:r>
            <a:r>
              <a:rPr lang="fr-FR" sz="1400" b="1" dirty="0" err="1" smtClean="0"/>
              <a:t>Posado</a:t>
            </a:r>
            <a:r>
              <a:rPr lang="fr-FR" sz="1400" b="1" dirty="0" smtClean="0"/>
              <a:t>, </a:t>
            </a:r>
            <a:r>
              <a:rPr lang="fr-FR" sz="1400" i="1" dirty="0"/>
              <a:t>Gouvernements progressistes en Amérique latine (1998-2018). La fin d'un âge d'or</a:t>
            </a:r>
            <a:r>
              <a:rPr lang="fr-FR" sz="1400" dirty="0"/>
              <a:t>, </a:t>
            </a:r>
            <a:r>
              <a:rPr lang="fr-FR" sz="1400" dirty="0" smtClean="0"/>
              <a:t>PUR, 2021.</a:t>
            </a:r>
            <a:endParaRPr lang="fr-FR" sz="1400" b="1" dirty="0" smtClean="0"/>
          </a:p>
          <a:p>
            <a:pPr marL="0" indent="0">
              <a:buNone/>
            </a:pPr>
            <a:r>
              <a:rPr lang="fr-FR" sz="1400" b="1" dirty="0" smtClean="0"/>
              <a:t>B</a:t>
            </a:r>
            <a:r>
              <a:rPr lang="fr-FR" sz="1400" b="1" dirty="0"/>
              <a:t>. Marques-Pereira et D. </a:t>
            </a:r>
            <a:r>
              <a:rPr lang="fr-FR" sz="1400" b="1" dirty="0" err="1"/>
              <a:t>Garibay</a:t>
            </a:r>
            <a:r>
              <a:rPr lang="fr-FR" sz="1400" dirty="0"/>
              <a:t>, </a:t>
            </a:r>
            <a:r>
              <a:rPr lang="fr-FR" sz="1400" i="1" dirty="0"/>
              <a:t>La politique en Amérique latine , </a:t>
            </a:r>
            <a:r>
              <a:rPr lang="fr-FR" sz="1400" dirty="0"/>
              <a:t>Paris, A. Colin, 2011 </a:t>
            </a:r>
          </a:p>
          <a:p>
            <a:pPr marL="0" indent="0">
              <a:buNone/>
            </a:pPr>
            <a:r>
              <a:rPr lang="fr-FR" sz="1400" b="1" dirty="0" smtClean="0"/>
              <a:t>E. </a:t>
            </a:r>
            <a:r>
              <a:rPr lang="fr-FR" sz="1400" b="1" dirty="0" err="1" smtClean="0"/>
              <a:t>Palieraki</a:t>
            </a:r>
            <a:r>
              <a:rPr lang="fr-FR" sz="1400" b="1" dirty="0" smtClean="0"/>
              <a:t> et C. Thibaud, </a:t>
            </a:r>
            <a:r>
              <a:rPr lang="fr-FR" sz="1400" i="1" dirty="0" smtClean="0"/>
              <a:t>L’Amérique latine embrasée. Deux siècles de révolutions et de contre-révolutions</a:t>
            </a:r>
            <a:r>
              <a:rPr lang="fr-FR" sz="1400" dirty="0" smtClean="0"/>
              <a:t>, Paris, A. Colin, 2023.</a:t>
            </a:r>
          </a:p>
          <a:p>
            <a:pPr marL="0" indent="0">
              <a:buNone/>
            </a:pPr>
            <a:r>
              <a:rPr lang="fr-FR" sz="1400" b="1" dirty="0" smtClean="0"/>
              <a:t>A</a:t>
            </a:r>
            <a:r>
              <a:rPr lang="fr-FR" sz="1400" b="1" dirty="0"/>
              <a:t>. </a:t>
            </a:r>
            <a:r>
              <a:rPr lang="fr-FR" sz="1400" b="1" dirty="0" err="1"/>
              <a:t>Rouquié</a:t>
            </a:r>
            <a:r>
              <a:rPr lang="fr-FR" sz="1400" b="1" dirty="0"/>
              <a:t>, </a:t>
            </a:r>
            <a:r>
              <a:rPr lang="fr-FR" sz="1400" i="1" dirty="0"/>
              <a:t>Amérique latine, Introduction à l’Extrême Occident</a:t>
            </a:r>
            <a:r>
              <a:rPr lang="fr-FR" sz="1400" dirty="0"/>
              <a:t>, Paris, Point Seuil, 1998 </a:t>
            </a:r>
          </a:p>
          <a:p>
            <a:pPr marL="0" indent="0">
              <a:buNone/>
            </a:pPr>
            <a:r>
              <a:rPr lang="fr-FR" sz="1400" b="1" dirty="0"/>
              <a:t>J. </a:t>
            </a:r>
            <a:r>
              <a:rPr lang="fr-FR" sz="1400" b="1" dirty="0" err="1"/>
              <a:t>Santiso</a:t>
            </a:r>
            <a:r>
              <a:rPr lang="fr-FR" sz="1400" dirty="0"/>
              <a:t>, </a:t>
            </a:r>
            <a:r>
              <a:rPr lang="fr-FR" sz="1400" i="1" dirty="0"/>
              <a:t>Amérique latine. Révolutionnaire, libérale, pragmatique, </a:t>
            </a:r>
            <a:r>
              <a:rPr lang="fr-FR" sz="1400" dirty="0"/>
              <a:t>Paris, Autrement, 2006 </a:t>
            </a:r>
          </a:p>
          <a:p>
            <a:pPr marL="0" indent="0">
              <a:buNone/>
            </a:pPr>
            <a:r>
              <a:rPr lang="fr-FR" sz="1400" b="1" dirty="0"/>
              <a:t>E. </a:t>
            </a:r>
            <a:r>
              <a:rPr lang="fr-FR" sz="1400" b="1" dirty="0" err="1"/>
              <a:t>Theysset</a:t>
            </a:r>
            <a:r>
              <a:rPr lang="fr-FR" sz="1400" b="1" dirty="0"/>
              <a:t>, </a:t>
            </a:r>
            <a:r>
              <a:rPr lang="fr-FR" sz="1400" i="1" dirty="0"/>
              <a:t>L’Amérique latine à l’aube du XXIe siècle</a:t>
            </a:r>
            <a:r>
              <a:rPr lang="fr-FR" sz="1400" dirty="0"/>
              <a:t>, Paris, </a:t>
            </a:r>
            <a:r>
              <a:rPr lang="fr-FR" sz="1400" dirty="0" err="1" smtClean="0"/>
              <a:t>Econ</a:t>
            </a:r>
            <a:r>
              <a:rPr lang="fr-FR" sz="1400" dirty="0" err="1" smtClean="0"/>
              <a:t>ó</a:t>
            </a:r>
            <a:r>
              <a:rPr lang="fr-FR" sz="1400" dirty="0" err="1" smtClean="0"/>
              <a:t>mica</a:t>
            </a:r>
            <a:r>
              <a:rPr lang="fr-FR" sz="1400" dirty="0"/>
              <a:t>, 1999 </a:t>
            </a:r>
          </a:p>
          <a:p>
            <a:pPr marL="0" indent="0">
              <a:buNone/>
            </a:pPr>
            <a:r>
              <a:rPr lang="fr-FR" sz="1400" b="1" dirty="0"/>
              <a:t>P. </a:t>
            </a:r>
            <a:r>
              <a:rPr lang="fr-FR" sz="1400" b="1" dirty="0" err="1"/>
              <a:t>Vayssière</a:t>
            </a:r>
            <a:r>
              <a:rPr lang="fr-FR" sz="1400" b="1" dirty="0"/>
              <a:t>, </a:t>
            </a:r>
            <a:r>
              <a:rPr lang="fr-FR" sz="1400" i="1" dirty="0"/>
              <a:t>L’Amérique latine de 1890 à nos jours</a:t>
            </a:r>
            <a:r>
              <a:rPr lang="fr-FR" sz="1400" dirty="0"/>
              <a:t>, Paris, Hachette, 2006 (3ème éd.)  </a:t>
            </a:r>
          </a:p>
        </p:txBody>
      </p:sp>
    </p:spTree>
    <p:extLst>
      <p:ext uri="{BB962C8B-B14F-4D97-AF65-F5344CB8AC3E}">
        <p14:creationId xmlns:p14="http://schemas.microsoft.com/office/powerpoint/2010/main" val="205282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2267"/>
          </a:xfrm>
        </p:spPr>
        <p:txBody>
          <a:bodyPr>
            <a:normAutofit/>
          </a:bodyPr>
          <a:lstStyle/>
          <a:p>
            <a:r>
              <a:rPr lang="fr-FR" sz="2800" dirty="0"/>
              <a:t>Bibliographie générale en français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6629" y="932973"/>
            <a:ext cx="9027371" cy="57274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400" dirty="0" smtClean="0"/>
              <a:t>Revues </a:t>
            </a:r>
            <a:r>
              <a:rPr lang="fr-FR" sz="1400" dirty="0"/>
              <a:t>en français spécialisées sur l’Amérique latine :</a:t>
            </a:r>
          </a:p>
          <a:p>
            <a:pPr>
              <a:buNone/>
            </a:pPr>
            <a:r>
              <a:rPr lang="fr-FR" sz="1400" i="1" dirty="0"/>
              <a:t>	</a:t>
            </a:r>
            <a:r>
              <a:rPr lang="fr-FR" sz="1400" i="1" dirty="0" smtClean="0"/>
              <a:t>Cahiers </a:t>
            </a:r>
            <a:r>
              <a:rPr lang="fr-FR" sz="1400" i="1" dirty="0"/>
              <a:t>des Amériques latines, </a:t>
            </a:r>
            <a:r>
              <a:rPr lang="fr-FR" sz="1400" dirty="0"/>
              <a:t>IHEAL</a:t>
            </a:r>
          </a:p>
          <a:p>
            <a:pPr>
              <a:buNone/>
            </a:pPr>
            <a:r>
              <a:rPr lang="fr-FR" sz="1400" i="1" dirty="0"/>
              <a:t>	L’Ordinaire latino-américain, </a:t>
            </a:r>
            <a:r>
              <a:rPr lang="fr-FR" sz="1400" dirty="0"/>
              <a:t>Université Toulouse-Le Mirail</a:t>
            </a:r>
          </a:p>
          <a:p>
            <a:pPr>
              <a:buNone/>
            </a:pPr>
            <a:r>
              <a:rPr lang="fr-FR" sz="1400" i="1" dirty="0"/>
              <a:t>	</a:t>
            </a:r>
            <a:r>
              <a:rPr lang="fr-FR" sz="1400" i="1" dirty="0" err="1"/>
              <a:t>Nuevo</a:t>
            </a:r>
            <a:r>
              <a:rPr lang="fr-FR" sz="1400" i="1" dirty="0"/>
              <a:t> </a:t>
            </a:r>
            <a:r>
              <a:rPr lang="fr-FR" sz="1400" i="1" dirty="0" err="1"/>
              <a:t>Mundo</a:t>
            </a:r>
            <a:r>
              <a:rPr lang="fr-FR" sz="1400" i="1" dirty="0"/>
              <a:t> </a:t>
            </a:r>
            <a:r>
              <a:rPr lang="fr-FR" sz="1400" i="1" dirty="0" err="1"/>
              <a:t>Mundos</a:t>
            </a:r>
            <a:r>
              <a:rPr lang="fr-FR" sz="1400" i="1" dirty="0"/>
              <a:t> </a:t>
            </a:r>
            <a:r>
              <a:rPr lang="fr-FR" sz="1400" i="1" dirty="0" err="1"/>
              <a:t>Nuevos</a:t>
            </a:r>
            <a:r>
              <a:rPr lang="fr-FR" sz="1400" i="1" dirty="0"/>
              <a:t> </a:t>
            </a:r>
            <a:r>
              <a:rPr lang="fr-FR" sz="1400" dirty="0"/>
              <a:t>revue en ligne du laboratoire Mondes Américains (EHESS, Paris 1, Paris 10)</a:t>
            </a:r>
            <a:endParaRPr lang="fr-FR" sz="1400" i="1" dirty="0"/>
          </a:p>
          <a:p>
            <a:pPr>
              <a:buNone/>
            </a:pPr>
            <a:r>
              <a:rPr lang="fr-FR" sz="1400" i="1" dirty="0"/>
              <a:t>	Problèmes d’Amérique latine, </a:t>
            </a:r>
            <a:r>
              <a:rPr lang="fr-FR" sz="1400" dirty="0"/>
              <a:t>Documentation Française</a:t>
            </a:r>
          </a:p>
          <a:p>
            <a:pPr>
              <a:buNone/>
            </a:pPr>
            <a:r>
              <a:rPr lang="en-US" sz="1400" dirty="0"/>
              <a:t>	DIAL, </a:t>
            </a:r>
            <a:r>
              <a:rPr lang="en-US" sz="1400" u="sng" dirty="0">
                <a:hlinkClick r:id="rId3"/>
              </a:rPr>
              <a:t>www.alterinfos.org</a:t>
            </a:r>
            <a:endParaRPr lang="fr-FR" sz="1400" dirty="0"/>
          </a:p>
          <a:p>
            <a:pPr>
              <a:buNone/>
            </a:pPr>
            <a:r>
              <a:rPr lang="en-US" sz="1400" dirty="0"/>
              <a:t>	Latin Reporters, </a:t>
            </a:r>
            <a:r>
              <a:rPr lang="en-US" sz="1400" u="sng" dirty="0">
                <a:hlinkClick r:id="rId4"/>
              </a:rPr>
              <a:t>www.latinreporters.com</a:t>
            </a:r>
            <a:endParaRPr lang="en-US" sz="1400" u="sng" dirty="0"/>
          </a:p>
          <a:p>
            <a:pPr>
              <a:buNone/>
            </a:pPr>
            <a:r>
              <a:rPr lang="fr-FR" sz="1400" dirty="0"/>
              <a:t>	Le site de l’Observatoire politique de l’Amérique latine et de la Caraïbe (OPALC) : http://www.sciencespo.fr/opalc/ </a:t>
            </a:r>
          </a:p>
          <a:p>
            <a:pPr marL="0" indent="0">
              <a:buNone/>
            </a:pPr>
            <a:endParaRPr lang="fr-FR" sz="1400" dirty="0"/>
          </a:p>
          <a:p>
            <a:r>
              <a:rPr lang="fr-FR" sz="1400" dirty="0"/>
              <a:t>Numéros spéciaux dans certaines revues: </a:t>
            </a:r>
            <a:r>
              <a:rPr lang="fr-FR" sz="1400" i="1" dirty="0"/>
              <a:t>Revue internationale de politique comparée</a:t>
            </a:r>
            <a:r>
              <a:rPr lang="fr-FR" sz="1400" dirty="0"/>
              <a:t> (vol. 12, 2005) ;</a:t>
            </a:r>
            <a:r>
              <a:rPr lang="fr-FR" sz="1400" i="1" dirty="0"/>
              <a:t> Mouvements</a:t>
            </a:r>
            <a:r>
              <a:rPr lang="fr-FR" sz="1400" dirty="0"/>
              <a:t> (n°47/48, 2006),</a:t>
            </a:r>
            <a:r>
              <a:rPr lang="fr-FR" sz="1400" i="1" dirty="0"/>
              <a:t> </a:t>
            </a:r>
            <a:r>
              <a:rPr lang="fr-FR" sz="1400" i="1" dirty="0" smtClean="0"/>
              <a:t>Transcontinentales</a:t>
            </a:r>
            <a:r>
              <a:rPr lang="fr-FR" sz="1400" dirty="0" smtClean="0"/>
              <a:t> </a:t>
            </a:r>
            <a:r>
              <a:rPr lang="fr-FR" sz="1400" dirty="0"/>
              <a:t>(n°4, 1</a:t>
            </a:r>
            <a:r>
              <a:rPr lang="fr-FR" sz="1400" baseline="30000" dirty="0"/>
              <a:t>er</a:t>
            </a:r>
            <a:r>
              <a:rPr lang="fr-FR" sz="1400" dirty="0"/>
              <a:t> semestre 2007) ;</a:t>
            </a:r>
            <a:r>
              <a:rPr lang="fr-FR" sz="1400" i="1" dirty="0"/>
              <a:t> Alternatives Sud ; Courrier International ; Communisme ; Cahier d’Histoire immédiate </a:t>
            </a:r>
            <a:r>
              <a:rPr lang="fr-FR" sz="1400" dirty="0"/>
              <a:t>(n°33, printemps 2008</a:t>
            </a:r>
            <a:r>
              <a:rPr lang="fr-FR" sz="1400" dirty="0" smtClean="0"/>
              <a:t>). Voir aussi le dossier « Amérique latine » du </a:t>
            </a:r>
            <a:r>
              <a:rPr lang="es-ES" sz="1400" dirty="0"/>
              <a:t>Magazine </a:t>
            </a:r>
            <a:r>
              <a:rPr lang="es-ES" sz="1400" i="1" dirty="0" err="1"/>
              <a:t>L’Histoire</a:t>
            </a:r>
            <a:r>
              <a:rPr lang="es-ES" sz="1400" dirty="0"/>
              <a:t>, n°322, </a:t>
            </a:r>
            <a:r>
              <a:rPr lang="es-ES" sz="1400" dirty="0" err="1" smtClean="0"/>
              <a:t>juillet</a:t>
            </a:r>
            <a:r>
              <a:rPr lang="es-ES" sz="1400" dirty="0" smtClean="0"/>
              <a:t> 2007</a:t>
            </a:r>
            <a:r>
              <a:rPr lang="fr-FR" sz="1400" dirty="0" smtClean="0"/>
              <a:t> (sur l’histoire latino-américaine depuis la conquête jusqu’aux années 2000)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564735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CM1 : Qu’est</a:t>
            </a:r>
            <a:r>
              <a:rPr lang="fr-FR" dirty="0"/>
              <a:t>-ce que l’Amérique latine?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45391"/>
            <a:ext cx="8229600" cy="3780772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/>
              <a:t>I. L’Amérique latine : ses noms et leur histoire</a:t>
            </a:r>
            <a:endParaRPr lang="fr-FR" dirty="0"/>
          </a:p>
          <a:p>
            <a:pPr marL="0" indent="0">
              <a:buNone/>
            </a:pPr>
            <a:r>
              <a:rPr lang="fr-FR" b="1" dirty="0" smtClean="0"/>
              <a:t>II. De la conquête et la colonisation aux États-nations</a:t>
            </a:r>
            <a:endParaRPr lang="fr-FR" dirty="0"/>
          </a:p>
          <a:p>
            <a:pPr marL="0" indent="0">
              <a:buNone/>
            </a:pPr>
            <a:r>
              <a:rPr lang="fr-FR" b="1" dirty="0" smtClean="0"/>
              <a:t>III. Contraintes </a:t>
            </a:r>
            <a:r>
              <a:rPr lang="fr-FR" b="1" dirty="0"/>
              <a:t>et </a:t>
            </a:r>
            <a:r>
              <a:rPr lang="fr-FR" b="1" dirty="0" smtClean="0"/>
              <a:t>défis de l’Amérique latine contemporaine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8657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83068"/>
          </a:xfrm>
        </p:spPr>
        <p:txBody>
          <a:bodyPr>
            <a:noAutofit/>
          </a:bodyPr>
          <a:lstStyle/>
          <a:p>
            <a:pPr marL="0" indent="0"/>
            <a:r>
              <a:rPr lang="fr-FR" sz="2800" b="1" dirty="0"/>
              <a:t>I. L’Amérique latine : ses noms et leur histoire</a:t>
            </a:r>
            <a:endParaRPr lang="fr-FR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3109313" cy="4525963"/>
          </a:xfrm>
        </p:spPr>
        <p:txBody>
          <a:bodyPr/>
          <a:lstStyle/>
          <a:p>
            <a:r>
              <a:rPr lang="fr-BE" dirty="0" smtClean="0"/>
              <a:t>Amérique du Nord / Amérique centrale / Amérique du Sud</a:t>
            </a:r>
          </a:p>
          <a:p>
            <a:r>
              <a:rPr lang="fr-BE" dirty="0" smtClean="0"/>
              <a:t>Amérique latine = Mexique + Amérique centrale + Amérique du Sud</a:t>
            </a:r>
            <a:endParaRPr lang="fr-BE" dirty="0"/>
          </a:p>
        </p:txBody>
      </p:sp>
      <p:pic>
        <p:nvPicPr>
          <p:cNvPr id="9" name="Picture 4" descr="carte muet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536" y="1205143"/>
            <a:ext cx="4565613" cy="492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208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arteMa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128" y="15875"/>
            <a:ext cx="4830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7976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490</TotalTime>
  <Words>664</Words>
  <Application>Microsoft Macintosh PowerPoint</Application>
  <PresentationFormat>On-screen Show (4:3)</PresentationFormat>
  <Paragraphs>135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Executive</vt:lpstr>
      <vt:lpstr>   Amérique latine </vt:lpstr>
      <vt:lpstr>Plan du cours  </vt:lpstr>
      <vt:lpstr>PowerPoint Presentation</vt:lpstr>
      <vt:lpstr>PowerPoint Presentation</vt:lpstr>
      <vt:lpstr>Bibliographie générale en français</vt:lpstr>
      <vt:lpstr>Bibliographie générale en français</vt:lpstr>
      <vt:lpstr>CM1 : Qu’est-ce que l’Amérique latine?</vt:lpstr>
      <vt:lpstr>I. L’Amérique latine : ses noms et leur histoire</vt:lpstr>
      <vt:lpstr>PowerPoint Presentation</vt:lpstr>
      <vt:lpstr>I. L’Amérique latine : ses noms et leur histoire</vt:lpstr>
      <vt:lpstr>I. L’Amérique latine : ses noms et leur histoire</vt:lpstr>
      <vt:lpstr>II. De la conquête et colonisation aux États-nations </vt:lpstr>
      <vt:lpstr>PowerPoint Presentation</vt:lpstr>
      <vt:lpstr>II. De la conquête et colonisation aux États-nations </vt:lpstr>
      <vt:lpstr>II. De la conquête et colonisation aux États-nations </vt:lpstr>
      <vt:lpstr>III. Contraintes et défis de l’Amérique latine contemporaine </vt:lpstr>
      <vt:lpstr>III. Contraintes et défis de l’Amérique latine contemporaine </vt:lpstr>
      <vt:lpstr>PowerPoint Presentation</vt:lpstr>
      <vt:lpstr>PowerPoint Presentation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Amérique latine </dc:title>
  <dc:creator>Angelos Dalachanis</dc:creator>
  <cp:lastModifiedBy>Angelos Dalachanis</cp:lastModifiedBy>
  <cp:revision>64</cp:revision>
  <dcterms:created xsi:type="dcterms:W3CDTF">2023-09-04T07:43:47Z</dcterms:created>
  <dcterms:modified xsi:type="dcterms:W3CDTF">2023-09-21T09:58:12Z</dcterms:modified>
</cp:coreProperties>
</file>