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7" r:id="rId25"/>
    <p:sldId id="281" r:id="rId26"/>
    <p:sldId id="282" r:id="rId27"/>
    <p:sldId id="283" r:id="rId28"/>
    <p:sldId id="289" r:id="rId29"/>
    <p:sldId id="284" r:id="rId30"/>
    <p:sldId id="285" r:id="rId31"/>
    <p:sldId id="286" r:id="rId32"/>
    <p:sldId id="307" r:id="rId33"/>
    <p:sldId id="308" r:id="rId34"/>
    <p:sldId id="309" r:id="rId35"/>
    <p:sldId id="310" r:id="rId36"/>
    <p:sldId id="328" r:id="rId37"/>
    <p:sldId id="311" r:id="rId38"/>
    <p:sldId id="312" r:id="rId39"/>
    <p:sldId id="313" r:id="rId40"/>
    <p:sldId id="329" r:id="rId41"/>
    <p:sldId id="314" r:id="rId42"/>
    <p:sldId id="316" r:id="rId43"/>
    <p:sldId id="317" r:id="rId44"/>
    <p:sldId id="320" r:id="rId45"/>
    <p:sldId id="322" r:id="rId46"/>
    <p:sldId id="324" r:id="rId47"/>
    <p:sldId id="323" r:id="rId48"/>
    <p:sldId id="325" r:id="rId4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220F99F-1E23-4DB3-9CEE-F005E6EE0006}" type="datetimeFigureOut">
              <a:rPr lang="fr-FR" smtClean="0"/>
              <a:t>07/11/2022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6F532F3-D0A7-4B35-82CD-16D9076787F8}"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220F99F-1E23-4DB3-9CEE-F005E6EE0006}" type="datetimeFigureOut">
              <a:rPr lang="fr-FR" smtClean="0"/>
              <a:t>07/11/2022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6F532F3-D0A7-4B35-82CD-16D9076787F8}"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220F99F-1E23-4DB3-9CEE-F005E6EE0006}" type="datetimeFigureOut">
              <a:rPr lang="fr-FR" smtClean="0"/>
              <a:t>07/11/2022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6F532F3-D0A7-4B35-82CD-16D9076787F8}"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220F99F-1E23-4DB3-9CEE-F005E6EE0006}" type="datetimeFigureOut">
              <a:rPr lang="fr-FR" smtClean="0"/>
              <a:t>07/11/2022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6F532F3-D0A7-4B35-82CD-16D9076787F8}"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220F99F-1E23-4DB3-9CEE-F005E6EE0006}" type="datetimeFigureOut">
              <a:rPr lang="fr-FR" smtClean="0"/>
              <a:t>07/11/2022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6F532F3-D0A7-4B35-82CD-16D9076787F8}"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220F99F-1E23-4DB3-9CEE-F005E6EE0006}" type="datetimeFigureOut">
              <a:rPr lang="fr-FR" smtClean="0"/>
              <a:t>07/11/2022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6F532F3-D0A7-4B35-82CD-16D9076787F8}"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220F99F-1E23-4DB3-9CEE-F005E6EE0006}" type="datetimeFigureOut">
              <a:rPr lang="fr-FR" smtClean="0"/>
              <a:t>07/11/2022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6F532F3-D0A7-4B35-82CD-16D9076787F8}"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220F99F-1E23-4DB3-9CEE-F005E6EE0006}" type="datetimeFigureOut">
              <a:rPr lang="fr-FR" smtClean="0"/>
              <a:t>07/11/2022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6F532F3-D0A7-4B35-82CD-16D9076787F8}"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220F99F-1E23-4DB3-9CEE-F005E6EE0006}" type="datetimeFigureOut">
              <a:rPr lang="fr-FR" smtClean="0"/>
              <a:t>07/11/2022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6F532F3-D0A7-4B35-82CD-16D9076787F8}"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220F99F-1E23-4DB3-9CEE-F005E6EE0006}" type="datetimeFigureOut">
              <a:rPr lang="fr-FR" smtClean="0"/>
              <a:t>07/11/2022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6F532F3-D0A7-4B35-82CD-16D9076787F8}"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220F99F-1E23-4DB3-9CEE-F005E6EE0006}" type="datetimeFigureOut">
              <a:rPr lang="fr-FR" smtClean="0"/>
              <a:t>07/11/2022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6F532F3-D0A7-4B35-82CD-16D9076787F8}"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20F99F-1E23-4DB3-9CEE-F005E6EE0006}" type="datetimeFigureOut">
              <a:rPr lang="fr-FR" smtClean="0"/>
              <a:t>07/11/2022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F532F3-D0A7-4B35-82CD-16D9076787F8}"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classiques-garnier-com.ezpaarse.univ-paris1.fr/comment-l-utopie-est-devenue-un-programme-politique-du-roman-a-la-revolution-introduction.html?displaymode=ful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1412776"/>
            <a:ext cx="8352928" cy="2736304"/>
          </a:xfrm>
        </p:spPr>
        <p:txBody>
          <a:bodyPr>
            <a:noAutofit/>
          </a:bodyPr>
          <a:lstStyle/>
          <a:p>
            <a:r>
              <a:rPr lang="fr-FR" sz="6000" b="1" dirty="0" smtClean="0"/>
              <a:t>Théories Politiques</a:t>
            </a:r>
            <a:br>
              <a:rPr lang="fr-FR" sz="6000" b="1" dirty="0" smtClean="0"/>
            </a:br>
            <a:r>
              <a:rPr lang="fr-FR" sz="6000" b="1" dirty="0"/>
              <a:t/>
            </a:r>
            <a:br>
              <a:rPr lang="fr-FR" sz="6000" b="1" dirty="0"/>
            </a:br>
            <a:r>
              <a:rPr lang="fr-FR" sz="6000" b="1" dirty="0" smtClean="0"/>
              <a:t>8 novembre 2022</a:t>
            </a:r>
            <a:endParaRPr lang="fr-FR" sz="6000" b="1" dirty="0"/>
          </a:p>
        </p:txBody>
      </p:sp>
      <p:sp>
        <p:nvSpPr>
          <p:cNvPr id="3" name="Sous-titre 2"/>
          <p:cNvSpPr>
            <a:spLocks noGrp="1"/>
          </p:cNvSpPr>
          <p:nvPr>
            <p:ph type="subTitle" idx="1"/>
          </p:nvPr>
        </p:nvSpPr>
        <p:spPr>
          <a:xfrm>
            <a:off x="1403648" y="4797152"/>
            <a:ext cx="6400800" cy="1345704"/>
          </a:xfrm>
        </p:spPr>
        <p:txBody>
          <a:bodyPr/>
          <a:lstStyle/>
          <a:p>
            <a:r>
              <a:rPr lang="fr-FR" sz="2800" dirty="0" smtClean="0"/>
              <a:t>Master 1 Science Politique</a:t>
            </a:r>
          </a:p>
          <a:p>
            <a:r>
              <a:rPr lang="fr-FR" sz="2800" dirty="0" smtClean="0"/>
              <a:t>Université Paris 1 Panthéon-Sorbonne</a:t>
            </a:r>
          </a:p>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764704"/>
          </a:xfrm>
        </p:spPr>
        <p:txBody>
          <a:bodyPr/>
          <a:lstStyle/>
          <a:p>
            <a:r>
              <a:rPr lang="fr-FR" b="1" dirty="0">
                <a:latin typeface="Times New Roman" pitchFamily="18" charset="0"/>
                <a:cs typeface="Times New Roman" pitchFamily="18" charset="0"/>
              </a:rPr>
              <a:t>Ce que nous disent les utopies</a:t>
            </a:r>
          </a:p>
        </p:txBody>
      </p:sp>
      <p:sp>
        <p:nvSpPr>
          <p:cNvPr id="3" name="Espace réservé du contenu 2"/>
          <p:cNvSpPr>
            <a:spLocks noGrp="1"/>
          </p:cNvSpPr>
          <p:nvPr>
            <p:ph idx="1"/>
          </p:nvPr>
        </p:nvSpPr>
        <p:spPr>
          <a:xfrm>
            <a:off x="0" y="1124744"/>
            <a:ext cx="9144000" cy="5733256"/>
          </a:xfrm>
        </p:spPr>
        <p:txBody>
          <a:bodyPr>
            <a:noAutofit/>
          </a:bodyPr>
          <a:lstStyle/>
          <a:p>
            <a:pPr algn="just"/>
            <a:r>
              <a:rPr lang="fr-FR" sz="2400" dirty="0">
                <a:latin typeface="Times New Roman" pitchFamily="18" charset="0"/>
                <a:cs typeface="Times New Roman" pitchFamily="18" charset="0"/>
              </a:rPr>
              <a:t>Ces textes, nombreux et populaires à l’époque, sont très hétérogènes. Ils tendent pourtant à constituer une tradition utopique qui partagent un grand nombre de traits récurrents. </a:t>
            </a:r>
          </a:p>
          <a:p>
            <a:pPr algn="just"/>
            <a:endParaRPr lang="fr-FR" sz="2400" dirty="0">
              <a:latin typeface="Times New Roman" pitchFamily="18" charset="0"/>
              <a:cs typeface="Times New Roman" pitchFamily="18" charset="0"/>
            </a:endParaRPr>
          </a:p>
          <a:p>
            <a:pPr algn="just"/>
            <a:r>
              <a:rPr lang="fr-FR" sz="2400" dirty="0">
                <a:latin typeface="Times New Roman" pitchFamily="18" charset="0"/>
                <a:cs typeface="Times New Roman" pitchFamily="18" charset="0"/>
              </a:rPr>
              <a:t>De façon générale, on peut suivre B. </a:t>
            </a:r>
            <a:r>
              <a:rPr lang="fr-FR" sz="2400" dirty="0" err="1">
                <a:latin typeface="Times New Roman" pitchFamily="18" charset="0"/>
                <a:cs typeface="Times New Roman" pitchFamily="18" charset="0"/>
              </a:rPr>
              <a:t>Baczko</a:t>
            </a:r>
            <a:r>
              <a:rPr lang="fr-FR" sz="2400" dirty="0">
                <a:latin typeface="Times New Roman" pitchFamily="18" charset="0"/>
                <a:cs typeface="Times New Roman" pitchFamily="18" charset="0"/>
              </a:rPr>
              <a:t> pour qui il n’y a « pas d’utopie sans représentation globale, idée-image d’une société autre, opposée à la réalité sociale existante, à ses institutions, rites, symboles dominants, à ses systèmes de valeurs, de normes, d’interdits, à ses hiérarchies, à ses rapports de domination et de propriété, à son domaine réservé au sacré, etc. Autrement dit, il n’est pas d’utopie sans une représentation totalisante et disruptive de l’altérité sociale ». </a:t>
            </a:r>
          </a:p>
          <a:p>
            <a:pPr algn="just"/>
            <a:endParaRPr lang="fr-FR" sz="2400" dirty="0">
              <a:latin typeface="Times New Roman" pitchFamily="18" charset="0"/>
              <a:cs typeface="Times New Roman" pitchFamily="18" charset="0"/>
            </a:endParaRPr>
          </a:p>
          <a:p>
            <a:pPr algn="just"/>
            <a:r>
              <a:rPr lang="fr-FR" sz="2400" dirty="0">
                <a:latin typeface="Times New Roman" pitchFamily="18" charset="0"/>
                <a:cs typeface="Times New Roman" pitchFamily="18" charset="0"/>
              </a:rPr>
              <a:t>Cette aspect comparatif, quelque soit sa forme, est une critique de l’ordre social existant par son adhésion même au genre.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548680"/>
          </a:xfrm>
        </p:spPr>
        <p:txBody>
          <a:bodyPr>
            <a:noAutofit/>
          </a:bodyPr>
          <a:lstStyle/>
          <a:p>
            <a:r>
              <a:rPr lang="fr-FR" sz="2900" b="1" dirty="0">
                <a:latin typeface="Times New Roman" pitchFamily="18" charset="0"/>
                <a:cs typeface="Times New Roman" pitchFamily="18" charset="0"/>
              </a:rPr>
              <a:t>La centralité de l’égalité et le refus de la propriété privée</a:t>
            </a:r>
          </a:p>
        </p:txBody>
      </p:sp>
      <p:sp>
        <p:nvSpPr>
          <p:cNvPr id="3" name="Espace réservé du contenu 2"/>
          <p:cNvSpPr>
            <a:spLocks noGrp="1"/>
          </p:cNvSpPr>
          <p:nvPr>
            <p:ph idx="1"/>
          </p:nvPr>
        </p:nvSpPr>
        <p:spPr>
          <a:xfrm>
            <a:off x="0" y="764704"/>
            <a:ext cx="9144000" cy="6093296"/>
          </a:xfrm>
        </p:spPr>
        <p:txBody>
          <a:bodyPr>
            <a:noAutofit/>
          </a:bodyPr>
          <a:lstStyle/>
          <a:p>
            <a:pPr algn="just"/>
            <a:r>
              <a:rPr lang="fr-FR" sz="1600" dirty="0">
                <a:latin typeface="Times New Roman" pitchFamily="18" charset="0"/>
                <a:cs typeface="Times New Roman" pitchFamily="18" charset="0"/>
              </a:rPr>
              <a:t>Comme chez More, tous ces textes sont très prolixes sur l’opposition entre propriété privée (critiquée) et communauté des biens (qui règne dans la contre-société idéale). More : « De telles lois, je vous le dis, sont comme ces calmants dont on use à tous coups pour soulager ces malades que l’on n’espère plus voir se rétablir ; elles peuvent adoucir ou endormir le mal. Mais qu’elles le guérissent, n’y comptez nullement aussi longtemps que subsistera la propriété privée ».</a:t>
            </a:r>
          </a:p>
          <a:p>
            <a:pPr algn="just"/>
            <a:endParaRPr lang="fr-FR" sz="1600" dirty="0">
              <a:latin typeface="Times New Roman" pitchFamily="18" charset="0"/>
              <a:cs typeface="Times New Roman" pitchFamily="18" charset="0"/>
            </a:endParaRPr>
          </a:p>
          <a:p>
            <a:pPr algn="just"/>
            <a:r>
              <a:rPr lang="fr-FR" sz="1600" dirty="0">
                <a:latin typeface="Times New Roman" pitchFamily="18" charset="0"/>
                <a:cs typeface="Times New Roman" pitchFamily="18" charset="0"/>
              </a:rPr>
              <a:t>Dans </a:t>
            </a:r>
            <a:r>
              <a:rPr lang="fr-FR" sz="1600" i="1" dirty="0">
                <a:latin typeface="Times New Roman" pitchFamily="18" charset="0"/>
                <a:cs typeface="Times New Roman" pitchFamily="18" charset="0"/>
              </a:rPr>
              <a:t>La </a:t>
            </a:r>
            <a:r>
              <a:rPr lang="fr-FR" sz="1600" i="1" dirty="0" err="1">
                <a:latin typeface="Times New Roman" pitchFamily="18" charset="0"/>
                <a:cs typeface="Times New Roman" pitchFamily="18" charset="0"/>
              </a:rPr>
              <a:t>Basiliade</a:t>
            </a:r>
            <a:r>
              <a:rPr lang="fr-FR" sz="1600" i="1" dirty="0">
                <a:latin typeface="Times New Roman" pitchFamily="18" charset="0"/>
                <a:cs typeface="Times New Roman" pitchFamily="18" charset="0"/>
              </a:rPr>
              <a:t>, </a:t>
            </a:r>
            <a:r>
              <a:rPr lang="fr-FR" sz="1600" dirty="0">
                <a:latin typeface="Times New Roman" pitchFamily="18" charset="0"/>
                <a:cs typeface="Times New Roman" pitchFamily="18" charset="0"/>
              </a:rPr>
              <a:t>ce principe est repris deux fois : </a:t>
            </a:r>
          </a:p>
          <a:p>
            <a:pPr>
              <a:buNone/>
            </a:pPr>
            <a:r>
              <a:rPr lang="fr-FR" sz="1600" dirty="0">
                <a:latin typeface="Times New Roman" pitchFamily="18" charset="0"/>
                <a:cs typeface="Times New Roman" pitchFamily="18" charset="0"/>
              </a:rPr>
              <a:t>-	La première, sous forme allégorique : « … l’impitoyable Propriété, mère de tous les crimes qui inondent le reste du monde, leur était inconnue : ils regardaient la Terre comme une nourrice commune qui présente indistinctement le sein à celui de ses enfants qui se sent pressé de la faim… » </a:t>
            </a:r>
          </a:p>
          <a:p>
            <a:pPr>
              <a:buNone/>
            </a:pPr>
            <a:r>
              <a:rPr lang="fr-FR" sz="1600" dirty="0">
                <a:latin typeface="Times New Roman" pitchFamily="18" charset="0"/>
                <a:cs typeface="Times New Roman" pitchFamily="18" charset="0"/>
              </a:rPr>
              <a:t>-	Et cette présentation imagée est significativement commentée en note de la façon suivante : « </a:t>
            </a:r>
            <a:r>
              <a:rPr lang="fr-FR" sz="1600" dirty="0" err="1">
                <a:latin typeface="Times New Roman" pitchFamily="18" charset="0"/>
                <a:cs typeface="Times New Roman" pitchFamily="18" charset="0"/>
              </a:rPr>
              <a:t>Pilpai</a:t>
            </a:r>
            <a:r>
              <a:rPr lang="fr-FR" sz="1600" dirty="0">
                <a:latin typeface="Times New Roman" pitchFamily="18" charset="0"/>
                <a:cs typeface="Times New Roman" pitchFamily="18" charset="0"/>
              </a:rPr>
              <a:t> rejette le principe faux ou mal entendu de la plupart des Moralistes, qui ont fourré leur </a:t>
            </a:r>
            <a:r>
              <a:rPr lang="fr-FR" sz="1600" i="1" dirty="0" err="1">
                <a:latin typeface="Times New Roman" pitchFamily="18" charset="0"/>
                <a:cs typeface="Times New Roman" pitchFamily="18" charset="0"/>
              </a:rPr>
              <a:t>cuique</a:t>
            </a:r>
            <a:r>
              <a:rPr lang="fr-FR" sz="1600" i="1" dirty="0">
                <a:latin typeface="Times New Roman" pitchFamily="18" charset="0"/>
                <a:cs typeface="Times New Roman" pitchFamily="18" charset="0"/>
              </a:rPr>
              <a:t> </a:t>
            </a:r>
            <a:r>
              <a:rPr lang="fr-FR" sz="1600" i="1" dirty="0" err="1">
                <a:latin typeface="Times New Roman" pitchFamily="18" charset="0"/>
                <a:cs typeface="Times New Roman" pitchFamily="18" charset="0"/>
              </a:rPr>
              <a:t>suum</a:t>
            </a:r>
            <a:r>
              <a:rPr lang="fr-FR" sz="1600" dirty="0">
                <a:latin typeface="Times New Roman" pitchFamily="18" charset="0"/>
                <a:cs typeface="Times New Roman" pitchFamily="18" charset="0"/>
              </a:rPr>
              <a:t> là où il ne devrait y avoir ni tien, ni mien » (</a:t>
            </a:r>
            <a:r>
              <a:rPr lang="fr-FR" sz="1600" i="1" dirty="0">
                <a:latin typeface="Times New Roman" pitchFamily="18" charset="0"/>
                <a:cs typeface="Times New Roman" pitchFamily="18" charset="0"/>
              </a:rPr>
              <a:t>ibid.</a:t>
            </a:r>
            <a:r>
              <a:rPr lang="fr-FR" sz="1600" dirty="0">
                <a:latin typeface="Times New Roman" pitchFamily="18" charset="0"/>
                <a:cs typeface="Times New Roman" pitchFamily="18" charset="0"/>
              </a:rPr>
              <a:t>).</a:t>
            </a:r>
          </a:p>
          <a:p>
            <a:pPr algn="just">
              <a:buNone/>
            </a:pPr>
            <a:r>
              <a:rPr lang="fr-FR" sz="1400" i="1" dirty="0" err="1">
                <a:latin typeface="Times New Roman" pitchFamily="18" charset="0"/>
                <a:cs typeface="Times New Roman" pitchFamily="18" charset="0"/>
              </a:rPr>
              <a:t>Rq</a:t>
            </a:r>
            <a:r>
              <a:rPr lang="fr-FR" sz="1400" i="1" dirty="0">
                <a:latin typeface="Times New Roman" pitchFamily="18" charset="0"/>
                <a:cs typeface="Times New Roman" pitchFamily="18" charset="0"/>
              </a:rPr>
              <a:t> : </a:t>
            </a:r>
            <a:r>
              <a:rPr lang="fr-FR" sz="1400" i="1" dirty="0" err="1">
                <a:latin typeface="Times New Roman" pitchFamily="18" charset="0"/>
                <a:cs typeface="Times New Roman" pitchFamily="18" charset="0"/>
              </a:rPr>
              <a:t>Cuique</a:t>
            </a:r>
            <a:r>
              <a:rPr lang="fr-FR" sz="1400" i="1" dirty="0">
                <a:latin typeface="Times New Roman" pitchFamily="18" charset="0"/>
                <a:cs typeface="Times New Roman" pitchFamily="18" charset="0"/>
              </a:rPr>
              <a:t> </a:t>
            </a:r>
            <a:r>
              <a:rPr lang="fr-FR" sz="1400" i="1" dirty="0" err="1">
                <a:latin typeface="Times New Roman" pitchFamily="18" charset="0"/>
                <a:cs typeface="Times New Roman" pitchFamily="18" charset="0"/>
              </a:rPr>
              <a:t>suum</a:t>
            </a:r>
            <a:r>
              <a:rPr lang="fr-FR" sz="1400" i="1" dirty="0">
                <a:latin typeface="Times New Roman" pitchFamily="18" charset="0"/>
                <a:cs typeface="Times New Roman" pitchFamily="18" charset="0"/>
              </a:rPr>
              <a:t> : </a:t>
            </a:r>
            <a:r>
              <a:rPr lang="fr-FR" sz="1400" dirty="0">
                <a:latin typeface="Times New Roman" pitchFamily="18" charset="0"/>
                <a:cs typeface="Times New Roman" pitchFamily="18" charset="0"/>
              </a:rPr>
              <a:t>droit romain. Idée de rendre à chacun ce qui lui appartient, à César ce qui est à César, et à Dieu ce qui est à Dieu.</a:t>
            </a:r>
          </a:p>
          <a:p>
            <a:pPr algn="just">
              <a:buNone/>
            </a:pPr>
            <a:endParaRPr lang="fr-FR" sz="1600" dirty="0">
              <a:latin typeface="Times New Roman" pitchFamily="18" charset="0"/>
              <a:cs typeface="Times New Roman" pitchFamily="18" charset="0"/>
            </a:endParaRPr>
          </a:p>
          <a:p>
            <a:pPr algn="just"/>
            <a:r>
              <a:rPr lang="fr-FR" sz="1600" dirty="0">
                <a:latin typeface="Times New Roman" pitchFamily="18" charset="0"/>
                <a:cs typeface="Times New Roman" pitchFamily="18" charset="0"/>
              </a:rPr>
              <a:t>Comme l’écrit Stéphanie </a:t>
            </a:r>
            <a:r>
              <a:rPr lang="fr-FR" sz="1600" dirty="0" err="1">
                <a:latin typeface="Times New Roman" pitchFamily="18" charset="0"/>
                <a:cs typeface="Times New Roman" pitchFamily="18" charset="0"/>
              </a:rPr>
              <a:t>Roza</a:t>
            </a:r>
            <a:r>
              <a:rPr lang="fr-FR" sz="1600" dirty="0">
                <a:latin typeface="Times New Roman" pitchFamily="18" charset="0"/>
                <a:cs typeface="Times New Roman" pitchFamily="18" charset="0"/>
              </a:rPr>
              <a:t>, « Les habitations, les repas, les récoltes sont donc communs, comme « chez les Péruviens » (LB, I, 105), précise une note. Les principaux détails de l’organisation économique tiennent dans une seule longue note du « traducteur » : dans les intervalles entre les récoltes effectuées par tout le corps social, chacun exerce une profession artisanale particulière, dont les produits sont également portés au magasin commun. Cette répartition professionnelle est nécessaire et suffisante pour fournir à la collectivité tous les produits voulus, sans fatigue excessive, est-il précisé, pour personne. Le travail peut ainsi être un plaisir pris en commun ».</a:t>
            </a:r>
          </a:p>
          <a:p>
            <a:pPr algn="just"/>
            <a:endParaRPr lang="fr-FR" sz="2400" dirty="0"/>
          </a:p>
          <a:p>
            <a:pPr algn="just">
              <a:buNone/>
            </a:pPr>
            <a:endParaRPr lang="fr-FR" sz="2400" i="1" dirty="0">
              <a:latin typeface="Times New Roman" pitchFamily="18" charset="0"/>
              <a:cs typeface="Times New Roman" pitchFamily="18" charset="0"/>
            </a:endParaRPr>
          </a:p>
          <a:p>
            <a:pPr algn="just">
              <a:buNone/>
            </a:pPr>
            <a:endParaRPr lang="fr-FR" sz="24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a:normAutofit fontScale="90000"/>
          </a:bodyPr>
          <a:lstStyle/>
          <a:p>
            <a:r>
              <a:rPr lang="fr-FR" b="1" dirty="0">
                <a:latin typeface="Times New Roman" pitchFamily="18" charset="0"/>
                <a:cs typeface="Times New Roman" pitchFamily="18" charset="0"/>
              </a:rPr>
              <a:t>Utopie et propriété privée (S. </a:t>
            </a:r>
            <a:r>
              <a:rPr lang="fr-FR" b="1" dirty="0" err="1">
                <a:latin typeface="Times New Roman" pitchFamily="18" charset="0"/>
                <a:cs typeface="Times New Roman" pitchFamily="18" charset="0"/>
              </a:rPr>
              <a:t>Roza</a:t>
            </a:r>
            <a:r>
              <a:rPr lang="fr-FR" b="1" dirty="0">
                <a:latin typeface="Times New Roman" pitchFamily="18" charset="0"/>
                <a:cs typeface="Times New Roman" pitchFamily="18" charset="0"/>
              </a:rPr>
              <a:t>).</a:t>
            </a:r>
          </a:p>
        </p:txBody>
      </p:sp>
      <p:sp>
        <p:nvSpPr>
          <p:cNvPr id="3" name="Espace réservé du contenu 2"/>
          <p:cNvSpPr>
            <a:spLocks noGrp="1"/>
          </p:cNvSpPr>
          <p:nvPr>
            <p:ph idx="1"/>
          </p:nvPr>
        </p:nvSpPr>
        <p:spPr>
          <a:xfrm>
            <a:off x="0" y="1124744"/>
            <a:ext cx="9144000" cy="5733256"/>
          </a:xfrm>
        </p:spPr>
        <p:txBody>
          <a:bodyPr>
            <a:normAutofit fontScale="70000" lnSpcReduction="20000"/>
          </a:bodyPr>
          <a:lstStyle/>
          <a:p>
            <a:pPr algn="just"/>
            <a:r>
              <a:rPr lang="fr-FR" dirty="0">
                <a:latin typeface="Times New Roman" pitchFamily="18" charset="0"/>
                <a:cs typeface="Times New Roman" pitchFamily="18" charset="0"/>
              </a:rPr>
              <a:t>Avec l’égalité de biens, point de vols […] L’égalité des biens entrainant l’union, la douceur du gouvernement portant tous les sujets à chérir également leur régime, point de crimes d’État, point de révolution. […] Les divisions intestines prévenues par l’égalité des rangs et des biens, toutes les sources du meurtre sont éteintes […] Soyez justes : tolérez le crime, puisque le vice de votre gouvernement y entraine ; ou si le crime vous nuit, changez la constitution du gouvernement qui le fait naître ; mettez, comme je l’ai fait, le citoyen dans l’impossibilité d’en commettre.</a:t>
            </a:r>
          </a:p>
          <a:p>
            <a:pPr marL="400050" lvl="1" indent="0" algn="just">
              <a:buNone/>
            </a:pPr>
            <a:r>
              <a:rPr lang="fr-FR" dirty="0">
                <a:latin typeface="Times New Roman" pitchFamily="18" charset="0"/>
                <a:cs typeface="Times New Roman" pitchFamily="18" charset="0"/>
              </a:rPr>
              <a:t/>
            </a:r>
            <a:br>
              <a:rPr lang="fr-FR" dirty="0">
                <a:latin typeface="Times New Roman" pitchFamily="18" charset="0"/>
                <a:cs typeface="Times New Roman" pitchFamily="18" charset="0"/>
              </a:rPr>
            </a:br>
            <a:r>
              <a:rPr lang="fr-FR" dirty="0">
                <a:latin typeface="Times New Roman" pitchFamily="18" charset="0"/>
                <a:cs typeface="Times New Roman" pitchFamily="18" charset="0"/>
                <a:sym typeface="Wingdings" panose="05000000000000000000" pitchFamily="2" charset="2"/>
              </a:rPr>
              <a:t></a:t>
            </a:r>
            <a:r>
              <a:rPr lang="fr-FR" dirty="0">
                <a:latin typeface="Times New Roman" pitchFamily="18" charset="0"/>
                <a:cs typeface="Times New Roman" pitchFamily="18" charset="0"/>
              </a:rPr>
              <a:t>L’idée, commune à plusieurs de ces textes, est la croyance en la bonté de la nature de l’homme, qui ne l’amène à commettre des crimes que dans un contexte social où ceux-ci trouvent, sinon une justification, du moins des mobiles objectifs. </a:t>
            </a:r>
          </a:p>
          <a:p>
            <a:pPr algn="just">
              <a:lnSpc>
                <a:spcPct val="120000"/>
              </a:lnSpc>
              <a:spcBef>
                <a:spcPts val="0"/>
              </a:spcBef>
            </a:pPr>
            <a:endParaRPr lang="fr-FR"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Ainsi se décline dans </a:t>
            </a:r>
            <a:r>
              <a:rPr lang="fr-FR" i="1" dirty="0">
                <a:latin typeface="Times New Roman" pitchFamily="18" charset="0"/>
                <a:cs typeface="Times New Roman" pitchFamily="18" charset="0"/>
              </a:rPr>
              <a:t>La</a:t>
            </a:r>
            <a:r>
              <a:rPr lang="fr-FR" dirty="0">
                <a:latin typeface="Times New Roman" pitchFamily="18" charset="0"/>
                <a:cs typeface="Times New Roman" pitchFamily="18" charset="0"/>
              </a:rPr>
              <a:t> </a:t>
            </a:r>
            <a:r>
              <a:rPr lang="fr-FR" i="1" dirty="0" err="1">
                <a:latin typeface="Times New Roman" pitchFamily="18" charset="0"/>
                <a:cs typeface="Times New Roman" pitchFamily="18" charset="0"/>
              </a:rPr>
              <a:t>Basiliade</a:t>
            </a:r>
            <a:r>
              <a:rPr lang="fr-FR" dirty="0">
                <a:latin typeface="Times New Roman" pitchFamily="18" charset="0"/>
                <a:cs typeface="Times New Roman" pitchFamily="18" charset="0"/>
              </a:rPr>
              <a:t> une variante extrêmement singulière de l’aventure de Robinson. Dans un récit mythique des origines de la société du continent, qui intervient au chant II, on apprend que les îles sur lesquelles subsiste la société de propriété ont été primitivement détachées du continent bienheureux lors d’un déluge provoqué par la colère de la déesse Vérité face aux vices du genre humain dégénéré.</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688"/>
          </a:xfrm>
        </p:spPr>
        <p:txBody>
          <a:bodyPr>
            <a:normAutofit fontScale="90000"/>
          </a:bodyPr>
          <a:lstStyle/>
          <a:p>
            <a:r>
              <a:rPr lang="fr-FR" b="1" dirty="0" smtClean="0">
                <a:latin typeface="Times New Roman" pitchFamily="18" charset="0"/>
                <a:cs typeface="Times New Roman" pitchFamily="18" charset="0"/>
              </a:rPr>
              <a:t>L’organisation collective du travail</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908720"/>
            <a:ext cx="9144000" cy="5949280"/>
          </a:xfrm>
        </p:spPr>
        <p:txBody>
          <a:bodyPr>
            <a:normAutofit fontScale="47500" lnSpcReduction="20000"/>
          </a:bodyPr>
          <a:lstStyle/>
          <a:p>
            <a:pPr algn="ctr">
              <a:buNone/>
            </a:pPr>
            <a:r>
              <a:rPr lang="fr-FR" sz="3800" dirty="0" smtClean="0">
                <a:latin typeface="Times New Roman" pitchFamily="18" charset="0"/>
                <a:cs typeface="Times New Roman" pitchFamily="18" charset="0"/>
              </a:rPr>
              <a:t>	Edward Bellamy, </a:t>
            </a:r>
            <a:r>
              <a:rPr lang="fr-FR" sz="3800" i="1" dirty="0" smtClean="0">
                <a:latin typeface="Times New Roman" pitchFamily="18" charset="0"/>
                <a:cs typeface="Times New Roman" pitchFamily="18" charset="0"/>
              </a:rPr>
              <a:t>Cent ans après, ou l’an 2000, </a:t>
            </a:r>
            <a:r>
              <a:rPr lang="fr-FR" sz="3800" dirty="0" smtClean="0">
                <a:latin typeface="Times New Roman" pitchFamily="18" charset="0"/>
                <a:cs typeface="Times New Roman" pitchFamily="18" charset="0"/>
              </a:rPr>
              <a:t>1888.</a:t>
            </a:r>
          </a:p>
          <a:p>
            <a:pPr>
              <a:buNone/>
            </a:pPr>
            <a:endParaRPr lang="fr-FR" sz="2800" dirty="0" smtClean="0">
              <a:latin typeface="Times New Roman" pitchFamily="18" charset="0"/>
              <a:cs typeface="Times New Roman" pitchFamily="18" charset="0"/>
            </a:endParaRPr>
          </a:p>
          <a:p>
            <a:pPr algn="just"/>
            <a:r>
              <a:rPr lang="fr-FR" sz="4200" dirty="0" smtClean="0">
                <a:latin typeface="Times New Roman" pitchFamily="18" charset="0"/>
                <a:cs typeface="Times New Roman" pitchFamily="18" charset="0"/>
              </a:rPr>
              <a:t>Texte </a:t>
            </a:r>
            <a:r>
              <a:rPr lang="fr-FR" sz="4200" dirty="0" err="1" smtClean="0">
                <a:latin typeface="Times New Roman" pitchFamily="18" charset="0"/>
                <a:cs typeface="Times New Roman" pitchFamily="18" charset="0"/>
              </a:rPr>
              <a:t>uchronique</a:t>
            </a:r>
            <a:r>
              <a:rPr lang="fr-FR" sz="4200" dirty="0" smtClean="0">
                <a:latin typeface="Times New Roman" pitchFamily="18" charset="0"/>
                <a:cs typeface="Times New Roman" pitchFamily="18" charset="0"/>
              </a:rPr>
              <a:t> : son héros, tombé en 1887 dans un profond sommeil, se réveille en l’an 2000 et constate les merveilles de la société nouvelle. </a:t>
            </a:r>
          </a:p>
          <a:p>
            <a:pPr algn="just"/>
            <a:endParaRPr lang="fr-FR" sz="4200" dirty="0" smtClean="0">
              <a:latin typeface="Times New Roman" pitchFamily="18" charset="0"/>
              <a:cs typeface="Times New Roman" pitchFamily="18" charset="0"/>
            </a:endParaRPr>
          </a:p>
          <a:p>
            <a:pPr algn="just"/>
            <a:r>
              <a:rPr lang="fr-FR" sz="4200" dirty="0" smtClean="0">
                <a:latin typeface="Times New Roman" pitchFamily="18" charset="0"/>
                <a:cs typeface="Times New Roman" pitchFamily="18" charset="0"/>
              </a:rPr>
              <a:t>Influence des thèses marxiennes : on trouve dans le texte un réalisme économique et une téléologie clairement inspirée par les écrits de Marx et Engels. Par exemple, il est écrit que « la nation devint le seul capitaliste, le seul patron, le monopole final qui engloba tous les anciens monopoles » (p. 45). Le problème  « s’est résolu tout seul. La solution fut le résultat d’un processus d’évolution industrielle qui ne pouvait pas se terminer autrement ».</a:t>
            </a:r>
          </a:p>
          <a:p>
            <a:pPr algn="just"/>
            <a:endParaRPr lang="fr-FR" sz="4200" dirty="0" smtClean="0">
              <a:latin typeface="Times New Roman" pitchFamily="18" charset="0"/>
              <a:cs typeface="Times New Roman" pitchFamily="18" charset="0"/>
            </a:endParaRPr>
          </a:p>
          <a:p>
            <a:pPr algn="just"/>
            <a:r>
              <a:rPr lang="fr-FR" sz="4200" dirty="0" smtClean="0">
                <a:latin typeface="Times New Roman" pitchFamily="18" charset="0"/>
                <a:cs typeface="Times New Roman" pitchFamily="18" charset="0"/>
              </a:rPr>
              <a:t>Idée que la « chose paraisse si naturelle et si raisonnable qu’on a cessé de s’apercevoir qu’elle est obligatoire ».</a:t>
            </a:r>
          </a:p>
          <a:p>
            <a:pPr algn="just">
              <a:buNone/>
            </a:pPr>
            <a:endParaRPr lang="fr-FR" sz="4200" dirty="0" smtClean="0">
              <a:latin typeface="Times New Roman" pitchFamily="18" charset="0"/>
              <a:cs typeface="Times New Roman" pitchFamily="18" charset="0"/>
            </a:endParaRPr>
          </a:p>
          <a:p>
            <a:pPr algn="just"/>
            <a:r>
              <a:rPr lang="fr-FR" sz="4200" dirty="0" smtClean="0">
                <a:latin typeface="Times New Roman" pitchFamily="18" charset="0"/>
                <a:cs typeface="Times New Roman" pitchFamily="18" charset="0"/>
              </a:rPr>
              <a:t>Texte à l’influence considérable. Dès 1891, près de 170 « Bellamy Clubs » sont créées aux </a:t>
            </a:r>
            <a:r>
              <a:rPr lang="fr-FR" sz="4200" dirty="0" err="1" smtClean="0">
                <a:latin typeface="Times New Roman" pitchFamily="18" charset="0"/>
                <a:cs typeface="Times New Roman" pitchFamily="18" charset="0"/>
              </a:rPr>
              <a:t>Etats</a:t>
            </a:r>
            <a:r>
              <a:rPr lang="fr-FR" sz="4200" dirty="0" smtClean="0">
                <a:latin typeface="Times New Roman" pitchFamily="18" charset="0"/>
                <a:cs typeface="Times New Roman" pitchFamily="18" charset="0"/>
              </a:rPr>
              <a:t> unis. Un parti politiste s’inspire expressément des thèses de l’ouvrage. Il est dans de nombreux classements considérés comme l’un des écrits les plus influents dans le monde anglo-saxon depuis le XIXe siècle.</a:t>
            </a:r>
          </a:p>
          <a:p>
            <a:pPr algn="just"/>
            <a:endParaRPr lang="fr-FR" sz="2800" dirty="0" smtClean="0">
              <a:latin typeface="Times New Roman" pitchFamily="18" charset="0"/>
              <a:cs typeface="Times New Roman" pitchFamily="18" charset="0"/>
            </a:endParaRPr>
          </a:p>
          <a:p>
            <a:pPr algn="just">
              <a:buNone/>
            </a:pPr>
            <a:endParaRPr lang="fr-FR" sz="2800" dirty="0" smtClean="0">
              <a:latin typeface="Times New Roman" pitchFamily="18" charset="0"/>
              <a:cs typeface="Times New Roman" pitchFamily="18" charset="0"/>
            </a:endParaRPr>
          </a:p>
          <a:p>
            <a:pPr algn="just">
              <a:buNone/>
            </a:pPr>
            <a:r>
              <a:rPr lang="fr-FR" sz="3400" dirty="0" smtClean="0">
                <a:latin typeface="Times New Roman" pitchFamily="18" charset="0"/>
                <a:cs typeface="Times New Roman" pitchFamily="18" charset="0"/>
              </a:rPr>
              <a:t>Lecture extrait , pp. 57 et </a:t>
            </a:r>
            <a:r>
              <a:rPr lang="fr-FR" sz="3400" i="1" dirty="0" err="1" smtClean="0">
                <a:latin typeface="Times New Roman" pitchFamily="18" charset="0"/>
                <a:cs typeface="Times New Roman" pitchFamily="18" charset="0"/>
              </a:rPr>
              <a:t>sq</a:t>
            </a:r>
            <a:r>
              <a:rPr lang="fr-FR" sz="3400" i="1" dirty="0" smtClean="0">
                <a:latin typeface="Times New Roman" pitchFamily="18" charset="0"/>
                <a:cs typeface="Times New Roman" pitchFamily="18" charset="0"/>
              </a:rPr>
              <a:t>, </a:t>
            </a:r>
            <a:r>
              <a:rPr lang="fr-FR" sz="3400" dirty="0" smtClean="0">
                <a:latin typeface="Times New Roman" pitchFamily="18" charset="0"/>
                <a:cs typeface="Times New Roman" pitchFamily="18" charset="0"/>
              </a:rPr>
              <a:t>VI.</a:t>
            </a:r>
            <a:r>
              <a:rPr lang="fr-FR" sz="3400" i="1" dirty="0" smtClean="0">
                <a:latin typeface="Times New Roman" pitchFamily="18" charset="0"/>
                <a:cs typeface="Times New Roman" pitchFamily="18" charset="0"/>
              </a:rPr>
              <a:t> (</a:t>
            </a:r>
            <a:r>
              <a:rPr lang="fr-FR" sz="3400" dirty="0" smtClean="0">
                <a:latin typeface="Times New Roman" pitchFamily="18" charset="0"/>
                <a:cs typeface="Times New Roman" pitchFamily="18" charset="0"/>
              </a:rPr>
              <a:t>texte disponible sur </a:t>
            </a:r>
            <a:r>
              <a:rPr lang="fr-FR" sz="3400" dirty="0" err="1" smtClean="0">
                <a:latin typeface="Times New Roman" pitchFamily="18" charset="0"/>
                <a:cs typeface="Times New Roman" pitchFamily="18" charset="0"/>
              </a:rPr>
              <a:t>Gallica</a:t>
            </a:r>
            <a:r>
              <a:rPr lang="fr-FR" sz="3400" dirty="0" smtClean="0">
                <a:latin typeface="Times New Roman" pitchFamily="18" charset="0"/>
                <a:cs typeface="Times New Roman" pitchFamily="18" charset="0"/>
              </a:rPr>
              <a:t>).</a:t>
            </a:r>
          </a:p>
          <a:p>
            <a:pPr>
              <a:buNone/>
            </a:pPr>
            <a:endParaRPr lang="fr-FR" sz="2800" dirty="0" smtClean="0">
              <a:latin typeface="Times New Roman" pitchFamily="18" charset="0"/>
              <a:cs typeface="Times New Roman" pitchFamily="18" charset="0"/>
            </a:endParaRPr>
          </a:p>
          <a:p>
            <a:pPr>
              <a:buNone/>
            </a:pPr>
            <a:endParaRPr lang="fr-FR" sz="2800" dirty="0" smtClean="0">
              <a:latin typeface="Times New Roman" pitchFamily="18" charset="0"/>
              <a:cs typeface="Times New Roman" pitchFamily="18" charset="0"/>
            </a:endParaRPr>
          </a:p>
          <a:p>
            <a:pPr>
              <a:buNone/>
            </a:pPr>
            <a:endParaRPr lang="fr-FR" sz="2800" dirty="0" smtClean="0">
              <a:latin typeface="Times New Roman" pitchFamily="18" charset="0"/>
              <a:cs typeface="Times New Roman" pitchFamily="18" charset="0"/>
            </a:endParaRPr>
          </a:p>
          <a:p>
            <a:pPr>
              <a:buNone/>
            </a:pPr>
            <a:endParaRPr lang="fr-FR"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548680"/>
          </a:xfrm>
        </p:spPr>
        <p:txBody>
          <a:bodyPr>
            <a:noAutofit/>
          </a:bodyPr>
          <a:lstStyle/>
          <a:p>
            <a:r>
              <a:rPr lang="fr-FR" sz="3200" b="1" dirty="0" smtClean="0">
                <a:latin typeface="Times New Roman" pitchFamily="18" charset="0"/>
                <a:cs typeface="Times New Roman" pitchFamily="18" charset="0"/>
              </a:rPr>
              <a:t>Société autoritaire et critique du monde existant</a:t>
            </a:r>
            <a:endParaRPr lang="fr-FR" sz="32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980728"/>
            <a:ext cx="9144000" cy="5877272"/>
          </a:xfrm>
        </p:spPr>
        <p:txBody>
          <a:bodyPr>
            <a:normAutofit fontScale="70000" lnSpcReduction="20000"/>
          </a:bodyPr>
          <a:lstStyle/>
          <a:p>
            <a:pPr algn="just"/>
            <a:r>
              <a:rPr lang="fr-FR" sz="2800" dirty="0" smtClean="0">
                <a:latin typeface="Times New Roman" pitchFamily="18" charset="0"/>
                <a:cs typeface="Times New Roman" pitchFamily="18" charset="0"/>
              </a:rPr>
              <a:t>On l’a dit suffisamment, toutes ces constructions utopiques sont faites, aussi, pour critiquer l’organisation politique existante. </a:t>
            </a:r>
          </a:p>
          <a:p>
            <a:pPr algn="just"/>
            <a:endParaRPr lang="fr-FR" sz="2800" dirty="0" smtClean="0">
              <a:latin typeface="Times New Roman" pitchFamily="18" charset="0"/>
              <a:cs typeface="Times New Roman" pitchFamily="18" charset="0"/>
            </a:endParaRPr>
          </a:p>
          <a:p>
            <a:pPr algn="just"/>
            <a:r>
              <a:rPr lang="fr-FR" sz="2800" dirty="0" smtClean="0">
                <a:latin typeface="Times New Roman" pitchFamily="18" charset="0"/>
                <a:cs typeface="Times New Roman" pitchFamily="18" charset="0"/>
              </a:rPr>
              <a:t>Les constructions utopiques, en ce sens, sont à la fois des sociétés étatiques / organisées sous forme d’</a:t>
            </a:r>
            <a:r>
              <a:rPr lang="fr-FR" sz="2800" dirty="0" err="1" smtClean="0">
                <a:latin typeface="Times New Roman" pitchFamily="18" charset="0"/>
                <a:cs typeface="Times New Roman" pitchFamily="18" charset="0"/>
              </a:rPr>
              <a:t>Etat</a:t>
            </a:r>
            <a:r>
              <a:rPr lang="fr-FR" sz="2800" dirty="0" smtClean="0">
                <a:latin typeface="Times New Roman" pitchFamily="18" charset="0"/>
                <a:cs typeface="Times New Roman" pitchFamily="18" charset="0"/>
              </a:rPr>
              <a:t> et des sociétés totalisantes – voir proto-totalitaire. </a:t>
            </a:r>
          </a:p>
          <a:p>
            <a:pPr algn="just"/>
            <a:endParaRPr lang="fr-FR" sz="2800" dirty="0" smtClean="0">
              <a:latin typeface="Times New Roman" pitchFamily="18" charset="0"/>
              <a:cs typeface="Times New Roman" pitchFamily="18" charset="0"/>
            </a:endParaRPr>
          </a:p>
          <a:p>
            <a:pPr algn="just"/>
            <a:r>
              <a:rPr lang="fr-FR" sz="2800" dirty="0" smtClean="0">
                <a:latin typeface="Times New Roman" pitchFamily="18" charset="0"/>
                <a:cs typeface="Times New Roman" pitchFamily="18" charset="0"/>
              </a:rPr>
              <a:t>La centralité des règles/règlements et des lois. </a:t>
            </a:r>
            <a:r>
              <a:rPr lang="fr-FR" sz="2800" dirty="0" smtClean="0">
                <a:latin typeface="Times New Roman" pitchFamily="18" charset="0"/>
                <a:cs typeface="Times New Roman" pitchFamily="18" charset="0"/>
              </a:rPr>
              <a:t>La </a:t>
            </a:r>
            <a:r>
              <a:rPr lang="fr-FR" sz="2800" dirty="0" smtClean="0">
                <a:latin typeface="Times New Roman" pitchFamily="18" charset="0"/>
                <a:cs typeface="Times New Roman" pitchFamily="18" charset="0"/>
              </a:rPr>
              <a:t>société utopique forment des citoyens parfaitement similaires, et c’est cette similarité qui est au fondement d’une organisation politique protectrice qui a pour fondement l’égalité.</a:t>
            </a:r>
          </a:p>
          <a:p>
            <a:pPr algn="just"/>
            <a:endParaRPr lang="fr-FR" sz="2800" dirty="0" smtClean="0">
              <a:latin typeface="Times New Roman" pitchFamily="18" charset="0"/>
              <a:cs typeface="Times New Roman" pitchFamily="18" charset="0"/>
            </a:endParaRPr>
          </a:p>
          <a:p>
            <a:pPr algn="just"/>
            <a:r>
              <a:rPr lang="fr-FR" sz="2800" dirty="0" smtClean="0">
                <a:latin typeface="Times New Roman" pitchFamily="18" charset="0"/>
                <a:cs typeface="Times New Roman" pitchFamily="18" charset="0"/>
              </a:rPr>
              <a:t>Comme l’écrit Frédéric </a:t>
            </a:r>
            <a:r>
              <a:rPr lang="fr-FR" sz="2800" dirty="0" err="1" smtClean="0">
                <a:latin typeface="Times New Roman" pitchFamily="18" charset="0"/>
                <a:cs typeface="Times New Roman" pitchFamily="18" charset="0"/>
              </a:rPr>
              <a:t>Rouvillois</a:t>
            </a:r>
            <a:r>
              <a:rPr lang="fr-FR" sz="2800" dirty="0" smtClean="0">
                <a:latin typeface="Times New Roman" pitchFamily="18" charset="0"/>
                <a:cs typeface="Times New Roman" pitchFamily="18" charset="0"/>
              </a:rPr>
              <a:t>, dans les utopies, « le rapport entre égalité et liberté </a:t>
            </a:r>
            <a:r>
              <a:rPr lang="fr-FR" sz="2800" dirty="0" smtClean="0">
                <a:latin typeface="Times New Roman" pitchFamily="18" charset="0"/>
                <a:cs typeface="Times New Roman" pitchFamily="18" charset="0"/>
              </a:rPr>
              <a:t>[doit se </a:t>
            </a:r>
            <a:r>
              <a:rPr lang="fr-FR" sz="2800" dirty="0" smtClean="0">
                <a:latin typeface="Times New Roman" pitchFamily="18" charset="0"/>
                <a:cs typeface="Times New Roman" pitchFamily="18" charset="0"/>
              </a:rPr>
              <a:t>comprendre] sur le mode de la contradiction. Si on laisse l’individu libre de satisfaire ses désirs spontanés, il suffira d’un instant pour que renaissent l’appropriation, les distinctions, les différences, tout ce qui fait obstacle à l’unité et au bonheur de la cité. Idéal de transparence et d’unanimité, la perfection utopique ne peut supporter le risque de la liberté : la possibilité d’une contradiction, d’une contestation de ses valeurs et de ses lois. Rêve d’échapper à la contingence, elle ne saurait tolérer le libre arbitre qui perpétuait en son sein cette dimension aléatoire, cette scandaleuse imprévisibilité qui demeure le lot des cités imparfaites.  </a:t>
            </a:r>
          </a:p>
          <a:p>
            <a:pPr algn="just"/>
            <a:endParaRPr lang="fr-FR" sz="2800" dirty="0" smtClean="0">
              <a:latin typeface="Times New Roman" pitchFamily="18" charset="0"/>
              <a:cs typeface="Times New Roman" pitchFamily="18" charset="0"/>
            </a:endParaRPr>
          </a:p>
          <a:p>
            <a:pPr lvl="1" algn="ctr">
              <a:buNone/>
            </a:pPr>
            <a:r>
              <a:rPr lang="fr-FR" sz="2400" i="1" dirty="0" smtClean="0">
                <a:latin typeface="Times New Roman" pitchFamily="18" charset="0"/>
                <a:cs typeface="Times New Roman" pitchFamily="18" charset="0"/>
              </a:rPr>
              <a:t>Lecture de Campanella, La cité du Soleil, pp. 36 et </a:t>
            </a:r>
            <a:r>
              <a:rPr lang="fr-FR" sz="2400" dirty="0" smtClean="0">
                <a:latin typeface="Times New Roman" pitchFamily="18" charset="0"/>
                <a:cs typeface="Times New Roman" pitchFamily="18" charset="0"/>
              </a:rPr>
              <a:t>sq.</a:t>
            </a:r>
            <a:endParaRPr lang="fr-FR" sz="2400" i="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476672"/>
          </a:xfrm>
        </p:spPr>
        <p:txBody>
          <a:bodyPr>
            <a:normAutofit fontScale="90000"/>
          </a:bodyPr>
          <a:lstStyle/>
          <a:p>
            <a:r>
              <a:rPr lang="fr-FR" b="1" dirty="0">
                <a:latin typeface="Times New Roman" panose="02020603050405020304" pitchFamily="18" charset="0"/>
                <a:cs typeface="Times New Roman" panose="02020603050405020304" pitchFamily="18" charset="0"/>
              </a:rPr>
              <a:t>Insularité et histoire</a:t>
            </a:r>
          </a:p>
        </p:txBody>
      </p:sp>
      <p:sp>
        <p:nvSpPr>
          <p:cNvPr id="3" name="Espace réservé du contenu 2"/>
          <p:cNvSpPr>
            <a:spLocks noGrp="1"/>
          </p:cNvSpPr>
          <p:nvPr>
            <p:ph idx="1"/>
          </p:nvPr>
        </p:nvSpPr>
        <p:spPr>
          <a:xfrm>
            <a:off x="0" y="836712"/>
            <a:ext cx="9144000" cy="5760640"/>
          </a:xfrm>
        </p:spPr>
        <p:txBody>
          <a:bodyPr>
            <a:noAutofit/>
          </a:bodyPr>
          <a:lstStyle/>
          <a:p>
            <a:pPr algn="just"/>
            <a:r>
              <a:rPr lang="fr-FR" sz="1900" dirty="0">
                <a:latin typeface="Times New Roman" pitchFamily="18" charset="0"/>
                <a:cs typeface="Times New Roman" pitchFamily="18" charset="0"/>
              </a:rPr>
              <a:t>L’organisation politique des contre-sociétés utopiques est parfaite et, donc, indéréglable. L’un des traits récurrents des récits utopiques est justement lié à l’insularité et l’isolement de ces sociétés. C’est l’un des mécanismes récurrents pour que rien ne vienne dérégler cette machine politique. L’isolement est souhaité, voulu et organisé.</a:t>
            </a:r>
          </a:p>
          <a:p>
            <a:pPr algn="just"/>
            <a:endParaRPr lang="fr-FR" sz="2000" dirty="0">
              <a:latin typeface="Times New Roman" pitchFamily="18" charset="0"/>
              <a:cs typeface="Times New Roman" pitchFamily="18" charset="0"/>
            </a:endParaRPr>
          </a:p>
          <a:p>
            <a:pPr algn="just"/>
            <a:r>
              <a:rPr lang="fr-FR" sz="1900" dirty="0">
                <a:latin typeface="Times New Roman" pitchFamily="18" charset="0"/>
                <a:cs typeface="Times New Roman" pitchFamily="18" charset="0"/>
              </a:rPr>
              <a:t>Le temps, dans cette conception, est linéaire, neutre, prévisible. Il peut, par conséquent, être mesuré. Ce temps paraît échapper à l’histoire. </a:t>
            </a:r>
          </a:p>
          <a:p>
            <a:pPr algn="just">
              <a:buNone/>
            </a:pPr>
            <a:endParaRPr lang="fr-FR" sz="1900" dirty="0">
              <a:latin typeface="Times New Roman" pitchFamily="18" charset="0"/>
              <a:cs typeface="Times New Roman" pitchFamily="18" charset="0"/>
            </a:endParaRPr>
          </a:p>
          <a:p>
            <a:pPr algn="just"/>
            <a:r>
              <a:rPr lang="fr-FR" sz="1900" dirty="0">
                <a:latin typeface="Times New Roman" pitchFamily="18" charset="0"/>
                <a:cs typeface="Times New Roman" pitchFamily="18" charset="0"/>
              </a:rPr>
              <a:t> Pour </a:t>
            </a:r>
            <a:r>
              <a:rPr lang="fr-FR" sz="1900" dirty="0" err="1">
                <a:latin typeface="Times New Roman" pitchFamily="18" charset="0"/>
                <a:cs typeface="Times New Roman" pitchFamily="18" charset="0"/>
              </a:rPr>
              <a:t>Koselleck</a:t>
            </a:r>
            <a:r>
              <a:rPr lang="fr-FR" sz="1900" dirty="0">
                <a:latin typeface="Times New Roman" panose="02020603050405020304" pitchFamily="18" charset="0"/>
                <a:cs typeface="Times New Roman" pitchFamily="18" charset="0"/>
              </a:rPr>
              <a:t>, le </a:t>
            </a:r>
            <a:r>
              <a:rPr lang="fr-FR" sz="1900" cap="small" dirty="0" err="1">
                <a:latin typeface="Times New Roman" panose="02020603050405020304" pitchFamily="18" charset="0"/>
                <a:cs typeface="Times New Roman" pitchFamily="18" charset="0"/>
              </a:rPr>
              <a:t>xviii</a:t>
            </a:r>
            <a:r>
              <a:rPr lang="fr-FR" sz="1900" baseline="30000" dirty="0" err="1">
                <a:latin typeface="Times New Roman" panose="02020603050405020304" pitchFamily="18" charset="0"/>
                <a:cs typeface="Times New Roman" pitchFamily="18" charset="0"/>
              </a:rPr>
              <a:t>e</a:t>
            </a:r>
            <a:r>
              <a:rPr lang="fr-FR" sz="1900" dirty="0">
                <a:latin typeface="Times New Roman" panose="02020603050405020304" pitchFamily="18" charset="0"/>
                <a:cs typeface="Times New Roman" pitchFamily="18" charset="0"/>
              </a:rPr>
              <a:t> siècle est le lieu d’une crise du régime d’historicité dominant jusqu’alors, un rapport collectif au temps qui amenait à considérer essentiellement le passé comme une réserve d’exemples édifiants et propres à servir de source d’inspiration (</a:t>
            </a:r>
            <a:r>
              <a:rPr lang="fr-FR" sz="1900" i="1" dirty="0">
                <a:latin typeface="Times New Roman" panose="02020603050405020304" pitchFamily="18" charset="0"/>
                <a:cs typeface="Times New Roman" pitchFamily="18" charset="0"/>
              </a:rPr>
              <a:t>historia </a:t>
            </a:r>
            <a:r>
              <a:rPr lang="fr-FR" sz="1900" i="1" dirty="0" err="1">
                <a:latin typeface="Times New Roman" panose="02020603050405020304" pitchFamily="18" charset="0"/>
                <a:cs typeface="Times New Roman" pitchFamily="18" charset="0"/>
              </a:rPr>
              <a:t>magistra</a:t>
            </a:r>
            <a:r>
              <a:rPr lang="fr-FR" sz="1900" i="1" dirty="0">
                <a:latin typeface="Times New Roman" panose="02020603050405020304" pitchFamily="18" charset="0"/>
                <a:cs typeface="Times New Roman" pitchFamily="18" charset="0"/>
              </a:rPr>
              <a:t> vitae</a:t>
            </a:r>
            <a:r>
              <a:rPr lang="fr-FR" sz="1900" dirty="0">
                <a:latin typeface="Times New Roman" panose="02020603050405020304" pitchFamily="18" charset="0"/>
                <a:cs typeface="Times New Roman" pitchFamily="18" charset="0"/>
              </a:rPr>
              <a:t>). La crise de ce modèle voit émerger une nouvelle historicité,  « une conscience du temps et du futur qui se [nourrit] d’un mélange hardi de politique et de prophétie, mélange particulier au </a:t>
            </a:r>
            <a:r>
              <a:rPr lang="fr-FR" sz="1900" cap="small" dirty="0" err="1">
                <a:latin typeface="Times New Roman" panose="02020603050405020304" pitchFamily="18" charset="0"/>
                <a:cs typeface="Times New Roman" pitchFamily="18" charset="0"/>
              </a:rPr>
              <a:t>xviii</a:t>
            </a:r>
            <a:r>
              <a:rPr lang="fr-FR" sz="1900" baseline="30000" dirty="0" err="1">
                <a:latin typeface="Times New Roman" panose="02020603050405020304" pitchFamily="18" charset="0"/>
                <a:cs typeface="Times New Roman" pitchFamily="18" charset="0"/>
              </a:rPr>
              <a:t>e</a:t>
            </a:r>
            <a:r>
              <a:rPr lang="fr-FR" sz="1900" dirty="0">
                <a:latin typeface="Times New Roman" panose="02020603050405020304" pitchFamily="18" charset="0"/>
                <a:cs typeface="Times New Roman" pitchFamily="18" charset="0"/>
              </a:rPr>
              <a:t> siècle, fait de science rationnelle du pronostic et d’attente assurée du salut, et qui s’est intégré à la philosophie du progrès».  </a:t>
            </a:r>
          </a:p>
          <a:p>
            <a:pPr algn="just"/>
            <a:endParaRPr lang="fr-FR" sz="2400" dirty="0">
              <a:latin typeface="Times New Roman" pitchFamily="18" charset="0"/>
              <a:cs typeface="Times New Roman" pitchFamily="18" charset="0"/>
            </a:endParaRPr>
          </a:p>
          <a:p>
            <a:pPr algn="just"/>
            <a:r>
              <a:rPr lang="fr-FR" sz="1900" dirty="0">
                <a:latin typeface="Times New Roman" pitchFamily="18" charset="0"/>
                <a:cs typeface="Times New Roman" pitchFamily="18" charset="0"/>
              </a:rPr>
              <a:t>Les récits utopiques, en ce sens, rompent avec l’historicité du siècle et sont </a:t>
            </a:r>
            <a:r>
              <a:rPr lang="fr-FR" sz="1900" dirty="0" err="1">
                <a:latin typeface="Times New Roman" pitchFamily="18" charset="0"/>
                <a:cs typeface="Times New Roman" pitchFamily="18" charset="0"/>
              </a:rPr>
              <a:t>anhistoriques.s</a:t>
            </a:r>
            <a:endParaRPr lang="fr-FR" sz="2400" dirty="0">
              <a:latin typeface="Times New Roman" pitchFamily="18" charset="0"/>
              <a:cs typeface="Times New Roman" pitchFamily="18" charset="0"/>
            </a:endParaRPr>
          </a:p>
          <a:p>
            <a:pPr algn="just"/>
            <a:endParaRPr lang="fr-FR" sz="2400" dirty="0">
              <a:latin typeface="Times New Roman" pitchFamily="18" charset="0"/>
              <a:cs typeface="Times New Roman" pitchFamily="18" charset="0"/>
            </a:endParaRPr>
          </a:p>
          <a:p>
            <a:pPr algn="just"/>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476672"/>
          </a:xfrm>
        </p:spPr>
        <p:txBody>
          <a:bodyPr>
            <a:normAutofit fontScale="90000"/>
          </a:bodyPr>
          <a:lstStyle/>
          <a:p>
            <a:r>
              <a:rPr lang="fr-FR" b="1" dirty="0">
                <a:latin typeface="Times New Roman" panose="02020603050405020304" pitchFamily="18" charset="0"/>
                <a:cs typeface="Times New Roman" panose="02020603050405020304" pitchFamily="18" charset="0"/>
              </a:rPr>
              <a:t>Insularité et histoire</a:t>
            </a:r>
          </a:p>
        </p:txBody>
      </p:sp>
      <p:sp>
        <p:nvSpPr>
          <p:cNvPr id="3" name="Espace réservé du contenu 2"/>
          <p:cNvSpPr>
            <a:spLocks noGrp="1"/>
          </p:cNvSpPr>
          <p:nvPr>
            <p:ph idx="1"/>
          </p:nvPr>
        </p:nvSpPr>
        <p:spPr>
          <a:xfrm>
            <a:off x="0" y="1052736"/>
            <a:ext cx="9144000" cy="5805264"/>
          </a:xfrm>
        </p:spPr>
        <p:txBody>
          <a:bodyPr>
            <a:noAutofit/>
          </a:bodyPr>
          <a:lstStyle/>
          <a:p>
            <a:pPr algn="just"/>
            <a:r>
              <a:rPr lang="fr-FR" sz="2400" dirty="0">
                <a:latin typeface="Times New Roman" pitchFamily="18" charset="0"/>
                <a:cs typeface="Times New Roman" pitchFamily="18" charset="0"/>
              </a:rPr>
              <a:t>Gulliver lors de son ultime voyage : </a:t>
            </a:r>
          </a:p>
          <a:p>
            <a:pPr algn="just">
              <a:buNone/>
            </a:pPr>
            <a:r>
              <a:rPr lang="fr-FR" sz="2400" dirty="0">
                <a:latin typeface="Times New Roman" pitchFamily="18" charset="0"/>
                <a:cs typeface="Times New Roman" pitchFamily="18" charset="0"/>
              </a:rPr>
              <a:t>« Il y a peu d’événements notoires chez un peuple si bien uni, naturellement porté à une vie vertueuse, entièrement gouverné par la raison, et sans aucun contact avec les autres nations : les données de leur histoire se conservent donc sans que leur mémoire en soit accablée ». </a:t>
            </a:r>
          </a:p>
          <a:p>
            <a:pPr algn="just">
              <a:buNone/>
            </a:pPr>
            <a:endParaRPr lang="fr-FR" sz="2400" dirty="0">
              <a:latin typeface="Times New Roman" pitchFamily="18" charset="0"/>
              <a:cs typeface="Times New Roman" pitchFamily="18" charset="0"/>
            </a:endParaRPr>
          </a:p>
          <a:p>
            <a:pPr algn="just"/>
            <a:r>
              <a:rPr lang="fr-FR" sz="2400" dirty="0">
                <a:latin typeface="Times New Roman" pitchFamily="18" charset="0"/>
                <a:cs typeface="Times New Roman" pitchFamily="18" charset="0"/>
              </a:rPr>
              <a:t>Comme l’écrit Frédéric Rouvillois, « c’est parce qu’ils sont heureux que les utopiens n’ont point d’histoire, mais c’est aussi parce qu’ils en sont dépourvus qu’ils sont heureux. Parce que leur temps </a:t>
            </a:r>
            <a:r>
              <a:rPr lang="fr-FR" sz="2400" dirty="0" smtClean="0">
                <a:latin typeface="Times New Roman" pitchFamily="18" charset="0"/>
                <a:cs typeface="Times New Roman" pitchFamily="18" charset="0"/>
              </a:rPr>
              <a:t>ressemble, </a:t>
            </a:r>
            <a:r>
              <a:rPr lang="fr-FR" sz="2400" dirty="0">
                <a:latin typeface="Times New Roman" pitchFamily="18" charset="0"/>
                <a:cs typeface="Times New Roman" pitchFamily="18" charset="0"/>
              </a:rPr>
              <a:t>en définitive, à leur image de la nature : soumis à la raison, docile à </a:t>
            </a:r>
            <a:r>
              <a:rPr lang="fr-FR" sz="2400" dirty="0" smtClean="0">
                <a:latin typeface="Times New Roman" pitchFamily="18" charset="0"/>
                <a:cs typeface="Times New Roman" pitchFamily="18" charset="0"/>
              </a:rPr>
              <a:t>l’agir </a:t>
            </a:r>
            <a:r>
              <a:rPr lang="fr-FR" sz="2400" dirty="0">
                <a:latin typeface="Times New Roman" pitchFamily="18" charset="0"/>
                <a:cs typeface="Times New Roman" pitchFamily="18" charset="0"/>
              </a:rPr>
              <a:t>humain, et tel qu’on puisse y construire et y perpétuer indéfiniment la Cité parfaite ».</a:t>
            </a:r>
          </a:p>
          <a:p>
            <a:pPr algn="just"/>
            <a:endParaRPr lang="fr-FR"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20035005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548680"/>
          </a:xfrm>
        </p:spPr>
        <p:txBody>
          <a:bodyPr>
            <a:normAutofit fontScale="90000"/>
          </a:bodyPr>
          <a:lstStyle/>
          <a:p>
            <a:r>
              <a:rPr lang="fr-FR" sz="4000" b="1" dirty="0" smtClean="0">
                <a:latin typeface="Times New Roman" pitchFamily="18" charset="0"/>
                <a:cs typeface="Times New Roman" pitchFamily="18" charset="0"/>
              </a:rPr>
              <a:t>L’excellence morale et la tolérance </a:t>
            </a:r>
            <a:endParaRPr lang="fr-FR" sz="40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836712"/>
            <a:ext cx="9144000" cy="6021288"/>
          </a:xfrm>
        </p:spPr>
        <p:txBody>
          <a:bodyPr>
            <a:normAutofit fontScale="55000" lnSpcReduction="20000"/>
          </a:bodyPr>
          <a:lstStyle/>
          <a:p>
            <a:pPr algn="just"/>
            <a:r>
              <a:rPr lang="fr-FR" sz="3800" dirty="0" smtClean="0">
                <a:latin typeface="Times New Roman" pitchFamily="18" charset="0"/>
                <a:cs typeface="Times New Roman" pitchFamily="18" charset="0"/>
              </a:rPr>
              <a:t>Comme d’autres récits utopiques, </a:t>
            </a:r>
            <a:r>
              <a:rPr lang="fr-FR" sz="3800" i="1" dirty="0" smtClean="0">
                <a:latin typeface="Times New Roman" pitchFamily="18" charset="0"/>
                <a:cs typeface="Times New Roman" pitchFamily="18" charset="0"/>
              </a:rPr>
              <a:t>La </a:t>
            </a:r>
            <a:r>
              <a:rPr lang="fr-FR" sz="3800" i="1" dirty="0" err="1" smtClean="0">
                <a:latin typeface="Times New Roman" pitchFamily="18" charset="0"/>
                <a:cs typeface="Times New Roman" pitchFamily="18" charset="0"/>
              </a:rPr>
              <a:t>Basiliade</a:t>
            </a:r>
            <a:r>
              <a:rPr lang="fr-FR" sz="3800" dirty="0" smtClean="0">
                <a:latin typeface="Times New Roman" pitchFamily="18" charset="0"/>
                <a:cs typeface="Times New Roman" pitchFamily="18" charset="0"/>
              </a:rPr>
              <a:t> s’emploie à décrire les conditions sociales correspondant aux « principes d’une </a:t>
            </a:r>
            <a:r>
              <a:rPr lang="fr-FR" sz="3800" dirty="0" smtClean="0">
                <a:latin typeface="Times New Roman" pitchFamily="18" charset="0"/>
                <a:cs typeface="Times New Roman" pitchFamily="18" charset="0"/>
              </a:rPr>
              <a:t>excellence </a:t>
            </a:r>
            <a:r>
              <a:rPr lang="fr-FR" sz="3800" dirty="0" smtClean="0">
                <a:latin typeface="Times New Roman" pitchFamily="18" charset="0"/>
                <a:cs typeface="Times New Roman" pitchFamily="18" charset="0"/>
              </a:rPr>
              <a:t>morale », seule susceptible de mener les hommes au bonheur que leur promet par ailleurs la nature. Cette visée fournit une première explication au fait que </a:t>
            </a:r>
            <a:r>
              <a:rPr lang="fr-FR" sz="3800" dirty="0" err="1" smtClean="0">
                <a:latin typeface="Times New Roman" pitchFamily="18" charset="0"/>
                <a:cs typeface="Times New Roman" pitchFamily="18" charset="0"/>
              </a:rPr>
              <a:t>Morelly</a:t>
            </a:r>
            <a:r>
              <a:rPr lang="fr-FR" sz="3800" dirty="0" smtClean="0">
                <a:latin typeface="Times New Roman" pitchFamily="18" charset="0"/>
                <a:cs typeface="Times New Roman" pitchFamily="18" charset="0"/>
              </a:rPr>
              <a:t> consacre plus de développements à la légitimation proprement éthique de la société idéale, qu’aux aspects descriptifs de son mode de fonctionnement politique et institutionnel.</a:t>
            </a:r>
          </a:p>
          <a:p>
            <a:pPr algn="just"/>
            <a:endParaRPr lang="fr-FR" sz="3800" dirty="0" smtClean="0">
              <a:latin typeface="Times New Roman" pitchFamily="18" charset="0"/>
              <a:cs typeface="Times New Roman" pitchFamily="18" charset="0"/>
            </a:endParaRPr>
          </a:p>
          <a:p>
            <a:pPr algn="just"/>
            <a:r>
              <a:rPr lang="fr-FR" sz="3800" dirty="0" smtClean="0">
                <a:latin typeface="Times New Roman" pitchFamily="18" charset="0"/>
                <a:cs typeface="Times New Roman" pitchFamily="18" charset="0"/>
              </a:rPr>
              <a:t>Au rebours de tout le siècle, qui reconnaît presque unanimement l’amour de soi comme fondement de l’activité humaine </a:t>
            </a:r>
            <a:r>
              <a:rPr lang="fr-FR" sz="3800" i="1" dirty="0" smtClean="0">
                <a:latin typeface="Times New Roman" pitchFamily="18" charset="0"/>
                <a:cs typeface="Times New Roman" pitchFamily="18" charset="0"/>
              </a:rPr>
              <a:t>(</a:t>
            </a:r>
            <a:r>
              <a:rPr lang="fr-FR" sz="3800" i="1" dirty="0" err="1" smtClean="0">
                <a:latin typeface="Times New Roman" pitchFamily="18" charset="0"/>
                <a:cs typeface="Times New Roman" pitchFamily="18" charset="0"/>
              </a:rPr>
              <a:t>cf</a:t>
            </a:r>
            <a:r>
              <a:rPr lang="fr-FR" sz="3800" i="1" dirty="0" smtClean="0">
                <a:latin typeface="Times New Roman" pitchFamily="18" charset="0"/>
                <a:cs typeface="Times New Roman" pitchFamily="18" charset="0"/>
              </a:rPr>
              <a:t> </a:t>
            </a:r>
            <a:r>
              <a:rPr lang="fr-FR" sz="3800" dirty="0" smtClean="0">
                <a:latin typeface="Times New Roman" pitchFamily="18" charset="0"/>
                <a:cs typeface="Times New Roman" pitchFamily="18" charset="0"/>
              </a:rPr>
              <a:t>économie politique)</a:t>
            </a:r>
            <a:r>
              <a:rPr lang="fr-FR" sz="3800" i="1" dirty="0" smtClean="0">
                <a:latin typeface="Times New Roman" pitchFamily="18" charset="0"/>
                <a:cs typeface="Times New Roman" pitchFamily="18" charset="0"/>
              </a:rPr>
              <a:t>,</a:t>
            </a:r>
            <a:r>
              <a:rPr lang="fr-FR" sz="3800" dirty="0" smtClean="0">
                <a:latin typeface="Times New Roman" pitchFamily="18" charset="0"/>
                <a:cs typeface="Times New Roman" pitchFamily="18" charset="0"/>
              </a:rPr>
              <a:t> il campe sur un mode imaginaire une société dont le rapport d’harmonie interne et avec l’univers est garanti par l’amour de l’autre et la reconnaissance. La rupture avec le monde social existant ne peut être plus radicale.</a:t>
            </a:r>
          </a:p>
          <a:p>
            <a:pPr algn="just"/>
            <a:endParaRPr lang="fr-FR" sz="3800" dirty="0" smtClean="0">
              <a:latin typeface="Times New Roman" pitchFamily="18" charset="0"/>
              <a:cs typeface="Times New Roman" pitchFamily="18" charset="0"/>
            </a:endParaRPr>
          </a:p>
          <a:p>
            <a:pPr algn="just"/>
            <a:r>
              <a:rPr lang="fr-FR" sz="3800" dirty="0" smtClean="0">
                <a:latin typeface="Times New Roman" pitchFamily="18" charset="0"/>
                <a:cs typeface="Times New Roman" pitchFamily="18" charset="0"/>
              </a:rPr>
              <a:t>Plus globalement, dans la tradition utopique, la tolérance et le respect occupent une place décisive.  C’est à la fois un signe des temps (</a:t>
            </a:r>
            <a:r>
              <a:rPr lang="fr-FR" sz="3800" dirty="0" err="1" smtClean="0">
                <a:latin typeface="Times New Roman" pitchFamily="18" charset="0"/>
                <a:cs typeface="Times New Roman" pitchFamily="18" charset="0"/>
              </a:rPr>
              <a:t>cf</a:t>
            </a:r>
            <a:r>
              <a:rPr lang="fr-FR" sz="3800" dirty="0" smtClean="0">
                <a:latin typeface="Times New Roman" pitchFamily="18" charset="0"/>
                <a:cs typeface="Times New Roman" pitchFamily="18" charset="0"/>
              </a:rPr>
              <a:t> Locke, Bayle, Shaftesbury, </a:t>
            </a:r>
            <a:r>
              <a:rPr lang="fr-FR" sz="3800" i="1" dirty="0" smtClean="0">
                <a:latin typeface="Times New Roman" pitchFamily="18" charset="0"/>
                <a:cs typeface="Times New Roman" pitchFamily="18" charset="0"/>
              </a:rPr>
              <a:t>l’encyclopédie, </a:t>
            </a:r>
            <a:r>
              <a:rPr lang="fr-FR" sz="3800" dirty="0" err="1" smtClean="0">
                <a:latin typeface="Times New Roman" pitchFamily="18" charset="0"/>
                <a:cs typeface="Times New Roman" pitchFamily="18" charset="0"/>
              </a:rPr>
              <a:t>etc</a:t>
            </a:r>
            <a:r>
              <a:rPr lang="fr-FR" sz="3800" dirty="0" smtClean="0">
                <a:latin typeface="Times New Roman" pitchFamily="18" charset="0"/>
                <a:cs typeface="Times New Roman" pitchFamily="18" charset="0"/>
              </a:rPr>
              <a:t>…) mais aussi une vertu proprement altruiste qui est centrale dans la tradition utopique. La tolérance, contrairement à la conception lockéenne (pragmatique), y est plus directement positive. </a:t>
            </a:r>
          </a:p>
          <a:p>
            <a:endParaRPr lang="fr-FR" dirty="0" smtClean="0"/>
          </a:p>
          <a:p>
            <a:pPr algn="ctr">
              <a:buNone/>
            </a:pPr>
            <a:r>
              <a:rPr lang="fr-FR" sz="2900" i="1" dirty="0" err="1" smtClean="0">
                <a:latin typeface="Times New Roman" pitchFamily="18" charset="0"/>
                <a:cs typeface="Times New Roman" pitchFamily="18" charset="0"/>
              </a:rPr>
              <a:t>Rq</a:t>
            </a:r>
            <a:r>
              <a:rPr lang="fr-FR" sz="2900" i="1" dirty="0" smtClean="0">
                <a:latin typeface="Times New Roman" pitchFamily="18" charset="0"/>
                <a:cs typeface="Times New Roman" pitchFamily="18" charset="0"/>
              </a:rPr>
              <a:t> : On voit aussi l’influence de cette tradition souterraine sur un penseur comme Rousseau (avec la centralité d’une passion comme la « pitié ») </a:t>
            </a:r>
            <a:endParaRPr lang="fr-FR" sz="29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a:normAutofit/>
          </a:bodyPr>
          <a:lstStyle/>
          <a:p>
            <a:r>
              <a:rPr lang="fr-FR" sz="3600" b="1" dirty="0">
                <a:latin typeface="Times New Roman" pitchFamily="18" charset="0"/>
                <a:cs typeface="Times New Roman" pitchFamily="18" charset="0"/>
              </a:rPr>
              <a:t>Naissance de </a:t>
            </a:r>
            <a:r>
              <a:rPr lang="fr-FR" sz="3600" b="1" dirty="0" smtClean="0">
                <a:latin typeface="Times New Roman" pitchFamily="18" charset="0"/>
                <a:cs typeface="Times New Roman" pitchFamily="18" charset="0"/>
              </a:rPr>
              <a:t>l’utopie, naissance de l’inégalité</a:t>
            </a:r>
            <a:endParaRPr lang="fr-FR" sz="36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1124744"/>
            <a:ext cx="9144000" cy="5733256"/>
          </a:xfrm>
        </p:spPr>
        <p:txBody>
          <a:bodyPr>
            <a:normAutofit fontScale="92500" lnSpcReduction="10000"/>
          </a:bodyPr>
          <a:lstStyle/>
          <a:p>
            <a:pPr algn="just"/>
            <a:r>
              <a:rPr lang="fr-FR" sz="2400" dirty="0" smtClean="0">
                <a:latin typeface="Times New Roman" pitchFamily="18" charset="0"/>
                <a:cs typeface="Times New Roman" pitchFamily="18" charset="0"/>
              </a:rPr>
              <a:t>Tous ces thèmes font de l’utopie un genre spécifiquement moderne, un révélateur de changements profonds. L’histoire des idées politiques est, ainsi, l’un des moyens d’accéder au temps long de l’émergence de l’</a:t>
            </a:r>
            <a:r>
              <a:rPr lang="fr-FR" sz="2400" dirty="0" err="1" smtClean="0">
                <a:latin typeface="Times New Roman" pitchFamily="18" charset="0"/>
                <a:cs typeface="Times New Roman" pitchFamily="18" charset="0"/>
              </a:rPr>
              <a:t>Etat</a:t>
            </a:r>
            <a:r>
              <a:rPr lang="fr-FR" sz="2400" dirty="0" smtClean="0">
                <a:latin typeface="Times New Roman" pitchFamily="18" charset="0"/>
                <a:cs typeface="Times New Roman" pitchFamily="18" charset="0"/>
              </a:rPr>
              <a:t>, des idéaux modernes, de l’organisation politique que l’on connaît, </a:t>
            </a:r>
            <a:r>
              <a:rPr lang="fr-FR" sz="2400" dirty="0" err="1" smtClean="0">
                <a:latin typeface="Times New Roman" pitchFamily="18" charset="0"/>
                <a:cs typeface="Times New Roman" pitchFamily="18" charset="0"/>
              </a:rPr>
              <a:t>etc</a:t>
            </a:r>
            <a:r>
              <a:rPr lang="fr-FR" sz="2400" dirty="0" smtClean="0">
                <a:latin typeface="Times New Roman" pitchFamily="18" charset="0"/>
                <a:cs typeface="Times New Roman" pitchFamily="18" charset="0"/>
              </a:rPr>
              <a:t>…</a:t>
            </a:r>
          </a:p>
          <a:p>
            <a:pPr algn="just">
              <a:buNone/>
            </a:pPr>
            <a:endParaRPr lang="fr-FR" sz="2400" dirty="0" smtClean="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 En guise de préambule, soulignons que, pour un homme du Moyen Âge, parler des « origines de l’inégalité » n’aurait eu aucun sens. Il était alors communément admis que les rangs et les hiérarchies avaient toujours fait partie du paysage, même dans le Jardin d’</a:t>
            </a:r>
            <a:r>
              <a:rPr lang="fr-FR" sz="2400" dirty="0" err="1">
                <a:latin typeface="Times New Roman" pitchFamily="18" charset="0"/>
                <a:cs typeface="Times New Roman" pitchFamily="18" charset="0"/>
              </a:rPr>
              <a:t>Eden</a:t>
            </a:r>
            <a:r>
              <a:rPr lang="fr-FR" sz="2400" dirty="0">
                <a:latin typeface="Times New Roman" pitchFamily="18" charset="0"/>
                <a:cs typeface="Times New Roman" pitchFamily="18" charset="0"/>
              </a:rPr>
              <a:t> – Adam n’était-il pas clairement supérieure à </a:t>
            </a:r>
            <a:r>
              <a:rPr lang="fr-FR" sz="2400" dirty="0" err="1">
                <a:latin typeface="Times New Roman" pitchFamily="18" charset="0"/>
                <a:cs typeface="Times New Roman" pitchFamily="18" charset="0"/>
              </a:rPr>
              <a:t>Eve</a:t>
            </a:r>
            <a:r>
              <a:rPr lang="fr-FR" sz="2400" dirty="0">
                <a:latin typeface="Times New Roman" pitchFamily="18" charset="0"/>
                <a:cs typeface="Times New Roman" pitchFamily="18" charset="0"/>
              </a:rPr>
              <a:t>, comme le faisait observer Thomas </a:t>
            </a:r>
            <a:r>
              <a:rPr lang="fr-FR" sz="2400" dirty="0" smtClean="0">
                <a:latin typeface="Times New Roman" pitchFamily="18" charset="0"/>
                <a:cs typeface="Times New Roman" pitchFamily="18" charset="0"/>
              </a:rPr>
              <a:t>d’Aquin </a:t>
            </a:r>
            <a:r>
              <a:rPr lang="fr-FR" sz="2400" dirty="0">
                <a:latin typeface="Times New Roman" pitchFamily="18" charset="0"/>
                <a:cs typeface="Times New Roman" pitchFamily="18" charset="0"/>
              </a:rPr>
              <a:t>au XIIIe siècle ? En tant que concepts, l’égalité sociale et son contraire, </a:t>
            </a:r>
            <a:r>
              <a:rPr lang="fr-FR" sz="2400" dirty="0" smtClean="0">
                <a:latin typeface="Times New Roman" pitchFamily="18" charset="0"/>
                <a:cs typeface="Times New Roman" pitchFamily="18" charset="0"/>
              </a:rPr>
              <a:t>l’inégalité, n’existaient </a:t>
            </a:r>
            <a:r>
              <a:rPr lang="fr-FR" sz="2400" dirty="0">
                <a:latin typeface="Times New Roman" pitchFamily="18" charset="0"/>
                <a:cs typeface="Times New Roman" pitchFamily="18" charset="0"/>
              </a:rPr>
              <a:t>tout simplement pas. Après avoir épluché la littérature </a:t>
            </a:r>
            <a:r>
              <a:rPr lang="fr-FR" sz="2400" dirty="0" smtClean="0">
                <a:latin typeface="Times New Roman" pitchFamily="18" charset="0"/>
                <a:cs typeface="Times New Roman" pitchFamily="18" charset="0"/>
              </a:rPr>
              <a:t>médiévale</a:t>
            </a:r>
            <a:r>
              <a:rPr lang="fr-FR" sz="2400" dirty="0">
                <a:latin typeface="Times New Roman" pitchFamily="18" charset="0"/>
                <a:cs typeface="Times New Roman" pitchFamily="18" charset="0"/>
              </a:rPr>
              <a:t>, deux chercheurs italiens ont démontré que, jusqu’à l’époque de Christophe Colomb, les mots latins </a:t>
            </a:r>
            <a:r>
              <a:rPr lang="fr-FR" sz="2400" i="1" dirty="0" err="1">
                <a:latin typeface="Times New Roman" pitchFamily="18" charset="0"/>
                <a:cs typeface="Times New Roman" pitchFamily="18" charset="0"/>
              </a:rPr>
              <a:t>aequalitas</a:t>
            </a:r>
            <a:r>
              <a:rPr lang="fr-FR" sz="2400" i="1" dirty="0">
                <a:latin typeface="Times New Roman" pitchFamily="18" charset="0"/>
                <a:cs typeface="Times New Roman" pitchFamily="18" charset="0"/>
              </a:rPr>
              <a:t> </a:t>
            </a:r>
            <a:r>
              <a:rPr lang="fr-FR" sz="2400" dirty="0">
                <a:latin typeface="Times New Roman" pitchFamily="18" charset="0"/>
                <a:cs typeface="Times New Roman" pitchFamily="18" charset="0"/>
              </a:rPr>
              <a:t>et </a:t>
            </a:r>
            <a:r>
              <a:rPr lang="fr-FR" sz="2400" i="1" dirty="0" err="1">
                <a:latin typeface="Times New Roman" pitchFamily="18" charset="0"/>
                <a:cs typeface="Times New Roman" pitchFamily="18" charset="0"/>
              </a:rPr>
              <a:t>inequalitas</a:t>
            </a:r>
            <a:r>
              <a:rPr lang="fr-FR" sz="2400" i="1" dirty="0">
                <a:latin typeface="Times New Roman" pitchFamily="18" charset="0"/>
                <a:cs typeface="Times New Roman" pitchFamily="18" charset="0"/>
              </a:rPr>
              <a:t>, </a:t>
            </a:r>
            <a:r>
              <a:rPr lang="fr-FR" sz="2400" dirty="0">
                <a:latin typeface="Times New Roman" pitchFamily="18" charset="0"/>
                <a:cs typeface="Times New Roman" pitchFamily="18" charset="0"/>
              </a:rPr>
              <a:t>de même que leurs dérivés anglais, </a:t>
            </a:r>
            <a:r>
              <a:rPr lang="fr-FR" sz="2400" dirty="0" smtClean="0">
                <a:latin typeface="Times New Roman" pitchFamily="18" charset="0"/>
                <a:cs typeface="Times New Roman" pitchFamily="18" charset="0"/>
              </a:rPr>
              <a:t>français</a:t>
            </a:r>
            <a:r>
              <a:rPr lang="fr-FR" sz="2400" dirty="0">
                <a:latin typeface="Times New Roman" pitchFamily="18" charset="0"/>
                <a:cs typeface="Times New Roman" pitchFamily="18" charset="0"/>
              </a:rPr>
              <a:t>, espagnols, allemands et italiens, n’apparaissaient dans aucun texte décrivant les relations sociales </a:t>
            </a:r>
            <a:r>
              <a:rPr lang="fr-FR" sz="2400" dirty="0" smtClean="0">
                <a:latin typeface="Times New Roman" pitchFamily="18" charset="0"/>
                <a:cs typeface="Times New Roman" pitchFamily="18" charset="0"/>
              </a:rPr>
              <a:t>»</a:t>
            </a:r>
            <a:r>
              <a:rPr lang="fr-FR" sz="2400" dirty="0">
                <a:latin typeface="Times New Roman" pitchFamily="18" charset="0"/>
                <a:cs typeface="Times New Roman" pitchFamily="18" charset="0"/>
              </a:rPr>
              <a:t>.</a:t>
            </a:r>
          </a:p>
          <a:p>
            <a:pPr algn="ctr">
              <a:buNone/>
            </a:pPr>
            <a:r>
              <a:rPr lang="fr-FR" sz="1900" dirty="0" smtClean="0">
                <a:latin typeface="Times New Roman" pitchFamily="18" charset="0"/>
                <a:cs typeface="Times New Roman" pitchFamily="18" charset="0"/>
              </a:rPr>
              <a:t>	</a:t>
            </a:r>
            <a:r>
              <a:rPr lang="fr-FR" sz="1900" dirty="0" err="1" smtClean="0">
                <a:latin typeface="Times New Roman" pitchFamily="18" charset="0"/>
                <a:cs typeface="Times New Roman" pitchFamily="18" charset="0"/>
              </a:rPr>
              <a:t>Graeber</a:t>
            </a:r>
            <a:r>
              <a:rPr lang="fr-FR" sz="1900" dirty="0" smtClean="0">
                <a:latin typeface="Times New Roman" pitchFamily="18" charset="0"/>
                <a:cs typeface="Times New Roman" pitchFamily="18" charset="0"/>
              </a:rPr>
              <a:t> et </a:t>
            </a:r>
            <a:r>
              <a:rPr lang="fr-FR" sz="1900" dirty="0" err="1" smtClean="0">
                <a:latin typeface="Times New Roman" pitchFamily="18" charset="0"/>
                <a:cs typeface="Times New Roman" pitchFamily="18" charset="0"/>
              </a:rPr>
              <a:t>Wengrow</a:t>
            </a:r>
            <a:r>
              <a:rPr lang="fr-FR" sz="1900" dirty="0" smtClean="0">
                <a:latin typeface="Times New Roman" pitchFamily="18" charset="0"/>
                <a:cs typeface="Times New Roman" pitchFamily="18" charset="0"/>
              </a:rPr>
              <a:t>, </a:t>
            </a:r>
            <a:r>
              <a:rPr lang="fr-FR" sz="1900" i="1" dirty="0" smtClean="0">
                <a:latin typeface="Times New Roman" pitchFamily="18" charset="0"/>
                <a:cs typeface="Times New Roman" pitchFamily="18" charset="0"/>
              </a:rPr>
              <a:t>Au commencement était…Une nouvelle histoire de l’humanité, </a:t>
            </a:r>
            <a:r>
              <a:rPr lang="fr-FR" sz="1900" dirty="0" smtClean="0">
                <a:latin typeface="Times New Roman" pitchFamily="18" charset="0"/>
                <a:cs typeface="Times New Roman" pitchFamily="18" charset="0"/>
              </a:rPr>
              <a:t> p. 51.</a:t>
            </a:r>
            <a:endParaRPr lang="fr-FR" sz="1900" dirty="0">
              <a:latin typeface="Times New Roman" pitchFamily="18" charset="0"/>
              <a:cs typeface="Times New Roman" pitchFamily="18" charset="0"/>
            </a:endParaRPr>
          </a:p>
          <a:p>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a:normAutofit fontScale="90000"/>
          </a:bodyPr>
          <a:lstStyle/>
          <a:p>
            <a:r>
              <a:rPr lang="fr-FR" b="1" dirty="0" smtClean="0">
                <a:latin typeface="Times New Roman" pitchFamily="18" charset="0"/>
                <a:cs typeface="Times New Roman" pitchFamily="18" charset="0"/>
              </a:rPr>
              <a:t>L’influence du Nouveau Monde</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1052736"/>
            <a:ext cx="9144000" cy="5805264"/>
          </a:xfrm>
        </p:spPr>
        <p:txBody>
          <a:bodyPr>
            <a:normAutofit fontScale="62500" lnSpcReduction="20000"/>
          </a:bodyPr>
          <a:lstStyle/>
          <a:p>
            <a:pPr algn="just"/>
            <a:r>
              <a:rPr lang="fr-FR" dirty="0" smtClean="0">
                <a:latin typeface="Times New Roman" pitchFamily="18" charset="0"/>
                <a:cs typeface="Times New Roman" pitchFamily="18" charset="0"/>
              </a:rPr>
              <a:t>L’influence des grandes découvertes géographiques est décisive sur le genre utopique, et ce depuis Thomas More. Il forge à la fois un imaginaire (carte, îles, récits de voyages, </a:t>
            </a:r>
            <a:r>
              <a:rPr lang="fr-FR" dirty="0" err="1" smtClean="0">
                <a:latin typeface="Times New Roman" pitchFamily="18" charset="0"/>
                <a:cs typeface="Times New Roman" pitchFamily="18" charset="0"/>
              </a:rPr>
              <a:t>etc</a:t>
            </a:r>
            <a:r>
              <a:rPr lang="fr-FR" dirty="0" smtClean="0">
                <a:latin typeface="Times New Roman" pitchFamily="18" charset="0"/>
                <a:cs typeface="Times New Roman" pitchFamily="18" charset="0"/>
              </a:rPr>
              <a:t>…) et des questionnements politiques.</a:t>
            </a:r>
          </a:p>
          <a:p>
            <a:pPr algn="just"/>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C’est le cas, par exemple, de la controverse dite de Valladolid, en 1550-1551.</a:t>
            </a:r>
          </a:p>
          <a:p>
            <a:pPr algn="just">
              <a:lnSpc>
                <a:spcPct val="120000"/>
              </a:lnSpc>
              <a:spcBef>
                <a:spcPts val="0"/>
              </a:spcBef>
            </a:pPr>
            <a:endParaRPr lang="fr-FR" dirty="0" smtClean="0">
              <a:latin typeface="Times New Roman" pitchFamily="18" charset="0"/>
              <a:cs typeface="Times New Roman" pitchFamily="18" charset="0"/>
            </a:endParaRPr>
          </a:p>
          <a:p>
            <a:pPr algn="just">
              <a:buNone/>
            </a:pPr>
            <a:r>
              <a:rPr lang="fr-FR" dirty="0" smtClean="0">
                <a:latin typeface="Times New Roman" pitchFamily="18" charset="0"/>
                <a:cs typeface="Times New Roman" pitchFamily="18" charset="0"/>
              </a:rPr>
              <a:t>	</a:t>
            </a:r>
            <a:r>
              <a:rPr lang="fr-FR" sz="3000" i="1" dirty="0" smtClean="0">
                <a:latin typeface="Times New Roman" pitchFamily="18" charset="0"/>
                <a:cs typeface="Times New Roman" pitchFamily="18" charset="0"/>
              </a:rPr>
              <a:t>51 : «</a:t>
            </a:r>
            <a:r>
              <a:rPr lang="fr-FR" sz="3000" i="1" dirty="0">
                <a:latin typeface="Times New Roman" pitchFamily="18" charset="0"/>
                <a:cs typeface="Times New Roman" pitchFamily="18" charset="0"/>
              </a:rPr>
              <a:t> La principale pomme de discorde était la suivante : les habitants du Nouveau Monde n’ayant évidemment jamais été exposés aux idées chrétiennes, ils ne pouvaient entrer dans la catégorie des infidèles – contrairement aux non-chrétiens de l’Ancien Monde, qui avaient eu la possibilité de recevoir les enseignements du Christ et l’avaient sciemment </a:t>
            </a:r>
            <a:r>
              <a:rPr lang="fr-FR" sz="3000" i="1" dirty="0" smtClean="0">
                <a:latin typeface="Times New Roman" pitchFamily="18" charset="0"/>
                <a:cs typeface="Times New Roman" pitchFamily="18" charset="0"/>
              </a:rPr>
              <a:t>rejetée » (</a:t>
            </a:r>
            <a:r>
              <a:rPr lang="fr-FR" sz="3000" i="1" dirty="0" err="1" smtClean="0">
                <a:latin typeface="Times New Roman" pitchFamily="18" charset="0"/>
                <a:cs typeface="Times New Roman" pitchFamily="18" charset="0"/>
              </a:rPr>
              <a:t>Graeber</a:t>
            </a:r>
            <a:r>
              <a:rPr lang="fr-FR" sz="3000" i="1" dirty="0" smtClean="0">
                <a:latin typeface="Times New Roman" pitchFamily="18" charset="0"/>
                <a:cs typeface="Times New Roman" pitchFamily="18" charset="0"/>
              </a:rPr>
              <a:t> et </a:t>
            </a:r>
            <a:r>
              <a:rPr lang="fr-FR" sz="3000" i="1" dirty="0" err="1" smtClean="0">
                <a:latin typeface="Times New Roman" pitchFamily="18" charset="0"/>
                <a:cs typeface="Times New Roman" pitchFamily="18" charset="0"/>
              </a:rPr>
              <a:t>Wengrow</a:t>
            </a:r>
            <a:r>
              <a:rPr lang="fr-FR" sz="3000" i="1" dirty="0" smtClean="0">
                <a:latin typeface="Times New Roman" pitchFamily="18" charset="0"/>
                <a:cs typeface="Times New Roman" pitchFamily="18" charset="0"/>
              </a:rPr>
              <a:t>).</a:t>
            </a:r>
            <a:endParaRPr lang="fr-FR" sz="3000" i="1" dirty="0">
              <a:latin typeface="Times New Roman" pitchFamily="18" charset="0"/>
              <a:cs typeface="Times New Roman" pitchFamily="18" charset="0"/>
            </a:endParaRPr>
          </a:p>
          <a:p>
            <a:pPr algn="just">
              <a:buNone/>
            </a:pPr>
            <a:r>
              <a:rPr lang="fr-FR" sz="3000" i="1" dirty="0">
                <a:latin typeface="Times New Roman" pitchFamily="18" charset="0"/>
                <a:cs typeface="Times New Roman" pitchFamily="18" charset="0"/>
              </a:rPr>
              <a:t> 	52 : « La dispute juridique et philosophique s’orienta alors vers cette nouvelle question : quels sont les droits dont jouissent les êtres humains du seul fait qu’ils sont humains ? Ou, pour le dire autrement, quels sont les droits qu’ils sont supposés détenir « naturellement », à l’état de nature, sans avoir jamais été exposés aux enseignements de la philosophie écrite ni de la religion révélée et sans posséder de système juridique codifié ? </a:t>
            </a:r>
            <a:r>
              <a:rPr lang="fr-FR" sz="3000" i="1" dirty="0" smtClean="0">
                <a:latin typeface="Times New Roman" pitchFamily="18" charset="0"/>
                <a:cs typeface="Times New Roman" pitchFamily="18" charset="0"/>
              </a:rPr>
              <a:t>» (idem).</a:t>
            </a:r>
            <a:endParaRPr lang="fr-FR" sz="3000" i="1" dirty="0">
              <a:latin typeface="Times New Roman" pitchFamily="18" charset="0"/>
              <a:cs typeface="Times New Roman" pitchFamily="18" charset="0"/>
            </a:endParaRPr>
          </a:p>
          <a:p>
            <a:pPr algn="just">
              <a:lnSpc>
                <a:spcPct val="120000"/>
              </a:lnSpc>
              <a:spcBef>
                <a:spcPts val="0"/>
              </a:spcBef>
            </a:pPr>
            <a:endParaRPr lang="fr-FR" dirty="0" smtClean="0">
              <a:latin typeface="Times New Roman" pitchFamily="18" charset="0"/>
              <a:cs typeface="Times New Roman" pitchFamily="18" charset="0"/>
            </a:endParaRPr>
          </a:p>
          <a:p>
            <a:pPr algn="just">
              <a:lnSpc>
                <a:spcPct val="120000"/>
              </a:lnSpc>
              <a:spcBef>
                <a:spcPts val="0"/>
              </a:spcBef>
            </a:pPr>
            <a:endParaRPr lang="fr-FR" dirty="0">
              <a:latin typeface="Times New Roman" pitchFamily="18" charset="0"/>
              <a:cs typeface="Times New Roman" pitchFamily="18" charset="0"/>
            </a:endParaRPr>
          </a:p>
          <a:p>
            <a:pPr algn="just">
              <a:buNone/>
            </a:pPr>
            <a:r>
              <a:rPr lang="fr-FR" dirty="0">
                <a:latin typeface="Times New Roman" pitchFamily="18" charset="0"/>
                <a:cs typeface="Times New Roman" pitchFamily="18" charset="0"/>
                <a:sym typeface="Wingdings"/>
              </a:rPr>
              <a:t>	</a:t>
            </a:r>
            <a:r>
              <a:rPr lang="fr-FR" dirty="0" smtClean="0">
                <a:latin typeface="Times New Roman" pitchFamily="18" charset="0"/>
                <a:cs typeface="Times New Roman" pitchFamily="18" charset="0"/>
                <a:sym typeface="Wingdings"/>
              </a:rPr>
              <a:t>Ces réflexions sur la nature humaine et les qualités </a:t>
            </a:r>
            <a:r>
              <a:rPr lang="fr-FR" dirty="0" err="1" smtClean="0">
                <a:latin typeface="Times New Roman" pitchFamily="18" charset="0"/>
                <a:cs typeface="Times New Roman" pitchFamily="18" charset="0"/>
                <a:sym typeface="Wingdings"/>
              </a:rPr>
              <a:t>pré-sociales</a:t>
            </a:r>
            <a:r>
              <a:rPr lang="fr-FR" dirty="0" smtClean="0">
                <a:latin typeface="Times New Roman" pitchFamily="18" charset="0"/>
                <a:cs typeface="Times New Roman" pitchFamily="18" charset="0"/>
                <a:sym typeface="Wingdings"/>
              </a:rPr>
              <a:t> de l’homme ont, sans aucun doute, directement influencés les auteurs </a:t>
            </a:r>
            <a:r>
              <a:rPr lang="fr-FR" dirty="0" err="1" smtClean="0">
                <a:latin typeface="Times New Roman" pitchFamily="18" charset="0"/>
                <a:cs typeface="Times New Roman" pitchFamily="18" charset="0"/>
                <a:sym typeface="Wingdings"/>
              </a:rPr>
              <a:t>contractualistes</a:t>
            </a:r>
            <a:r>
              <a:rPr lang="fr-FR" dirty="0" smtClean="0">
                <a:latin typeface="Times New Roman" pitchFamily="18" charset="0"/>
                <a:cs typeface="Times New Roman" pitchFamily="18" charset="0"/>
                <a:sym typeface="Wingdings"/>
              </a:rPr>
              <a:t>.</a:t>
            </a:r>
            <a:endParaRPr lang="fr-FR" dirty="0">
              <a:latin typeface="Times New Roman" pitchFamily="18" charset="0"/>
              <a:cs typeface="Times New Roman" pitchFamily="18" charset="0"/>
            </a:endParaRPr>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0"/>
            <a:ext cx="8229600" cy="764704"/>
          </a:xfrm>
        </p:spPr>
        <p:txBody>
          <a:bodyPr>
            <a:noAutofit/>
          </a:bodyPr>
          <a:lstStyle/>
          <a:p>
            <a:r>
              <a:rPr lang="fr-FR" sz="4800" b="1" dirty="0" smtClean="0"/>
              <a:t>Plan du cours et Introduction</a:t>
            </a:r>
            <a:endParaRPr lang="fr-FR" sz="4800" b="1" dirty="0"/>
          </a:p>
        </p:txBody>
      </p:sp>
      <p:sp>
        <p:nvSpPr>
          <p:cNvPr id="3" name="Espace réservé du contenu 2"/>
          <p:cNvSpPr>
            <a:spLocks noGrp="1"/>
          </p:cNvSpPr>
          <p:nvPr>
            <p:ph idx="1"/>
          </p:nvPr>
        </p:nvSpPr>
        <p:spPr>
          <a:xfrm>
            <a:off x="0" y="1124744"/>
            <a:ext cx="9144000" cy="5733256"/>
          </a:xfrm>
        </p:spPr>
        <p:txBody>
          <a:bodyPr>
            <a:noAutofit/>
          </a:bodyPr>
          <a:lstStyle/>
          <a:p>
            <a:pPr algn="just"/>
            <a:r>
              <a:rPr lang="fr-FR" sz="2800" dirty="0" smtClean="0">
                <a:latin typeface="Times New Roman" pitchFamily="18" charset="0"/>
                <a:cs typeface="Times New Roman" pitchFamily="18" charset="0"/>
              </a:rPr>
              <a:t>Fin du cours sur l’utopie.</a:t>
            </a:r>
          </a:p>
          <a:p>
            <a:pPr algn="just"/>
            <a:endParaRPr lang="fr-FR" sz="2800" dirty="0">
              <a:latin typeface="Times New Roman" pitchFamily="18" charset="0"/>
              <a:cs typeface="Times New Roman" pitchFamily="18" charset="0"/>
            </a:endParaRPr>
          </a:p>
          <a:p>
            <a:pPr algn="just"/>
            <a:r>
              <a:rPr lang="fr-FR" sz="2800" dirty="0" smtClean="0">
                <a:latin typeface="Times New Roman" pitchFamily="18" charset="0"/>
                <a:cs typeface="Times New Roman" pitchFamily="18" charset="0"/>
              </a:rPr>
              <a:t>Séance sur « Le peuple, les Lumières et la Révolution Française ».</a:t>
            </a:r>
          </a:p>
          <a:p>
            <a:pPr algn="just">
              <a:buNone/>
            </a:pPr>
            <a:r>
              <a:rPr lang="fr-FR" sz="2400" dirty="0" smtClean="0">
                <a:latin typeface="Times New Roman" pitchFamily="18" charset="0"/>
                <a:cs typeface="Times New Roman" pitchFamily="18" charset="0"/>
              </a:rPr>
              <a:t>-Point rapide sur vos connaissances XVe / XVIIIe.</a:t>
            </a:r>
          </a:p>
          <a:p>
            <a:pPr algn="just">
              <a:buNone/>
            </a:pPr>
            <a:r>
              <a:rPr lang="fr-FR" sz="2400" dirty="0" smtClean="0">
                <a:latin typeface="Times New Roman" pitchFamily="18" charset="0"/>
                <a:cs typeface="Times New Roman" pitchFamily="18" charset="0"/>
              </a:rPr>
              <a:t>-Qu’est-ce que les Lumières?</a:t>
            </a:r>
          </a:p>
          <a:p>
            <a:pPr algn="just">
              <a:buNone/>
            </a:pPr>
            <a:r>
              <a:rPr lang="fr-FR" sz="2400" dirty="0" smtClean="0">
                <a:latin typeface="Times New Roman" pitchFamily="18" charset="0"/>
                <a:cs typeface="Times New Roman" pitchFamily="18" charset="0"/>
              </a:rPr>
              <a:t>-</a:t>
            </a:r>
            <a:r>
              <a:rPr lang="fr-FR" sz="2400" dirty="0" smtClean="0">
                <a:latin typeface="Times New Roman" pitchFamily="18" charset="0"/>
                <a:cs typeface="Times New Roman" pitchFamily="18" charset="0"/>
              </a:rPr>
              <a:t>Interroger le lien de causalité entre idées et événement.</a:t>
            </a:r>
            <a:endParaRPr lang="fr-FR" sz="2400" dirty="0" smtClean="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-Une histoire sociale des idées avant la Révolution.</a:t>
            </a:r>
          </a:p>
          <a:p>
            <a:pPr algn="just">
              <a:buNone/>
            </a:pPr>
            <a:r>
              <a:rPr lang="fr-FR" sz="2400" dirty="0" smtClean="0">
                <a:latin typeface="Times New Roman" pitchFamily="18" charset="0"/>
                <a:cs typeface="Times New Roman" pitchFamily="18" charset="0"/>
              </a:rPr>
              <a:t>-Une histoire sociale des idées populaires avant la Révolution. </a:t>
            </a:r>
          </a:p>
          <a:p>
            <a:pPr algn="just">
              <a:buNone/>
            </a:pPr>
            <a:r>
              <a:rPr lang="fr-FR" sz="2400" dirty="0" smtClean="0">
                <a:latin typeface="Times New Roman" pitchFamily="18" charset="0"/>
                <a:cs typeface="Times New Roman" pitchFamily="18" charset="0"/>
              </a:rPr>
              <a:t>-Ce que la crise politique fait aux idées (tradition républicaine en construction ; radicalisation de l’utopie ; désacralisation de la figure royale ; </a:t>
            </a:r>
            <a:r>
              <a:rPr lang="fr-FR" sz="2400" dirty="0" err="1" smtClean="0">
                <a:latin typeface="Times New Roman" pitchFamily="18" charset="0"/>
                <a:cs typeface="Times New Roman" pitchFamily="18" charset="0"/>
              </a:rPr>
              <a:t>etc</a:t>
            </a:r>
            <a:r>
              <a:rPr lang="fr-FR" sz="2400"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a:noAutofit/>
          </a:bodyPr>
          <a:lstStyle/>
          <a:p>
            <a:r>
              <a:rPr lang="fr-FR" sz="3200" b="1" dirty="0" smtClean="0">
                <a:latin typeface="Times New Roman" pitchFamily="18" charset="0"/>
                <a:cs typeface="Times New Roman" pitchFamily="18" charset="0"/>
              </a:rPr>
              <a:t>La figure de l’étranger / de l’« autre » et ses leçons</a:t>
            </a:r>
            <a:endParaRPr lang="fr-FR" sz="32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1052736"/>
            <a:ext cx="9144000" cy="5805264"/>
          </a:xfrm>
        </p:spPr>
        <p:txBody>
          <a:bodyPr>
            <a:normAutofit fontScale="70000" lnSpcReduction="20000"/>
          </a:bodyPr>
          <a:lstStyle/>
          <a:p>
            <a:pPr algn="just">
              <a:buNone/>
            </a:pPr>
            <a:r>
              <a:rPr lang="fr-FR" dirty="0">
                <a:latin typeface="Times New Roman" pitchFamily="18" charset="0"/>
                <a:cs typeface="Times New Roman" pitchFamily="18" charset="0"/>
                <a:sym typeface="Wingdings" pitchFamily="2" charset="2"/>
              </a:rPr>
              <a:t>	</a:t>
            </a:r>
            <a:r>
              <a:rPr lang="fr-FR" dirty="0" smtClean="0">
                <a:latin typeface="Times New Roman" pitchFamily="18" charset="0"/>
                <a:cs typeface="Times New Roman" pitchFamily="18" charset="0"/>
              </a:rPr>
              <a:t>«</a:t>
            </a:r>
            <a:r>
              <a:rPr lang="fr-FR" dirty="0">
                <a:latin typeface="Times New Roman" pitchFamily="18" charset="0"/>
                <a:cs typeface="Times New Roman" pitchFamily="18" charset="0"/>
              </a:rPr>
              <a:t> Ceux qui ont été en France m’ont souvent tourmenté sur tous les maux qu’ils y ont vu faire et sur les désordres qui se commettent dans nos villes, pour de l’argent. On a beau leur donner des raisons pour leur faire connaître que la propriété de biens est utile au maintien de la société ; ils se moquent de tout ce qu’on peut dire sur cela. Au reste, ils ne se querellent, ni ne se battent, ni ne se volent, et ne médisent jamais les uns des autres. Ils se moquent des sciences et des arts, ils se raillent de la grande subordination qu’ils remarquent parmi nous. Ils nous traitent d’esclaves, ils disent que nous sommes des misérables dont la vie ne tient à rien, que nous nous dégradons de notre condition, en nous réduisant à la servitude d’un seul homme qui peut tout, et qui n’a d’autre loi que sa volonté » </a:t>
            </a:r>
            <a:r>
              <a:rPr lang="fr-FR" dirty="0" smtClean="0">
                <a:latin typeface="Times New Roman" pitchFamily="18" charset="0"/>
                <a:cs typeface="Times New Roman" pitchFamily="18" charset="0"/>
              </a:rPr>
              <a:t> (Louis Armand de Lom d'</a:t>
            </a:r>
            <a:r>
              <a:rPr lang="fr-FR" dirty="0" err="1" smtClean="0">
                <a:latin typeface="Times New Roman" pitchFamily="18" charset="0"/>
                <a:cs typeface="Times New Roman" pitchFamily="18" charset="0"/>
              </a:rPr>
              <a:t>Arce</a:t>
            </a:r>
            <a:r>
              <a:rPr lang="fr-FR" dirty="0" smtClean="0">
                <a:latin typeface="Times New Roman" pitchFamily="18" charset="0"/>
                <a:cs typeface="Times New Roman" pitchFamily="18" charset="0"/>
              </a:rPr>
              <a:t>, baron de La </a:t>
            </a:r>
            <a:r>
              <a:rPr lang="fr-FR" dirty="0" err="1" smtClean="0">
                <a:latin typeface="Times New Roman" pitchFamily="18" charset="0"/>
                <a:cs typeface="Times New Roman" pitchFamily="18" charset="0"/>
              </a:rPr>
              <a:t>Hontan</a:t>
            </a:r>
            <a:r>
              <a:rPr lang="fr-FR" dirty="0" smtClean="0">
                <a:latin typeface="Times New Roman" pitchFamily="18" charset="0"/>
                <a:cs typeface="Times New Roman" pitchFamily="18" charset="0"/>
              </a:rPr>
              <a:t>, </a:t>
            </a:r>
            <a:r>
              <a:rPr lang="fr-FR" i="1" dirty="0" smtClean="0">
                <a:latin typeface="Times New Roman" pitchFamily="18" charset="0"/>
                <a:cs typeface="Times New Roman" pitchFamily="18" charset="0"/>
              </a:rPr>
              <a:t>Dialogues avec un sauvage</a:t>
            </a:r>
            <a:r>
              <a:rPr lang="fr-FR" dirty="0" smtClean="0">
                <a:latin typeface="Times New Roman" pitchFamily="18" charset="0"/>
                <a:cs typeface="Times New Roman" pitchFamily="18" charset="0"/>
              </a:rPr>
              <a:t>).</a:t>
            </a:r>
            <a:endParaRPr lang="fr-FR" dirty="0">
              <a:latin typeface="Times New Roman" pitchFamily="18" charset="0"/>
              <a:cs typeface="Times New Roman" pitchFamily="18" charset="0"/>
            </a:endParaRPr>
          </a:p>
          <a:p>
            <a:pPr algn="just"/>
            <a:endParaRPr lang="fr-FR" dirty="0" smtClean="0">
              <a:latin typeface="Times New Roman" pitchFamily="18" charset="0"/>
              <a:cs typeface="Times New Roman" pitchFamily="18" charset="0"/>
            </a:endParaRPr>
          </a:p>
          <a:p>
            <a:pPr algn="just"/>
            <a:endParaRPr lang="fr-FR" dirty="0">
              <a:latin typeface="Times New Roman" pitchFamily="18" charset="0"/>
              <a:cs typeface="Times New Roman" pitchFamily="18" charset="0"/>
            </a:endParaRPr>
          </a:p>
          <a:p>
            <a:pPr algn="just">
              <a:buNone/>
            </a:pP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Graber</a:t>
            </a:r>
            <a:r>
              <a:rPr lang="fr-FR" dirty="0" smtClean="0">
                <a:latin typeface="Times New Roman" pitchFamily="18" charset="0"/>
                <a:cs typeface="Times New Roman" pitchFamily="18" charset="0"/>
              </a:rPr>
              <a:t> et </a:t>
            </a:r>
            <a:r>
              <a:rPr lang="fr-FR" dirty="0" err="1" smtClean="0">
                <a:latin typeface="Times New Roman" pitchFamily="18" charset="0"/>
                <a:cs typeface="Times New Roman" pitchFamily="18" charset="0"/>
              </a:rPr>
              <a:t>Wengrow</a:t>
            </a:r>
            <a:r>
              <a:rPr lang="fr-FR" dirty="0" smtClean="0">
                <a:latin typeface="Times New Roman" pitchFamily="18" charset="0"/>
                <a:cs typeface="Times New Roman" pitchFamily="18" charset="0"/>
              </a:rPr>
              <a:t> : </a:t>
            </a:r>
            <a:r>
              <a:rPr lang="fr-FR" dirty="0">
                <a:latin typeface="Times New Roman" pitchFamily="18" charset="0"/>
                <a:cs typeface="Times New Roman" pitchFamily="18" charset="0"/>
              </a:rPr>
              <a:t>« On retrouve ici l’ensemble des reproches que les premiers missionnaires avaient l’habitude de s’entendre adresser par les Amérindiens – les incessantes chamailleries, le manque d’entraide, la soumission aveugle à l’autorité -, mais avec un élément nouveau : </a:t>
            </a:r>
            <a:r>
              <a:rPr lang="fr-FR" dirty="0" smtClean="0">
                <a:latin typeface="Times New Roman" pitchFamily="18" charset="0"/>
                <a:cs typeface="Times New Roman" pitchFamily="18" charset="0"/>
              </a:rPr>
              <a:t>l’institution </a:t>
            </a:r>
            <a:r>
              <a:rPr lang="fr-FR" dirty="0">
                <a:latin typeface="Times New Roman" pitchFamily="18" charset="0"/>
                <a:cs typeface="Times New Roman" pitchFamily="18" charset="0"/>
              </a:rPr>
              <a:t>de la propriété </a:t>
            </a:r>
            <a:r>
              <a:rPr lang="fr-FR" dirty="0" smtClean="0">
                <a:latin typeface="Times New Roman" pitchFamily="18" charset="0"/>
                <a:cs typeface="Times New Roman" pitchFamily="18" charset="0"/>
              </a:rPr>
              <a:t>privée ». </a:t>
            </a:r>
            <a:endParaRPr lang="fr-FR" dirty="0">
              <a:latin typeface="Times New Roman" pitchFamily="18" charset="0"/>
              <a:cs typeface="Times New Roman" pitchFamily="18" charset="0"/>
            </a:endParaRPr>
          </a:p>
          <a:p>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76672"/>
          </a:xfrm>
        </p:spPr>
        <p:txBody>
          <a:bodyPr>
            <a:noAutofit/>
          </a:bodyPr>
          <a:lstStyle/>
          <a:p>
            <a:r>
              <a:rPr lang="fr-FR" sz="2800" b="1" dirty="0" smtClean="0">
                <a:latin typeface="Times New Roman" pitchFamily="18" charset="0"/>
                <a:cs typeface="Times New Roman" pitchFamily="18" charset="0"/>
              </a:rPr>
              <a:t>Les textes utopiques, des outils pour l’historien des idées</a:t>
            </a:r>
            <a:endParaRPr lang="fr-FR" sz="28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836712"/>
            <a:ext cx="9144000" cy="6021288"/>
          </a:xfrm>
        </p:spPr>
        <p:txBody>
          <a:bodyPr>
            <a:normAutofit fontScale="70000" lnSpcReduction="20000"/>
          </a:bodyPr>
          <a:lstStyle/>
          <a:p>
            <a:pPr algn="just"/>
            <a:r>
              <a:rPr lang="fr-FR" dirty="0">
                <a:latin typeface="Times New Roman" pitchFamily="18" charset="0"/>
                <a:cs typeface="Times New Roman" pitchFamily="18" charset="0"/>
              </a:rPr>
              <a:t>Elias sur le rôle analytique de </a:t>
            </a:r>
            <a:r>
              <a:rPr lang="fr-FR" dirty="0" smtClean="0">
                <a:latin typeface="Times New Roman" pitchFamily="18" charset="0"/>
                <a:cs typeface="Times New Roman" pitchFamily="18" charset="0"/>
              </a:rPr>
              <a:t>l’utopie. Son point de départ est de dire que les utopies sont ancrées dans le "</a:t>
            </a:r>
            <a:r>
              <a:rPr lang="fr-FR" i="1" dirty="0" smtClean="0">
                <a:latin typeface="Times New Roman" pitchFamily="18" charset="0"/>
                <a:cs typeface="Times New Roman" pitchFamily="18" charset="0"/>
              </a:rPr>
              <a:t>topos</a:t>
            </a:r>
            <a:r>
              <a:rPr lang="fr-FR" dirty="0" smtClean="0">
                <a:latin typeface="Times New Roman" pitchFamily="18" charset="0"/>
                <a:cs typeface="Times New Roman" pitchFamily="18" charset="0"/>
              </a:rPr>
              <a:t> social" de leur production et réception. Le premier trait de l’utopie est son « historicité ».</a:t>
            </a:r>
          </a:p>
          <a:p>
            <a:pPr algn="just"/>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Deuxième trait : la « plasticité ». Elle peut être à la fois positive et négative (Elias mêle ce que l'on </a:t>
            </a:r>
            <a:r>
              <a:rPr lang="fr-FR" dirty="0" err="1" smtClean="0">
                <a:latin typeface="Times New Roman" pitchFamily="18" charset="0"/>
                <a:cs typeface="Times New Roman" pitchFamily="18" charset="0"/>
              </a:rPr>
              <a:t>appelerait</a:t>
            </a:r>
            <a:r>
              <a:rPr lang="fr-FR" dirty="0" smtClean="0">
                <a:latin typeface="Times New Roman" pitchFamily="18" charset="0"/>
                <a:cs typeface="Times New Roman" pitchFamily="18" charset="0"/>
              </a:rPr>
              <a:t> utopie et </a:t>
            </a:r>
            <a:r>
              <a:rPr lang="fr-FR" dirty="0" err="1" smtClean="0">
                <a:latin typeface="Times New Roman" pitchFamily="18" charset="0"/>
                <a:cs typeface="Times New Roman" pitchFamily="18" charset="0"/>
              </a:rPr>
              <a:t>dystopie</a:t>
            </a:r>
            <a:r>
              <a:rPr lang="fr-FR" dirty="0" smtClean="0">
                <a:latin typeface="Times New Roman" pitchFamily="18" charset="0"/>
                <a:cs typeface="Times New Roman" pitchFamily="18" charset="0"/>
              </a:rPr>
              <a:t>). Elle renvoie surtout à un processus qui n'appartient en propre ni à la science, ni à la littérature, ni à l'action politique mais peut prendre différentes formes selon les lieux et les moments.</a:t>
            </a:r>
          </a:p>
          <a:p>
            <a:pPr algn="just"/>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Enfin, elle ne se situe pas nécessairement du seul côté de l'illusion : une fois réinsérée dans ses contextes de production et de réception, elle ne se révèle ni pleinement illusion ni pleinement réalité, mais bien tendue entre les deux.  </a:t>
            </a:r>
          </a:p>
          <a:p>
            <a:pPr algn="just"/>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Elias ajoute prendre en compte le "potentiel de réalisation", c’est-à-dire l'état des moyens techniques, scientifiques, et matériels qui rendent les utopies plus ou moins réalisables, et qui modifie la manière de les penser et de les écrire.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76672"/>
          </a:xfrm>
        </p:spPr>
        <p:txBody>
          <a:bodyPr>
            <a:noAutofit/>
          </a:bodyPr>
          <a:lstStyle/>
          <a:p>
            <a:r>
              <a:rPr lang="fr-FR" sz="2800" b="1" dirty="0" smtClean="0">
                <a:latin typeface="Times New Roman" pitchFamily="18" charset="0"/>
                <a:cs typeface="Times New Roman" pitchFamily="18" charset="0"/>
              </a:rPr>
              <a:t>Les textes utopiques, des outils pour l’historien des idées</a:t>
            </a:r>
            <a:endParaRPr lang="fr-FR" sz="28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980728"/>
            <a:ext cx="9144000" cy="5877272"/>
          </a:xfrm>
        </p:spPr>
        <p:txBody>
          <a:bodyPr>
            <a:normAutofit fontScale="62500" lnSpcReduction="20000"/>
          </a:bodyPr>
          <a:lstStyle/>
          <a:p>
            <a:pPr algn="just" hangingPunct="0">
              <a:buNone/>
            </a:pP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sym typeface="Wingdings" pitchFamily="2" charset="2"/>
              </a:rPr>
              <a:t>Les utopies éclairent la </a:t>
            </a:r>
            <a:r>
              <a:rPr lang="fr-FR" dirty="0" smtClean="0">
                <a:latin typeface="Times New Roman" pitchFamily="18" charset="0"/>
                <a:cs typeface="Times New Roman" pitchFamily="18" charset="0"/>
              </a:rPr>
              <a:t>structure de la société réelle dont elle sont issues – et, avec elle, la vision du monde de l’auteur. Ce dernier parle depuis une situation sociale donnée, depuis une situation sociale vécue ; ils visent une société bien spécifique et, au sein de cette société, un public particulier, une couche particulière.</a:t>
            </a:r>
          </a:p>
          <a:p>
            <a:pPr algn="just" hangingPunct="0">
              <a:buNone/>
            </a:pPr>
            <a:endParaRPr lang="fr-FR" dirty="0" smtClean="0">
              <a:latin typeface="Times New Roman" pitchFamily="18" charset="0"/>
              <a:cs typeface="Times New Roman" pitchFamily="18" charset="0"/>
            </a:endParaRPr>
          </a:p>
          <a:p>
            <a:pPr algn="just" hangingPunct="0">
              <a:buNone/>
            </a:pPr>
            <a:r>
              <a:rPr lang="fr-FR" dirty="0" smtClean="0">
                <a:latin typeface="Times New Roman" pitchFamily="18" charset="0"/>
                <a:cs typeface="Times New Roman" pitchFamily="18" charset="0"/>
              </a:rPr>
              <a:t>	Elias : </a:t>
            </a:r>
          </a:p>
          <a:p>
            <a:pPr algn="just" hangingPunct="0">
              <a:buNone/>
            </a:pPr>
            <a:r>
              <a:rPr lang="fr-FR" i="1" dirty="0" smtClean="0">
                <a:latin typeface="Times New Roman" pitchFamily="18" charset="0"/>
                <a:cs typeface="Times New Roman" pitchFamily="18" charset="0"/>
              </a:rPr>
              <a:t>	"Une utopie est la représentation imaginaire d’une société, représentation contenant des propositions de solutions à des problèmes non résolus, bien particuliers, de la société d'origine, à savoir des propositions de solutions qui indique les changements que les auteurs ou les porteurs de cette utopie souhaitent ou bien les changements qu'ils redoutent, voire peut être les deux à la fois".</a:t>
            </a:r>
          </a:p>
          <a:p>
            <a:pPr algn="just" hangingPunct="0">
              <a:buNone/>
            </a:pPr>
            <a:endParaRPr lang="fr-FR" dirty="0" smtClean="0">
              <a:latin typeface="Times New Roman" pitchFamily="18" charset="0"/>
              <a:cs typeface="Times New Roman" pitchFamily="18" charset="0"/>
            </a:endParaRPr>
          </a:p>
          <a:p>
            <a:pPr algn="just" hangingPunct="0">
              <a:buNone/>
            </a:pPr>
            <a:r>
              <a:rPr lang="fr-FR" i="1" dirty="0" smtClean="0">
                <a:latin typeface="Times New Roman" pitchFamily="18" charset="0"/>
                <a:cs typeface="Times New Roman" pitchFamily="18" charset="0"/>
              </a:rPr>
              <a:t>	"De telles représentations souhaitables et effrayantes se retrouvent, comme on peut le voir, dans toutes les sociétés humaines. Toutes les représentations de la vie après la mort sont de ce type. Parfois, le  caractère souhaitable est prédominant, parfois c'est le caractère effrayant, comme par exemple dans la représentation de l'enfer, régi par le diable. De telles représentations ont des fonctions sociales tout à faite précises. Il s'agit de moyens d'orientation, qui donnent des directions pour l'action des êtres humains. La question est de savoir à partir de quand et pourquoi les différentes représentations que les hommes se font d'un possible avenir prennent le caractère d'une utopie."  </a:t>
            </a:r>
          </a:p>
          <a:p>
            <a:pPr hangingPunct="0">
              <a:buNone/>
            </a:pP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268760"/>
            <a:ext cx="7772400" cy="1470025"/>
          </a:xfrm>
        </p:spPr>
        <p:txBody>
          <a:bodyPr>
            <a:normAutofit/>
          </a:bodyPr>
          <a:lstStyle/>
          <a:p>
            <a:r>
              <a:rPr lang="fr-FR" sz="5400" b="1" dirty="0" smtClean="0">
                <a:latin typeface="Times New Roman" pitchFamily="18" charset="0"/>
                <a:cs typeface="Times New Roman" pitchFamily="18" charset="0"/>
              </a:rPr>
              <a:t>Séance 2</a:t>
            </a:r>
            <a:endParaRPr lang="fr-FR" sz="5400" b="1" dirty="0">
              <a:latin typeface="Times New Roman" pitchFamily="18" charset="0"/>
              <a:cs typeface="Times New Roman" pitchFamily="18" charset="0"/>
            </a:endParaRPr>
          </a:p>
        </p:txBody>
      </p:sp>
      <p:sp>
        <p:nvSpPr>
          <p:cNvPr id="3" name="Sous-titre 2"/>
          <p:cNvSpPr>
            <a:spLocks noGrp="1"/>
          </p:cNvSpPr>
          <p:nvPr>
            <p:ph type="subTitle" idx="1"/>
          </p:nvPr>
        </p:nvSpPr>
        <p:spPr>
          <a:xfrm>
            <a:off x="1403648" y="2852936"/>
            <a:ext cx="6400800" cy="2353816"/>
          </a:xfrm>
        </p:spPr>
        <p:txBody>
          <a:bodyPr/>
          <a:lstStyle/>
          <a:p>
            <a:r>
              <a:rPr lang="fr-FR" sz="4000" dirty="0" smtClean="0">
                <a:latin typeface="Times New Roman" pitchFamily="18" charset="0"/>
                <a:cs typeface="Times New Roman" pitchFamily="18" charset="0"/>
              </a:rPr>
              <a:t>« Le peuple, les Lumières et la Révolution Française ».</a:t>
            </a:r>
          </a:p>
          <a:p>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836712"/>
          </a:xfrm>
        </p:spPr>
        <p:txBody>
          <a:bodyPr>
            <a:noAutofit/>
          </a:bodyPr>
          <a:lstStyle/>
          <a:p>
            <a:r>
              <a:rPr lang="fr-FR" sz="3200" b="1" dirty="0" smtClean="0">
                <a:latin typeface="Times New Roman" pitchFamily="18" charset="0"/>
                <a:cs typeface="Times New Roman" pitchFamily="18" charset="0"/>
              </a:rPr>
              <a:t>Point rapide sur vos connaissances XVe / XVIIIe.</a:t>
            </a:r>
            <a:endParaRPr lang="fr-FR" sz="3200" b="1" dirty="0"/>
          </a:p>
        </p:txBody>
      </p:sp>
      <p:sp>
        <p:nvSpPr>
          <p:cNvPr id="3" name="Espace réservé du contenu 2"/>
          <p:cNvSpPr>
            <a:spLocks noGrp="1"/>
          </p:cNvSpPr>
          <p:nvPr>
            <p:ph idx="1"/>
          </p:nvPr>
        </p:nvSpPr>
        <p:spPr>
          <a:xfrm>
            <a:off x="0" y="1124744"/>
            <a:ext cx="9144000" cy="5733256"/>
          </a:xfrm>
        </p:spPr>
        <p:txBody>
          <a:bodyPr>
            <a:normAutofit fontScale="92500" lnSpcReduction="20000"/>
          </a:bodyPr>
          <a:lstStyle/>
          <a:p>
            <a:pPr algn="just"/>
            <a:r>
              <a:rPr lang="fr-FR" dirty="0" smtClean="0">
                <a:latin typeface="Times New Roman" pitchFamily="18" charset="0"/>
                <a:cs typeface="Times New Roman" pitchFamily="18" charset="0"/>
              </a:rPr>
              <a:t>Auteurs à connaître et situer : Machiavel, More, La </a:t>
            </a:r>
            <a:r>
              <a:rPr lang="fr-FR" dirty="0" err="1" smtClean="0">
                <a:latin typeface="Times New Roman" pitchFamily="18" charset="0"/>
                <a:cs typeface="Times New Roman" pitchFamily="18" charset="0"/>
              </a:rPr>
              <a:t>Boétie</a:t>
            </a:r>
            <a:r>
              <a:rPr lang="fr-FR" dirty="0" smtClean="0">
                <a:latin typeface="Times New Roman" pitchFamily="18" charset="0"/>
                <a:cs typeface="Times New Roman" pitchFamily="18" charset="0"/>
              </a:rPr>
              <a:t>, Bodin, Botero, Hobbes (et son adversaire Milton), Locke, Smith, Rousseau.</a:t>
            </a:r>
          </a:p>
          <a:p>
            <a:pPr algn="just"/>
            <a:endParaRPr lang="fr-FR" dirty="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Traditions intellectuelles et politiques à savoir identifier (au moins minimalement) : monarchisme, libéralisme, républicanisme, utopisme, économie politique, etc...</a:t>
            </a:r>
          </a:p>
          <a:p>
            <a:pPr algn="just"/>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Une phrase à commenter : «Les </a:t>
            </a:r>
            <a:r>
              <a:rPr lang="fr-FR" dirty="0">
                <a:latin typeface="Times New Roman" pitchFamily="18" charset="0"/>
                <a:cs typeface="Times New Roman" pitchFamily="18" charset="0"/>
              </a:rPr>
              <a:t>utopies ne sont que des vérités prématurées », Lamartine, </a:t>
            </a:r>
            <a:r>
              <a:rPr lang="fr-FR" i="1" dirty="0">
                <a:latin typeface="Times New Roman" pitchFamily="18" charset="0"/>
                <a:cs typeface="Times New Roman" pitchFamily="18" charset="0"/>
              </a:rPr>
              <a:t>Histoire des Girondins,</a:t>
            </a:r>
            <a:r>
              <a:rPr lang="fr-FR" dirty="0">
                <a:latin typeface="Times New Roman" pitchFamily="18" charset="0"/>
                <a:cs typeface="Times New Roman" pitchFamily="18" charset="0"/>
              </a:rPr>
              <a:t> 1847</a:t>
            </a:r>
            <a:r>
              <a:rPr lang="fr-FR" dirty="0" smtClean="0">
                <a:latin typeface="Times New Roman" pitchFamily="18" charset="0"/>
                <a:cs typeface="Times New Roman" pitchFamily="18" charset="0"/>
              </a:rPr>
              <a:t>.</a:t>
            </a:r>
          </a:p>
          <a:p>
            <a:pPr algn="just"/>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Quelques exemples de questions tirées d’un QCM (L2)</a:t>
            </a:r>
            <a:endParaRPr lang="fr-FR" dirty="0">
              <a:latin typeface="Times New Roman" pitchFamily="18" charset="0"/>
              <a:cs typeface="Times New Roman" pitchFamily="18" charset="0"/>
            </a:endParaRPr>
          </a:p>
          <a:p>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836712"/>
          </a:xfrm>
        </p:spPr>
        <p:txBody>
          <a:bodyPr>
            <a:normAutofit/>
          </a:bodyPr>
          <a:lstStyle/>
          <a:p>
            <a:r>
              <a:rPr lang="fr-FR" b="1" dirty="0" smtClean="0">
                <a:latin typeface="Times New Roman" pitchFamily="18" charset="0"/>
                <a:cs typeface="Times New Roman" pitchFamily="18" charset="0"/>
              </a:rPr>
              <a:t>Qu’est-ce que les Lumières?</a:t>
            </a:r>
            <a:endParaRPr lang="fr-FR" b="1" dirty="0"/>
          </a:p>
        </p:txBody>
      </p:sp>
      <p:sp>
        <p:nvSpPr>
          <p:cNvPr id="3" name="Espace réservé du contenu 2"/>
          <p:cNvSpPr>
            <a:spLocks noGrp="1"/>
          </p:cNvSpPr>
          <p:nvPr>
            <p:ph idx="1"/>
          </p:nvPr>
        </p:nvSpPr>
        <p:spPr>
          <a:xfrm>
            <a:off x="0" y="1124744"/>
            <a:ext cx="9144000" cy="5733256"/>
          </a:xfrm>
        </p:spPr>
        <p:txBody>
          <a:bodyPr>
            <a:normAutofit fontScale="77500" lnSpcReduction="20000"/>
          </a:bodyPr>
          <a:lstStyle/>
          <a:p>
            <a:pPr algn="just" hangingPunct="0">
              <a:buNone/>
            </a:pPr>
            <a:r>
              <a:rPr lang="fr-FR" dirty="0" smtClean="0"/>
              <a:t>	</a:t>
            </a:r>
            <a:r>
              <a:rPr lang="fr-FR" i="1" dirty="0" smtClean="0">
                <a:latin typeface="Times New Roman" pitchFamily="18" charset="0"/>
                <a:cs typeface="Times New Roman" pitchFamily="18" charset="0"/>
              </a:rPr>
              <a:t>« Qu’est-ce </a:t>
            </a:r>
            <a:r>
              <a:rPr lang="fr-FR" i="1" dirty="0">
                <a:latin typeface="Times New Roman" pitchFamily="18" charset="0"/>
                <a:cs typeface="Times New Roman" pitchFamily="18" charset="0"/>
              </a:rPr>
              <a:t>que les Lumières ? La sortie de l’homme de sa minorité dont il est lui-même responsable. Minorité, c’est-à-dire incapacité de se servir de son entendement (pouvoir de penser) sans la direction d’autrui, minorité dont il est lui-même responsable (faute) puisque la cause en réside non dans un défaut de l’entendement mais dans un manque de décision et de courage de s’en servir sans la direction d’autrui. </a:t>
            </a:r>
            <a:r>
              <a:rPr lang="fr-FR" i="1" dirty="0" err="1">
                <a:latin typeface="Times New Roman" pitchFamily="18" charset="0"/>
                <a:cs typeface="Times New Roman" pitchFamily="18" charset="0"/>
              </a:rPr>
              <a:t>Sapere</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aude</a:t>
            </a:r>
            <a:r>
              <a:rPr lang="fr-FR" i="1" dirty="0">
                <a:latin typeface="Times New Roman" pitchFamily="18" charset="0"/>
                <a:cs typeface="Times New Roman" pitchFamily="18" charset="0"/>
              </a:rPr>
              <a:t> ! (Ose penser) Aie le courage de te servir de ton propre entendement. Voilà la devise des </a:t>
            </a:r>
            <a:r>
              <a:rPr lang="fr-FR" i="1" dirty="0" smtClean="0">
                <a:latin typeface="Times New Roman" pitchFamily="18" charset="0"/>
                <a:cs typeface="Times New Roman" pitchFamily="18" charset="0"/>
              </a:rPr>
              <a:t>Lumières ». </a:t>
            </a:r>
            <a:r>
              <a:rPr lang="fr-FR" dirty="0" smtClean="0">
                <a:latin typeface="Times New Roman" pitchFamily="18" charset="0"/>
                <a:cs typeface="Times New Roman" pitchFamily="18" charset="0"/>
              </a:rPr>
              <a:t>Kant, 1784 </a:t>
            </a:r>
          </a:p>
          <a:p>
            <a:pPr algn="just" hangingPunct="0">
              <a:buNone/>
            </a:pPr>
            <a:endParaRPr lang="fr-FR" dirty="0">
              <a:latin typeface="Times New Roman" pitchFamily="18" charset="0"/>
              <a:cs typeface="Times New Roman" pitchFamily="18" charset="0"/>
            </a:endParaRPr>
          </a:p>
          <a:p>
            <a:pPr algn="just" hangingPunct="0">
              <a:buNone/>
            </a:pPr>
            <a:r>
              <a:rPr lang="fr-FR" dirty="0" smtClean="0">
                <a:latin typeface="Times New Roman" pitchFamily="18" charset="0"/>
                <a:cs typeface="Times New Roman" pitchFamily="18" charset="0"/>
              </a:rPr>
              <a:t>	D’Alembert</a:t>
            </a:r>
            <a:r>
              <a:rPr lang="fr-FR" dirty="0">
                <a:latin typeface="Times New Roman" pitchFamily="18" charset="0"/>
                <a:cs typeface="Times New Roman" pitchFamily="18" charset="0"/>
              </a:rPr>
              <a:t>, « </a:t>
            </a:r>
            <a:r>
              <a:rPr lang="fr-FR" i="1" dirty="0">
                <a:latin typeface="Times New Roman" pitchFamily="18" charset="0"/>
                <a:cs typeface="Times New Roman" pitchFamily="18" charset="0"/>
              </a:rPr>
              <a:t>Notre siècle s'est appelé par excellence le siècle de la philosophie. [...] L'invention et l'usage d'une nouvelle méthode de philosopher, l'espèce d'enthousiasme qui accompagne les découvertes, une certaine élévation d'idées que produit en nous le spectacle de l'univers : toutes ces causes ont dû exciter dans les esprits une fermentation vive » </a:t>
            </a:r>
            <a:r>
              <a:rPr lang="fr-FR" dirty="0">
                <a:latin typeface="Times New Roman" pitchFamily="18" charset="0"/>
                <a:cs typeface="Times New Roman" pitchFamily="18" charset="0"/>
              </a:rPr>
              <a:t>et une « eff</a:t>
            </a:r>
            <a:r>
              <a:rPr lang="fr-FR" i="1" dirty="0">
                <a:latin typeface="Times New Roman" pitchFamily="18" charset="0"/>
                <a:cs typeface="Times New Roman" pitchFamily="18" charset="0"/>
              </a:rPr>
              <a:t>ervescence générale des esprits ».</a:t>
            </a:r>
            <a:endParaRPr lang="fr-FR" dirty="0" smtClean="0">
              <a:latin typeface="Times New Roman" pitchFamily="18" charset="0"/>
              <a:cs typeface="Times New Roman" pitchFamily="18" charset="0"/>
            </a:endParaRPr>
          </a:p>
          <a:p>
            <a:pPr hangingPunct="0">
              <a:buNone/>
            </a:pPr>
            <a:endParaRPr lang="fr-FR" dirty="0"/>
          </a:p>
          <a:p>
            <a:pPr hangingPunct="0">
              <a:buNone/>
            </a:pPr>
            <a:endParaRPr lang="fr-FR" dirty="0"/>
          </a:p>
          <a:p>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04664"/>
          </a:xfrm>
        </p:spPr>
        <p:txBody>
          <a:bodyPr>
            <a:noAutofit/>
          </a:bodyPr>
          <a:lstStyle/>
          <a:p>
            <a:r>
              <a:rPr lang="fr-FR" sz="2800" b="1" dirty="0" smtClean="0">
                <a:latin typeface="Times New Roman" pitchFamily="18" charset="0"/>
                <a:cs typeface="Times New Roman" pitchFamily="18" charset="0"/>
              </a:rPr>
              <a:t>Une bibliographie indicative (et des thèmes phares) (1)</a:t>
            </a:r>
            <a:endParaRPr lang="fr-FR" sz="28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548680"/>
            <a:ext cx="9144000" cy="6309320"/>
          </a:xfrm>
        </p:spPr>
        <p:txBody>
          <a:bodyPr>
            <a:noAutofit/>
          </a:bodyPr>
          <a:lstStyle/>
          <a:p>
            <a:pPr algn="just"/>
            <a:r>
              <a:rPr lang="fr-FR" sz="1600" dirty="0">
                <a:latin typeface="Times New Roman" pitchFamily="18" charset="0"/>
                <a:cs typeface="Times New Roman" pitchFamily="18" charset="0"/>
              </a:rPr>
              <a:t>-Bayle, </a:t>
            </a:r>
            <a:r>
              <a:rPr lang="fr-FR" sz="1600" i="1" dirty="0">
                <a:latin typeface="Times New Roman" pitchFamily="18" charset="0"/>
                <a:cs typeface="Times New Roman" pitchFamily="18" charset="0"/>
              </a:rPr>
              <a:t>De la tolérance,</a:t>
            </a:r>
            <a:r>
              <a:rPr lang="fr-FR" sz="1600" dirty="0">
                <a:latin typeface="Times New Roman" pitchFamily="18" charset="0"/>
                <a:cs typeface="Times New Roman" pitchFamily="18" charset="0"/>
              </a:rPr>
              <a:t> 1686</a:t>
            </a:r>
          </a:p>
          <a:p>
            <a:pPr algn="just"/>
            <a:r>
              <a:rPr lang="fr-FR" sz="1600" dirty="0">
                <a:latin typeface="Times New Roman" pitchFamily="18" charset="0"/>
                <a:cs typeface="Times New Roman" pitchFamily="18" charset="0"/>
              </a:rPr>
              <a:t>-Locke, </a:t>
            </a:r>
            <a:r>
              <a:rPr lang="fr-FR" sz="1600" i="1" dirty="0">
                <a:latin typeface="Times New Roman" pitchFamily="18" charset="0"/>
                <a:cs typeface="Times New Roman" pitchFamily="18" charset="0"/>
              </a:rPr>
              <a:t>Lettre sur la tolérance,</a:t>
            </a:r>
            <a:r>
              <a:rPr lang="fr-FR" sz="1600" dirty="0">
                <a:latin typeface="Times New Roman" pitchFamily="18" charset="0"/>
                <a:cs typeface="Times New Roman" pitchFamily="18" charset="0"/>
              </a:rPr>
              <a:t> 1689 ; </a:t>
            </a:r>
            <a:r>
              <a:rPr lang="fr-FR" sz="1600" i="1" dirty="0">
                <a:latin typeface="Times New Roman" pitchFamily="18" charset="0"/>
                <a:cs typeface="Times New Roman" pitchFamily="18" charset="0"/>
              </a:rPr>
              <a:t>Essai sur l'entendement humain, </a:t>
            </a:r>
            <a:r>
              <a:rPr lang="fr-FR" sz="1600" dirty="0">
                <a:latin typeface="Times New Roman" pitchFamily="18" charset="0"/>
                <a:cs typeface="Times New Roman" pitchFamily="18" charset="0"/>
              </a:rPr>
              <a:t>1690 ; Locke, </a:t>
            </a:r>
            <a:r>
              <a:rPr lang="fr-FR" sz="1600" i="1" dirty="0">
                <a:latin typeface="Times New Roman" pitchFamily="18" charset="0"/>
                <a:cs typeface="Times New Roman" pitchFamily="18" charset="0"/>
              </a:rPr>
              <a:t>Pensées sur l'éducation,</a:t>
            </a:r>
            <a:r>
              <a:rPr lang="fr-FR" sz="1600" dirty="0">
                <a:latin typeface="Times New Roman" pitchFamily="18" charset="0"/>
                <a:cs typeface="Times New Roman" pitchFamily="18" charset="0"/>
              </a:rPr>
              <a:t> 1693.</a:t>
            </a:r>
          </a:p>
          <a:p>
            <a:pPr algn="just"/>
            <a:r>
              <a:rPr lang="fr-FR" sz="1600" dirty="0">
                <a:latin typeface="Times New Roman" pitchFamily="18" charset="0"/>
                <a:cs typeface="Times New Roman" pitchFamily="18" charset="0"/>
              </a:rPr>
              <a:t>-</a:t>
            </a:r>
            <a:r>
              <a:rPr lang="fr-FR" sz="1600" dirty="0" err="1">
                <a:latin typeface="Times New Roman" pitchFamily="18" charset="0"/>
                <a:cs typeface="Times New Roman" pitchFamily="18" charset="0"/>
              </a:rPr>
              <a:t>Shaftsbury</a:t>
            </a:r>
            <a:r>
              <a:rPr lang="fr-FR" sz="1600" dirty="0">
                <a:latin typeface="Times New Roman" pitchFamily="18" charset="0"/>
                <a:cs typeface="Times New Roman" pitchFamily="18" charset="0"/>
              </a:rPr>
              <a:t>, </a:t>
            </a:r>
            <a:r>
              <a:rPr lang="fr-FR" sz="1600" i="1" dirty="0">
                <a:latin typeface="Times New Roman" pitchFamily="18" charset="0"/>
                <a:cs typeface="Times New Roman" pitchFamily="18" charset="0"/>
              </a:rPr>
              <a:t>Lettre sur l'enthousiasme,</a:t>
            </a:r>
            <a:r>
              <a:rPr lang="fr-FR" sz="1600" dirty="0">
                <a:latin typeface="Times New Roman" pitchFamily="18" charset="0"/>
                <a:cs typeface="Times New Roman" pitchFamily="18" charset="0"/>
              </a:rPr>
              <a:t> 1708</a:t>
            </a:r>
          </a:p>
          <a:p>
            <a:pPr algn="just"/>
            <a:r>
              <a:rPr lang="fr-FR" sz="1600" dirty="0">
                <a:latin typeface="Times New Roman" pitchFamily="18" charset="0"/>
                <a:cs typeface="Times New Roman" pitchFamily="18" charset="0"/>
              </a:rPr>
              <a:t>-Abbé de Saint-Pierre, </a:t>
            </a:r>
            <a:r>
              <a:rPr lang="fr-FR" sz="1600" i="1" dirty="0">
                <a:latin typeface="Times New Roman" pitchFamily="18" charset="0"/>
                <a:cs typeface="Times New Roman" pitchFamily="18" charset="0"/>
              </a:rPr>
              <a:t>Projet pour rendre la paix perpétuelle en Europe, </a:t>
            </a:r>
            <a:r>
              <a:rPr lang="fr-FR" sz="1600" dirty="0">
                <a:latin typeface="Times New Roman" pitchFamily="18" charset="0"/>
                <a:cs typeface="Times New Roman" pitchFamily="18" charset="0"/>
              </a:rPr>
              <a:t>1713.</a:t>
            </a:r>
          </a:p>
          <a:p>
            <a:pPr algn="just"/>
            <a:r>
              <a:rPr lang="fr-FR" sz="1600" dirty="0">
                <a:latin typeface="Times New Roman" pitchFamily="18" charset="0"/>
                <a:cs typeface="Times New Roman" pitchFamily="18" charset="0"/>
              </a:rPr>
              <a:t>-Montesquieu, </a:t>
            </a:r>
            <a:r>
              <a:rPr lang="fr-FR" sz="1600" i="1" dirty="0">
                <a:latin typeface="Times New Roman" pitchFamily="18" charset="0"/>
                <a:cs typeface="Times New Roman" pitchFamily="18" charset="0"/>
              </a:rPr>
              <a:t>Lettres persanes, </a:t>
            </a:r>
            <a:r>
              <a:rPr lang="fr-FR" sz="1600" dirty="0" smtClean="0">
                <a:latin typeface="Times New Roman" pitchFamily="18" charset="0"/>
                <a:cs typeface="Times New Roman" pitchFamily="18" charset="0"/>
              </a:rPr>
              <a:t>1721. ; Montesquieu</a:t>
            </a:r>
            <a:r>
              <a:rPr lang="fr-FR" sz="1600" dirty="0">
                <a:latin typeface="Times New Roman" pitchFamily="18" charset="0"/>
                <a:cs typeface="Times New Roman" pitchFamily="18" charset="0"/>
              </a:rPr>
              <a:t>, </a:t>
            </a:r>
            <a:r>
              <a:rPr lang="fr-FR" sz="1600" i="1" dirty="0">
                <a:latin typeface="Times New Roman" pitchFamily="18" charset="0"/>
                <a:cs typeface="Times New Roman" pitchFamily="18" charset="0"/>
              </a:rPr>
              <a:t>Considérations sur les causes et la grandeur des Romains et de leur décadence, </a:t>
            </a:r>
            <a:r>
              <a:rPr lang="fr-FR" sz="1600" dirty="0">
                <a:latin typeface="Times New Roman" pitchFamily="18" charset="0"/>
                <a:cs typeface="Times New Roman" pitchFamily="18" charset="0"/>
              </a:rPr>
              <a:t>1734.</a:t>
            </a:r>
          </a:p>
          <a:p>
            <a:pPr algn="just"/>
            <a:r>
              <a:rPr lang="fr-FR" sz="1600" dirty="0">
                <a:latin typeface="Times New Roman" pitchFamily="18" charset="0"/>
                <a:cs typeface="Times New Roman" pitchFamily="18" charset="0"/>
              </a:rPr>
              <a:t>-Hume, </a:t>
            </a:r>
            <a:r>
              <a:rPr lang="fr-FR" sz="1600" i="1" dirty="0">
                <a:latin typeface="Times New Roman" pitchFamily="18" charset="0"/>
                <a:cs typeface="Times New Roman" pitchFamily="18" charset="0"/>
              </a:rPr>
              <a:t>Traité de la nature humaine, </a:t>
            </a:r>
            <a:r>
              <a:rPr lang="fr-FR" sz="1600" dirty="0">
                <a:latin typeface="Times New Roman" pitchFamily="18" charset="0"/>
                <a:cs typeface="Times New Roman" pitchFamily="18" charset="0"/>
              </a:rPr>
              <a:t>1739-1740.</a:t>
            </a:r>
          </a:p>
          <a:p>
            <a:pPr algn="just"/>
            <a:r>
              <a:rPr lang="fr-FR" sz="1600" dirty="0">
                <a:latin typeface="Times New Roman" pitchFamily="18" charset="0"/>
                <a:cs typeface="Times New Roman" pitchFamily="18" charset="0"/>
              </a:rPr>
              <a:t>-Condillac, </a:t>
            </a:r>
            <a:r>
              <a:rPr lang="fr-FR" sz="1600" i="1" dirty="0">
                <a:latin typeface="Times New Roman" pitchFamily="18" charset="0"/>
                <a:cs typeface="Times New Roman" pitchFamily="18" charset="0"/>
              </a:rPr>
              <a:t>Essai sur l'origine des connaissances humaines, </a:t>
            </a:r>
            <a:r>
              <a:rPr lang="fr-FR" sz="1600" dirty="0">
                <a:latin typeface="Times New Roman" pitchFamily="18" charset="0"/>
                <a:cs typeface="Times New Roman" pitchFamily="18" charset="0"/>
              </a:rPr>
              <a:t>1746.</a:t>
            </a:r>
          </a:p>
          <a:p>
            <a:pPr algn="just"/>
            <a:r>
              <a:rPr lang="fr-FR" sz="1600" dirty="0">
                <a:latin typeface="Times New Roman" pitchFamily="18" charset="0"/>
                <a:cs typeface="Times New Roman" pitchFamily="18" charset="0"/>
              </a:rPr>
              <a:t>-Diderot, </a:t>
            </a:r>
            <a:r>
              <a:rPr lang="fr-FR" sz="1600" i="1" dirty="0">
                <a:latin typeface="Times New Roman" pitchFamily="18" charset="0"/>
                <a:cs typeface="Times New Roman" pitchFamily="18" charset="0"/>
              </a:rPr>
              <a:t>Pensées philosophiques, </a:t>
            </a:r>
            <a:r>
              <a:rPr lang="fr-FR" sz="1600" dirty="0">
                <a:latin typeface="Times New Roman" pitchFamily="18" charset="0"/>
                <a:cs typeface="Times New Roman" pitchFamily="18" charset="0"/>
              </a:rPr>
              <a:t>1746.	</a:t>
            </a:r>
          </a:p>
          <a:p>
            <a:pPr algn="just"/>
            <a:r>
              <a:rPr lang="fr-FR" sz="1600" dirty="0">
                <a:latin typeface="Times New Roman" pitchFamily="18" charset="0"/>
                <a:cs typeface="Times New Roman" pitchFamily="18" charset="0"/>
              </a:rPr>
              <a:t>-Hume, </a:t>
            </a:r>
            <a:r>
              <a:rPr lang="fr-FR" sz="1600" i="1" dirty="0">
                <a:latin typeface="Times New Roman" pitchFamily="18" charset="0"/>
                <a:cs typeface="Times New Roman" pitchFamily="18" charset="0"/>
              </a:rPr>
              <a:t>Enquête sur l'entendement humain,</a:t>
            </a:r>
            <a:r>
              <a:rPr lang="fr-FR" sz="1600" dirty="0">
                <a:latin typeface="Times New Roman" pitchFamily="18" charset="0"/>
                <a:cs typeface="Times New Roman" pitchFamily="18" charset="0"/>
              </a:rPr>
              <a:t>1748 et 1751.</a:t>
            </a:r>
          </a:p>
          <a:p>
            <a:pPr algn="just"/>
            <a:r>
              <a:rPr lang="fr-FR" sz="1600" dirty="0">
                <a:latin typeface="Times New Roman" pitchFamily="18" charset="0"/>
                <a:cs typeface="Times New Roman" pitchFamily="18" charset="0"/>
              </a:rPr>
              <a:t>-Montesquieu, </a:t>
            </a:r>
            <a:r>
              <a:rPr lang="fr-FR" sz="1600" i="1" dirty="0">
                <a:latin typeface="Times New Roman" pitchFamily="18" charset="0"/>
                <a:cs typeface="Times New Roman" pitchFamily="18" charset="0"/>
              </a:rPr>
              <a:t>De L'esprit des lois,</a:t>
            </a:r>
            <a:r>
              <a:rPr lang="fr-FR" sz="1600" dirty="0">
                <a:latin typeface="Times New Roman" pitchFamily="18" charset="0"/>
                <a:cs typeface="Times New Roman" pitchFamily="18" charset="0"/>
              </a:rPr>
              <a:t> 1748</a:t>
            </a:r>
          </a:p>
          <a:p>
            <a:pPr algn="just"/>
            <a:r>
              <a:rPr lang="fr-FR" sz="1600" b="1" dirty="0">
                <a:latin typeface="Times New Roman" pitchFamily="18" charset="0"/>
                <a:cs typeface="Times New Roman" pitchFamily="18" charset="0"/>
              </a:rPr>
              <a:t>-</a:t>
            </a:r>
            <a:r>
              <a:rPr lang="fr-FR" sz="1600" dirty="0">
                <a:latin typeface="Times New Roman" pitchFamily="18" charset="0"/>
                <a:cs typeface="Times New Roman" pitchFamily="18" charset="0"/>
              </a:rPr>
              <a:t>Buffon, </a:t>
            </a:r>
            <a:r>
              <a:rPr lang="fr-FR" sz="1600" i="1" dirty="0">
                <a:latin typeface="Times New Roman" pitchFamily="18" charset="0"/>
                <a:cs typeface="Times New Roman" pitchFamily="18" charset="0"/>
              </a:rPr>
              <a:t>De la manière d'étudier l'histoire naturelle </a:t>
            </a:r>
            <a:r>
              <a:rPr lang="fr-FR" sz="1600" dirty="0">
                <a:latin typeface="Times New Roman" pitchFamily="18" charset="0"/>
                <a:cs typeface="Times New Roman" pitchFamily="18" charset="0"/>
              </a:rPr>
              <a:t>; </a:t>
            </a:r>
            <a:r>
              <a:rPr lang="fr-FR" sz="1600" i="1" dirty="0">
                <a:latin typeface="Times New Roman" pitchFamily="18" charset="0"/>
                <a:cs typeface="Times New Roman" pitchFamily="18" charset="0"/>
              </a:rPr>
              <a:t>Histoire générale des animaux </a:t>
            </a:r>
            <a:r>
              <a:rPr lang="fr-FR" sz="1600" dirty="0">
                <a:latin typeface="Times New Roman" pitchFamily="18" charset="0"/>
                <a:cs typeface="Times New Roman" pitchFamily="18" charset="0"/>
              </a:rPr>
              <a:t>; </a:t>
            </a:r>
            <a:r>
              <a:rPr lang="fr-FR" sz="1600" i="1" dirty="0">
                <a:latin typeface="Times New Roman" pitchFamily="18" charset="0"/>
                <a:cs typeface="Times New Roman" pitchFamily="18" charset="0"/>
              </a:rPr>
              <a:t>Histoire naturelle de l'homme</a:t>
            </a:r>
            <a:r>
              <a:rPr lang="fr-FR" sz="1600" dirty="0">
                <a:latin typeface="Times New Roman" pitchFamily="18" charset="0"/>
                <a:cs typeface="Times New Roman" pitchFamily="18" charset="0"/>
              </a:rPr>
              <a:t>, 1949.</a:t>
            </a:r>
          </a:p>
          <a:p>
            <a:pPr algn="just"/>
            <a:r>
              <a:rPr lang="fr-FR" sz="1600" dirty="0">
                <a:latin typeface="Times New Roman" pitchFamily="18" charset="0"/>
                <a:cs typeface="Times New Roman" pitchFamily="18" charset="0"/>
              </a:rPr>
              <a:t>-Diderot, </a:t>
            </a:r>
            <a:r>
              <a:rPr lang="fr-FR" sz="1600" i="1" dirty="0">
                <a:latin typeface="Times New Roman" pitchFamily="18" charset="0"/>
                <a:cs typeface="Times New Roman" pitchFamily="18" charset="0"/>
              </a:rPr>
              <a:t>Lettres sur les aveugles à ceux qui voient</a:t>
            </a:r>
            <a:r>
              <a:rPr lang="fr-FR" sz="1600" dirty="0">
                <a:latin typeface="Times New Roman" pitchFamily="18" charset="0"/>
                <a:cs typeface="Times New Roman" pitchFamily="18" charset="0"/>
              </a:rPr>
              <a:t>, 1749.</a:t>
            </a:r>
          </a:p>
          <a:p>
            <a:pPr algn="just"/>
            <a:r>
              <a:rPr lang="fr-FR" sz="1600" dirty="0">
                <a:latin typeface="Times New Roman" pitchFamily="18" charset="0"/>
                <a:cs typeface="Times New Roman" pitchFamily="18" charset="0"/>
              </a:rPr>
              <a:t>-Diderot et D'Alembert (</a:t>
            </a:r>
            <a:r>
              <a:rPr lang="fr-FR" sz="1600" dirty="0" err="1">
                <a:latin typeface="Times New Roman" pitchFamily="18" charset="0"/>
                <a:cs typeface="Times New Roman" pitchFamily="18" charset="0"/>
              </a:rPr>
              <a:t>dir</a:t>
            </a:r>
            <a:r>
              <a:rPr lang="fr-FR" sz="1600" dirty="0">
                <a:latin typeface="Times New Roman" pitchFamily="18" charset="0"/>
                <a:cs typeface="Times New Roman" pitchFamily="18" charset="0"/>
              </a:rPr>
              <a:t>.), </a:t>
            </a:r>
            <a:r>
              <a:rPr lang="fr-FR" sz="1600" i="1" dirty="0">
                <a:latin typeface="Times New Roman" pitchFamily="18" charset="0"/>
                <a:cs typeface="Times New Roman" pitchFamily="18" charset="0"/>
              </a:rPr>
              <a:t>L'encyclopédie ou Dictionnaire raisonné des sciences, des arts et des métiers</a:t>
            </a:r>
            <a:r>
              <a:rPr lang="fr-FR" sz="1600" dirty="0">
                <a:latin typeface="Times New Roman" pitchFamily="18" charset="0"/>
                <a:cs typeface="Times New Roman" pitchFamily="18" charset="0"/>
              </a:rPr>
              <a:t>, 1751 à 1772.</a:t>
            </a:r>
          </a:p>
          <a:p>
            <a:pPr algn="just"/>
            <a:r>
              <a:rPr lang="fr-FR" sz="1600" dirty="0">
                <a:latin typeface="Times New Roman" pitchFamily="18" charset="0"/>
                <a:cs typeface="Times New Roman" pitchFamily="18" charset="0"/>
              </a:rPr>
              <a:t>-Condillac, </a:t>
            </a:r>
            <a:r>
              <a:rPr lang="fr-FR" sz="1600" i="1" dirty="0">
                <a:latin typeface="Times New Roman" pitchFamily="18" charset="0"/>
                <a:cs typeface="Times New Roman" pitchFamily="18" charset="0"/>
              </a:rPr>
              <a:t>Traité des animaux</a:t>
            </a:r>
            <a:r>
              <a:rPr lang="fr-FR" sz="1600" dirty="0">
                <a:latin typeface="Times New Roman" pitchFamily="18" charset="0"/>
                <a:cs typeface="Times New Roman" pitchFamily="18" charset="0"/>
              </a:rPr>
              <a:t>, 1755 (discussion critique de Buffon)</a:t>
            </a:r>
          </a:p>
          <a:p>
            <a:pPr algn="just"/>
            <a:r>
              <a:rPr lang="fr-FR" sz="1600" dirty="0">
                <a:latin typeface="Times New Roman" pitchFamily="18" charset="0"/>
                <a:cs typeface="Times New Roman" pitchFamily="18" charset="0"/>
              </a:rPr>
              <a:t>-Hutcheson, </a:t>
            </a:r>
            <a:r>
              <a:rPr lang="fr-FR" sz="1600" i="1" dirty="0">
                <a:latin typeface="Times New Roman" pitchFamily="18" charset="0"/>
                <a:cs typeface="Times New Roman" pitchFamily="18" charset="0"/>
              </a:rPr>
              <a:t>Système de philosophie morale</a:t>
            </a:r>
            <a:r>
              <a:rPr lang="fr-FR" sz="1600" dirty="0">
                <a:latin typeface="Times New Roman" pitchFamily="18" charset="0"/>
                <a:cs typeface="Times New Roman" pitchFamily="18" charset="0"/>
              </a:rPr>
              <a:t>, 1755</a:t>
            </a:r>
            <a:r>
              <a:rPr lang="fr-FR" sz="1600" dirty="0" smtClean="0">
                <a:latin typeface="Times New Roman" pitchFamily="18" charset="0"/>
                <a:cs typeface="Times New Roman" pitchFamily="18" charset="0"/>
              </a:rPr>
              <a:t>.</a:t>
            </a:r>
          </a:p>
          <a:p>
            <a:pPr algn="just"/>
            <a:r>
              <a:rPr lang="fr-FR" sz="1600" dirty="0" smtClean="0">
                <a:latin typeface="Times New Roman" pitchFamily="18" charset="0"/>
                <a:cs typeface="Times New Roman" pitchFamily="18" charset="0"/>
              </a:rPr>
              <a:t>-Rousseau, </a:t>
            </a:r>
            <a:r>
              <a:rPr lang="fr-FR" sz="1600" i="1" dirty="0" smtClean="0">
                <a:latin typeface="Times New Roman" pitchFamily="18" charset="0"/>
                <a:cs typeface="Times New Roman" pitchFamily="18" charset="0"/>
              </a:rPr>
              <a:t>Discours sur l'origine et le fondement de l'inégalité parmi les hommes, </a:t>
            </a:r>
            <a:r>
              <a:rPr lang="fr-FR" sz="1600" dirty="0" smtClean="0">
                <a:latin typeface="Times New Roman" pitchFamily="18" charset="0"/>
                <a:cs typeface="Times New Roman" pitchFamily="18" charset="0"/>
              </a:rPr>
              <a:t>1755.</a:t>
            </a:r>
          </a:p>
          <a:p>
            <a:pPr algn="just"/>
            <a:r>
              <a:rPr lang="fr-FR" sz="1600" dirty="0" smtClean="0">
                <a:latin typeface="Times New Roman" pitchFamily="18" charset="0"/>
                <a:cs typeface="Times New Roman" pitchFamily="18" charset="0"/>
              </a:rPr>
              <a:t>-Helvétius, </a:t>
            </a:r>
            <a:r>
              <a:rPr lang="fr-FR" sz="1600" i="1" dirty="0" smtClean="0">
                <a:latin typeface="Times New Roman" pitchFamily="18" charset="0"/>
                <a:cs typeface="Times New Roman" pitchFamily="18" charset="0"/>
              </a:rPr>
              <a:t>De l'esprit,</a:t>
            </a:r>
            <a:r>
              <a:rPr lang="fr-FR" sz="1600" dirty="0" smtClean="0">
                <a:latin typeface="Times New Roman" pitchFamily="18" charset="0"/>
                <a:cs typeface="Times New Roman" pitchFamily="18" charset="0"/>
              </a:rPr>
              <a:t> 1758.</a:t>
            </a:r>
          </a:p>
          <a:p>
            <a:pPr algn="just"/>
            <a:r>
              <a:rPr lang="fr-FR" sz="1600" dirty="0" smtClean="0">
                <a:latin typeface="Times New Roman" pitchFamily="18" charset="0"/>
                <a:cs typeface="Times New Roman" pitchFamily="18" charset="0"/>
              </a:rPr>
              <a:t>-D'Alembert, </a:t>
            </a:r>
            <a:r>
              <a:rPr lang="fr-FR" sz="1600" i="1" dirty="0" smtClean="0">
                <a:latin typeface="Times New Roman" pitchFamily="18" charset="0"/>
                <a:cs typeface="Times New Roman" pitchFamily="18" charset="0"/>
              </a:rPr>
              <a:t>L'essai sur les éléments de philosophie, </a:t>
            </a:r>
            <a:r>
              <a:rPr lang="fr-FR" sz="1600" dirty="0" smtClean="0">
                <a:latin typeface="Times New Roman" pitchFamily="18" charset="0"/>
                <a:cs typeface="Times New Roman" pitchFamily="18" charset="0"/>
              </a:rPr>
              <a:t>1759.</a:t>
            </a:r>
          </a:p>
          <a:p>
            <a:pPr algn="just"/>
            <a:endParaRPr lang="fr-FR" sz="1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04664"/>
          </a:xfrm>
        </p:spPr>
        <p:txBody>
          <a:bodyPr>
            <a:noAutofit/>
          </a:bodyPr>
          <a:lstStyle/>
          <a:p>
            <a:r>
              <a:rPr lang="fr-FR" sz="2800" b="1" dirty="0" smtClean="0">
                <a:latin typeface="Times New Roman" pitchFamily="18" charset="0"/>
                <a:cs typeface="Times New Roman" pitchFamily="18" charset="0"/>
              </a:rPr>
              <a:t>Une bibliographie indicative (et des thèmes phares) (2)</a:t>
            </a:r>
            <a:endParaRPr lang="fr-FR" sz="28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620688"/>
            <a:ext cx="9144000" cy="6237312"/>
          </a:xfrm>
        </p:spPr>
        <p:txBody>
          <a:bodyPr>
            <a:noAutofit/>
          </a:bodyPr>
          <a:lstStyle/>
          <a:p>
            <a:pPr algn="just"/>
            <a:r>
              <a:rPr lang="fr-FR" sz="1600" dirty="0" smtClean="0">
                <a:latin typeface="Times New Roman" pitchFamily="18" charset="0"/>
                <a:cs typeface="Times New Roman" pitchFamily="18" charset="0"/>
              </a:rPr>
              <a:t>-Smith, </a:t>
            </a:r>
            <a:r>
              <a:rPr lang="fr-FR" sz="1600" i="1" dirty="0" smtClean="0">
                <a:latin typeface="Times New Roman" pitchFamily="18" charset="0"/>
                <a:cs typeface="Times New Roman" pitchFamily="18" charset="0"/>
              </a:rPr>
              <a:t>Théorie des sentiments moraux, </a:t>
            </a:r>
            <a:r>
              <a:rPr lang="fr-FR" sz="1600" dirty="0" smtClean="0">
                <a:latin typeface="Times New Roman" pitchFamily="18" charset="0"/>
                <a:cs typeface="Times New Roman" pitchFamily="18" charset="0"/>
              </a:rPr>
              <a:t>1759.</a:t>
            </a:r>
          </a:p>
          <a:p>
            <a:pPr algn="just"/>
            <a:r>
              <a:rPr lang="fr-FR" sz="1600" dirty="0" smtClean="0">
                <a:latin typeface="Times New Roman" pitchFamily="18" charset="0"/>
                <a:cs typeface="Times New Roman" pitchFamily="18" charset="0"/>
              </a:rPr>
              <a:t>-Rousseau, </a:t>
            </a:r>
            <a:r>
              <a:rPr lang="fr-FR" sz="1600" i="1" dirty="0" smtClean="0">
                <a:latin typeface="Times New Roman" pitchFamily="18" charset="0"/>
                <a:cs typeface="Times New Roman" pitchFamily="18" charset="0"/>
              </a:rPr>
              <a:t>Du contrat social</a:t>
            </a:r>
            <a:r>
              <a:rPr lang="fr-FR" sz="1600" dirty="0" smtClean="0">
                <a:latin typeface="Times New Roman" pitchFamily="18" charset="0"/>
                <a:cs typeface="Times New Roman" pitchFamily="18" charset="0"/>
              </a:rPr>
              <a:t>, 1762 ; Rousseau, </a:t>
            </a:r>
            <a:r>
              <a:rPr lang="fr-FR" sz="1600" i="1" dirty="0" err="1" smtClean="0">
                <a:latin typeface="Times New Roman" pitchFamily="18" charset="0"/>
                <a:cs typeface="Times New Roman" pitchFamily="18" charset="0"/>
              </a:rPr>
              <a:t>Emile</a:t>
            </a:r>
            <a:r>
              <a:rPr lang="fr-FR" sz="1600" i="1" dirty="0" smtClean="0">
                <a:latin typeface="Times New Roman" pitchFamily="18" charset="0"/>
                <a:cs typeface="Times New Roman" pitchFamily="18" charset="0"/>
              </a:rPr>
              <a:t> ou de l'éducation, </a:t>
            </a:r>
            <a:r>
              <a:rPr lang="fr-FR" sz="1600" dirty="0" smtClean="0">
                <a:latin typeface="Times New Roman" pitchFamily="18" charset="0"/>
                <a:cs typeface="Times New Roman" pitchFamily="18" charset="0"/>
              </a:rPr>
              <a:t>1762.</a:t>
            </a:r>
          </a:p>
          <a:p>
            <a:pPr algn="just"/>
            <a:r>
              <a:rPr lang="fr-FR" sz="1600" dirty="0" smtClean="0">
                <a:latin typeface="Times New Roman" pitchFamily="18" charset="0"/>
                <a:cs typeface="Times New Roman" pitchFamily="18" charset="0"/>
              </a:rPr>
              <a:t>-Voltaire, </a:t>
            </a:r>
            <a:r>
              <a:rPr lang="fr-FR" sz="1600" i="1" dirty="0" smtClean="0">
                <a:latin typeface="Times New Roman" pitchFamily="18" charset="0"/>
                <a:cs typeface="Times New Roman" pitchFamily="18" charset="0"/>
              </a:rPr>
              <a:t>Traité sur la tolérance</a:t>
            </a:r>
            <a:r>
              <a:rPr lang="fr-FR" sz="1600" dirty="0" smtClean="0">
                <a:latin typeface="Times New Roman" pitchFamily="18" charset="0"/>
                <a:cs typeface="Times New Roman" pitchFamily="18" charset="0"/>
              </a:rPr>
              <a:t>, 1763 ; Voltaire, </a:t>
            </a:r>
            <a:r>
              <a:rPr lang="fr-FR" sz="1600" i="1" dirty="0" smtClean="0">
                <a:latin typeface="Times New Roman" pitchFamily="18" charset="0"/>
                <a:cs typeface="Times New Roman" pitchFamily="18" charset="0"/>
              </a:rPr>
              <a:t>Dictionnaire philosophique</a:t>
            </a:r>
            <a:r>
              <a:rPr lang="fr-FR" sz="1600" dirty="0" smtClean="0">
                <a:latin typeface="Times New Roman" pitchFamily="18" charset="0"/>
                <a:cs typeface="Times New Roman" pitchFamily="18" charset="0"/>
              </a:rPr>
              <a:t>, 1767.</a:t>
            </a:r>
          </a:p>
          <a:p>
            <a:pPr algn="just"/>
            <a:r>
              <a:rPr lang="fr-FR" sz="1600" dirty="0" smtClean="0">
                <a:latin typeface="Times New Roman" pitchFamily="18" charset="0"/>
                <a:cs typeface="Times New Roman" pitchFamily="18" charset="0"/>
              </a:rPr>
              <a:t>-D'Holbach, </a:t>
            </a:r>
            <a:r>
              <a:rPr lang="fr-FR" sz="1600" i="1" dirty="0" smtClean="0">
                <a:latin typeface="Times New Roman" pitchFamily="18" charset="0"/>
                <a:cs typeface="Times New Roman" pitchFamily="18" charset="0"/>
              </a:rPr>
              <a:t>Essai sur les préjugés</a:t>
            </a:r>
            <a:r>
              <a:rPr lang="fr-FR" sz="1600" dirty="0" smtClean="0">
                <a:latin typeface="Times New Roman" pitchFamily="18" charset="0"/>
                <a:cs typeface="Times New Roman" pitchFamily="18" charset="0"/>
              </a:rPr>
              <a:t>, 1770 ; </a:t>
            </a:r>
            <a:r>
              <a:rPr lang="fr-FR" sz="1600" i="1" dirty="0" smtClean="0">
                <a:latin typeface="Times New Roman" pitchFamily="18" charset="0"/>
                <a:cs typeface="Times New Roman" pitchFamily="18" charset="0"/>
              </a:rPr>
              <a:t>Histoire critique de Jésus-Christ,</a:t>
            </a:r>
            <a:r>
              <a:rPr lang="fr-FR" sz="1600" dirty="0" smtClean="0">
                <a:latin typeface="Times New Roman" pitchFamily="18" charset="0"/>
                <a:cs typeface="Times New Roman" pitchFamily="18" charset="0"/>
              </a:rPr>
              <a:t> ; </a:t>
            </a:r>
            <a:r>
              <a:rPr lang="fr-FR" sz="1600" i="1" dirty="0" smtClean="0">
                <a:latin typeface="Times New Roman" pitchFamily="18" charset="0"/>
                <a:cs typeface="Times New Roman" pitchFamily="18" charset="0"/>
              </a:rPr>
              <a:t>Le Bon Sens</a:t>
            </a:r>
            <a:r>
              <a:rPr lang="fr-FR" sz="1600" dirty="0" smtClean="0">
                <a:latin typeface="Times New Roman" pitchFamily="18" charset="0"/>
                <a:cs typeface="Times New Roman" pitchFamily="18" charset="0"/>
              </a:rPr>
              <a:t>, ou </a:t>
            </a:r>
            <a:r>
              <a:rPr lang="fr-FR" sz="1600" i="1" dirty="0" smtClean="0">
                <a:latin typeface="Times New Roman" pitchFamily="18" charset="0"/>
                <a:cs typeface="Times New Roman" pitchFamily="18" charset="0"/>
              </a:rPr>
              <a:t>Idées naturelles opposées aux idées surnaturelles</a:t>
            </a:r>
            <a:r>
              <a:rPr lang="fr-FR" sz="1600" dirty="0" smtClean="0">
                <a:latin typeface="Times New Roman" pitchFamily="18" charset="0"/>
                <a:cs typeface="Times New Roman" pitchFamily="18" charset="0"/>
              </a:rPr>
              <a:t>, 1772 ; </a:t>
            </a:r>
            <a:r>
              <a:rPr lang="fr-FR" sz="1600" i="1" dirty="0" smtClean="0">
                <a:latin typeface="Times New Roman" pitchFamily="18" charset="0"/>
                <a:cs typeface="Times New Roman" pitchFamily="18" charset="0"/>
              </a:rPr>
              <a:t>Politique naturelle</a:t>
            </a:r>
            <a:r>
              <a:rPr lang="fr-FR" sz="1600" dirty="0" smtClean="0">
                <a:latin typeface="Times New Roman" pitchFamily="18" charset="0"/>
                <a:cs typeface="Times New Roman" pitchFamily="18" charset="0"/>
              </a:rPr>
              <a:t> /</a:t>
            </a:r>
            <a:r>
              <a:rPr lang="fr-FR" sz="1600" i="1" dirty="0" smtClean="0">
                <a:latin typeface="Times New Roman" pitchFamily="18" charset="0"/>
                <a:cs typeface="Times New Roman" pitchFamily="18" charset="0"/>
              </a:rPr>
              <a:t>Discours sur les vrais principes du Gouvernement, </a:t>
            </a:r>
            <a:r>
              <a:rPr lang="fr-FR" sz="1600" dirty="0" smtClean="0">
                <a:latin typeface="Times New Roman" pitchFamily="18" charset="0"/>
                <a:cs typeface="Times New Roman" pitchFamily="18" charset="0"/>
              </a:rPr>
              <a:t>1773.</a:t>
            </a:r>
          </a:p>
          <a:p>
            <a:pPr algn="just"/>
            <a:r>
              <a:rPr lang="fr-FR" sz="1600" dirty="0" smtClean="0">
                <a:latin typeface="Times New Roman" pitchFamily="18" charset="0"/>
                <a:cs typeface="Times New Roman" pitchFamily="18" charset="0"/>
              </a:rPr>
              <a:t>-Beccaria, </a:t>
            </a:r>
            <a:r>
              <a:rPr lang="fr-FR" sz="1600" i="1" dirty="0" smtClean="0">
                <a:latin typeface="Times New Roman" pitchFamily="18" charset="0"/>
                <a:cs typeface="Times New Roman" pitchFamily="18" charset="0"/>
              </a:rPr>
              <a:t>Des délits et des peines, </a:t>
            </a:r>
            <a:r>
              <a:rPr lang="fr-FR" sz="1600" dirty="0" smtClean="0">
                <a:latin typeface="Times New Roman" pitchFamily="18" charset="0"/>
                <a:cs typeface="Times New Roman" pitchFamily="18" charset="0"/>
              </a:rPr>
              <a:t>1773</a:t>
            </a:r>
          </a:p>
          <a:p>
            <a:pPr algn="just"/>
            <a:r>
              <a:rPr lang="fr-FR" sz="1600" dirty="0" smtClean="0">
                <a:latin typeface="Times New Roman" pitchFamily="18" charset="0"/>
                <a:cs typeface="Times New Roman" pitchFamily="18" charset="0"/>
              </a:rPr>
              <a:t>-D'Holbach, </a:t>
            </a:r>
            <a:r>
              <a:rPr lang="fr-FR" sz="1600" i="1" dirty="0" smtClean="0">
                <a:latin typeface="Times New Roman" pitchFamily="18" charset="0"/>
                <a:cs typeface="Times New Roman" pitchFamily="18" charset="0"/>
              </a:rPr>
              <a:t>Politique naturelle</a:t>
            </a:r>
            <a:r>
              <a:rPr lang="fr-FR" sz="1600" dirty="0" smtClean="0">
                <a:latin typeface="Times New Roman" pitchFamily="18" charset="0"/>
                <a:cs typeface="Times New Roman" pitchFamily="18" charset="0"/>
              </a:rPr>
              <a:t>, ou </a:t>
            </a:r>
            <a:r>
              <a:rPr lang="fr-FR" sz="1600" i="1" dirty="0" smtClean="0">
                <a:latin typeface="Times New Roman" pitchFamily="18" charset="0"/>
                <a:cs typeface="Times New Roman" pitchFamily="18" charset="0"/>
              </a:rPr>
              <a:t>Discours sur les vrais principes du Gouvernement, </a:t>
            </a:r>
            <a:r>
              <a:rPr lang="fr-FR" sz="1600" dirty="0" smtClean="0">
                <a:latin typeface="Times New Roman" pitchFamily="18" charset="0"/>
                <a:cs typeface="Times New Roman" pitchFamily="18" charset="0"/>
              </a:rPr>
              <a:t>1773.</a:t>
            </a:r>
          </a:p>
          <a:p>
            <a:pPr algn="just"/>
            <a:r>
              <a:rPr lang="fr-FR" sz="1600" dirty="0" smtClean="0">
                <a:latin typeface="Times New Roman" pitchFamily="18" charset="0"/>
                <a:cs typeface="Times New Roman" pitchFamily="18" charset="0"/>
              </a:rPr>
              <a:t>-Helvétius, </a:t>
            </a:r>
            <a:r>
              <a:rPr lang="fr-FR" sz="1600" i="1" dirty="0" smtClean="0">
                <a:latin typeface="Times New Roman" pitchFamily="18" charset="0"/>
                <a:cs typeface="Times New Roman" pitchFamily="18" charset="0"/>
              </a:rPr>
              <a:t>De L'homme (posthume),</a:t>
            </a:r>
            <a:r>
              <a:rPr lang="fr-FR" sz="1600" dirty="0" smtClean="0">
                <a:latin typeface="Times New Roman" pitchFamily="18" charset="0"/>
                <a:cs typeface="Times New Roman" pitchFamily="18" charset="0"/>
              </a:rPr>
              <a:t> 1773.</a:t>
            </a:r>
          </a:p>
          <a:p>
            <a:pPr algn="just"/>
            <a:r>
              <a:rPr lang="fr-FR" sz="1600" dirty="0" smtClean="0">
                <a:latin typeface="Times New Roman" pitchFamily="18" charset="0"/>
                <a:cs typeface="Times New Roman" pitchFamily="18" charset="0"/>
              </a:rPr>
              <a:t>-Herder, </a:t>
            </a:r>
            <a:r>
              <a:rPr lang="fr-FR" sz="1600" i="1" dirty="0" smtClean="0">
                <a:latin typeface="Times New Roman" pitchFamily="18" charset="0"/>
                <a:cs typeface="Times New Roman" pitchFamily="18" charset="0"/>
              </a:rPr>
              <a:t>Une nouvelle philosophie de l'histoire, </a:t>
            </a:r>
            <a:r>
              <a:rPr lang="fr-FR" sz="1600" dirty="0" smtClean="0">
                <a:latin typeface="Times New Roman" pitchFamily="18" charset="0"/>
                <a:cs typeface="Times New Roman" pitchFamily="18" charset="0"/>
              </a:rPr>
              <a:t>1774.</a:t>
            </a:r>
          </a:p>
          <a:p>
            <a:pPr algn="just"/>
            <a:r>
              <a:rPr lang="fr-FR" sz="1600" dirty="0" smtClean="0">
                <a:latin typeface="Times New Roman" pitchFamily="18" charset="0"/>
                <a:cs typeface="Times New Roman" pitchFamily="18" charset="0"/>
              </a:rPr>
              <a:t>-Condorcet, , </a:t>
            </a:r>
            <a:r>
              <a:rPr lang="fr-FR" sz="1600" i="1" dirty="0" smtClean="0">
                <a:latin typeface="Times New Roman" pitchFamily="18" charset="0"/>
                <a:cs typeface="Times New Roman" pitchFamily="18" charset="0"/>
              </a:rPr>
              <a:t>Du calcul intégral,</a:t>
            </a:r>
            <a:r>
              <a:rPr lang="fr-FR" sz="1600" dirty="0" smtClean="0">
                <a:latin typeface="Times New Roman" pitchFamily="18" charset="0"/>
                <a:cs typeface="Times New Roman" pitchFamily="18" charset="0"/>
              </a:rPr>
              <a:t> 1765 ; </a:t>
            </a:r>
            <a:r>
              <a:rPr lang="fr-FR" sz="1600" i="1" dirty="0" smtClean="0">
                <a:latin typeface="Times New Roman" pitchFamily="18" charset="0"/>
                <a:cs typeface="Times New Roman" pitchFamily="18" charset="0"/>
              </a:rPr>
              <a:t>Réflexions sur le commerce des blés, </a:t>
            </a:r>
            <a:r>
              <a:rPr lang="fr-FR" sz="1600" dirty="0" smtClean="0">
                <a:latin typeface="Times New Roman" pitchFamily="18" charset="0"/>
                <a:cs typeface="Times New Roman" pitchFamily="18" charset="0"/>
              </a:rPr>
              <a:t>1776 ; </a:t>
            </a:r>
            <a:r>
              <a:rPr lang="fr-FR" sz="1600" i="1" dirty="0" smtClean="0">
                <a:latin typeface="Times New Roman" pitchFamily="18" charset="0"/>
                <a:cs typeface="Times New Roman" pitchFamily="18" charset="0"/>
              </a:rPr>
              <a:t>Fragments sur la liberté de la presse </a:t>
            </a:r>
            <a:r>
              <a:rPr lang="fr-FR" sz="1600" dirty="0" smtClean="0">
                <a:latin typeface="Times New Roman" pitchFamily="18" charset="0"/>
                <a:cs typeface="Times New Roman" pitchFamily="18" charset="0"/>
              </a:rPr>
              <a:t>; </a:t>
            </a:r>
            <a:r>
              <a:rPr lang="fr-FR" sz="1600" i="1" dirty="0" smtClean="0">
                <a:latin typeface="Times New Roman" pitchFamily="18" charset="0"/>
                <a:cs typeface="Times New Roman" pitchFamily="18" charset="0"/>
              </a:rPr>
              <a:t>Réflexions sur l'esclavage des nègres</a:t>
            </a:r>
            <a:r>
              <a:rPr lang="fr-FR" sz="1600" dirty="0" smtClean="0">
                <a:latin typeface="Times New Roman" pitchFamily="18" charset="0"/>
                <a:cs typeface="Times New Roman" pitchFamily="18" charset="0"/>
              </a:rPr>
              <a:t>, 1781 ;  </a:t>
            </a:r>
            <a:r>
              <a:rPr lang="fr-FR" sz="1600" i="1" dirty="0" smtClean="0">
                <a:latin typeface="Times New Roman" pitchFamily="18" charset="0"/>
                <a:cs typeface="Times New Roman" pitchFamily="18" charset="0"/>
              </a:rPr>
              <a:t>Sur l'admission des femmes au droit de cité</a:t>
            </a:r>
            <a:r>
              <a:rPr lang="fr-FR" sz="1600" dirty="0" smtClean="0">
                <a:latin typeface="Times New Roman" pitchFamily="18" charset="0"/>
                <a:cs typeface="Times New Roman" pitchFamily="18" charset="0"/>
              </a:rPr>
              <a:t>, 1790 ; </a:t>
            </a:r>
            <a:r>
              <a:rPr lang="fr-FR" sz="1600" i="1" dirty="0" smtClean="0">
                <a:latin typeface="Times New Roman" pitchFamily="18" charset="0"/>
                <a:cs typeface="Times New Roman" pitchFamily="18" charset="0"/>
              </a:rPr>
              <a:t>De la République, ou Un roi est-il nécessaire à la conservation de la liberté ? </a:t>
            </a:r>
            <a:r>
              <a:rPr lang="fr-FR" sz="1600" dirty="0" smtClean="0">
                <a:latin typeface="Times New Roman" pitchFamily="18" charset="0"/>
                <a:cs typeface="Times New Roman" pitchFamily="18" charset="0"/>
              </a:rPr>
              <a:t>1791.</a:t>
            </a:r>
          </a:p>
          <a:p>
            <a:pPr algn="just"/>
            <a:r>
              <a:rPr lang="fr-FR" sz="1600" dirty="0" smtClean="0">
                <a:latin typeface="Times New Roman" pitchFamily="18" charset="0"/>
                <a:cs typeface="Times New Roman" pitchFamily="18" charset="0"/>
              </a:rPr>
              <a:t>-Smith, </a:t>
            </a:r>
            <a:r>
              <a:rPr lang="fr-FR" sz="1600" i="1" dirty="0" smtClean="0">
                <a:latin typeface="Times New Roman" pitchFamily="18" charset="0"/>
                <a:cs typeface="Times New Roman" pitchFamily="18" charset="0"/>
              </a:rPr>
              <a:t>Recherches sur la nature et les causes de la richesse des nations, </a:t>
            </a:r>
            <a:r>
              <a:rPr lang="fr-FR" sz="1600" dirty="0" smtClean="0">
                <a:latin typeface="Times New Roman" pitchFamily="18" charset="0"/>
                <a:cs typeface="Times New Roman" pitchFamily="18" charset="0"/>
              </a:rPr>
              <a:t>1776.</a:t>
            </a:r>
          </a:p>
          <a:p>
            <a:pPr algn="just"/>
            <a:r>
              <a:rPr lang="fr-FR" sz="1600" dirty="0" smtClean="0">
                <a:latin typeface="Times New Roman" pitchFamily="18" charset="0"/>
                <a:cs typeface="Times New Roman" pitchFamily="18" charset="0"/>
              </a:rPr>
              <a:t>-Condorcet, </a:t>
            </a:r>
            <a:r>
              <a:rPr lang="fr-FR" sz="1600" i="1" dirty="0" smtClean="0">
                <a:latin typeface="Times New Roman" pitchFamily="18" charset="0"/>
                <a:cs typeface="Times New Roman" pitchFamily="18" charset="0"/>
              </a:rPr>
              <a:t>Réflexions sur l'esclavage des nègres</a:t>
            </a:r>
            <a:r>
              <a:rPr lang="fr-FR" sz="1600" dirty="0" smtClean="0">
                <a:latin typeface="Times New Roman" pitchFamily="18" charset="0"/>
                <a:cs typeface="Times New Roman" pitchFamily="18" charset="0"/>
              </a:rPr>
              <a:t>, 1781.</a:t>
            </a:r>
          </a:p>
          <a:p>
            <a:pPr algn="just"/>
            <a:r>
              <a:rPr lang="fr-FR" sz="1600" dirty="0" smtClean="0">
                <a:latin typeface="Times New Roman" pitchFamily="18" charset="0"/>
                <a:cs typeface="Times New Roman" pitchFamily="18" charset="0"/>
              </a:rPr>
              <a:t>-Rousseau, </a:t>
            </a:r>
            <a:r>
              <a:rPr lang="fr-FR" sz="1600" i="1" dirty="0" smtClean="0">
                <a:latin typeface="Times New Roman" pitchFamily="18" charset="0"/>
                <a:cs typeface="Times New Roman" pitchFamily="18" charset="0"/>
              </a:rPr>
              <a:t>Essai sur l'origine des langues, </a:t>
            </a:r>
            <a:r>
              <a:rPr lang="fr-FR" sz="1600" dirty="0" smtClean="0">
                <a:latin typeface="Times New Roman" pitchFamily="18" charset="0"/>
                <a:cs typeface="Times New Roman" pitchFamily="18" charset="0"/>
              </a:rPr>
              <a:t>1781.</a:t>
            </a:r>
          </a:p>
          <a:p>
            <a:pPr algn="just"/>
            <a:r>
              <a:rPr lang="fr-FR" sz="1600" dirty="0" smtClean="0">
                <a:latin typeface="Times New Roman" pitchFamily="18" charset="0"/>
                <a:cs typeface="Times New Roman" pitchFamily="18" charset="0"/>
              </a:rPr>
              <a:t>-Kant, </a:t>
            </a:r>
            <a:r>
              <a:rPr lang="fr-FR" sz="1600" i="1" dirty="0" smtClean="0">
                <a:latin typeface="Times New Roman" pitchFamily="18" charset="0"/>
                <a:cs typeface="Times New Roman" pitchFamily="18" charset="0"/>
              </a:rPr>
              <a:t>Idée d'une histoire universelle d'un point de vue cosmopolitique,</a:t>
            </a:r>
            <a:r>
              <a:rPr lang="fr-FR" sz="1600" dirty="0" smtClean="0">
                <a:latin typeface="Times New Roman" pitchFamily="18" charset="0"/>
                <a:cs typeface="Times New Roman" pitchFamily="18" charset="0"/>
              </a:rPr>
              <a:t> 1784 ; -Kant, </a:t>
            </a:r>
            <a:r>
              <a:rPr lang="fr-FR" sz="1600" i="1" dirty="0" smtClean="0">
                <a:latin typeface="Times New Roman" pitchFamily="18" charset="0"/>
                <a:cs typeface="Times New Roman" pitchFamily="18" charset="0"/>
              </a:rPr>
              <a:t>Vers la paix perpétuelle</a:t>
            </a:r>
            <a:r>
              <a:rPr lang="fr-FR" sz="1600" dirty="0" smtClean="0">
                <a:latin typeface="Times New Roman" pitchFamily="18" charset="0"/>
                <a:cs typeface="Times New Roman" pitchFamily="18" charset="0"/>
              </a:rPr>
              <a:t>, 1795.</a:t>
            </a:r>
          </a:p>
          <a:p>
            <a:pPr algn="just"/>
            <a:r>
              <a:rPr lang="fr-FR" sz="1600" dirty="0" smtClean="0">
                <a:latin typeface="Times New Roman" pitchFamily="18" charset="0"/>
                <a:cs typeface="Times New Roman" pitchFamily="18" charset="0"/>
              </a:rPr>
              <a:t>-Herder, </a:t>
            </a:r>
            <a:r>
              <a:rPr lang="fr-FR" sz="1600" i="1" dirty="0" smtClean="0">
                <a:latin typeface="Times New Roman" pitchFamily="18" charset="0"/>
                <a:cs typeface="Times New Roman" pitchFamily="18" charset="0"/>
              </a:rPr>
              <a:t>Idées pour une philosophie de l’histoire de l’humanité</a:t>
            </a:r>
            <a:r>
              <a:rPr lang="fr-FR" sz="1600" dirty="0" smtClean="0">
                <a:latin typeface="Times New Roman" pitchFamily="18" charset="0"/>
                <a:cs typeface="Times New Roman" pitchFamily="18" charset="0"/>
              </a:rPr>
              <a:t> (1784-1791).</a:t>
            </a:r>
          </a:p>
          <a:p>
            <a:pPr algn="just"/>
            <a:r>
              <a:rPr lang="fr-FR" sz="1600" dirty="0" smtClean="0">
                <a:latin typeface="Times New Roman" pitchFamily="18" charset="0"/>
                <a:cs typeface="Times New Roman" pitchFamily="18" charset="0"/>
              </a:rPr>
              <a:t>-Bentham, </a:t>
            </a:r>
            <a:r>
              <a:rPr lang="fr-FR" sz="1600" i="1" dirty="0" smtClean="0">
                <a:latin typeface="Times New Roman" pitchFamily="18" charset="0"/>
                <a:cs typeface="Times New Roman" pitchFamily="18" charset="0"/>
              </a:rPr>
              <a:t>Introduction au prince de morale et de législation, </a:t>
            </a:r>
            <a:r>
              <a:rPr lang="fr-FR" sz="1600" dirty="0" smtClean="0">
                <a:latin typeface="Times New Roman" pitchFamily="18" charset="0"/>
                <a:cs typeface="Times New Roman" pitchFamily="18" charset="0"/>
              </a:rPr>
              <a:t>1789.</a:t>
            </a:r>
          </a:p>
          <a:p>
            <a:pPr algn="just"/>
            <a:r>
              <a:rPr lang="fr-FR" sz="1600" dirty="0" smtClean="0">
                <a:latin typeface="Times New Roman" pitchFamily="18" charset="0"/>
                <a:cs typeface="Times New Roman" pitchFamily="18" charset="0"/>
              </a:rPr>
              <a:t>-Lavoisier, </a:t>
            </a:r>
            <a:r>
              <a:rPr lang="fr-FR" sz="1600" i="1" dirty="0" smtClean="0">
                <a:latin typeface="Times New Roman" pitchFamily="18" charset="0"/>
                <a:cs typeface="Times New Roman" pitchFamily="18" charset="0"/>
              </a:rPr>
              <a:t>Traité élémentaire de chimie, </a:t>
            </a:r>
            <a:r>
              <a:rPr lang="fr-FR" sz="1600" dirty="0" smtClean="0">
                <a:latin typeface="Times New Roman" pitchFamily="18" charset="0"/>
                <a:cs typeface="Times New Roman" pitchFamily="18" charset="0"/>
              </a:rPr>
              <a:t>1789.</a:t>
            </a:r>
            <a:r>
              <a:rPr lang="fr-FR" sz="1600" i="1" dirty="0" smtClean="0">
                <a:latin typeface="Times New Roman" pitchFamily="18" charset="0"/>
                <a:cs typeface="Times New Roman" pitchFamily="18" charset="0"/>
              </a:rPr>
              <a:t>, </a:t>
            </a:r>
            <a:r>
              <a:rPr lang="fr-FR" sz="1600" dirty="0" smtClean="0">
                <a:latin typeface="Times New Roman" pitchFamily="18" charset="0"/>
                <a:cs typeface="Times New Roman" pitchFamily="18" charset="0"/>
              </a:rPr>
              <a:t>1791.</a:t>
            </a:r>
          </a:p>
          <a:p>
            <a:pPr algn="just" fontAlgn="auto"/>
            <a:r>
              <a:rPr lang="fr-FR" sz="1600" dirty="0" smtClean="0">
                <a:latin typeface="Times New Roman" pitchFamily="18" charset="0"/>
                <a:cs typeface="Times New Roman" pitchFamily="18" charset="0"/>
              </a:rPr>
              <a:t>-Laplace, </a:t>
            </a:r>
            <a:r>
              <a:rPr lang="fr-FR" sz="1600" i="1" dirty="0" smtClean="0">
                <a:latin typeface="Times New Roman" pitchFamily="18" charset="0"/>
                <a:cs typeface="Times New Roman" pitchFamily="18" charset="0"/>
              </a:rPr>
              <a:t>Exposition du système du monde</a:t>
            </a:r>
            <a:r>
              <a:rPr lang="fr-FR" sz="1600" dirty="0" smtClean="0">
                <a:latin typeface="Times New Roman" pitchFamily="18" charset="0"/>
                <a:cs typeface="Times New Roman" pitchFamily="18" charset="0"/>
              </a:rPr>
              <a:t>, 1796.</a:t>
            </a:r>
            <a:endParaRPr lang="fr-FR"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692696"/>
          </a:xfrm>
        </p:spPr>
        <p:txBody>
          <a:bodyPr>
            <a:normAutofit fontScale="90000"/>
          </a:bodyPr>
          <a:lstStyle/>
          <a:p>
            <a:r>
              <a:rPr lang="fr-FR" b="1" dirty="0" smtClean="0"/>
              <a:t>Quelques problèmes</a:t>
            </a:r>
            <a:endParaRPr lang="fr-FR" b="1" dirty="0"/>
          </a:p>
        </p:txBody>
      </p:sp>
      <p:sp>
        <p:nvSpPr>
          <p:cNvPr id="3" name="Espace réservé du contenu 2"/>
          <p:cNvSpPr>
            <a:spLocks noGrp="1"/>
          </p:cNvSpPr>
          <p:nvPr>
            <p:ph idx="1"/>
          </p:nvPr>
        </p:nvSpPr>
        <p:spPr>
          <a:xfrm>
            <a:off x="0" y="980728"/>
            <a:ext cx="9144000" cy="5877272"/>
          </a:xfrm>
        </p:spPr>
        <p:txBody>
          <a:bodyPr>
            <a:normAutofit/>
          </a:bodyPr>
          <a:lstStyle/>
          <a:p>
            <a:pPr algn="just"/>
            <a:r>
              <a:rPr lang="fr-FR" dirty="0" smtClean="0">
                <a:latin typeface="Times New Roman" pitchFamily="18" charset="0"/>
                <a:cs typeface="Times New Roman" pitchFamily="18" charset="0"/>
              </a:rPr>
              <a:t>Des thèmes clés, mais un mouvement transnational pas si simple à circonscrire.</a:t>
            </a:r>
          </a:p>
          <a:p>
            <a:pPr algn="just"/>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Des sociabilités intellectuelles (Salons, </a:t>
            </a:r>
            <a:r>
              <a:rPr lang="fr-FR" dirty="0" err="1" smtClean="0">
                <a:latin typeface="Times New Roman" pitchFamily="18" charset="0"/>
                <a:cs typeface="Times New Roman" pitchFamily="18" charset="0"/>
              </a:rPr>
              <a:t>etc</a:t>
            </a:r>
            <a:r>
              <a:rPr lang="fr-FR" dirty="0" smtClean="0">
                <a:latin typeface="Times New Roman" pitchFamily="18" charset="0"/>
                <a:cs typeface="Times New Roman" pitchFamily="18" charset="0"/>
              </a:rPr>
              <a:t>…) mais en fait très variées.</a:t>
            </a:r>
          </a:p>
          <a:p>
            <a:pPr algn="just"/>
            <a:endParaRPr lang="fr-FR" dirty="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Une reconstruction </a:t>
            </a:r>
            <a:r>
              <a:rPr lang="fr-FR" i="1" dirty="0" smtClean="0">
                <a:latin typeface="Times New Roman" pitchFamily="18" charset="0"/>
                <a:cs typeface="Times New Roman" pitchFamily="18" charset="0"/>
              </a:rPr>
              <a:t>a posteriori, </a:t>
            </a:r>
            <a:r>
              <a:rPr lang="fr-FR" dirty="0" smtClean="0">
                <a:latin typeface="Times New Roman" pitchFamily="18" charset="0"/>
                <a:cs typeface="Times New Roman" pitchFamily="18" charset="0"/>
              </a:rPr>
              <a:t>notamment de la part des révolutionnaires, et une canonisation des textes les plus théoriquement légitimes au </a:t>
            </a:r>
            <a:r>
              <a:rPr lang="fr-FR" dirty="0" err="1" smtClean="0">
                <a:latin typeface="Times New Roman" pitchFamily="18" charset="0"/>
                <a:cs typeface="Times New Roman" pitchFamily="18" charset="0"/>
              </a:rPr>
              <a:t>détrimentdes</a:t>
            </a:r>
            <a:r>
              <a:rPr lang="fr-FR" dirty="0" smtClean="0">
                <a:latin typeface="Times New Roman" pitchFamily="18" charset="0"/>
                <a:cs typeface="Times New Roman" pitchFamily="18" charset="0"/>
              </a:rPr>
              <a:t> autres.</a:t>
            </a:r>
            <a:endParaRPr lang="fr-FR" dirty="0" smtClean="0">
              <a:latin typeface="Times New Roman" pitchFamily="18" charset="0"/>
              <a:cs typeface="Times New Roman" pitchFamily="18" charset="0"/>
            </a:endParaRPr>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692696"/>
          </a:xfrm>
        </p:spPr>
        <p:txBody>
          <a:bodyPr>
            <a:normAutofit fontScale="90000"/>
          </a:bodyPr>
          <a:lstStyle/>
          <a:p>
            <a:r>
              <a:rPr lang="fr-FR" b="1" dirty="0">
                <a:latin typeface="Times New Roman" pitchFamily="18" charset="0"/>
                <a:cs typeface="Times New Roman" pitchFamily="18" charset="0"/>
              </a:rPr>
              <a:t>Utopies : liste non exhaustive</a:t>
            </a:r>
          </a:p>
        </p:txBody>
      </p:sp>
      <p:sp>
        <p:nvSpPr>
          <p:cNvPr id="3" name="Espace réservé du contenu 2"/>
          <p:cNvSpPr>
            <a:spLocks noGrp="1"/>
          </p:cNvSpPr>
          <p:nvPr>
            <p:ph idx="1"/>
          </p:nvPr>
        </p:nvSpPr>
        <p:spPr>
          <a:xfrm>
            <a:off x="0" y="980728"/>
            <a:ext cx="9144000" cy="5877272"/>
          </a:xfrm>
        </p:spPr>
        <p:txBody>
          <a:bodyPr>
            <a:normAutofit fontScale="85000" lnSpcReduction="10000"/>
          </a:bodyPr>
          <a:lstStyle/>
          <a:p>
            <a:pPr algn="just">
              <a:buNone/>
            </a:pPr>
            <a:r>
              <a:rPr lang="fr-FR" sz="2000" dirty="0">
                <a:latin typeface="Times New Roman" pitchFamily="18" charset="0"/>
                <a:cs typeface="Times New Roman" pitchFamily="18" charset="0"/>
              </a:rPr>
              <a:t>-Thomas More, </a:t>
            </a:r>
            <a:r>
              <a:rPr lang="fr-FR" sz="2000" i="1" dirty="0">
                <a:latin typeface="Times New Roman" pitchFamily="18" charset="0"/>
                <a:cs typeface="Times New Roman" pitchFamily="18" charset="0"/>
              </a:rPr>
              <a:t>L’utopie, </a:t>
            </a:r>
            <a:r>
              <a:rPr lang="fr-FR" sz="2000" dirty="0">
                <a:latin typeface="Times New Roman" pitchFamily="18" charset="0"/>
                <a:cs typeface="Times New Roman" pitchFamily="18" charset="0"/>
              </a:rPr>
              <a:t>1516.</a:t>
            </a:r>
          </a:p>
          <a:p>
            <a:pPr algn="just">
              <a:buNone/>
            </a:pPr>
            <a:r>
              <a:rPr lang="fr-FR" sz="2000" dirty="0">
                <a:latin typeface="Times New Roman" pitchFamily="18" charset="0"/>
                <a:cs typeface="Times New Roman" pitchFamily="18" charset="0"/>
              </a:rPr>
              <a:t>-Guevara, </a:t>
            </a:r>
            <a:r>
              <a:rPr lang="fr-FR" sz="2000" i="1" dirty="0">
                <a:latin typeface="Times New Roman" pitchFamily="18" charset="0"/>
                <a:cs typeface="Times New Roman" pitchFamily="18" charset="0"/>
              </a:rPr>
              <a:t>L’horloge des princes, </a:t>
            </a:r>
            <a:r>
              <a:rPr lang="fr-FR" sz="2000" dirty="0">
                <a:latin typeface="Times New Roman" pitchFamily="18" charset="0"/>
                <a:cs typeface="Times New Roman" pitchFamily="18" charset="0"/>
              </a:rPr>
              <a:t>1588.</a:t>
            </a:r>
          </a:p>
          <a:p>
            <a:pPr algn="just">
              <a:buNone/>
            </a:pPr>
            <a:r>
              <a:rPr lang="fr-FR" sz="2000" dirty="0">
                <a:latin typeface="Times New Roman" pitchFamily="18" charset="0"/>
                <a:cs typeface="Times New Roman" pitchFamily="18" charset="0"/>
              </a:rPr>
              <a:t>-Tommaso Campanella, </a:t>
            </a:r>
            <a:r>
              <a:rPr lang="fr-FR" sz="2000" i="1" dirty="0">
                <a:latin typeface="Times New Roman" pitchFamily="18" charset="0"/>
                <a:cs typeface="Times New Roman" pitchFamily="18" charset="0"/>
              </a:rPr>
              <a:t>La cité du soleil, </a:t>
            </a:r>
            <a:r>
              <a:rPr lang="fr-FR" sz="2000" dirty="0">
                <a:latin typeface="Times New Roman" pitchFamily="18" charset="0"/>
                <a:cs typeface="Times New Roman" pitchFamily="18" charset="0"/>
              </a:rPr>
              <a:t>1604.</a:t>
            </a:r>
          </a:p>
          <a:p>
            <a:pPr algn="just">
              <a:buNone/>
            </a:pPr>
            <a:r>
              <a:rPr lang="fr-FR" sz="2000" dirty="0">
                <a:latin typeface="Times New Roman" pitchFamily="18" charset="0"/>
                <a:cs typeface="Times New Roman" pitchFamily="18" charset="0"/>
              </a:rPr>
              <a:t>-Francis Bacon, </a:t>
            </a:r>
            <a:r>
              <a:rPr lang="fr-FR" sz="2000" i="1" dirty="0">
                <a:latin typeface="Times New Roman" pitchFamily="18" charset="0"/>
                <a:cs typeface="Times New Roman" pitchFamily="18" charset="0"/>
              </a:rPr>
              <a:t>La nouvelle Atlantide, </a:t>
            </a:r>
            <a:r>
              <a:rPr lang="fr-FR" sz="2000" dirty="0">
                <a:latin typeface="Times New Roman" pitchFamily="18" charset="0"/>
                <a:cs typeface="Times New Roman" pitchFamily="18" charset="0"/>
              </a:rPr>
              <a:t>1624.</a:t>
            </a:r>
          </a:p>
          <a:p>
            <a:pPr algn="just">
              <a:buNone/>
            </a:pPr>
            <a:r>
              <a:rPr lang="fr-FR" sz="2000" dirty="0">
                <a:latin typeface="Times New Roman" pitchFamily="18" charset="0"/>
                <a:cs typeface="Times New Roman" pitchFamily="18" charset="0"/>
              </a:rPr>
              <a:t>-Gabriel Sagard, </a:t>
            </a:r>
            <a:r>
              <a:rPr lang="fr-FR" sz="2000" i="1" dirty="0">
                <a:latin typeface="Times New Roman" pitchFamily="18" charset="0"/>
                <a:cs typeface="Times New Roman" pitchFamily="18" charset="0"/>
              </a:rPr>
              <a:t>Le grand voyage au pays des Hurons, </a:t>
            </a:r>
            <a:r>
              <a:rPr lang="fr-FR" sz="2000" dirty="0">
                <a:latin typeface="Times New Roman" pitchFamily="18" charset="0"/>
                <a:cs typeface="Times New Roman" pitchFamily="18" charset="0"/>
              </a:rPr>
              <a:t>1632.</a:t>
            </a:r>
          </a:p>
          <a:p>
            <a:pPr algn="just">
              <a:buNone/>
            </a:pPr>
            <a:r>
              <a:rPr lang="fr-FR" sz="2000" dirty="0">
                <a:latin typeface="Times New Roman" pitchFamily="18" charset="0"/>
                <a:cs typeface="Times New Roman" pitchFamily="18" charset="0"/>
              </a:rPr>
              <a:t>-Harrington, </a:t>
            </a:r>
            <a:r>
              <a:rPr lang="fr-FR" sz="2000" i="1" dirty="0">
                <a:latin typeface="Times New Roman" pitchFamily="18" charset="0"/>
                <a:cs typeface="Times New Roman" pitchFamily="18" charset="0"/>
              </a:rPr>
              <a:t>La république d’</a:t>
            </a:r>
            <a:r>
              <a:rPr lang="fr-FR" sz="2000" i="1" dirty="0" err="1">
                <a:latin typeface="Times New Roman" pitchFamily="18" charset="0"/>
                <a:cs typeface="Times New Roman" pitchFamily="18" charset="0"/>
              </a:rPr>
              <a:t>Océana</a:t>
            </a:r>
            <a:r>
              <a:rPr lang="fr-FR" sz="2000" i="1" dirty="0">
                <a:latin typeface="Times New Roman" pitchFamily="18" charset="0"/>
                <a:cs typeface="Times New Roman" pitchFamily="18" charset="0"/>
              </a:rPr>
              <a:t>, </a:t>
            </a:r>
            <a:r>
              <a:rPr lang="fr-FR" sz="2000" dirty="0">
                <a:latin typeface="Times New Roman" pitchFamily="18" charset="0"/>
                <a:cs typeface="Times New Roman" pitchFamily="18" charset="0"/>
              </a:rPr>
              <a:t>1656.</a:t>
            </a:r>
          </a:p>
          <a:p>
            <a:pPr algn="just">
              <a:buNone/>
            </a:pPr>
            <a:r>
              <a:rPr lang="fr-FR" sz="2000" dirty="0">
                <a:latin typeface="Times New Roman" pitchFamily="18" charset="0"/>
                <a:cs typeface="Times New Roman" pitchFamily="18" charset="0"/>
              </a:rPr>
              <a:t>-Fontenelle, </a:t>
            </a:r>
            <a:r>
              <a:rPr lang="fr-FR" sz="2000" i="1" dirty="0">
                <a:latin typeface="Times New Roman" pitchFamily="18" charset="0"/>
                <a:cs typeface="Times New Roman" pitchFamily="18" charset="0"/>
              </a:rPr>
              <a:t>La république des philosophies, ou histoire des </a:t>
            </a:r>
            <a:r>
              <a:rPr lang="fr-FR" sz="2000" i="1" dirty="0" err="1">
                <a:latin typeface="Times New Roman" pitchFamily="18" charset="0"/>
                <a:cs typeface="Times New Roman" pitchFamily="18" charset="0"/>
              </a:rPr>
              <a:t>Ajaouiens</a:t>
            </a:r>
            <a:r>
              <a:rPr lang="fr-FR" sz="2000" i="1" dirty="0">
                <a:latin typeface="Times New Roman" pitchFamily="18" charset="0"/>
                <a:cs typeface="Times New Roman" pitchFamily="18" charset="0"/>
              </a:rPr>
              <a:t>, </a:t>
            </a:r>
            <a:r>
              <a:rPr lang="fr-FR" sz="2000" dirty="0">
                <a:latin typeface="Times New Roman" pitchFamily="18" charset="0"/>
                <a:cs typeface="Times New Roman" pitchFamily="18" charset="0"/>
              </a:rPr>
              <a:t>composée vers 1682.</a:t>
            </a:r>
          </a:p>
          <a:p>
            <a:pPr algn="just">
              <a:buNone/>
            </a:pPr>
            <a:r>
              <a:rPr lang="fr-FR" sz="2000" dirty="0">
                <a:latin typeface="Times New Roman" pitchFamily="18" charset="0"/>
                <a:cs typeface="Times New Roman" pitchFamily="18" charset="0"/>
              </a:rPr>
              <a:t>-Fénelon, </a:t>
            </a:r>
            <a:r>
              <a:rPr lang="fr-FR" sz="2000" i="1" dirty="0">
                <a:latin typeface="Times New Roman" pitchFamily="18" charset="0"/>
                <a:cs typeface="Times New Roman" pitchFamily="18" charset="0"/>
              </a:rPr>
              <a:t>Les aventures de Télémaque, </a:t>
            </a:r>
            <a:r>
              <a:rPr lang="fr-FR" sz="2000" dirty="0">
                <a:latin typeface="Times New Roman" pitchFamily="18" charset="0"/>
                <a:cs typeface="Times New Roman" pitchFamily="18" charset="0"/>
              </a:rPr>
              <a:t>autour de 1684</a:t>
            </a:r>
            <a:r>
              <a:rPr lang="fr-FR" sz="2000" dirty="0" smtClean="0">
                <a:latin typeface="Times New Roman" pitchFamily="18" charset="0"/>
                <a:cs typeface="Times New Roman" pitchFamily="18" charset="0"/>
              </a:rPr>
              <a:t>.</a:t>
            </a:r>
          </a:p>
          <a:p>
            <a:pPr algn="just">
              <a:buNone/>
            </a:pPr>
            <a:r>
              <a:rPr lang="fr-FR" sz="2000" dirty="0" smtClean="0">
                <a:latin typeface="Times New Roman" pitchFamily="18" charset="0"/>
                <a:cs typeface="Times New Roman" pitchFamily="18" charset="0"/>
              </a:rPr>
              <a:t>-La </a:t>
            </a:r>
            <a:r>
              <a:rPr lang="fr-FR" sz="2000" dirty="0" err="1" smtClean="0">
                <a:latin typeface="Times New Roman" pitchFamily="18" charset="0"/>
                <a:cs typeface="Times New Roman" pitchFamily="18" charset="0"/>
              </a:rPr>
              <a:t>Hontan</a:t>
            </a:r>
            <a:r>
              <a:rPr lang="fr-FR" sz="2000" dirty="0" smtClean="0">
                <a:latin typeface="Times New Roman" pitchFamily="18" charset="0"/>
                <a:cs typeface="Times New Roman" pitchFamily="18" charset="0"/>
              </a:rPr>
              <a:t>, </a:t>
            </a:r>
            <a:r>
              <a:rPr lang="fr-FR" sz="2000" i="1" dirty="0" smtClean="0">
                <a:latin typeface="Times New Roman" pitchFamily="18" charset="0"/>
                <a:cs typeface="Times New Roman" pitchFamily="18" charset="0"/>
              </a:rPr>
              <a:t>Dialogues avec un sauvage, </a:t>
            </a:r>
            <a:r>
              <a:rPr lang="fr-FR" sz="2000" dirty="0" smtClean="0">
                <a:latin typeface="Times New Roman" pitchFamily="18" charset="0"/>
                <a:cs typeface="Times New Roman" pitchFamily="18" charset="0"/>
              </a:rPr>
              <a:t>1704.</a:t>
            </a:r>
            <a:endParaRPr lang="fr-FR" sz="2000" dirty="0">
              <a:latin typeface="Times New Roman" pitchFamily="18" charset="0"/>
              <a:cs typeface="Times New Roman" pitchFamily="18" charset="0"/>
            </a:endParaRPr>
          </a:p>
          <a:p>
            <a:pPr algn="just">
              <a:buNone/>
            </a:pPr>
            <a:r>
              <a:rPr lang="fr-FR" sz="2000" dirty="0">
                <a:latin typeface="Times New Roman" pitchFamily="18" charset="0"/>
                <a:cs typeface="Times New Roman" pitchFamily="18" charset="0"/>
              </a:rPr>
              <a:t>-Daniel Defoe, </a:t>
            </a:r>
            <a:r>
              <a:rPr lang="fr-FR" sz="2000" i="1" dirty="0">
                <a:latin typeface="Times New Roman" pitchFamily="18" charset="0"/>
                <a:cs typeface="Times New Roman" pitchFamily="18" charset="0"/>
              </a:rPr>
              <a:t>Robinson </a:t>
            </a:r>
            <a:r>
              <a:rPr lang="fr-FR" sz="2000" i="1" dirty="0" err="1">
                <a:latin typeface="Times New Roman" pitchFamily="18" charset="0"/>
                <a:cs typeface="Times New Roman" pitchFamily="18" charset="0"/>
              </a:rPr>
              <a:t>Crusoe</a:t>
            </a:r>
            <a:r>
              <a:rPr lang="fr-FR" sz="2000" i="1" dirty="0">
                <a:latin typeface="Times New Roman" pitchFamily="18" charset="0"/>
                <a:cs typeface="Times New Roman" pitchFamily="18" charset="0"/>
              </a:rPr>
              <a:t>, </a:t>
            </a:r>
            <a:r>
              <a:rPr lang="fr-FR" sz="2000" dirty="0">
                <a:latin typeface="Times New Roman" pitchFamily="18" charset="0"/>
                <a:cs typeface="Times New Roman" pitchFamily="18" charset="0"/>
              </a:rPr>
              <a:t>1719.</a:t>
            </a:r>
          </a:p>
          <a:p>
            <a:pPr algn="just">
              <a:buNone/>
            </a:pPr>
            <a:r>
              <a:rPr lang="fr-FR" sz="2000" dirty="0">
                <a:latin typeface="Times New Roman" pitchFamily="18" charset="0"/>
                <a:cs typeface="Times New Roman" pitchFamily="18" charset="0"/>
              </a:rPr>
              <a:t>-Montesquieu, </a:t>
            </a:r>
            <a:r>
              <a:rPr lang="fr-FR" sz="2000" i="1" dirty="0">
                <a:latin typeface="Times New Roman" pitchFamily="18" charset="0"/>
                <a:cs typeface="Times New Roman" pitchFamily="18" charset="0"/>
              </a:rPr>
              <a:t>Lettres persanes, </a:t>
            </a:r>
            <a:r>
              <a:rPr lang="fr-FR" sz="2000" dirty="0">
                <a:latin typeface="Times New Roman" pitchFamily="18" charset="0"/>
                <a:cs typeface="Times New Roman" pitchFamily="18" charset="0"/>
              </a:rPr>
              <a:t>1721.</a:t>
            </a:r>
          </a:p>
          <a:p>
            <a:pPr algn="just">
              <a:buNone/>
            </a:pPr>
            <a:r>
              <a:rPr lang="fr-FR" sz="2000" dirty="0">
                <a:latin typeface="Times New Roman" pitchFamily="18" charset="0"/>
                <a:cs typeface="Times New Roman" pitchFamily="18" charset="0"/>
              </a:rPr>
              <a:t>-Jonathan Swift, </a:t>
            </a:r>
            <a:r>
              <a:rPr lang="fr-FR" sz="2000" i="1" dirty="0">
                <a:latin typeface="Times New Roman" pitchFamily="18" charset="0"/>
                <a:cs typeface="Times New Roman" pitchFamily="18" charset="0"/>
              </a:rPr>
              <a:t>Les voyages de Gulliver, </a:t>
            </a:r>
            <a:r>
              <a:rPr lang="fr-FR" sz="2000" dirty="0">
                <a:latin typeface="Times New Roman" pitchFamily="18" charset="0"/>
                <a:cs typeface="Times New Roman" pitchFamily="18" charset="0"/>
              </a:rPr>
              <a:t>1721-1726</a:t>
            </a:r>
          </a:p>
          <a:p>
            <a:pPr algn="just">
              <a:buNone/>
            </a:pPr>
            <a:r>
              <a:rPr lang="fr-FR" sz="2000" dirty="0">
                <a:latin typeface="Times New Roman" pitchFamily="18" charset="0"/>
                <a:cs typeface="Times New Roman" pitchFamily="18" charset="0"/>
              </a:rPr>
              <a:t>-Marivaux, </a:t>
            </a:r>
            <a:r>
              <a:rPr lang="fr-FR" sz="2000" i="1" dirty="0">
                <a:latin typeface="Times New Roman" pitchFamily="18" charset="0"/>
                <a:cs typeface="Times New Roman" pitchFamily="18" charset="0"/>
              </a:rPr>
              <a:t>L’île des esclaves, </a:t>
            </a:r>
            <a:r>
              <a:rPr lang="fr-FR" sz="2000" dirty="0">
                <a:latin typeface="Times New Roman" pitchFamily="18" charset="0"/>
                <a:cs typeface="Times New Roman" pitchFamily="18" charset="0"/>
              </a:rPr>
              <a:t>1725.</a:t>
            </a:r>
          </a:p>
          <a:p>
            <a:pPr algn="just">
              <a:buNone/>
            </a:pPr>
            <a:r>
              <a:rPr lang="fr-FR" sz="2000" dirty="0">
                <a:latin typeface="Times New Roman" pitchFamily="18" charset="0"/>
                <a:cs typeface="Times New Roman" pitchFamily="18" charset="0"/>
              </a:rPr>
              <a:t>-Etienne-Gabriel </a:t>
            </a:r>
            <a:r>
              <a:rPr lang="fr-FR" sz="2000" dirty="0" err="1">
                <a:latin typeface="Times New Roman" pitchFamily="18" charset="0"/>
                <a:cs typeface="Times New Roman" pitchFamily="18" charset="0"/>
              </a:rPr>
              <a:t>Morelly</a:t>
            </a:r>
            <a:r>
              <a:rPr lang="fr-FR" sz="2000" dirty="0">
                <a:latin typeface="Times New Roman" pitchFamily="18" charset="0"/>
                <a:cs typeface="Times New Roman" pitchFamily="18" charset="0"/>
              </a:rPr>
              <a:t>, </a:t>
            </a:r>
            <a:r>
              <a:rPr lang="fr-FR" sz="2000" i="1" dirty="0">
                <a:latin typeface="Times New Roman" pitchFamily="18" charset="0"/>
                <a:cs typeface="Times New Roman" pitchFamily="18" charset="0"/>
              </a:rPr>
              <a:t>Naufrage des îles flottantes, ou La </a:t>
            </a:r>
            <a:r>
              <a:rPr lang="fr-FR" sz="2000" i="1" dirty="0" err="1">
                <a:latin typeface="Times New Roman" pitchFamily="18" charset="0"/>
                <a:cs typeface="Times New Roman" pitchFamily="18" charset="0"/>
              </a:rPr>
              <a:t>Basiliade</a:t>
            </a:r>
            <a:r>
              <a:rPr lang="fr-FR" sz="2000" i="1" dirty="0">
                <a:latin typeface="Times New Roman" pitchFamily="18" charset="0"/>
                <a:cs typeface="Times New Roman" pitchFamily="18" charset="0"/>
              </a:rPr>
              <a:t> du célèbre </a:t>
            </a:r>
            <a:r>
              <a:rPr lang="fr-FR" sz="2000" i="1" dirty="0" err="1">
                <a:latin typeface="Times New Roman" pitchFamily="18" charset="0"/>
                <a:cs typeface="Times New Roman" pitchFamily="18" charset="0"/>
              </a:rPr>
              <a:t>Pilpaï</a:t>
            </a:r>
            <a:r>
              <a:rPr lang="fr-FR" sz="2000" i="1" dirty="0">
                <a:latin typeface="Times New Roman" pitchFamily="18" charset="0"/>
                <a:cs typeface="Times New Roman" pitchFamily="18" charset="0"/>
              </a:rPr>
              <a:t>, </a:t>
            </a:r>
            <a:r>
              <a:rPr lang="fr-FR" sz="2000" dirty="0">
                <a:latin typeface="Times New Roman" pitchFamily="18" charset="0"/>
                <a:cs typeface="Times New Roman" pitchFamily="18" charset="0"/>
              </a:rPr>
              <a:t>1753.</a:t>
            </a:r>
          </a:p>
          <a:p>
            <a:pPr algn="just">
              <a:buNone/>
            </a:pPr>
            <a:r>
              <a:rPr lang="fr-FR" sz="2000" dirty="0">
                <a:latin typeface="Times New Roman" pitchFamily="18" charset="0"/>
                <a:cs typeface="Times New Roman" pitchFamily="18" charset="0"/>
              </a:rPr>
              <a:t>-Etienne-Gabriel </a:t>
            </a:r>
            <a:r>
              <a:rPr lang="fr-FR" sz="2000" dirty="0" err="1">
                <a:latin typeface="Times New Roman" pitchFamily="18" charset="0"/>
                <a:cs typeface="Times New Roman" pitchFamily="18" charset="0"/>
              </a:rPr>
              <a:t>Morelly</a:t>
            </a:r>
            <a:r>
              <a:rPr lang="fr-FR" sz="2000" dirty="0">
                <a:latin typeface="Times New Roman" pitchFamily="18" charset="0"/>
                <a:cs typeface="Times New Roman" pitchFamily="18" charset="0"/>
              </a:rPr>
              <a:t>, </a:t>
            </a:r>
            <a:r>
              <a:rPr lang="fr-FR" sz="2000" i="1" dirty="0">
                <a:latin typeface="Times New Roman" pitchFamily="18" charset="0"/>
                <a:cs typeface="Times New Roman" pitchFamily="18" charset="0"/>
              </a:rPr>
              <a:t>Le code de la nature, </a:t>
            </a:r>
            <a:r>
              <a:rPr lang="fr-FR" sz="2000" dirty="0">
                <a:latin typeface="Times New Roman" pitchFamily="18" charset="0"/>
                <a:cs typeface="Times New Roman" pitchFamily="18" charset="0"/>
              </a:rPr>
              <a:t>1755.</a:t>
            </a:r>
          </a:p>
          <a:p>
            <a:pPr algn="just">
              <a:buNone/>
            </a:pPr>
            <a:r>
              <a:rPr lang="fr-FR" sz="2000" dirty="0">
                <a:latin typeface="Times New Roman" pitchFamily="18" charset="0"/>
                <a:cs typeface="Times New Roman" pitchFamily="18" charset="0"/>
              </a:rPr>
              <a:t>-Voltaire, </a:t>
            </a:r>
            <a:r>
              <a:rPr lang="fr-FR" sz="2000" i="1" dirty="0">
                <a:latin typeface="Times New Roman" pitchFamily="18" charset="0"/>
                <a:cs typeface="Times New Roman" pitchFamily="18" charset="0"/>
              </a:rPr>
              <a:t>Candide ou l’Optimisme, </a:t>
            </a:r>
            <a:r>
              <a:rPr lang="fr-FR" sz="2000" dirty="0">
                <a:latin typeface="Times New Roman" pitchFamily="18" charset="0"/>
                <a:cs typeface="Times New Roman" pitchFamily="18" charset="0"/>
              </a:rPr>
              <a:t>1759.</a:t>
            </a:r>
          </a:p>
          <a:p>
            <a:pPr algn="just">
              <a:buNone/>
            </a:pPr>
            <a:r>
              <a:rPr lang="fr-FR" sz="2000" dirty="0">
                <a:latin typeface="Times New Roman" pitchFamily="18" charset="0"/>
                <a:cs typeface="Times New Roman" pitchFamily="18" charset="0"/>
              </a:rPr>
              <a:t>-Louis-Sébastien Mercier, </a:t>
            </a:r>
            <a:r>
              <a:rPr lang="fr-FR" sz="2000" i="1" dirty="0">
                <a:latin typeface="Times New Roman" pitchFamily="18" charset="0"/>
                <a:cs typeface="Times New Roman" pitchFamily="18" charset="0"/>
              </a:rPr>
              <a:t>L’an 2440, rêve s’il en fut jamais, </a:t>
            </a:r>
            <a:r>
              <a:rPr lang="fr-FR" sz="2000" dirty="0">
                <a:latin typeface="Times New Roman" pitchFamily="18" charset="0"/>
                <a:cs typeface="Times New Roman" pitchFamily="18" charset="0"/>
              </a:rPr>
              <a:t>1771.</a:t>
            </a:r>
          </a:p>
          <a:p>
            <a:pPr algn="just">
              <a:buNone/>
            </a:pPr>
            <a:r>
              <a:rPr lang="fr-FR" sz="2000" dirty="0">
                <a:latin typeface="Times New Roman" pitchFamily="18" charset="0"/>
                <a:cs typeface="Times New Roman" pitchFamily="18" charset="0"/>
              </a:rPr>
              <a:t>-Diderot, </a:t>
            </a:r>
            <a:r>
              <a:rPr lang="fr-FR" sz="2000" i="1" dirty="0">
                <a:latin typeface="Times New Roman" pitchFamily="18" charset="0"/>
                <a:cs typeface="Times New Roman" pitchFamily="18" charset="0"/>
              </a:rPr>
              <a:t>Supplément au voyage de Bougainville, </a:t>
            </a:r>
            <a:r>
              <a:rPr lang="fr-FR" sz="2000" dirty="0">
                <a:latin typeface="Times New Roman" pitchFamily="18" charset="0"/>
                <a:cs typeface="Times New Roman" pitchFamily="18" charset="0"/>
              </a:rPr>
              <a:t>1773.</a:t>
            </a:r>
          </a:p>
          <a:p>
            <a:pPr algn="just">
              <a:buNone/>
            </a:pPr>
            <a:r>
              <a:rPr lang="fr-FR" sz="2000" dirty="0">
                <a:latin typeface="Times New Roman" pitchFamily="18" charset="0"/>
                <a:cs typeface="Times New Roman" pitchFamily="18" charset="0"/>
              </a:rPr>
              <a:t>-Condorcet, </a:t>
            </a:r>
            <a:r>
              <a:rPr lang="fr-FR" sz="2000" i="1" dirty="0">
                <a:latin typeface="Times New Roman" pitchFamily="18" charset="0"/>
                <a:cs typeface="Times New Roman" pitchFamily="18" charset="0"/>
              </a:rPr>
              <a:t>Esquisse d’un tableau historique des progrès de l’esprit humain, </a:t>
            </a:r>
            <a:r>
              <a:rPr lang="fr-FR" sz="2000" dirty="0">
                <a:latin typeface="Times New Roman" pitchFamily="18" charset="0"/>
                <a:cs typeface="Times New Roman" pitchFamily="18" charset="0"/>
              </a:rPr>
              <a:t>1794 (essentiellement la dixième « époque »).</a:t>
            </a:r>
          </a:p>
          <a:p>
            <a:pPr>
              <a:buFontTx/>
              <a:buChar char="-"/>
            </a:pP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a:noAutofit/>
          </a:bodyPr>
          <a:lstStyle/>
          <a:p>
            <a:r>
              <a:rPr lang="fr-FR" sz="3200" b="1" dirty="0" smtClean="0">
                <a:latin typeface="Times New Roman" pitchFamily="18" charset="0"/>
                <a:cs typeface="Times New Roman" pitchFamily="18" charset="0"/>
              </a:rPr>
              <a:t>Une histoire sociale des idées avant la Révolution.</a:t>
            </a:r>
            <a:endParaRPr lang="fr-FR" sz="3200" b="1" dirty="0"/>
          </a:p>
        </p:txBody>
      </p:sp>
      <p:sp>
        <p:nvSpPr>
          <p:cNvPr id="3" name="Espace réservé du contenu 2"/>
          <p:cNvSpPr>
            <a:spLocks noGrp="1"/>
          </p:cNvSpPr>
          <p:nvPr>
            <p:ph idx="1"/>
          </p:nvPr>
        </p:nvSpPr>
        <p:spPr>
          <a:xfrm>
            <a:off x="0" y="1196752"/>
            <a:ext cx="9144000" cy="5661248"/>
          </a:xfrm>
        </p:spPr>
        <p:txBody>
          <a:bodyPr>
            <a:normAutofit fontScale="92500" lnSpcReduction="20000"/>
          </a:bodyPr>
          <a:lstStyle/>
          <a:p>
            <a:pPr algn="just"/>
            <a:r>
              <a:rPr lang="fr-FR" dirty="0" smtClean="0">
                <a:latin typeface="Times New Roman" pitchFamily="18" charset="0"/>
                <a:cs typeface="Times New Roman" pitchFamily="18" charset="0"/>
              </a:rPr>
              <a:t>Un exemple de causalité évidente : Tocqueville.</a:t>
            </a:r>
          </a:p>
          <a:p>
            <a:pPr algn="just">
              <a:buNone/>
            </a:pPr>
            <a:r>
              <a:rPr lang="fr-FR" i="1" dirty="0" smtClean="0">
                <a:latin typeface="Times New Roman" pitchFamily="18" charset="0"/>
                <a:cs typeface="Times New Roman" pitchFamily="18" charset="0"/>
              </a:rPr>
              <a:t>	« Cette circonstance, si nouvelle dans l’histoire, de toute l’éducation politique d’un grand peuple entièrement faite par les gens de lettres, fut ce qui contribua le plus peut-être à donner à la Révolution française son génie propre […]. Les écrivains ne fournirent pas seulement leurs idées au peuple qui la fit ; ils lui donnèrent leur tempérament et leur humeur […] de telle sorte que, quand elle eut enfin à agir, elle transporta dans la politique toutes les habitudes de la littérature ».</a:t>
            </a:r>
            <a:r>
              <a:rPr lang="fr-FR" dirty="0" smtClean="0">
                <a:latin typeface="Times New Roman" pitchFamily="18" charset="0"/>
                <a:cs typeface="Times New Roman" pitchFamily="18" charset="0"/>
              </a:rPr>
              <a:t> </a:t>
            </a:r>
          </a:p>
          <a:p>
            <a:pPr algn="just">
              <a:buNone/>
            </a:pPr>
            <a:endParaRPr lang="fr-FR" dirty="0" smtClean="0">
              <a:latin typeface="Times New Roman" pitchFamily="18" charset="0"/>
              <a:cs typeface="Times New Roman" pitchFamily="18" charset="0"/>
            </a:endParaRPr>
          </a:p>
          <a:p>
            <a:pPr algn="just">
              <a:buNone/>
            </a:pPr>
            <a:r>
              <a:rPr lang="fr-FR" dirty="0" smtClean="0">
                <a:latin typeface="Times New Roman" pitchFamily="18" charset="0"/>
                <a:cs typeface="Times New Roman" pitchFamily="18" charset="0"/>
                <a:sym typeface="Wingdings" pitchFamily="2" charset="2"/>
              </a:rPr>
              <a:t></a:t>
            </a:r>
            <a:r>
              <a:rPr lang="fr-FR" dirty="0" smtClean="0">
                <a:latin typeface="Times New Roman" pitchFamily="18" charset="0"/>
                <a:cs typeface="Times New Roman" pitchFamily="18" charset="0"/>
              </a:rPr>
              <a:t>C’est donc l’influence des Lumières qui aurait permis la Révolution Française.</a:t>
            </a:r>
          </a:p>
          <a:p>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836712"/>
          </a:xfrm>
        </p:spPr>
        <p:txBody>
          <a:bodyPr>
            <a:noAutofit/>
          </a:bodyPr>
          <a:lstStyle/>
          <a:p>
            <a:r>
              <a:rPr lang="fr-FR" sz="3200" b="1" dirty="0" smtClean="0">
                <a:latin typeface="Times New Roman" pitchFamily="18" charset="0"/>
                <a:cs typeface="Times New Roman" pitchFamily="18" charset="0"/>
              </a:rPr>
              <a:t>Lumières et révolution : retour sur quelques évidences</a:t>
            </a:r>
            <a:endParaRPr lang="fr-FR" sz="32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1340768"/>
            <a:ext cx="9144000" cy="5517232"/>
          </a:xfrm>
        </p:spPr>
        <p:txBody>
          <a:bodyPr>
            <a:normAutofit fontScale="77500" lnSpcReduction="20000"/>
          </a:bodyPr>
          <a:lstStyle/>
          <a:p>
            <a:pPr algn="just"/>
            <a:r>
              <a:rPr lang="fr-FR" dirty="0" smtClean="0">
                <a:latin typeface="Times New Roman" pitchFamily="18" charset="0"/>
                <a:cs typeface="Times New Roman" pitchFamily="18" charset="0"/>
              </a:rPr>
              <a:t>Cette influence supposée des idées des Lumières sur l’événement RF a été progressivement discuté au cours du XX</a:t>
            </a:r>
            <a:r>
              <a:rPr lang="fr-FR" baseline="30000" dirty="0" smtClean="0">
                <a:latin typeface="Times New Roman" pitchFamily="18" charset="0"/>
                <a:cs typeface="Times New Roman" pitchFamily="18" charset="0"/>
              </a:rPr>
              <a:t>e</a:t>
            </a:r>
            <a:r>
              <a:rPr lang="fr-FR" dirty="0" smtClean="0">
                <a:latin typeface="Times New Roman" pitchFamily="18" charset="0"/>
                <a:cs typeface="Times New Roman" pitchFamily="18" charset="0"/>
              </a:rPr>
              <a:t> siècle. Dans un ouvrage de 1933 portant sur </a:t>
            </a:r>
            <a:r>
              <a:rPr lang="fr-FR" i="1" dirty="0" smtClean="0">
                <a:latin typeface="Times New Roman" pitchFamily="18" charset="0"/>
                <a:cs typeface="Times New Roman" pitchFamily="18" charset="0"/>
              </a:rPr>
              <a:t>Les origines intellectuelles de la révolution française</a:t>
            </a:r>
            <a:r>
              <a:rPr lang="fr-FR" dirty="0" smtClean="0">
                <a:latin typeface="Times New Roman" pitchFamily="18" charset="0"/>
                <a:cs typeface="Times New Roman" pitchFamily="18" charset="0"/>
              </a:rPr>
              <a:t>, Daniel </a:t>
            </a:r>
            <a:r>
              <a:rPr lang="fr-FR" dirty="0" err="1" smtClean="0">
                <a:latin typeface="Times New Roman" pitchFamily="18" charset="0"/>
                <a:cs typeface="Times New Roman" pitchFamily="18" charset="0"/>
              </a:rPr>
              <a:t>Mornet</a:t>
            </a:r>
            <a:r>
              <a:rPr lang="fr-FR" dirty="0" smtClean="0">
                <a:latin typeface="Times New Roman" pitchFamily="18" charset="0"/>
                <a:cs typeface="Times New Roman" pitchFamily="18" charset="0"/>
              </a:rPr>
              <a:t>, contre Tocqueville, se dote d’une triple exigence : saisir la totalité de la production littéraire et non les seuls « grands » auteurs ; penser l’au-delà des textes avec les institutions littéraires ; appréhender la circulation réelle des œuvres à travers des méthodes statistiques grâce aux inventaires de bibliothèques. Mais </a:t>
            </a:r>
            <a:r>
              <a:rPr lang="fr-FR" dirty="0" err="1" smtClean="0">
                <a:latin typeface="Times New Roman" pitchFamily="18" charset="0"/>
                <a:cs typeface="Times New Roman" pitchFamily="18" charset="0"/>
              </a:rPr>
              <a:t>Mornet</a:t>
            </a:r>
            <a:r>
              <a:rPr lang="fr-FR" dirty="0" smtClean="0">
                <a:latin typeface="Times New Roman" pitchFamily="18" charset="0"/>
                <a:cs typeface="Times New Roman" pitchFamily="18" charset="0"/>
              </a:rPr>
              <a:t> reste en partie attaché à souligner l’efficacité des idées sur le réel, puisqu’il écrit que « ce sont, pour une part, les idées qui ont déterminé  la Révolution française ».</a:t>
            </a:r>
          </a:p>
          <a:p>
            <a:pPr algn="just"/>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Dans le sillage de </a:t>
            </a:r>
            <a:r>
              <a:rPr lang="fr-FR" dirty="0" err="1" smtClean="0">
                <a:latin typeface="Times New Roman" pitchFamily="18" charset="0"/>
                <a:cs typeface="Times New Roman" pitchFamily="18" charset="0"/>
              </a:rPr>
              <a:t>Mornet</a:t>
            </a:r>
            <a:r>
              <a:rPr lang="fr-FR" dirty="0" smtClean="0">
                <a:latin typeface="Times New Roman" pitchFamily="18" charset="0"/>
                <a:cs typeface="Times New Roman" pitchFamily="18" charset="0"/>
              </a:rPr>
              <a:t> mais en allant plus loin, des historiens comme Robert </a:t>
            </a:r>
            <a:r>
              <a:rPr lang="fr-FR" dirty="0" err="1" smtClean="0">
                <a:latin typeface="Times New Roman" pitchFamily="18" charset="0"/>
                <a:cs typeface="Times New Roman" pitchFamily="18" charset="0"/>
              </a:rPr>
              <a:t>Darnton</a:t>
            </a:r>
            <a:r>
              <a:rPr lang="fr-FR" dirty="0" smtClean="0">
                <a:latin typeface="Times New Roman" pitchFamily="18" charset="0"/>
                <a:cs typeface="Times New Roman" pitchFamily="18" charset="0"/>
              </a:rPr>
              <a:t> et Roger Chartier ont remis en cause le lien entre Lumières et Révolution de plusieurs façons.</a:t>
            </a:r>
          </a:p>
          <a:p>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a:normAutofit/>
          </a:bodyPr>
          <a:lstStyle/>
          <a:p>
            <a:r>
              <a:rPr lang="fr-FR" sz="3600" b="1" dirty="0" smtClean="0">
                <a:latin typeface="Times New Roman" pitchFamily="18" charset="0"/>
                <a:cs typeface="Times New Roman" pitchFamily="18" charset="0"/>
              </a:rPr>
              <a:t>L’étude matérielle de la circulation livresque</a:t>
            </a:r>
            <a:endParaRPr lang="fr-FR" sz="36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1196752"/>
            <a:ext cx="9144000" cy="5661248"/>
          </a:xfrm>
        </p:spPr>
        <p:txBody>
          <a:bodyPr>
            <a:normAutofit fontScale="62500" lnSpcReduction="20000"/>
          </a:bodyPr>
          <a:lstStyle/>
          <a:p>
            <a:pPr algn="just"/>
            <a:r>
              <a:rPr lang="fr-FR" dirty="0" smtClean="0">
                <a:latin typeface="Times New Roman" pitchFamily="18" charset="0"/>
                <a:cs typeface="Times New Roman" pitchFamily="18" charset="0"/>
              </a:rPr>
              <a:t>Ce que montrent certains historiens, c’est que la littérature qui circulait avant la Révolution, ce n’était pas seulement des ouvrages philosophiques nobles, des ouvrages des Lumières qu’on connaît aujourd'hui, mais aussi et surtout toute une littérature clandestine et subversive qui était lue voire écrite par les futurs révolutionnaires.</a:t>
            </a:r>
          </a:p>
          <a:p>
            <a:pPr algn="just"/>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Cette littérature subversive n’était pas philosophique, mais il s’agissait de pamphlets extrêmement outrageux qui mettaient en cause l’aristocratie et la famille royale. On peut appeler cette littérature les Basses Lumières. Cette littérature manifestait la perte de légitimité et la perte du respect envers les élites dominantes, tout autant et même plus que les ouvrages philosophiques.</a:t>
            </a:r>
          </a:p>
          <a:p>
            <a:pPr algn="just"/>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C’est une piste de méthode : pour comprendre la place des idées dans l’histoire il ne faut pas simplement prendre en compte les ouvrages nobles qui sont passés à la postérité et que nous étudions nous ; il faut prendre en compte l’ensemble de la production littéraire de l’époque (et même des sources non-écrites). Il faut s'intéresser à ce que les gens lisaient, parce que ce n'est pas parce qu'un texte existe qu'il y a une </a:t>
            </a:r>
            <a:r>
              <a:rPr lang="fr-FR" i="1" dirty="0" smtClean="0">
                <a:latin typeface="Times New Roman" pitchFamily="18" charset="0"/>
                <a:cs typeface="Times New Roman" pitchFamily="18" charset="0"/>
              </a:rPr>
              <a:t>réception</a:t>
            </a:r>
            <a:r>
              <a:rPr lang="fr-FR" dirty="0" smtClean="0">
                <a:latin typeface="Times New Roman" pitchFamily="18" charset="0"/>
                <a:cs typeface="Times New Roman" pitchFamily="18" charset="0"/>
              </a:rPr>
              <a:t> de ce texte.</a:t>
            </a:r>
          </a:p>
          <a:p>
            <a:pPr algn="just"/>
            <a:endParaRPr lang="fr-FR" dirty="0" smtClean="0">
              <a:latin typeface="Times New Roman" pitchFamily="18" charset="0"/>
              <a:cs typeface="Times New Roman" pitchFamily="18" charset="0"/>
            </a:endParaRPr>
          </a:p>
          <a:p>
            <a:pPr algn="ctr">
              <a:buNone/>
            </a:pPr>
            <a:r>
              <a:rPr lang="fr-FR" sz="2700" i="1" dirty="0" smtClean="0">
                <a:latin typeface="Times New Roman" pitchFamily="18" charset="0"/>
                <a:cs typeface="Times New Roman" pitchFamily="18" charset="0"/>
              </a:rPr>
              <a:t>Annexes de R. </a:t>
            </a:r>
            <a:r>
              <a:rPr lang="fr-FR" sz="2700" i="1" dirty="0" err="1" smtClean="0">
                <a:latin typeface="Times New Roman" pitchFamily="18" charset="0"/>
                <a:cs typeface="Times New Roman" pitchFamily="18" charset="0"/>
              </a:rPr>
              <a:t>Darnton</a:t>
            </a:r>
            <a:r>
              <a:rPr lang="fr-FR" sz="2700" i="1" dirty="0" smtClean="0">
                <a:latin typeface="Times New Roman" pitchFamily="18" charset="0"/>
                <a:cs typeface="Times New Roman" pitchFamily="18" charset="0"/>
              </a:rPr>
              <a:t>, </a:t>
            </a:r>
            <a:r>
              <a:rPr lang="fr-FR" sz="2700" dirty="0" smtClean="0">
                <a:latin typeface="Times New Roman" pitchFamily="18" charset="0"/>
                <a:cs typeface="Times New Roman" pitchFamily="18" charset="0"/>
              </a:rPr>
              <a:t>Un tour de France littéraire. Le monde du livre à la veille de la Révolution.</a:t>
            </a:r>
            <a:endParaRPr lang="fr-FR" sz="27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836712"/>
          </a:xfrm>
        </p:spPr>
        <p:txBody>
          <a:bodyPr/>
          <a:lstStyle/>
          <a:p>
            <a:r>
              <a:rPr lang="fr-FR" b="1" dirty="0" smtClean="0">
                <a:latin typeface="Times New Roman" pitchFamily="18" charset="0"/>
                <a:cs typeface="Times New Roman" pitchFamily="18" charset="0"/>
              </a:rPr>
              <a:t>Les best-sellers du XVIIIe siècle</a:t>
            </a:r>
            <a:endParaRPr lang="fr-FR" b="1" dirty="0">
              <a:latin typeface="Times New Roman" pitchFamily="18" charset="0"/>
              <a:cs typeface="Times New Roman" pitchFamily="18" charset="0"/>
            </a:endParaRPr>
          </a:p>
        </p:txBody>
      </p:sp>
      <p:pic>
        <p:nvPicPr>
          <p:cNvPr id="4" name="Espace réservé du contenu 3" descr="WhatsApp Image 2022-11-07 at 20.42.02.jpeg"/>
          <p:cNvPicPr>
            <a:picLocks noGrp="1" noChangeAspect="1"/>
          </p:cNvPicPr>
          <p:nvPr>
            <p:ph idx="1"/>
          </p:nvPr>
        </p:nvPicPr>
        <p:blipFill>
          <a:blip r:embed="rId2" cstate="print"/>
          <a:stretch>
            <a:fillRect/>
          </a:stretch>
        </p:blipFill>
        <p:spPr>
          <a:xfrm rot="16200000">
            <a:off x="1630920" y="55870"/>
            <a:ext cx="5666138" cy="7560839"/>
          </a:xfr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a:normAutofit/>
          </a:bodyPr>
          <a:lstStyle/>
          <a:p>
            <a:r>
              <a:rPr lang="fr-FR" sz="3600" b="1" dirty="0" smtClean="0">
                <a:latin typeface="Times New Roman" pitchFamily="18" charset="0"/>
                <a:cs typeface="Times New Roman" pitchFamily="18" charset="0"/>
              </a:rPr>
              <a:t>L’étude matérielle de la circulation livresque</a:t>
            </a:r>
            <a:endParaRPr lang="fr-FR" sz="36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1340768"/>
            <a:ext cx="9144000" cy="5517232"/>
          </a:xfrm>
        </p:spPr>
        <p:txBody>
          <a:bodyPr>
            <a:normAutofit/>
          </a:bodyPr>
          <a:lstStyle/>
          <a:p>
            <a:pPr algn="just"/>
            <a:r>
              <a:rPr lang="fr-FR" sz="2400" dirty="0" smtClean="0">
                <a:latin typeface="Times New Roman" pitchFamily="18" charset="0"/>
                <a:cs typeface="Times New Roman" pitchFamily="18" charset="0"/>
              </a:rPr>
              <a:t>Comme l’écrit Chartier en s’appuyant sur </a:t>
            </a:r>
            <a:r>
              <a:rPr lang="fr-FR" sz="2400" dirty="0" err="1" smtClean="0">
                <a:latin typeface="Times New Roman" pitchFamily="18" charset="0"/>
                <a:cs typeface="Times New Roman" pitchFamily="18" charset="0"/>
              </a:rPr>
              <a:t>Darnton</a:t>
            </a:r>
            <a:r>
              <a:rPr lang="fr-FR" sz="2400" dirty="0" smtClean="0">
                <a:latin typeface="Times New Roman" pitchFamily="18" charset="0"/>
                <a:cs typeface="Times New Roman" pitchFamily="18" charset="0"/>
              </a:rPr>
              <a:t>, </a:t>
            </a:r>
          </a:p>
          <a:p>
            <a:pPr algn="just">
              <a:buNone/>
            </a:pPr>
            <a:r>
              <a:rPr lang="fr-FR" sz="2400" dirty="0" smtClean="0">
                <a:latin typeface="Times New Roman" pitchFamily="18" charset="0"/>
                <a:cs typeface="Times New Roman" pitchFamily="18" charset="0"/>
              </a:rPr>
              <a:t>	« </a:t>
            </a:r>
            <a:r>
              <a:rPr lang="fr-FR" sz="2400" i="1" dirty="0" smtClean="0">
                <a:latin typeface="Times New Roman" pitchFamily="18" charset="0"/>
                <a:cs typeface="Times New Roman" pitchFamily="18" charset="0"/>
              </a:rPr>
              <a:t>la plus spectaculaire des mutations enregistrées par les demandes de permissions publiques (privilèges ou permissions simples) est donnée par le recul, puis l’effondrement du livre de religion. Alors que les titres religieux […] constituaient la moitié de la production imprimée parisienne à la fin du XVIIe siècle, et encore un tiers dans la décennie 1720, ils ne comptent plus que pour un quart aux débuts des années 1750 et seulement un dixième dans la décennie 1780. Comme la part des autres grandes classes bibliographiques (droit, histoire, belles-lettres) demeure à peu près stable tout au long, du siècle, ce sont les sciences et arts, dont le pourcentage double entre 1720 et 1780, qui sont les grandes bénéficiaires »</a:t>
            </a:r>
            <a:endParaRPr lang="fr-FR" sz="20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76672"/>
          </a:xfrm>
        </p:spPr>
        <p:txBody>
          <a:bodyPr>
            <a:noAutofit/>
          </a:bodyPr>
          <a:lstStyle/>
          <a:p>
            <a:r>
              <a:rPr lang="fr-FR" sz="3200" b="1" dirty="0" smtClean="0">
                <a:latin typeface="Times New Roman" pitchFamily="18" charset="0"/>
                <a:cs typeface="Times New Roman" pitchFamily="18" charset="0"/>
              </a:rPr>
              <a:t>Basses Lumières et « Rousseau des ruisseaux »</a:t>
            </a:r>
            <a:endParaRPr lang="fr-FR" sz="32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692696"/>
            <a:ext cx="9144000" cy="6165304"/>
          </a:xfrm>
        </p:spPr>
        <p:txBody>
          <a:bodyPr>
            <a:noAutofit/>
          </a:bodyPr>
          <a:lstStyle/>
          <a:p>
            <a:pPr algn="just"/>
            <a:r>
              <a:rPr lang="fr-FR" sz="1500" dirty="0">
                <a:latin typeface="Times New Roman" pitchFamily="18" charset="0"/>
                <a:cs typeface="Times New Roman" pitchFamily="18" charset="0"/>
              </a:rPr>
              <a:t>De plus, ces livres « philosophiques » sont écrits par des auteurs aujourd’hui inconnus, bien loin de l’image des Lumières telle qu’elle nous est parvenue. La plupart des auteurs de l’époque sont étroitement surveillés par le pouvoir (tout comme l’ensemble de l’imprimé). Ils sont plus précisément surveillés par des inspecteurs dédiés à cette tâche. C’est le cas de l’inspecteur D’</a:t>
            </a:r>
            <a:r>
              <a:rPr lang="fr-FR" sz="1500" dirty="0" err="1">
                <a:latin typeface="Times New Roman" pitchFamily="18" charset="0"/>
                <a:cs typeface="Times New Roman" pitchFamily="18" charset="0"/>
              </a:rPr>
              <a:t>Hémery</a:t>
            </a:r>
            <a:r>
              <a:rPr lang="fr-FR" sz="1500" dirty="0">
                <a:latin typeface="Times New Roman" pitchFamily="18" charset="0"/>
                <a:cs typeface="Times New Roman" pitchFamily="18" charset="0"/>
              </a:rPr>
              <a:t> étudié, là encore, par </a:t>
            </a:r>
            <a:r>
              <a:rPr lang="fr-FR" sz="1500" dirty="0" err="1">
                <a:latin typeface="Times New Roman" pitchFamily="18" charset="0"/>
                <a:cs typeface="Times New Roman" pitchFamily="18" charset="0"/>
              </a:rPr>
              <a:t>Darnton</a:t>
            </a:r>
            <a:r>
              <a:rPr lang="fr-FR" sz="1500" dirty="0">
                <a:latin typeface="Times New Roman" pitchFamily="18" charset="0"/>
                <a:cs typeface="Times New Roman" pitchFamily="18" charset="0"/>
              </a:rPr>
              <a:t>. </a:t>
            </a:r>
            <a:endParaRPr lang="fr-FR" sz="1500" dirty="0" smtClean="0">
              <a:latin typeface="Times New Roman" pitchFamily="18" charset="0"/>
              <a:cs typeface="Times New Roman" pitchFamily="18" charset="0"/>
            </a:endParaRPr>
          </a:p>
          <a:p>
            <a:pPr algn="just"/>
            <a:endParaRPr lang="fr-FR" sz="1600" dirty="0">
              <a:latin typeface="Times New Roman" pitchFamily="18" charset="0"/>
              <a:cs typeface="Times New Roman" pitchFamily="18" charset="0"/>
            </a:endParaRPr>
          </a:p>
          <a:p>
            <a:pPr algn="just"/>
            <a:r>
              <a:rPr lang="fr-FR" sz="1600" dirty="0" smtClean="0">
                <a:latin typeface="Times New Roman" pitchFamily="18" charset="0"/>
                <a:cs typeface="Times New Roman" pitchFamily="18" charset="0"/>
              </a:rPr>
              <a:t>À </a:t>
            </a:r>
            <a:r>
              <a:rPr lang="fr-FR" sz="1600" dirty="0">
                <a:latin typeface="Times New Roman" pitchFamily="18" charset="0"/>
                <a:cs typeface="Times New Roman" pitchFamily="18" charset="0"/>
              </a:rPr>
              <a:t>partir des archives de cet inspecteur, </a:t>
            </a:r>
            <a:r>
              <a:rPr lang="fr-FR" sz="1600" dirty="0" err="1">
                <a:latin typeface="Times New Roman" pitchFamily="18" charset="0"/>
                <a:cs typeface="Times New Roman" pitchFamily="18" charset="0"/>
              </a:rPr>
              <a:t>Darnton</a:t>
            </a:r>
            <a:r>
              <a:rPr lang="fr-FR" sz="1600" dirty="0">
                <a:latin typeface="Times New Roman" pitchFamily="18" charset="0"/>
                <a:cs typeface="Times New Roman" pitchFamily="18" charset="0"/>
              </a:rPr>
              <a:t> est en mesure de restituer la vie intellectuelle de l’époque tant </a:t>
            </a:r>
            <a:r>
              <a:rPr lang="fr-FR" sz="1600" dirty="0" smtClean="0">
                <a:latin typeface="Times New Roman" pitchFamily="18" charset="0"/>
                <a:cs typeface="Times New Roman" pitchFamily="18" charset="0"/>
              </a:rPr>
              <a:t>elles «</a:t>
            </a:r>
            <a:r>
              <a:rPr lang="fr-FR" sz="1600" dirty="0">
                <a:latin typeface="Times New Roman" pitchFamily="18" charset="0"/>
                <a:cs typeface="Times New Roman" pitchFamily="18" charset="0"/>
              </a:rPr>
              <a:t> </a:t>
            </a:r>
            <a:r>
              <a:rPr lang="fr-FR" sz="1600" dirty="0" smtClean="0">
                <a:latin typeface="Times New Roman" pitchFamily="18" charset="0"/>
                <a:cs typeface="Times New Roman" pitchFamily="18" charset="0"/>
              </a:rPr>
              <a:t>porte[nt] </a:t>
            </a:r>
            <a:r>
              <a:rPr lang="fr-FR" sz="1600" dirty="0">
                <a:latin typeface="Times New Roman" pitchFamily="18" charset="0"/>
                <a:cs typeface="Times New Roman" pitchFamily="18" charset="0"/>
              </a:rPr>
              <a:t>sur un si grand nombre d’auteurs de toutes sortes, que ses dossiers constituent un véritable recensement de la population littéraire, des philosophes les plus célèbres aux plumitifs les plus obscurs ». En cinq ans, de 1748 à 1753, d’</a:t>
            </a:r>
            <a:r>
              <a:rPr lang="fr-FR" sz="1600" dirty="0" err="1">
                <a:latin typeface="Times New Roman" pitchFamily="18" charset="0"/>
                <a:cs typeface="Times New Roman" pitchFamily="18" charset="0"/>
              </a:rPr>
              <a:t>Hémery</a:t>
            </a:r>
            <a:r>
              <a:rPr lang="fr-FR" sz="1600" dirty="0">
                <a:latin typeface="Times New Roman" pitchFamily="18" charset="0"/>
                <a:cs typeface="Times New Roman" pitchFamily="18" charset="0"/>
              </a:rPr>
              <a:t> écrit cinq cents rapports sur les auteurs, et tous ces rapports sont restés inédits dans les cartons de la Bibliothèque nationale. Comme l’écrit </a:t>
            </a:r>
            <a:r>
              <a:rPr lang="fr-FR" sz="1600" dirty="0" err="1">
                <a:latin typeface="Times New Roman" pitchFamily="18" charset="0"/>
                <a:cs typeface="Times New Roman" pitchFamily="18" charset="0"/>
              </a:rPr>
              <a:t>Darnton</a:t>
            </a:r>
            <a:r>
              <a:rPr lang="fr-FR" sz="1600" dirty="0">
                <a:latin typeface="Times New Roman" pitchFamily="18" charset="0"/>
                <a:cs typeface="Times New Roman" pitchFamily="18" charset="0"/>
              </a:rPr>
              <a:t> : </a:t>
            </a:r>
          </a:p>
          <a:p>
            <a:pPr algn="just">
              <a:buNone/>
            </a:pPr>
            <a:r>
              <a:rPr lang="fr-FR" sz="1500" i="1" dirty="0" smtClean="0">
                <a:latin typeface="Times New Roman" pitchFamily="18" charset="0"/>
                <a:cs typeface="Times New Roman" pitchFamily="18" charset="0"/>
              </a:rPr>
              <a:t>	«</a:t>
            </a:r>
            <a:r>
              <a:rPr lang="fr-FR" sz="1500" i="1" dirty="0">
                <a:latin typeface="Times New Roman" pitchFamily="18" charset="0"/>
                <a:cs typeface="Times New Roman" pitchFamily="18" charset="0"/>
              </a:rPr>
              <a:t> D’</a:t>
            </a:r>
            <a:r>
              <a:rPr lang="fr-FR" sz="1500" i="1" dirty="0" err="1">
                <a:latin typeface="Times New Roman" pitchFamily="18" charset="0"/>
                <a:cs typeface="Times New Roman" pitchFamily="18" charset="0"/>
              </a:rPr>
              <a:t>Hémery</a:t>
            </a:r>
            <a:r>
              <a:rPr lang="fr-FR" sz="1500" i="1" dirty="0">
                <a:latin typeface="Times New Roman" pitchFamily="18" charset="0"/>
                <a:cs typeface="Times New Roman" pitchFamily="18" charset="0"/>
              </a:rPr>
              <a:t>, qui a pris ses fonctions en juin 1748, a peut-être tout simplement voulu se constituer des dossiers pour pouvoir surveiller efficacement son </a:t>
            </a:r>
            <a:r>
              <a:rPr lang="fr-FR" sz="1500" i="1" dirty="0" smtClean="0">
                <a:latin typeface="Times New Roman" pitchFamily="18" charset="0"/>
                <a:cs typeface="Times New Roman" pitchFamily="18" charset="0"/>
              </a:rPr>
              <a:t>nouveau territoire </a:t>
            </a:r>
            <a:r>
              <a:rPr lang="fr-FR" sz="1500" i="1" dirty="0">
                <a:latin typeface="Times New Roman" pitchFamily="18" charset="0"/>
                <a:cs typeface="Times New Roman" pitchFamily="18" charset="0"/>
              </a:rPr>
              <a:t>administratif. Cependant, il a fort à faire car un certain nombre d’ouvrages extraordinaires sont publiés pendant ces cinq années. L’Esprit des lois, L’Encyclopédie, le </a:t>
            </a:r>
            <a:r>
              <a:rPr lang="fr-FR" sz="1500" i="1" dirty="0" smtClean="0">
                <a:latin typeface="Times New Roman" pitchFamily="18" charset="0"/>
                <a:cs typeface="Times New Roman" pitchFamily="18" charset="0"/>
              </a:rPr>
              <a:t>Discours </a:t>
            </a:r>
            <a:r>
              <a:rPr lang="fr-FR" sz="1500" i="1" dirty="0">
                <a:latin typeface="Times New Roman" pitchFamily="18" charset="0"/>
                <a:cs typeface="Times New Roman" pitchFamily="18" charset="0"/>
              </a:rPr>
              <a:t>sur les sciences et les arts de Rousseau, la lettre sur les aveugles de Diderot, l’Histoire naturelle de Buffon, Les Mœurs de Toussaint, et la thèse scandaleuse de l’abbé de Prades. Toutes les Lumières semblent jaillir au même moment dans le monde de l’imprimerie » </a:t>
            </a:r>
            <a:r>
              <a:rPr lang="fr-FR" sz="1500" dirty="0">
                <a:latin typeface="Times New Roman" pitchFamily="18" charset="0"/>
                <a:cs typeface="Times New Roman" pitchFamily="18" charset="0"/>
              </a:rPr>
              <a:t>(p. 200</a:t>
            </a:r>
            <a:r>
              <a:rPr lang="fr-FR" sz="1500" dirty="0" smtClean="0">
                <a:latin typeface="Times New Roman" pitchFamily="18" charset="0"/>
                <a:cs typeface="Times New Roman" pitchFamily="18" charset="0"/>
              </a:rPr>
              <a:t>).</a:t>
            </a:r>
          </a:p>
          <a:p>
            <a:pPr algn="just"/>
            <a:endParaRPr lang="fr-FR" sz="1600" dirty="0">
              <a:latin typeface="Times New Roman" pitchFamily="18" charset="0"/>
              <a:cs typeface="Times New Roman" pitchFamily="18" charset="0"/>
            </a:endParaRPr>
          </a:p>
          <a:p>
            <a:pPr algn="just"/>
            <a:r>
              <a:rPr lang="fr-FR" sz="1600" dirty="0">
                <a:latin typeface="Times New Roman" pitchFamily="18" charset="0"/>
                <a:cs typeface="Times New Roman" pitchFamily="18" charset="0"/>
              </a:rPr>
              <a:t>Cette population, essentiellement masculine, est socialement assez diverse, et même assez « populaires », puisque 70% sont des membres du </a:t>
            </a:r>
            <a:r>
              <a:rPr lang="fr-FR" sz="1600" dirty="0" err="1" smtClean="0">
                <a:latin typeface="Times New Roman" pitchFamily="18" charset="0"/>
                <a:cs typeface="Times New Roman" pitchFamily="18" charset="0"/>
              </a:rPr>
              <a:t>Tiers-Etat.Darnton</a:t>
            </a:r>
            <a:r>
              <a:rPr lang="fr-FR" sz="1600" dirty="0" smtClean="0">
                <a:latin typeface="Times New Roman" pitchFamily="18" charset="0"/>
                <a:cs typeface="Times New Roman" pitchFamily="18" charset="0"/>
              </a:rPr>
              <a:t> </a:t>
            </a:r>
            <a:r>
              <a:rPr lang="fr-FR" sz="1600" dirty="0">
                <a:latin typeface="Times New Roman" pitchFamily="18" charset="0"/>
                <a:cs typeface="Times New Roman" pitchFamily="18" charset="0"/>
              </a:rPr>
              <a:t>écrit : </a:t>
            </a:r>
          </a:p>
          <a:p>
            <a:pPr algn="just">
              <a:buNone/>
            </a:pPr>
            <a:r>
              <a:rPr lang="fr-FR" sz="1500" i="1" dirty="0" smtClean="0">
                <a:latin typeface="Times New Roman" pitchFamily="18" charset="0"/>
                <a:cs typeface="Times New Roman" pitchFamily="18" charset="0"/>
              </a:rPr>
              <a:t>	«</a:t>
            </a:r>
            <a:r>
              <a:rPr lang="fr-FR" sz="1500" i="1" dirty="0">
                <a:latin typeface="Times New Roman" pitchFamily="18" charset="0"/>
                <a:cs typeface="Times New Roman" pitchFamily="18" charset="0"/>
              </a:rPr>
              <a:t> Les classes inférieures jouent un certain rôle dans la vie littéraire de l’Ancien Régime – un rôle important si l’on considère l’activité des pères des écrivains. 19% d’entre eux sont de petites gens. Ce sont de petits artisans pour la plupart – </a:t>
            </a:r>
            <a:r>
              <a:rPr lang="fr-FR" sz="1500" i="1" dirty="0" smtClean="0">
                <a:latin typeface="Times New Roman" pitchFamily="18" charset="0"/>
                <a:cs typeface="Times New Roman" pitchFamily="18" charset="0"/>
              </a:rPr>
              <a:t>cordonnier, </a:t>
            </a:r>
            <a:r>
              <a:rPr lang="fr-FR" sz="1500" i="1" dirty="0">
                <a:latin typeface="Times New Roman" pitchFamily="18" charset="0"/>
                <a:cs typeface="Times New Roman" pitchFamily="18" charset="0"/>
              </a:rPr>
              <a:t>boulangers et tailleurs. Ainsi, les carrières de leurs fils qui deviennent avocats, professeurs, journalistes montrent que des perspectives d’avancement social s’ouvrent parfois aux jeunes gens </a:t>
            </a:r>
            <a:r>
              <a:rPr lang="fr-FR" sz="1500" i="1" dirty="0" smtClean="0">
                <a:latin typeface="Times New Roman" pitchFamily="18" charset="0"/>
                <a:cs typeface="Times New Roman" pitchFamily="18" charset="0"/>
              </a:rPr>
              <a:t>capables </a:t>
            </a:r>
            <a:r>
              <a:rPr lang="fr-FR" sz="1500" i="1" dirty="0">
                <a:latin typeface="Times New Roman" pitchFamily="18" charset="0"/>
                <a:cs typeface="Times New Roman" pitchFamily="18" charset="0"/>
              </a:rPr>
              <a:t>de tenir une plume. Cependant, le monde littéraire reste fermé à un groupe social : la paysannerie </a:t>
            </a:r>
            <a:r>
              <a:rPr lang="fr-FR" sz="1500" i="1" dirty="0" smtClean="0">
                <a:latin typeface="Times New Roman" pitchFamily="18" charset="0"/>
                <a:cs typeface="Times New Roman" pitchFamily="18" charset="0"/>
              </a:rPr>
              <a:t>»</a:t>
            </a:r>
            <a:endParaRPr lang="fr-FR" sz="15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692696"/>
          </a:xfrm>
        </p:spPr>
        <p:txBody>
          <a:bodyPr>
            <a:normAutofit fontScale="90000"/>
          </a:bodyPr>
          <a:lstStyle/>
          <a:p>
            <a:r>
              <a:rPr lang="fr-FR" b="1" dirty="0" smtClean="0">
                <a:latin typeface="Times New Roman" pitchFamily="18" charset="0"/>
                <a:cs typeface="Times New Roman" pitchFamily="18" charset="0"/>
              </a:rPr>
              <a:t>De la lecture à l’action</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980728"/>
            <a:ext cx="9144000" cy="5877272"/>
          </a:xfrm>
        </p:spPr>
        <p:txBody>
          <a:bodyPr>
            <a:normAutofit fontScale="70000" lnSpcReduction="20000"/>
          </a:bodyPr>
          <a:lstStyle/>
          <a:p>
            <a:pPr lvl="0" algn="just"/>
            <a:r>
              <a:rPr lang="fr-FR" dirty="0" smtClean="0">
                <a:latin typeface="Times New Roman" pitchFamily="18" charset="0"/>
                <a:cs typeface="Times New Roman" pitchFamily="18" charset="0"/>
              </a:rPr>
              <a:t>Le fait de savoir que certains agents lisaient certains livres ne nous renseigne pas sur la façon dont ils interprétaient leurs lectures. Il pouvait y avoir beaucoup d’interprétations différentes. Ainsi, certains historiens montrent que tout le monde lisait et citait Rousseau au moment de la Révolution, les révolutionnaires comme les contre-révolutionnaires. Mais ils ne s’en réclamaient pas pour les mêmes choses et n’en tiraient pas les mêmes conséquences.</a:t>
            </a:r>
          </a:p>
          <a:p>
            <a:pPr lvl="0" algn="just"/>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Ainsi, si « la diffusion des idées ne peut pas être tenue pour une simple imposition », c’est qu’il faut aussi s’intéresser aux lecteurs tant « les réceptions sont toujours des appropriations qui transforment, reformulent, excèdent ce qu’elles reçoivent ». Timothy </a:t>
            </a:r>
            <a:r>
              <a:rPr lang="fr-FR" dirty="0" err="1" smtClean="0">
                <a:latin typeface="Times New Roman" pitchFamily="18" charset="0"/>
                <a:cs typeface="Times New Roman" pitchFamily="18" charset="0"/>
              </a:rPr>
              <a:t>Tackett</a:t>
            </a:r>
            <a:r>
              <a:rPr lang="fr-FR" dirty="0" smtClean="0">
                <a:latin typeface="Times New Roman" pitchFamily="18" charset="0"/>
                <a:cs typeface="Times New Roman" pitchFamily="18" charset="0"/>
              </a:rPr>
              <a:t> a pu montrer à quel point, à partir de lectures de Rousseau, les députés de 1789 avaient pu tirer des leçons très différentes selon leurs dispositions initiales et leurs ordres d’appartenance, et se disperser dans un « vaste éventail politique » à partir de lectures similaires. C’est que, comme l’écrit Bourdieu, « on ne doit pas dire que le verre s’est brisé parce qu’une pierre l’a frappé, mais qu’il s’est brisé, quand la pierre l’a frappé, </a:t>
            </a:r>
            <a:r>
              <a:rPr lang="fr-FR" i="1" dirty="0" smtClean="0">
                <a:latin typeface="Times New Roman" pitchFamily="18" charset="0"/>
                <a:cs typeface="Times New Roman" pitchFamily="18" charset="0"/>
              </a:rPr>
              <a:t>parce qu’</a:t>
            </a:r>
            <a:r>
              <a:rPr lang="fr-FR" dirty="0" smtClean="0">
                <a:latin typeface="Times New Roman" pitchFamily="18" charset="0"/>
                <a:cs typeface="Times New Roman" pitchFamily="18" charset="0"/>
              </a:rPr>
              <a:t>il était cassable ». C’est donc en rapportant les lectures des Lumières aux trajectoires des lecteurs que l’on peut tenter de saisir les effets d’un texte.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692696"/>
          </a:xfrm>
        </p:spPr>
        <p:txBody>
          <a:bodyPr>
            <a:normAutofit fontScale="90000"/>
          </a:bodyPr>
          <a:lstStyle/>
          <a:p>
            <a:r>
              <a:rPr lang="fr-FR" b="1" dirty="0" smtClean="0">
                <a:latin typeface="Times New Roman" pitchFamily="18" charset="0"/>
                <a:cs typeface="Times New Roman" pitchFamily="18" charset="0"/>
              </a:rPr>
              <a:t>De la lecture à l’action</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1124744"/>
            <a:ext cx="9144000" cy="5733256"/>
          </a:xfrm>
        </p:spPr>
        <p:txBody>
          <a:bodyPr>
            <a:normAutofit fontScale="55000" lnSpcReduction="20000"/>
          </a:bodyPr>
          <a:lstStyle/>
          <a:p>
            <a:r>
              <a:rPr lang="fr-FR" dirty="0" smtClean="0">
                <a:latin typeface="Times New Roman" pitchFamily="18" charset="0"/>
                <a:cs typeface="Times New Roman" pitchFamily="18" charset="0"/>
              </a:rPr>
              <a:t>TACKETT Timothy, </a:t>
            </a:r>
            <a:r>
              <a:rPr lang="fr-FR" i="1" dirty="0" smtClean="0">
                <a:latin typeface="Times New Roman" pitchFamily="18" charset="0"/>
                <a:cs typeface="Times New Roman" pitchFamily="18" charset="0"/>
              </a:rPr>
              <a:t>Par la volonté du peuple. Comment les députés de 1789 sont devenus révolutionnaires</a:t>
            </a:r>
            <a:r>
              <a:rPr lang="fr-FR" dirty="0" smtClean="0">
                <a:latin typeface="Times New Roman" pitchFamily="18" charset="0"/>
                <a:cs typeface="Times New Roman" pitchFamily="18" charset="0"/>
              </a:rPr>
              <a:t>, Paris, Éditions Albin Michel, 1997, (Princeton </a:t>
            </a:r>
            <a:r>
              <a:rPr lang="fr-FR" dirty="0" err="1" smtClean="0">
                <a:latin typeface="Times New Roman" pitchFamily="18" charset="0"/>
                <a:cs typeface="Times New Roman" pitchFamily="18" charset="0"/>
              </a:rPr>
              <a:t>University</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Press</a:t>
            </a:r>
            <a:r>
              <a:rPr lang="fr-FR" dirty="0" smtClean="0">
                <a:latin typeface="Times New Roman" pitchFamily="18" charset="0"/>
                <a:cs typeface="Times New Roman" pitchFamily="18" charset="0"/>
              </a:rPr>
              <a:t>, 1996).</a:t>
            </a:r>
          </a:p>
          <a:p>
            <a:endParaRPr lang="fr-FR" dirty="0" smtClean="0"/>
          </a:p>
          <a:p>
            <a:pPr algn="just"/>
            <a:r>
              <a:rPr lang="fr-FR" dirty="0" smtClean="0">
                <a:latin typeface="Times New Roman" pitchFamily="18" charset="0"/>
                <a:cs typeface="Times New Roman" pitchFamily="18" charset="0"/>
              </a:rPr>
              <a:t>Il étudie la trajectoire sociale et les écrits produits par les députés des États généraux (correspondance…) pendant leur 1</a:t>
            </a:r>
            <a:r>
              <a:rPr lang="fr-FR" baseline="30000" dirty="0" smtClean="0">
                <a:latin typeface="Times New Roman" pitchFamily="18" charset="0"/>
                <a:cs typeface="Times New Roman" pitchFamily="18" charset="0"/>
              </a:rPr>
              <a:t>ère</a:t>
            </a:r>
            <a:r>
              <a:rPr lang="fr-FR" dirty="0" smtClean="0">
                <a:latin typeface="Times New Roman" pitchFamily="18" charset="0"/>
                <a:cs typeface="Times New Roman" pitchFamily="18" charset="0"/>
              </a:rPr>
              <a:t> année d’activité et cherchent à savoir ce qui en a fait des révolutionnaires. Ce qu’il montre, c’est que même si certains députés étaient familiers des théories des philosophes des Lumières (par exemple les théories de Rousseau sur le Contrat social, Montesquieu sur la séparation des pouvoirs), ils n’ont pas directement mis en rapport leurs lectures avec les changements sociaux qu’ils vivaient. </a:t>
            </a:r>
          </a:p>
          <a:p>
            <a:pPr algn="just"/>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Ce qui les a rendus révolutionnaires, ce ne sont donc pas des idées politiques. Ce n’est qu’une fois qu’ils sont devenus révolutionnaires de par le cours des événements qu’ils ont commencé à chercher des solutions politiques dans les écrits des Lumières. Autrement dit, une fois qu’ils ont eu décidé de renverser le système en place, il fallait bien qu’ils s’appuient sur quelque chose pour reconstruire un nouveau système, et ils se sont appuyés sur les philosophes des Lumières (Montesquieu, Rousseau…). </a:t>
            </a:r>
          </a:p>
          <a:p>
            <a:pPr algn="just"/>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On voit donc que le rapport entre les idées politiques et les événements est complexe. Dans ce cas les idées sont déterminantes, mais </a:t>
            </a:r>
            <a:r>
              <a:rPr lang="fr-FR" i="1" dirty="0" smtClean="0">
                <a:latin typeface="Times New Roman" pitchFamily="18" charset="0"/>
                <a:cs typeface="Times New Roman" pitchFamily="18" charset="0"/>
              </a:rPr>
              <a:t>a posteriori</a:t>
            </a:r>
            <a:r>
              <a:rPr lang="fr-FR" dirty="0" smtClean="0">
                <a:latin typeface="Times New Roman" pitchFamily="18" charset="0"/>
                <a:cs typeface="Times New Roman" pitchFamily="18" charset="0"/>
              </a:rPr>
              <a:t> : les révolutionnaires légitiment après coup leur action révolutionnaire par des idées politiques, et y cherchent des solutions politiques ; mais on ne peut pas dire que la causalité entre les idées et les événements soit claire et unilatérale dans un sens ou dans l’autre.</a:t>
            </a:r>
          </a:p>
          <a:p>
            <a:endParaRPr lang="fr-FR"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548680"/>
          </a:xfrm>
        </p:spPr>
        <p:txBody>
          <a:bodyPr>
            <a:normAutofit fontScale="90000"/>
          </a:bodyPr>
          <a:lstStyle/>
          <a:p>
            <a:r>
              <a:rPr lang="fr-FR" b="1" dirty="0" smtClean="0">
                <a:latin typeface="Times New Roman" pitchFamily="18" charset="0"/>
                <a:cs typeface="Times New Roman" pitchFamily="18" charset="0"/>
              </a:rPr>
              <a:t>Les méthodes de lecture</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764704"/>
            <a:ext cx="9144000" cy="6093296"/>
          </a:xfrm>
        </p:spPr>
        <p:txBody>
          <a:bodyPr>
            <a:normAutofit fontScale="62500" lnSpcReduction="20000"/>
          </a:bodyPr>
          <a:lstStyle/>
          <a:p>
            <a:pPr algn="just"/>
            <a:r>
              <a:rPr lang="fr-FR" sz="3300" dirty="0" smtClean="0">
                <a:latin typeface="Times New Roman" pitchFamily="18" charset="0"/>
                <a:cs typeface="Times New Roman" pitchFamily="18" charset="0"/>
              </a:rPr>
              <a:t>Il y a eut, à l’époque des Lumières, un changement dans la manière de lire, qui coïncide avec l’irruption d’un esprit critique. Concrètement, avant le XVIII</a:t>
            </a:r>
            <a:r>
              <a:rPr lang="fr-FR" sz="3300" baseline="30000" dirty="0" smtClean="0">
                <a:latin typeface="Times New Roman" pitchFamily="18" charset="0"/>
                <a:cs typeface="Times New Roman" pitchFamily="18" charset="0"/>
              </a:rPr>
              <a:t>e</a:t>
            </a:r>
            <a:r>
              <a:rPr lang="fr-FR" sz="3300" dirty="0" smtClean="0">
                <a:latin typeface="Times New Roman" pitchFamily="18" charset="0"/>
                <a:cs typeface="Times New Roman" pitchFamily="18" charset="0"/>
              </a:rPr>
              <a:t> siècle la lecture était un acte collectif et à voix haute (paradigme : la lecture dans le cadre religieux). Le lecteur n’était pas seul avec l’ouvrage, il pouvait plus difficilement prendre de la distance par rapport à lui. </a:t>
            </a:r>
            <a:r>
              <a:rPr lang="fr-FR" sz="3300" dirty="0" smtClean="0">
                <a:latin typeface="Times New Roman" pitchFamily="18" charset="0"/>
                <a:cs typeface="Times New Roman" pitchFamily="18" charset="0"/>
              </a:rPr>
              <a:t>On a aussi des personnes spécialisées dans la lecture et la diffusion de la culture, mais ces « colporteurs » sont aussi des sortes de commerciaux du livre.</a:t>
            </a:r>
            <a:endParaRPr lang="fr-FR" sz="3300" dirty="0" smtClean="0">
              <a:latin typeface="Times New Roman" pitchFamily="18" charset="0"/>
              <a:cs typeface="Times New Roman" pitchFamily="18" charset="0"/>
            </a:endParaRPr>
          </a:p>
          <a:p>
            <a:pPr algn="just"/>
            <a:endParaRPr lang="fr-FR" sz="3300" dirty="0" smtClean="0">
              <a:latin typeface="Times New Roman" pitchFamily="18" charset="0"/>
              <a:cs typeface="Times New Roman" pitchFamily="18" charset="0"/>
            </a:endParaRPr>
          </a:p>
          <a:p>
            <a:pPr algn="just"/>
            <a:r>
              <a:rPr lang="fr-FR" sz="3300" dirty="0" smtClean="0">
                <a:latin typeface="Times New Roman" pitchFamily="18" charset="0"/>
                <a:cs typeface="Times New Roman" pitchFamily="18" charset="0"/>
              </a:rPr>
              <a:t>Progressivement de plus en plus de personnes ont appris à lire, ont eu accès à des livres (possibilité de louer des livres, etc.), et la lecture est devenue une pratique solitaire, à voix basse, puis complètement silencieuse. Les lecteurs pouvaient ainsi plus facilement prendre de la distance par rapport à ce qu’ils lisaient, le juger, l’évaluer. </a:t>
            </a:r>
          </a:p>
          <a:p>
            <a:pPr algn="just"/>
            <a:endParaRPr lang="fr-FR" sz="3300" dirty="0" smtClean="0">
              <a:latin typeface="Times New Roman" pitchFamily="18" charset="0"/>
              <a:cs typeface="Times New Roman" pitchFamily="18" charset="0"/>
            </a:endParaRPr>
          </a:p>
          <a:p>
            <a:pPr algn="just"/>
            <a:r>
              <a:rPr lang="fr-FR" sz="3300" dirty="0" smtClean="0">
                <a:latin typeface="Times New Roman" pitchFamily="18" charset="0"/>
                <a:cs typeface="Times New Roman" pitchFamily="18" charset="0"/>
              </a:rPr>
              <a:t>Cet esprit critique a pu jouer un rôle dans le fait qu’ils aient pu ensuite devenir des révolutionnaires. Cette modification du rapport aux livres, à l’autorité des livres, est aussi très directement matérielle. </a:t>
            </a:r>
            <a:r>
              <a:rPr lang="fr-FR" sz="3300" dirty="0" smtClean="0">
                <a:latin typeface="Times New Roman" pitchFamily="18" charset="0"/>
                <a:cs typeface="Times New Roman" pitchFamily="18" charset="0"/>
                <a:sym typeface="Wingdings" pitchFamily="2" charset="2"/>
              </a:rPr>
              <a:t>Peu à peu, avec l’extension des livres imprimés, on peut commenter, écrire dessus, se l’approprier. </a:t>
            </a:r>
            <a:endParaRPr lang="fr-FR" sz="3300" dirty="0" smtClean="0">
              <a:latin typeface="Times New Roman" pitchFamily="18" charset="0"/>
              <a:cs typeface="Times New Roman" pitchFamily="18" charset="0"/>
              <a:sym typeface="Wingdings" pitchFamily="2" charset="2"/>
            </a:endParaRPr>
          </a:p>
          <a:p>
            <a:pPr algn="just"/>
            <a:endParaRPr lang="fr-FR" dirty="0">
              <a:latin typeface="Times New Roman" pitchFamily="18" charset="0"/>
              <a:cs typeface="Times New Roman" pitchFamily="18" charset="0"/>
              <a:sym typeface="Wingdings" pitchFamily="2" charset="2"/>
            </a:endParaRPr>
          </a:p>
          <a:p>
            <a:pPr algn="just">
              <a:buNone/>
            </a:pPr>
            <a:r>
              <a:rPr lang="fr-FR" sz="2700" i="1" dirty="0" err="1" smtClean="0">
                <a:latin typeface="Times New Roman" pitchFamily="18" charset="0"/>
                <a:cs typeface="Times New Roman" pitchFamily="18" charset="0"/>
                <a:sym typeface="Wingdings" pitchFamily="2" charset="2"/>
              </a:rPr>
              <a:t>Rq</a:t>
            </a:r>
            <a:r>
              <a:rPr lang="fr-FR" sz="2700" i="1" dirty="0" smtClean="0">
                <a:latin typeface="Times New Roman" pitchFamily="18" charset="0"/>
                <a:cs typeface="Times New Roman" pitchFamily="18" charset="0"/>
                <a:sym typeface="Wingdings" pitchFamily="2" charset="2"/>
              </a:rPr>
              <a:t> : il faudrait aussi dire des choses du marché du livre et du contrôle royal (privilège d’imprimer pour les éditeurs parisiens, éditeurs-libraires de province qui cherchent à se faire leur place et importe des contrefaçons interdites de l’extérieur du royaume de France, </a:t>
            </a:r>
            <a:r>
              <a:rPr lang="fr-FR" sz="2700" i="1" dirty="0" err="1" smtClean="0">
                <a:latin typeface="Times New Roman" pitchFamily="18" charset="0"/>
                <a:cs typeface="Times New Roman" pitchFamily="18" charset="0"/>
                <a:sym typeface="Wingdings" pitchFamily="2" charset="2"/>
              </a:rPr>
              <a:t>etc</a:t>
            </a:r>
            <a:r>
              <a:rPr lang="fr-FR" sz="2700" i="1" dirty="0" smtClean="0">
                <a:latin typeface="Times New Roman" pitchFamily="18" charset="0"/>
                <a:cs typeface="Times New Roman" pitchFamily="18" charset="0"/>
                <a:sym typeface="Wingdings" pitchFamily="2" charset="2"/>
              </a:rPr>
              <a:t>…</a:t>
            </a:r>
            <a:endParaRPr lang="fr-FR" sz="27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476672"/>
          </a:xfrm>
        </p:spPr>
        <p:txBody>
          <a:bodyPr>
            <a:normAutofit fontScale="90000"/>
          </a:bodyPr>
          <a:lstStyle/>
          <a:p>
            <a:r>
              <a:rPr lang="fr-FR" dirty="0" smtClean="0">
                <a:latin typeface="Times New Roman" pitchFamily="18" charset="0"/>
                <a:cs typeface="Times New Roman" pitchFamily="18" charset="0"/>
              </a:rPr>
              <a:t>Définir l’utopie (1)</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980728"/>
            <a:ext cx="9144000" cy="5877272"/>
          </a:xfrm>
        </p:spPr>
        <p:txBody>
          <a:bodyPr>
            <a:normAutofit fontScale="62500" lnSpcReduction="20000"/>
          </a:bodyPr>
          <a:lstStyle/>
          <a:p>
            <a:pPr algn="just"/>
            <a:r>
              <a:rPr lang="fr-FR" sz="3700" dirty="0" smtClean="0">
                <a:latin typeface="Times New Roman" pitchFamily="18" charset="0"/>
                <a:cs typeface="Times New Roman" pitchFamily="18" charset="0"/>
              </a:rPr>
              <a:t>Avec </a:t>
            </a:r>
            <a:r>
              <a:rPr lang="fr-FR" sz="3700" i="1" dirty="0" smtClean="0">
                <a:latin typeface="Times New Roman" pitchFamily="18" charset="0"/>
                <a:cs typeface="Times New Roman" pitchFamily="18" charset="0"/>
              </a:rPr>
              <a:t>L’utopie ou Le Traité de la meilleure forme de gouvernement</a:t>
            </a:r>
            <a:r>
              <a:rPr lang="fr-FR" sz="3700" dirty="0" smtClean="0">
                <a:latin typeface="Times New Roman" pitchFamily="18" charset="0"/>
                <a:cs typeface="Times New Roman" pitchFamily="18" charset="0"/>
              </a:rPr>
              <a:t> (1516), More invente le mot, le genre et le trouble. </a:t>
            </a:r>
          </a:p>
          <a:p>
            <a:pPr algn="just"/>
            <a:endParaRPr lang="fr-FR" sz="3700" dirty="0" smtClean="0">
              <a:latin typeface="Times New Roman" pitchFamily="18" charset="0"/>
              <a:cs typeface="Times New Roman" pitchFamily="18" charset="0"/>
            </a:endParaRPr>
          </a:p>
          <a:p>
            <a:pPr algn="just"/>
            <a:r>
              <a:rPr lang="fr-FR" sz="3700" dirty="0" smtClean="0">
                <a:latin typeface="Times New Roman" pitchFamily="18" charset="0"/>
                <a:cs typeface="Times New Roman" pitchFamily="18" charset="0"/>
              </a:rPr>
              <a:t>A partir de là, toute utopie mêle à la fois une réflexion sur l’organisation politique, une combinaison entre éléments fictionnels et réels, romanesques et théoriques, et accorde une centralité au voyage et à l’ailleurs pour mieux interroger le proche et le contemporain. </a:t>
            </a:r>
          </a:p>
          <a:p>
            <a:pPr algn="just">
              <a:buNone/>
            </a:pPr>
            <a:endParaRPr lang="fr-FR" sz="3700" dirty="0" smtClean="0">
              <a:latin typeface="Times New Roman" pitchFamily="18" charset="0"/>
              <a:cs typeface="Times New Roman" pitchFamily="18" charset="0"/>
            </a:endParaRPr>
          </a:p>
          <a:p>
            <a:pPr algn="just"/>
            <a:r>
              <a:rPr lang="fr-FR" sz="3700" dirty="0" smtClean="0">
                <a:latin typeface="Times New Roman" pitchFamily="18" charset="0"/>
                <a:cs typeface="Times New Roman" pitchFamily="18" charset="0"/>
              </a:rPr>
              <a:t>A ce titre, définir l’utopie simplement comme quelque chose de l’ordre de l’impossible, de la chimère, de la rêverie pure est un contresens. De tels usages peuvent d’ailleurs être, en eux-mêmes, politiques ou instrumentalisés. On trouve ces usages très tôt, comme dans les </a:t>
            </a:r>
            <a:r>
              <a:rPr lang="fr-FR" sz="3700" i="1" dirty="0" smtClean="0">
                <a:latin typeface="Times New Roman" pitchFamily="18" charset="0"/>
                <a:cs typeface="Times New Roman" pitchFamily="18" charset="0"/>
              </a:rPr>
              <a:t>Essais de Théodicée </a:t>
            </a:r>
            <a:r>
              <a:rPr lang="fr-FR" sz="3700" dirty="0" smtClean="0">
                <a:latin typeface="Times New Roman" pitchFamily="18" charset="0"/>
                <a:cs typeface="Times New Roman" pitchFamily="18" charset="0"/>
              </a:rPr>
              <a:t>de Leibniz (1710), où il parle de la représentation d’une société chimérique et faussement désirable : </a:t>
            </a:r>
          </a:p>
          <a:p>
            <a:pPr algn="just">
              <a:buNone/>
            </a:pPr>
            <a:r>
              <a:rPr lang="fr-FR" i="1" dirty="0" smtClean="0">
                <a:latin typeface="Times New Roman" pitchFamily="18" charset="0"/>
                <a:cs typeface="Times New Roman" pitchFamily="18" charset="0"/>
              </a:rPr>
              <a:t>	« Il est vrai qu’on peut s’imaginer des mondes possibles sans péché et sans malheur, et on en pourrait faire des romans, des utopies, des </a:t>
            </a:r>
            <a:r>
              <a:rPr lang="fr-FR" i="1" dirty="0" err="1" smtClean="0">
                <a:latin typeface="Times New Roman" pitchFamily="18" charset="0"/>
                <a:cs typeface="Times New Roman" pitchFamily="18" charset="0"/>
              </a:rPr>
              <a:t>Sévarambes</a:t>
            </a:r>
            <a:r>
              <a:rPr lang="fr-FR" i="1" dirty="0" smtClean="0">
                <a:latin typeface="Times New Roman" pitchFamily="18" charset="0"/>
                <a:cs typeface="Times New Roman" pitchFamily="18" charset="0"/>
              </a:rPr>
              <a:t> ; mais ces mêmes mondes seraient d’ailleurs fort inférieurs en bien au nôtre ».</a:t>
            </a:r>
          </a:p>
          <a:p>
            <a:pPr algn="just">
              <a:buNone/>
            </a:pPr>
            <a:r>
              <a:rPr lang="fr-FR" dirty="0" smtClean="0">
                <a:latin typeface="Times New Roman" pitchFamily="18" charset="0"/>
                <a:cs typeface="Times New Roman" pitchFamily="18" charset="0"/>
              </a:rPr>
              <a:t> </a:t>
            </a:r>
          </a:p>
          <a:p>
            <a:endParaRPr lang="fr-F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80728"/>
          </a:xfrm>
        </p:spPr>
        <p:txBody>
          <a:bodyPr>
            <a:noAutofit/>
          </a:bodyPr>
          <a:lstStyle/>
          <a:p>
            <a:r>
              <a:rPr lang="fr-FR" sz="3200" b="1" dirty="0" smtClean="0">
                <a:latin typeface="Times New Roman" pitchFamily="18" charset="0"/>
                <a:cs typeface="Times New Roman" pitchFamily="18" charset="0"/>
              </a:rPr>
              <a:t>Une histoire sociale des idées populaires avant la Révolution.</a:t>
            </a:r>
            <a:endParaRPr lang="fr-FR" sz="3200" dirty="0"/>
          </a:p>
        </p:txBody>
      </p:sp>
      <p:sp>
        <p:nvSpPr>
          <p:cNvPr id="3" name="Espace réservé du contenu 2"/>
          <p:cNvSpPr>
            <a:spLocks noGrp="1"/>
          </p:cNvSpPr>
          <p:nvPr>
            <p:ph idx="1"/>
          </p:nvPr>
        </p:nvSpPr>
        <p:spPr>
          <a:xfrm>
            <a:off x="0" y="1412776"/>
            <a:ext cx="9144000" cy="5445224"/>
          </a:xfrm>
        </p:spPr>
        <p:txBody>
          <a:bodyPr>
            <a:normAutofit fontScale="92500"/>
          </a:bodyPr>
          <a:lstStyle/>
          <a:p>
            <a:pPr algn="just"/>
            <a:r>
              <a:rPr lang="fr-FR" sz="2600" dirty="0" smtClean="0">
                <a:latin typeface="Times New Roman" pitchFamily="18" charset="0"/>
                <a:cs typeface="Times New Roman" pitchFamily="18" charset="0"/>
              </a:rPr>
              <a:t>En se focalisant sur le livre, on reste pris dans une approche élitiste des « idées ». En effet, même si l’alphabétisation progresse grandement au XVIIIe siècle (favorisant des vocations intellectuelles d’un type social nouveau), la grande majorité de la population reste analphabète. </a:t>
            </a:r>
          </a:p>
          <a:p>
            <a:pPr algn="just">
              <a:buNone/>
            </a:pPr>
            <a:r>
              <a:rPr lang="fr-FR" sz="2400" i="1" dirty="0" smtClean="0">
                <a:latin typeface="Times New Roman" pitchFamily="18" charset="0"/>
                <a:cs typeface="Times New Roman" pitchFamily="18" charset="0"/>
              </a:rPr>
              <a:t>	</a:t>
            </a:r>
            <a:r>
              <a:rPr lang="fr-FR" sz="2400" i="1" dirty="0" err="1" smtClean="0">
                <a:latin typeface="Times New Roman" pitchFamily="18" charset="0"/>
                <a:cs typeface="Times New Roman" pitchFamily="18" charset="0"/>
              </a:rPr>
              <a:t>Rq</a:t>
            </a:r>
            <a:r>
              <a:rPr lang="fr-FR" sz="2400" i="1" dirty="0" smtClean="0">
                <a:latin typeface="Times New Roman" pitchFamily="18" charset="0"/>
                <a:cs typeface="Times New Roman" pitchFamily="18" charset="0"/>
              </a:rPr>
              <a:t> : Roger Chartier écrit que l’on passe de </a:t>
            </a:r>
            <a:r>
              <a:rPr lang="fr-FR" sz="2400" dirty="0" smtClean="0">
                <a:latin typeface="Times New Roman" pitchFamily="18" charset="0"/>
                <a:cs typeface="Times New Roman" pitchFamily="18" charset="0"/>
              </a:rPr>
              <a:t>29 à 47% pour les hommes et de 14 à 27% pour les femmes entre 1686-1690 et 1786-1790. </a:t>
            </a:r>
          </a:p>
          <a:p>
            <a:pPr algn="just">
              <a:buNone/>
            </a:pPr>
            <a:endParaRPr lang="fr-FR" sz="2600" dirty="0">
              <a:latin typeface="Times New Roman" pitchFamily="18" charset="0"/>
              <a:cs typeface="Times New Roman" pitchFamily="18" charset="0"/>
            </a:endParaRPr>
          </a:p>
          <a:p>
            <a:pPr algn="just"/>
            <a:r>
              <a:rPr lang="fr-FR" sz="2600" dirty="0" smtClean="0">
                <a:latin typeface="Times New Roman" pitchFamily="18" charset="0"/>
                <a:cs typeface="Times New Roman" pitchFamily="18" charset="0"/>
              </a:rPr>
              <a:t>Dès lors, il s’agit de s’interroger sur : </a:t>
            </a:r>
          </a:p>
          <a:p>
            <a:pPr algn="just">
              <a:buNone/>
            </a:pPr>
            <a:r>
              <a:rPr lang="fr-FR" sz="2600" dirty="0" smtClean="0">
                <a:latin typeface="Times New Roman" pitchFamily="18" charset="0"/>
                <a:cs typeface="Times New Roman" pitchFamily="18" charset="0"/>
              </a:rPr>
              <a:t>-Les intermédiaires culturels et leur rôle.</a:t>
            </a:r>
          </a:p>
          <a:p>
            <a:pPr algn="just">
              <a:buNone/>
            </a:pPr>
            <a:r>
              <a:rPr lang="fr-FR" sz="2600" dirty="0" smtClean="0">
                <a:latin typeface="Times New Roman" pitchFamily="18" charset="0"/>
                <a:cs typeface="Times New Roman" pitchFamily="18" charset="0"/>
              </a:rPr>
              <a:t>-La sociologie des intellectuels et son évolution.</a:t>
            </a:r>
          </a:p>
          <a:p>
            <a:pPr algn="just">
              <a:buNone/>
            </a:pPr>
            <a:r>
              <a:rPr lang="fr-FR" sz="2600" dirty="0" smtClean="0">
                <a:latin typeface="Times New Roman" pitchFamily="18" charset="0"/>
                <a:cs typeface="Times New Roman" pitchFamily="18" charset="0"/>
              </a:rPr>
              <a:t>-Les moyens d’accéder à la pensée des plus dominés culturellement (et politiquement).</a:t>
            </a:r>
            <a:endParaRPr lang="fr-FR" sz="2600" dirty="0" smtClean="0">
              <a:latin typeface="Times New Roman" pitchFamily="18" charset="0"/>
              <a:cs typeface="Times New Roman" pitchFamily="18" charset="0"/>
            </a:endParaRPr>
          </a:p>
          <a:p>
            <a:endParaRPr lang="fr-F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548680"/>
          </a:xfrm>
        </p:spPr>
        <p:txBody>
          <a:bodyPr>
            <a:noAutofit/>
          </a:bodyPr>
          <a:lstStyle/>
          <a:p>
            <a:r>
              <a:rPr lang="fr-FR" sz="2400" b="1" dirty="0" smtClean="0">
                <a:latin typeface="Times New Roman" pitchFamily="18" charset="0"/>
                <a:cs typeface="Times New Roman" pitchFamily="18" charset="0"/>
              </a:rPr>
              <a:t>Une histoire sociale des idées populaires avant la RF : quels acteurs?</a:t>
            </a:r>
            <a:endParaRPr lang="fr-FR" sz="2400" dirty="0"/>
          </a:p>
        </p:txBody>
      </p:sp>
      <p:sp>
        <p:nvSpPr>
          <p:cNvPr id="3" name="Espace réservé du contenu 2"/>
          <p:cNvSpPr>
            <a:spLocks noGrp="1"/>
          </p:cNvSpPr>
          <p:nvPr>
            <p:ph idx="1"/>
          </p:nvPr>
        </p:nvSpPr>
        <p:spPr>
          <a:xfrm>
            <a:off x="0" y="836712"/>
            <a:ext cx="9144000" cy="6021288"/>
          </a:xfrm>
        </p:spPr>
        <p:txBody>
          <a:bodyPr>
            <a:normAutofit fontScale="85000" lnSpcReduction="10000"/>
          </a:bodyPr>
          <a:lstStyle/>
          <a:p>
            <a:pPr algn="just"/>
            <a:r>
              <a:rPr lang="fr-FR" sz="1900" dirty="0" smtClean="0">
                <a:latin typeface="Times New Roman" pitchFamily="18" charset="0"/>
                <a:cs typeface="Times New Roman" pitchFamily="18" charset="0"/>
              </a:rPr>
              <a:t>La plupart des auteurs du canon partagent un certain nombre de caractéristiques sociales : hommes, grands bourgeois, proches du pouvoir, éduqués dans les meilleurs institutions, disposant de temps, d’argent et de capital social, </a:t>
            </a:r>
            <a:r>
              <a:rPr lang="fr-FR" sz="1900" dirty="0" err="1" smtClean="0">
                <a:latin typeface="Times New Roman" pitchFamily="18" charset="0"/>
                <a:cs typeface="Times New Roman" pitchFamily="18" charset="0"/>
              </a:rPr>
              <a:t>etc</a:t>
            </a:r>
            <a:r>
              <a:rPr lang="fr-FR" sz="1900" dirty="0" smtClean="0">
                <a:latin typeface="Times New Roman" pitchFamily="18" charset="0"/>
                <a:cs typeface="Times New Roman" pitchFamily="18" charset="0"/>
              </a:rPr>
              <a:t>…</a:t>
            </a:r>
          </a:p>
          <a:p>
            <a:pPr algn="just"/>
            <a:endParaRPr lang="fr-FR" sz="1900" dirty="0">
              <a:latin typeface="Times New Roman" pitchFamily="18" charset="0"/>
              <a:cs typeface="Times New Roman" pitchFamily="18" charset="0"/>
            </a:endParaRPr>
          </a:p>
          <a:p>
            <a:pPr algn="just"/>
            <a:r>
              <a:rPr lang="fr-FR" sz="1900" dirty="0" smtClean="0">
                <a:latin typeface="Times New Roman" pitchFamily="18" charset="0"/>
                <a:cs typeface="Times New Roman" pitchFamily="18" charset="0"/>
              </a:rPr>
              <a:t>De fait, l’histoire des idées classiques reste prisonnière d’un certain type de producteurs et, avec eux, ne s’intéresse pas à certaines « visions du monde » (Lucien Goldmann) socialement plus dominées. </a:t>
            </a:r>
            <a:r>
              <a:rPr lang="fr-FR" sz="1900" dirty="0" smtClean="0">
                <a:latin typeface="Times New Roman" pitchFamily="18" charset="0"/>
                <a:cs typeface="Times New Roman" pitchFamily="18" charset="0"/>
              </a:rPr>
              <a:t>Autrement dit, on ne sait pas ce que la majorité des êtres humains de la pré-modernité pensent, font politiquement, </a:t>
            </a:r>
            <a:r>
              <a:rPr lang="fr-FR" sz="1900" dirty="0" err="1" smtClean="0">
                <a:latin typeface="Times New Roman" pitchFamily="18" charset="0"/>
                <a:cs typeface="Times New Roman" pitchFamily="18" charset="0"/>
              </a:rPr>
              <a:t>etc</a:t>
            </a:r>
            <a:r>
              <a:rPr lang="fr-FR" sz="1900" dirty="0" smtClean="0">
                <a:latin typeface="Times New Roman" pitchFamily="18" charset="0"/>
                <a:cs typeface="Times New Roman" pitchFamily="18" charset="0"/>
              </a:rPr>
              <a:t>…</a:t>
            </a:r>
          </a:p>
          <a:p>
            <a:pPr algn="just"/>
            <a:endParaRPr lang="fr-FR" sz="1900" dirty="0">
              <a:latin typeface="Times New Roman" pitchFamily="18" charset="0"/>
              <a:cs typeface="Times New Roman" pitchFamily="18" charset="0"/>
            </a:endParaRPr>
          </a:p>
          <a:p>
            <a:pPr algn="just"/>
            <a:r>
              <a:rPr lang="fr-FR" sz="1900" dirty="0">
                <a:latin typeface="Times New Roman" pitchFamily="18" charset="0"/>
                <a:cs typeface="Times New Roman" pitchFamily="18" charset="0"/>
              </a:rPr>
              <a:t>Jusqu’à la Révolution Française, les idées des classes populaires sont essentiellement caractérisables par “leur exclusion du champ de l’expression politique légitime”. Dès lors, pour les analyser, la difficulté est triple puisque, comme l’écrit Déborah Cohen, « les sujets ont peu parlé ; ils ont été peu entendus ; ils ont été parlés par les autres et leur voix a été recouverte par celle, désormais évidente, des vainqueurs de l’histoire qui en ont interprété et réduit le sens </a:t>
            </a:r>
            <a:r>
              <a:rPr lang="fr-FR" sz="1900" dirty="0" smtClean="0">
                <a:latin typeface="Times New Roman" pitchFamily="18" charset="0"/>
                <a:cs typeface="Times New Roman" pitchFamily="18" charset="0"/>
              </a:rPr>
              <a:t>».</a:t>
            </a:r>
          </a:p>
          <a:p>
            <a:pPr algn="just"/>
            <a:endParaRPr lang="fr-FR" sz="1900" dirty="0">
              <a:latin typeface="Times New Roman" pitchFamily="18" charset="0"/>
              <a:cs typeface="Times New Roman" pitchFamily="18" charset="0"/>
            </a:endParaRPr>
          </a:p>
          <a:p>
            <a:pPr algn="just"/>
            <a:r>
              <a:rPr lang="fr-FR" sz="1900" dirty="0">
                <a:latin typeface="Times New Roman" pitchFamily="18" charset="0"/>
                <a:cs typeface="Times New Roman" pitchFamily="18" charset="0"/>
              </a:rPr>
              <a:t>La culture et les pensées populaires, essentiellement gestuelles et orales, n’ont en effet pas laissé de traces si ce n’est chez les dominants - dans leurs écrits et leurs archives (étatiques, policières, </a:t>
            </a:r>
            <a:r>
              <a:rPr lang="fr-FR" sz="1900" dirty="0" err="1">
                <a:latin typeface="Times New Roman" pitchFamily="18" charset="0"/>
                <a:cs typeface="Times New Roman" pitchFamily="18" charset="0"/>
              </a:rPr>
              <a:t>etc</a:t>
            </a:r>
            <a:r>
              <a:rPr lang="fr-FR" sz="1900" dirty="0">
                <a:latin typeface="Times New Roman" pitchFamily="18" charset="0"/>
                <a:cs typeface="Times New Roman" pitchFamily="18" charset="0"/>
              </a:rPr>
              <a:t>…). </a:t>
            </a:r>
            <a:r>
              <a:rPr lang="fr-FR" sz="1900" dirty="0" smtClean="0">
                <a:latin typeface="Times New Roman" pitchFamily="18" charset="0"/>
                <a:cs typeface="Times New Roman" pitchFamily="18" charset="0"/>
              </a:rPr>
              <a:t>Pour accéder à ces acteurs, ils faut prendre des voies détournées, bien souvent celles de l’</a:t>
            </a:r>
            <a:r>
              <a:rPr lang="fr-FR" sz="1900" dirty="0" err="1" smtClean="0">
                <a:latin typeface="Times New Roman" pitchFamily="18" charset="0"/>
                <a:cs typeface="Times New Roman" pitchFamily="18" charset="0"/>
              </a:rPr>
              <a:t>Etat</a:t>
            </a:r>
            <a:r>
              <a:rPr lang="fr-FR" sz="1900" dirty="0" smtClean="0">
                <a:latin typeface="Times New Roman" pitchFamily="18" charset="0"/>
                <a:cs typeface="Times New Roman" pitchFamily="18" charset="0"/>
              </a:rPr>
              <a:t> et de sa répression. Dans tous les cas, comme l’écrit Carlo </a:t>
            </a:r>
            <a:r>
              <a:rPr lang="fr-FR" sz="1900" dirty="0" err="1" smtClean="0">
                <a:latin typeface="Times New Roman" pitchFamily="18" charset="0"/>
                <a:cs typeface="Times New Roman" pitchFamily="18" charset="0"/>
              </a:rPr>
              <a:t>Ginzburg</a:t>
            </a:r>
            <a:r>
              <a:rPr lang="fr-FR" sz="1900" dirty="0" smtClean="0">
                <a:latin typeface="Times New Roman" pitchFamily="18" charset="0"/>
                <a:cs typeface="Times New Roman" pitchFamily="18" charset="0"/>
              </a:rPr>
              <a:t>, </a:t>
            </a:r>
            <a:r>
              <a:rPr lang="fr-FR" sz="1900" dirty="0">
                <a:latin typeface="Times New Roman" pitchFamily="18" charset="0"/>
                <a:cs typeface="Times New Roman" pitchFamily="18" charset="0"/>
              </a:rPr>
              <a:t>dans l’introduction à son ouvrage sur la pensée politique du meunier </a:t>
            </a:r>
            <a:r>
              <a:rPr lang="fr-FR" sz="1900" dirty="0" err="1">
                <a:latin typeface="Times New Roman" pitchFamily="18" charset="0"/>
                <a:cs typeface="Times New Roman" pitchFamily="18" charset="0"/>
              </a:rPr>
              <a:t>Menocchio</a:t>
            </a:r>
            <a:r>
              <a:rPr lang="fr-FR" sz="1900" dirty="0">
                <a:latin typeface="Times New Roman" pitchFamily="18" charset="0"/>
                <a:cs typeface="Times New Roman" pitchFamily="18" charset="0"/>
              </a:rPr>
              <a:t> - analysées par le prisme des archives judiciaires -, les idées populaires ont longtemps été accessibles uniquement par “</a:t>
            </a:r>
            <a:r>
              <a:rPr lang="fr-FR" sz="1900" i="1" dirty="0">
                <a:latin typeface="Times New Roman" pitchFamily="18" charset="0"/>
                <a:cs typeface="Times New Roman" pitchFamily="18" charset="0"/>
              </a:rPr>
              <a:t>des sources écrites doublement indirectes, parce qu'écrites, et écrites en général par des personnes liées plus ou moins ouvertement à la culture dominante. Ce qui signifie que les pensées, les croyances, les espérances des paysans et des artisans du passé nous parviennent (quand elles nous parviennent) presque toujours à travers des filtres et des intermédiaires déformants »</a:t>
            </a:r>
            <a:endParaRPr lang="fr-FR" sz="1900" dirty="0" smtClean="0">
              <a:latin typeface="Times New Roman" pitchFamily="18" charset="0"/>
              <a:cs typeface="Times New Roman" pitchFamily="18" charset="0"/>
            </a:endParaRPr>
          </a:p>
          <a:p>
            <a:endParaRPr lang="fr-F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a:noAutofit/>
          </a:bodyPr>
          <a:lstStyle/>
          <a:p>
            <a:r>
              <a:rPr lang="fr-FR" sz="2000" dirty="0" smtClean="0">
                <a:latin typeface="Times New Roman" pitchFamily="18" charset="0"/>
                <a:cs typeface="Times New Roman" pitchFamily="18" charset="0"/>
              </a:rPr>
              <a:t>Des études exemplaires : </a:t>
            </a:r>
            <a:r>
              <a:rPr lang="fr-FR" sz="2000" i="1" dirty="0" smtClean="0">
                <a:latin typeface="Times New Roman" pitchFamily="18" charset="0"/>
                <a:cs typeface="Times New Roman" pitchFamily="18" charset="0"/>
              </a:rPr>
              <a:t>Le fromage et les vers. </a:t>
            </a:r>
            <a:r>
              <a:rPr lang="fr-FR" sz="2000" i="1" dirty="0">
                <a:latin typeface="Times New Roman" pitchFamily="18" charset="0"/>
                <a:cs typeface="Times New Roman" pitchFamily="18" charset="0"/>
              </a:rPr>
              <a:t>L’univers d’un meunier du XVIe </a:t>
            </a:r>
            <a:r>
              <a:rPr lang="fr-FR" sz="2000" i="1" dirty="0" smtClean="0">
                <a:latin typeface="Times New Roman" pitchFamily="18" charset="0"/>
                <a:cs typeface="Times New Roman" pitchFamily="18" charset="0"/>
              </a:rPr>
              <a:t>siècle, </a:t>
            </a:r>
            <a:r>
              <a:rPr lang="fr-FR" sz="2000" dirty="0" smtClean="0">
                <a:latin typeface="Times New Roman" pitchFamily="18" charset="0"/>
                <a:cs typeface="Times New Roman" pitchFamily="18" charset="0"/>
              </a:rPr>
              <a:t>traduit en 1980.</a:t>
            </a:r>
            <a:endParaRPr lang="fr-FR" sz="20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980728"/>
            <a:ext cx="9144000" cy="5877272"/>
          </a:xfrm>
        </p:spPr>
        <p:txBody>
          <a:bodyPr>
            <a:normAutofit fontScale="62500" lnSpcReduction="20000"/>
          </a:bodyPr>
          <a:lstStyle/>
          <a:p>
            <a:pPr algn="just"/>
            <a:r>
              <a:rPr lang="fr-FR" dirty="0" smtClean="0">
                <a:latin typeface="Times New Roman" pitchFamily="18" charset="0"/>
                <a:cs typeface="Times New Roman" pitchFamily="18" charset="0"/>
              </a:rPr>
              <a:t>Dans </a:t>
            </a:r>
            <a:r>
              <a:rPr lang="fr-FR" dirty="0">
                <a:latin typeface="Times New Roman" pitchFamily="18" charset="0"/>
                <a:cs typeface="Times New Roman" pitchFamily="18" charset="0"/>
              </a:rPr>
              <a:t>ce livre, </a:t>
            </a:r>
            <a:r>
              <a:rPr lang="fr-FR" dirty="0" err="1">
                <a:latin typeface="Times New Roman" pitchFamily="18" charset="0"/>
                <a:cs typeface="Times New Roman" pitchFamily="18" charset="0"/>
              </a:rPr>
              <a:t>Ginzburg</a:t>
            </a:r>
            <a:r>
              <a:rPr lang="fr-FR" dirty="0">
                <a:latin typeface="Times New Roman" pitchFamily="18" charset="0"/>
                <a:cs typeface="Times New Roman" pitchFamily="18" charset="0"/>
              </a:rPr>
              <a:t> tente de dessiner l’univers mental de </a:t>
            </a:r>
            <a:r>
              <a:rPr lang="fr-FR" dirty="0" err="1">
                <a:latin typeface="Times New Roman" pitchFamily="18" charset="0"/>
                <a:cs typeface="Times New Roman" pitchFamily="18" charset="0"/>
              </a:rPr>
              <a:t>Domneico</a:t>
            </a:r>
            <a:r>
              <a:rPr lang="fr-FR" dirty="0">
                <a:latin typeface="Times New Roman" pitchFamily="18" charset="0"/>
                <a:cs typeface="Times New Roman" pitchFamily="18" charset="0"/>
              </a:rPr>
              <a:t> </a:t>
            </a:r>
            <a:r>
              <a:rPr lang="fr-FR" dirty="0" err="1">
                <a:latin typeface="Times New Roman" pitchFamily="18" charset="0"/>
                <a:cs typeface="Times New Roman" pitchFamily="18" charset="0"/>
              </a:rPr>
              <a:t>Scandella</a:t>
            </a:r>
            <a:r>
              <a:rPr lang="fr-FR" dirty="0">
                <a:latin typeface="Times New Roman" pitchFamily="18" charset="0"/>
                <a:cs typeface="Times New Roman" pitchFamily="18" charset="0"/>
              </a:rPr>
              <a:t>, dit </a:t>
            </a:r>
            <a:r>
              <a:rPr lang="fr-FR" dirty="0" err="1">
                <a:latin typeface="Times New Roman" pitchFamily="18" charset="0"/>
                <a:cs typeface="Times New Roman" pitchFamily="18" charset="0"/>
              </a:rPr>
              <a:t>Menocchio</a:t>
            </a:r>
            <a:r>
              <a:rPr lang="fr-FR" dirty="0">
                <a:latin typeface="Times New Roman" pitchFamily="18" charset="0"/>
                <a:cs typeface="Times New Roman" pitchFamily="18" charset="0"/>
              </a:rPr>
              <a:t>, un menuisier né en 1532 dans la région du Frioul, en Italie nord-orientale. Pour cela, il utilise les archives judiciaires constituées lors des procès pour hérésie qui ont visé </a:t>
            </a:r>
            <a:r>
              <a:rPr lang="fr-FR" dirty="0" err="1">
                <a:latin typeface="Times New Roman" pitchFamily="18" charset="0"/>
                <a:cs typeface="Times New Roman" pitchFamily="18" charset="0"/>
              </a:rPr>
              <a:t>Menocchio</a:t>
            </a:r>
            <a:r>
              <a:rPr lang="fr-FR" dirty="0">
                <a:latin typeface="Times New Roman" pitchFamily="18" charset="0"/>
                <a:cs typeface="Times New Roman" pitchFamily="18" charset="0"/>
              </a:rPr>
              <a:t> et l’ont finalement condamnés à mort. </a:t>
            </a:r>
            <a:endParaRPr lang="fr-FR" dirty="0" smtClean="0">
              <a:latin typeface="Times New Roman" pitchFamily="18" charset="0"/>
              <a:cs typeface="Times New Roman" pitchFamily="18" charset="0"/>
            </a:endParaRPr>
          </a:p>
          <a:p>
            <a:pPr algn="just"/>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C’est </a:t>
            </a:r>
            <a:r>
              <a:rPr lang="fr-FR" dirty="0">
                <a:latin typeface="Times New Roman" pitchFamily="18" charset="0"/>
                <a:cs typeface="Times New Roman" pitchFamily="18" charset="0"/>
              </a:rPr>
              <a:t>un moment où la lutte contre l’hérésie religieuse est particulièrement forte : comme l’écrit </a:t>
            </a:r>
            <a:r>
              <a:rPr lang="fr-FR" dirty="0" err="1">
                <a:latin typeface="Times New Roman" pitchFamily="18" charset="0"/>
                <a:cs typeface="Times New Roman" pitchFamily="18" charset="0"/>
              </a:rPr>
              <a:t>Ginzburg</a:t>
            </a:r>
            <a:r>
              <a:rPr lang="fr-FR" dirty="0">
                <a:latin typeface="Times New Roman" pitchFamily="18" charset="0"/>
                <a:cs typeface="Times New Roman" pitchFamily="18" charset="0"/>
              </a:rPr>
              <a:t>, « Cent ou cent cinquante ans plus tard, </a:t>
            </a:r>
            <a:r>
              <a:rPr lang="fr-FR" dirty="0" err="1">
                <a:latin typeface="Times New Roman" pitchFamily="18" charset="0"/>
                <a:cs typeface="Times New Roman" pitchFamily="18" charset="0"/>
              </a:rPr>
              <a:t>Menocchio</a:t>
            </a:r>
            <a:r>
              <a:rPr lang="fr-FR" dirty="0">
                <a:latin typeface="Times New Roman" pitchFamily="18" charset="0"/>
                <a:cs typeface="Times New Roman" pitchFamily="18" charset="0"/>
              </a:rPr>
              <a:t> aurait </a:t>
            </a:r>
            <a:r>
              <a:rPr lang="fr-FR" dirty="0" err="1">
                <a:latin typeface="Times New Roman" pitchFamily="18" charset="0"/>
                <a:cs typeface="Times New Roman" pitchFamily="18" charset="0"/>
              </a:rPr>
              <a:t>problablement</a:t>
            </a:r>
            <a:r>
              <a:rPr lang="fr-FR" dirty="0">
                <a:latin typeface="Times New Roman" pitchFamily="18" charset="0"/>
                <a:cs typeface="Times New Roman" pitchFamily="18" charset="0"/>
              </a:rPr>
              <a:t> été enfermé dans un hôpital de fous pour "délire religieux". Mais en pleine </a:t>
            </a:r>
            <a:r>
              <a:rPr lang="fr-FR" dirty="0" err="1">
                <a:latin typeface="Times New Roman" pitchFamily="18" charset="0"/>
                <a:cs typeface="Times New Roman" pitchFamily="18" charset="0"/>
              </a:rPr>
              <a:t>Contre-Réforme</a:t>
            </a:r>
            <a:r>
              <a:rPr lang="fr-FR" dirty="0">
                <a:latin typeface="Times New Roman" pitchFamily="18" charset="0"/>
                <a:cs typeface="Times New Roman" pitchFamily="18" charset="0"/>
              </a:rPr>
              <a:t> les modalités de l'exclusion étaient différentes - elles passaient surtout par le repérage puis la répression de l'hérésie » (p. 39-40). </a:t>
            </a:r>
            <a:endParaRPr lang="fr-FR" dirty="0" smtClean="0">
              <a:latin typeface="Times New Roman" pitchFamily="18" charset="0"/>
              <a:cs typeface="Times New Roman" pitchFamily="18" charset="0"/>
            </a:endParaRPr>
          </a:p>
          <a:p>
            <a:pPr algn="just"/>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Alors </a:t>
            </a:r>
            <a:r>
              <a:rPr lang="fr-FR" dirty="0">
                <a:latin typeface="Times New Roman" pitchFamily="18" charset="0"/>
                <a:cs typeface="Times New Roman" pitchFamily="18" charset="0"/>
              </a:rPr>
              <a:t>que </a:t>
            </a:r>
            <a:r>
              <a:rPr lang="fr-FR" dirty="0" err="1">
                <a:latin typeface="Times New Roman" pitchFamily="18" charset="0"/>
                <a:cs typeface="Times New Roman" pitchFamily="18" charset="0"/>
              </a:rPr>
              <a:t>Menocchio</a:t>
            </a:r>
            <a:r>
              <a:rPr lang="fr-FR" dirty="0">
                <a:latin typeface="Times New Roman" pitchFamily="18" charset="0"/>
                <a:cs typeface="Times New Roman" pitchFamily="18" charset="0"/>
              </a:rPr>
              <a:t> est accusé d’avoir prononcé des paroles « hérétiques et très impies » sur le Christ – mais aussi des jugements très critiques contre les riches ou le Clergé (il dit : « je crois que la loi et les commandements de l’</a:t>
            </a:r>
            <a:r>
              <a:rPr lang="fr-FR" dirty="0" err="1">
                <a:latin typeface="Times New Roman" pitchFamily="18" charset="0"/>
                <a:cs typeface="Times New Roman" pitchFamily="18" charset="0"/>
              </a:rPr>
              <a:t>Eglise</a:t>
            </a:r>
            <a:r>
              <a:rPr lang="fr-FR" dirty="0">
                <a:latin typeface="Times New Roman" pitchFamily="18" charset="0"/>
                <a:cs typeface="Times New Roman" pitchFamily="18" charset="0"/>
              </a:rPr>
              <a:t> sont tous des marchandises et que celle-ci en vit ») - ses juges cherchent à savoir comment il a pu se forger de telles idées et si il était « sérieux » ou « fou ». Comme l’écrit </a:t>
            </a:r>
            <a:r>
              <a:rPr lang="fr-FR" dirty="0" err="1">
                <a:latin typeface="Times New Roman" pitchFamily="18" charset="0"/>
                <a:cs typeface="Times New Roman" pitchFamily="18" charset="0"/>
              </a:rPr>
              <a:t>Ginzburg</a:t>
            </a:r>
            <a:r>
              <a:rPr lang="fr-FR" dirty="0">
                <a:latin typeface="Times New Roman" pitchFamily="18" charset="0"/>
                <a:cs typeface="Times New Roman" pitchFamily="18" charset="0"/>
              </a:rPr>
              <a:t>, « qu’un meunier comme </a:t>
            </a:r>
            <a:r>
              <a:rPr lang="fr-FR" dirty="0" err="1">
                <a:latin typeface="Times New Roman" pitchFamily="18" charset="0"/>
                <a:cs typeface="Times New Roman" pitchFamily="18" charset="0"/>
              </a:rPr>
              <a:t>Menocchio</a:t>
            </a:r>
            <a:r>
              <a:rPr lang="fr-FR" dirty="0">
                <a:latin typeface="Times New Roman" pitchFamily="18" charset="0"/>
                <a:cs typeface="Times New Roman" pitchFamily="18" charset="0"/>
              </a:rPr>
              <a:t> en soit arrivé à formuler des idées aussi différentes des idées courantes sans aucune influence extérieure parut invraisemblable aux inquisiteurs ». C’est pourquoi les lectures de </a:t>
            </a:r>
            <a:r>
              <a:rPr lang="fr-FR" dirty="0" err="1">
                <a:latin typeface="Times New Roman" pitchFamily="18" charset="0"/>
                <a:cs typeface="Times New Roman" pitchFamily="18" charset="0"/>
              </a:rPr>
              <a:t>Menocchio</a:t>
            </a:r>
            <a:r>
              <a:rPr lang="fr-FR" dirty="0">
                <a:latin typeface="Times New Roman" pitchFamily="18" charset="0"/>
                <a:cs typeface="Times New Roman" pitchFamily="18" charset="0"/>
              </a:rPr>
              <a:t>, ses discussions informelles, </a:t>
            </a:r>
            <a:r>
              <a:rPr lang="fr-FR" dirty="0" err="1">
                <a:latin typeface="Times New Roman" pitchFamily="18" charset="0"/>
                <a:cs typeface="Times New Roman" pitchFamily="18" charset="0"/>
              </a:rPr>
              <a:t>etc</a:t>
            </a:r>
            <a:r>
              <a:rPr lang="fr-FR" dirty="0">
                <a:latin typeface="Times New Roman" pitchFamily="18" charset="0"/>
                <a:cs typeface="Times New Roman" pitchFamily="18" charset="0"/>
              </a:rPr>
              <a:t>… sont au cœur des archives. </a:t>
            </a:r>
            <a:endParaRPr lang="fr-FR" dirty="0" smtClean="0">
              <a:latin typeface="Times New Roman" pitchFamily="18" charset="0"/>
              <a:cs typeface="Times New Roman" pitchFamily="18" charset="0"/>
            </a:endParaRPr>
          </a:p>
          <a:p>
            <a:pPr algn="just"/>
            <a:endParaRPr lang="fr-FR" dirty="0">
              <a:latin typeface="Times New Roman" pitchFamily="18" charset="0"/>
              <a:cs typeface="Times New Roman" pitchFamily="18" charset="0"/>
            </a:endParaRPr>
          </a:p>
          <a:p>
            <a:pPr algn="just"/>
            <a:endParaRPr lang="fr-F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64704"/>
          </a:xfrm>
        </p:spPr>
        <p:txBody>
          <a:bodyPr>
            <a:noAutofit/>
          </a:bodyPr>
          <a:lstStyle/>
          <a:p>
            <a:r>
              <a:rPr lang="fr-FR" sz="2000" dirty="0" smtClean="0">
                <a:latin typeface="Times New Roman" pitchFamily="18" charset="0"/>
                <a:cs typeface="Times New Roman" pitchFamily="18" charset="0"/>
              </a:rPr>
              <a:t>Des études exemplaires : </a:t>
            </a:r>
            <a:r>
              <a:rPr lang="fr-FR" sz="2000" i="1" dirty="0" smtClean="0">
                <a:latin typeface="Times New Roman" pitchFamily="18" charset="0"/>
                <a:cs typeface="Times New Roman" pitchFamily="18" charset="0"/>
              </a:rPr>
              <a:t>Le fromage et les vers. </a:t>
            </a:r>
            <a:r>
              <a:rPr lang="fr-FR" sz="2000" i="1" dirty="0">
                <a:latin typeface="Times New Roman" pitchFamily="18" charset="0"/>
                <a:cs typeface="Times New Roman" pitchFamily="18" charset="0"/>
              </a:rPr>
              <a:t>L’univers d’un meunier du XVIe </a:t>
            </a:r>
            <a:r>
              <a:rPr lang="fr-FR" sz="2000" i="1" dirty="0" smtClean="0">
                <a:latin typeface="Times New Roman" pitchFamily="18" charset="0"/>
                <a:cs typeface="Times New Roman" pitchFamily="18" charset="0"/>
              </a:rPr>
              <a:t>siècle, </a:t>
            </a:r>
            <a:r>
              <a:rPr lang="fr-FR" sz="2000" dirty="0" smtClean="0">
                <a:latin typeface="Times New Roman" pitchFamily="18" charset="0"/>
                <a:cs typeface="Times New Roman" pitchFamily="18" charset="0"/>
              </a:rPr>
              <a:t>traduit en 1980.</a:t>
            </a:r>
            <a:endParaRPr lang="fr-FR" sz="20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1052736"/>
            <a:ext cx="9144000" cy="5805264"/>
          </a:xfrm>
        </p:spPr>
        <p:txBody>
          <a:bodyPr>
            <a:normAutofit fontScale="77500" lnSpcReduction="20000"/>
          </a:bodyPr>
          <a:lstStyle/>
          <a:p>
            <a:pPr algn="just"/>
            <a:r>
              <a:rPr lang="fr-FR" dirty="0" err="1" smtClean="0">
                <a:latin typeface="Times New Roman" pitchFamily="18" charset="0"/>
                <a:cs typeface="Times New Roman" pitchFamily="18" charset="0"/>
              </a:rPr>
              <a:t>Ginzburg</a:t>
            </a:r>
            <a:r>
              <a:rPr lang="fr-FR" dirty="0" smtClean="0">
                <a:latin typeface="Times New Roman" pitchFamily="18" charset="0"/>
                <a:cs typeface="Times New Roman" pitchFamily="18" charset="0"/>
              </a:rPr>
              <a:t> conclut  : </a:t>
            </a:r>
            <a:endParaRPr lang="fr-FR" i="1" dirty="0">
              <a:latin typeface="Times New Roman" pitchFamily="18" charset="0"/>
              <a:cs typeface="Times New Roman" pitchFamily="18" charset="0"/>
            </a:endParaRPr>
          </a:p>
          <a:p>
            <a:pPr algn="just">
              <a:buNone/>
            </a:pPr>
            <a:r>
              <a:rPr lang="fr-FR" i="1" dirty="0" smtClean="0">
                <a:latin typeface="Times New Roman" pitchFamily="18" charset="0"/>
                <a:cs typeface="Times New Roman" pitchFamily="18" charset="0"/>
              </a:rPr>
              <a:t>	« On voit donc affleurer dans les discours de </a:t>
            </a:r>
            <a:r>
              <a:rPr lang="fr-FR" i="1" dirty="0" err="1" smtClean="0">
                <a:latin typeface="Times New Roman" pitchFamily="18" charset="0"/>
                <a:cs typeface="Times New Roman" pitchFamily="18" charset="0"/>
              </a:rPr>
              <a:t>Menocchio</a:t>
            </a:r>
            <a:r>
              <a:rPr lang="fr-FR" i="1" dirty="0" smtClean="0">
                <a:latin typeface="Times New Roman" pitchFamily="18" charset="0"/>
                <a:cs typeface="Times New Roman" pitchFamily="18" charset="0"/>
              </a:rPr>
              <a:t>, comme par une fissure du sol, une couche culturelle profonde, si inhabituelle qu'elle en semble incompréhensible. Dans ce cas, à la différence des cas examinés jusqu'à présent, il ne s'agit pas seulement d'une réaction filtrée à travers la page écrite, mais d'un reste irréductible de culture orale. Pour que cette culture différente puisse voir le jour, il avait fallu la Réforme et la diffusion de l'imprimerie. Grâce à la première, un simple meunier avait pu penser à prendre la parole et à dire ses propres opinions sur l'</a:t>
            </a:r>
            <a:r>
              <a:rPr lang="fr-FR" i="1" dirty="0" err="1" smtClean="0">
                <a:latin typeface="Times New Roman" pitchFamily="18" charset="0"/>
                <a:cs typeface="Times New Roman" pitchFamily="18" charset="0"/>
              </a:rPr>
              <a:t>Eglise</a:t>
            </a:r>
            <a:r>
              <a:rPr lang="fr-FR" i="1" dirty="0" smtClean="0">
                <a:latin typeface="Times New Roman" pitchFamily="18" charset="0"/>
                <a:cs typeface="Times New Roman" pitchFamily="18" charset="0"/>
              </a:rPr>
              <a:t> et sur le monde. Grâce à la seconde, il avait eu des mots  à sa disposition pour exprimer la vision obscure, inarticulée, du monde qui bouillonnait en lui. Dans les phrases ou les lambeaux de phrases arrachés aux livres, il trouva les instruments pour formuler et défendre ses idées pendant des années, d'abord devant les habitants de son village, ensuite contre des juges armés de doctrine et de pouvoir ».</a:t>
            </a:r>
            <a:endParaRPr lang="fr-FR" dirty="0" smtClean="0">
              <a:latin typeface="Times New Roman" pitchFamily="18" charset="0"/>
              <a:cs typeface="Times New Roman" pitchFamily="18" charset="0"/>
            </a:endParaRPr>
          </a:p>
          <a:p>
            <a:pPr algn="just"/>
            <a:endParaRPr lang="fr-FR" dirty="0">
              <a:latin typeface="Times New Roman" pitchFamily="18" charset="0"/>
              <a:cs typeface="Times New Roman" pitchFamily="18" charset="0"/>
            </a:endParaRPr>
          </a:p>
          <a:p>
            <a:pPr algn="just"/>
            <a:endParaRPr lang="fr-F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a:noAutofit/>
          </a:bodyPr>
          <a:lstStyle/>
          <a:p>
            <a:r>
              <a:rPr lang="fr-FR" sz="2000" dirty="0" smtClean="0">
                <a:latin typeface="Times New Roman" pitchFamily="18" charset="0"/>
                <a:cs typeface="Times New Roman" pitchFamily="18" charset="0"/>
              </a:rPr>
              <a:t>Des études exemplaires : Carlo </a:t>
            </a:r>
            <a:r>
              <a:rPr lang="fr-FR" sz="2000" dirty="0" err="1" smtClean="0">
                <a:latin typeface="Times New Roman" pitchFamily="18" charset="0"/>
                <a:cs typeface="Times New Roman" pitchFamily="18" charset="0"/>
              </a:rPr>
              <a:t>Ginzburg</a:t>
            </a:r>
            <a:r>
              <a:rPr lang="fr-FR" sz="2000" dirty="0" smtClean="0">
                <a:latin typeface="Times New Roman" pitchFamily="18" charset="0"/>
                <a:cs typeface="Times New Roman" pitchFamily="18" charset="0"/>
              </a:rPr>
              <a:t>, </a:t>
            </a:r>
            <a:r>
              <a:rPr lang="fr-FR" sz="2000" i="1" dirty="0" smtClean="0">
                <a:latin typeface="Times New Roman" pitchFamily="18" charset="0"/>
                <a:cs typeface="Times New Roman" pitchFamily="18" charset="0"/>
              </a:rPr>
              <a:t>M</a:t>
            </a:r>
            <a:r>
              <a:rPr lang="fr-FR" sz="2000" i="1" dirty="0" smtClean="0">
                <a:latin typeface="Times New Roman" pitchFamily="18" charset="0"/>
                <a:cs typeface="Times New Roman" pitchFamily="18" charset="0"/>
              </a:rPr>
              <a:t>ythes </a:t>
            </a:r>
            <a:r>
              <a:rPr lang="fr-FR" sz="2000" i="1" dirty="0">
                <a:latin typeface="Times New Roman" pitchFamily="18" charset="0"/>
                <a:cs typeface="Times New Roman" pitchFamily="18" charset="0"/>
              </a:rPr>
              <a:t>emblèmes </a:t>
            </a:r>
            <a:r>
              <a:rPr lang="fr-FR" sz="2000" i="1" dirty="0" smtClean="0">
                <a:latin typeface="Times New Roman" pitchFamily="18" charset="0"/>
                <a:cs typeface="Times New Roman" pitchFamily="18" charset="0"/>
              </a:rPr>
              <a:t>traces </a:t>
            </a:r>
            <a:r>
              <a:rPr lang="fr-FR" sz="2000" dirty="0" smtClean="0">
                <a:latin typeface="Times New Roman" pitchFamily="18" charset="0"/>
                <a:cs typeface="Times New Roman" pitchFamily="18" charset="0"/>
              </a:rPr>
              <a:t>(1960’s / 1970’s).</a:t>
            </a:r>
            <a:endParaRPr lang="fr-FR" sz="20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908720"/>
            <a:ext cx="9144000" cy="5949280"/>
          </a:xfrm>
        </p:spPr>
        <p:txBody>
          <a:bodyPr>
            <a:normAutofit fontScale="62500" lnSpcReduction="20000"/>
          </a:bodyPr>
          <a:lstStyle/>
          <a:p>
            <a:pPr algn="just"/>
            <a:r>
              <a:rPr lang="fr-FR" dirty="0" smtClean="0">
                <a:latin typeface="Times New Roman" pitchFamily="18" charset="0"/>
                <a:cs typeface="Times New Roman" pitchFamily="18" charset="0"/>
              </a:rPr>
              <a:t>Dans cette série d’études, l’historien italien continue son exploration de la pensée politique populaire de la première modernité à travers, notamment, les archives judiciaires.</a:t>
            </a:r>
          </a:p>
          <a:p>
            <a:pPr algn="just"/>
            <a:endParaRPr lang="fr-FR" dirty="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C’est le cas dans l’article « </a:t>
            </a:r>
            <a:r>
              <a:rPr lang="fr-FR" dirty="0">
                <a:latin typeface="Times New Roman" pitchFamily="18" charset="0"/>
                <a:cs typeface="Times New Roman" pitchFamily="18" charset="0"/>
              </a:rPr>
              <a:t>Sorcellerie et piété populaire. Notes sur un procès, Modène, </a:t>
            </a:r>
            <a:r>
              <a:rPr lang="fr-FR" dirty="0" smtClean="0">
                <a:latin typeface="Times New Roman" pitchFamily="18" charset="0"/>
                <a:cs typeface="Times New Roman" pitchFamily="18" charset="0"/>
              </a:rPr>
              <a:t>1519 », où il examine les </a:t>
            </a:r>
            <a:r>
              <a:rPr lang="fr-FR" dirty="0">
                <a:latin typeface="Times New Roman" pitchFamily="18" charset="0"/>
                <a:cs typeface="Times New Roman" pitchFamily="18" charset="0"/>
              </a:rPr>
              <a:t>séries de procès d’inquisition </a:t>
            </a:r>
            <a:r>
              <a:rPr lang="fr-FR" dirty="0" err="1">
                <a:latin typeface="Times New Roman" pitchFamily="18" charset="0"/>
                <a:cs typeface="Times New Roman" pitchFamily="18" charset="0"/>
              </a:rPr>
              <a:t>conserveés</a:t>
            </a:r>
            <a:r>
              <a:rPr lang="fr-FR" dirty="0">
                <a:latin typeface="Times New Roman" pitchFamily="18" charset="0"/>
                <a:cs typeface="Times New Roman" pitchFamily="18" charset="0"/>
              </a:rPr>
              <a:t> aux archives d’</a:t>
            </a:r>
            <a:r>
              <a:rPr lang="fr-FR" dirty="0" err="1">
                <a:latin typeface="Times New Roman" pitchFamily="18" charset="0"/>
                <a:cs typeface="Times New Roman" pitchFamily="18" charset="0"/>
              </a:rPr>
              <a:t>Etat</a:t>
            </a:r>
            <a:r>
              <a:rPr lang="fr-FR" dirty="0">
                <a:latin typeface="Times New Roman" pitchFamily="18" charset="0"/>
                <a:cs typeface="Times New Roman" pitchFamily="18" charset="0"/>
              </a:rPr>
              <a:t> de Modène, et en particulier le premier groupe de procès, qui va de la fin du XVe siècle au milieu du XVIe </a:t>
            </a:r>
            <a:r>
              <a:rPr lang="fr-FR" dirty="0" smtClean="0">
                <a:latin typeface="Times New Roman" pitchFamily="18" charset="0"/>
                <a:cs typeface="Times New Roman" pitchFamily="18" charset="0"/>
              </a:rPr>
              <a:t>siècle. Il remarque que pendant </a:t>
            </a:r>
            <a:r>
              <a:rPr lang="fr-FR" dirty="0">
                <a:latin typeface="Times New Roman" pitchFamily="18" charset="0"/>
                <a:cs typeface="Times New Roman" pitchFamily="18" charset="0"/>
              </a:rPr>
              <a:t>les trois années 1518-1520, </a:t>
            </a:r>
            <a:r>
              <a:rPr lang="fr-FR" dirty="0" smtClean="0">
                <a:latin typeface="Times New Roman" pitchFamily="18" charset="0"/>
                <a:cs typeface="Times New Roman" pitchFamily="18" charset="0"/>
              </a:rPr>
              <a:t>il y a une </a:t>
            </a:r>
            <a:r>
              <a:rPr lang="fr-FR" dirty="0">
                <a:latin typeface="Times New Roman" pitchFamily="18" charset="0"/>
                <a:cs typeface="Times New Roman" pitchFamily="18" charset="0"/>
              </a:rPr>
              <a:t>concentration de procès et de dénonciations à propos d’affaires de sorcellerie, de magie et de superstition. </a:t>
            </a:r>
            <a:r>
              <a:rPr lang="fr-FR" dirty="0" smtClean="0">
                <a:latin typeface="Times New Roman" pitchFamily="18" charset="0"/>
                <a:cs typeface="Times New Roman" pitchFamily="18" charset="0"/>
              </a:rPr>
              <a:t>Il s’intéresse notamment au procès de </a:t>
            </a:r>
            <a:r>
              <a:rPr lang="fr-FR" dirty="0" err="1">
                <a:latin typeface="Times New Roman" pitchFamily="18" charset="0"/>
                <a:cs typeface="Times New Roman" pitchFamily="18" charset="0"/>
              </a:rPr>
              <a:t>Chiara</a:t>
            </a:r>
            <a:r>
              <a:rPr lang="fr-FR" dirty="0">
                <a:latin typeface="Times New Roman" pitchFamily="18" charset="0"/>
                <a:cs typeface="Times New Roman" pitchFamily="18" charset="0"/>
              </a:rPr>
              <a:t> </a:t>
            </a:r>
            <a:r>
              <a:rPr lang="fr-FR" dirty="0" err="1" smtClean="0">
                <a:latin typeface="Times New Roman" pitchFamily="18" charset="0"/>
                <a:cs typeface="Times New Roman" pitchFamily="18" charset="0"/>
              </a:rPr>
              <a:t>Signorini</a:t>
            </a:r>
            <a:r>
              <a:rPr lang="fr-FR" dirty="0" smtClean="0">
                <a:latin typeface="Times New Roman" pitchFamily="18" charset="0"/>
                <a:cs typeface="Times New Roman" pitchFamily="18" charset="0"/>
              </a:rPr>
              <a:t>. </a:t>
            </a:r>
          </a:p>
          <a:p>
            <a:pPr algn="just"/>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Son interprétation : </a:t>
            </a:r>
          </a:p>
          <a:p>
            <a:pPr algn="just">
              <a:buNone/>
            </a:pPr>
            <a:r>
              <a:rPr lang="fr-FR" i="1" dirty="0">
                <a:latin typeface="Times New Roman" pitchFamily="18" charset="0"/>
                <a:cs typeface="Times New Roman" pitchFamily="18" charset="0"/>
              </a:rPr>
              <a:t>	</a:t>
            </a:r>
            <a:r>
              <a:rPr lang="fr-FR" i="1" dirty="0" smtClean="0">
                <a:latin typeface="Times New Roman" pitchFamily="18" charset="0"/>
                <a:cs typeface="Times New Roman" pitchFamily="18" charset="0"/>
              </a:rPr>
              <a:t>« Deux </a:t>
            </a:r>
            <a:r>
              <a:rPr lang="fr-FR" i="1" dirty="0">
                <a:latin typeface="Times New Roman" pitchFamily="18" charset="0"/>
                <a:cs typeface="Times New Roman" pitchFamily="18" charset="0"/>
              </a:rPr>
              <a:t>paysans mal vus parce que soupçonnés de jeter des sorts ou de pratiquer des enchantements, redoutés des propriétaires, continuellement licenciés, se vengent (et pas seulement contre les maîtres qui les ont chassés, mais aussi contre ceux qui ont pris leur place) des injustices dont ils sont les victimes, en ayant recours à des pouvoirs qui finissent par se retourner contre eux : tel est le tableau qui se dessine à travers les témoignages qui nous avons examinés. Dans ce cas, la sorcellerie peut réellement être considérée, sans forcer, comme une arme de défense ou d’attaque dans les conflits sociaux </a:t>
            </a:r>
            <a:r>
              <a:rPr lang="fr-FR" i="1" dirty="0" smtClean="0">
                <a:latin typeface="Times New Roman" pitchFamily="18" charset="0"/>
                <a:cs typeface="Times New Roman" pitchFamily="18" charset="0"/>
              </a:rPr>
              <a:t>».</a:t>
            </a:r>
            <a:endParaRPr lang="fr-FR" i="1" dirty="0">
              <a:latin typeface="Times New Roman" pitchFamily="18" charset="0"/>
              <a:cs typeface="Times New Roman" pitchFamily="18" charset="0"/>
            </a:endParaRPr>
          </a:p>
          <a:p>
            <a:pPr algn="just"/>
            <a:endParaRPr lang="fr-FR" dirty="0" smtClean="0">
              <a:latin typeface="Times New Roman" pitchFamily="18" charset="0"/>
              <a:cs typeface="Times New Roman" pitchFamily="18" charset="0"/>
            </a:endParaRPr>
          </a:p>
          <a:p>
            <a:pPr algn="just"/>
            <a:endParaRPr lang="fr-FR" dirty="0">
              <a:latin typeface="Times New Roman" pitchFamily="18" charset="0"/>
              <a:cs typeface="Times New Roman" pitchFamily="18" charset="0"/>
            </a:endParaRPr>
          </a:p>
          <a:p>
            <a:pPr algn="just"/>
            <a:endParaRPr lang="fr-FR" dirty="0">
              <a:latin typeface="Times New Roman" pitchFamily="18" charset="0"/>
              <a:cs typeface="Times New Roman" pitchFamily="18" charset="0"/>
            </a:endParaRPr>
          </a:p>
          <a:p>
            <a:pPr algn="just"/>
            <a:endParaRPr lang="fr-F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396536" cy="476672"/>
          </a:xfrm>
        </p:spPr>
        <p:txBody>
          <a:bodyPr>
            <a:normAutofit fontScale="90000"/>
          </a:bodyPr>
          <a:lstStyle/>
          <a:p>
            <a:r>
              <a:rPr lang="fr-FR" dirty="0" smtClean="0">
                <a:latin typeface="Times New Roman" pitchFamily="18" charset="0"/>
                <a:cs typeface="Times New Roman" pitchFamily="18" charset="0"/>
              </a:rPr>
              <a:t>Des études exemplaires : </a:t>
            </a:r>
            <a:r>
              <a:rPr lang="fr-FR" i="1" dirty="0" smtClean="0">
                <a:latin typeface="Times New Roman" pitchFamily="18" charset="0"/>
                <a:cs typeface="Times New Roman" pitchFamily="18" charset="0"/>
              </a:rPr>
              <a:t>Le désordre des familles </a:t>
            </a:r>
            <a:r>
              <a:rPr lang="fr-FR" dirty="0" smtClean="0">
                <a:latin typeface="Times New Roman" pitchFamily="18" charset="0"/>
                <a:cs typeface="Times New Roman" pitchFamily="18" charset="0"/>
              </a:rPr>
              <a:t>(Arlette Farge et Michel Foucault), 1982.</a:t>
            </a:r>
            <a:endParaRPr lang="fr-FR" dirty="0"/>
          </a:p>
        </p:txBody>
      </p:sp>
      <p:pic>
        <p:nvPicPr>
          <p:cNvPr id="5" name="Espace réservé du contenu 4" descr="post-93018-Lumières et pensées révolutionnaires 2021-8-13 (1)-1_page-0001.jpg"/>
          <p:cNvPicPr>
            <a:picLocks noGrp="1" noChangeAspect="1"/>
          </p:cNvPicPr>
          <p:nvPr>
            <p:ph idx="1"/>
          </p:nvPr>
        </p:nvPicPr>
        <p:blipFill>
          <a:blip r:embed="rId2" cstate="print"/>
          <a:stretch>
            <a:fillRect/>
          </a:stretch>
        </p:blipFill>
        <p:spPr>
          <a:xfrm rot="16200000">
            <a:off x="3181633" y="895627"/>
            <a:ext cx="6128602" cy="5796140"/>
          </a:xfrm>
        </p:spPr>
      </p:pic>
      <p:sp>
        <p:nvSpPr>
          <p:cNvPr id="4" name="Espace réservé du texte 3"/>
          <p:cNvSpPr>
            <a:spLocks noGrp="1"/>
          </p:cNvSpPr>
          <p:nvPr>
            <p:ph type="body" sz="half" idx="2"/>
          </p:nvPr>
        </p:nvSpPr>
        <p:spPr>
          <a:xfrm>
            <a:off x="0" y="764704"/>
            <a:ext cx="3203848" cy="6093296"/>
          </a:xfrm>
        </p:spPr>
        <p:txBody>
          <a:bodyPr>
            <a:normAutofit/>
          </a:bodyPr>
          <a:lstStyle/>
          <a:p>
            <a:pPr algn="just"/>
            <a:r>
              <a:rPr lang="fr-FR" sz="1800" dirty="0" smtClean="0">
                <a:latin typeface="Times New Roman" pitchFamily="18" charset="0"/>
                <a:cs typeface="Times New Roman" pitchFamily="18" charset="0"/>
              </a:rPr>
              <a:t>Ils étudient les archives de la Bibliothèque de l’Arsenal et, parmi elles, les « lettres de cachet de famille ». Ces archives </a:t>
            </a:r>
            <a:r>
              <a:rPr lang="fr-FR" sz="1800" dirty="0" err="1" smtClean="0">
                <a:latin typeface="Times New Roman" pitchFamily="18" charset="0"/>
                <a:cs typeface="Times New Roman" pitchFamily="18" charset="0"/>
              </a:rPr>
              <a:t>pré-révolutionnaires</a:t>
            </a:r>
            <a:r>
              <a:rPr lang="fr-FR" sz="1800" dirty="0" smtClean="0">
                <a:latin typeface="Times New Roman" pitchFamily="18" charset="0"/>
                <a:cs typeface="Times New Roman" pitchFamily="18" charset="0"/>
              </a:rPr>
              <a:t> sont décisives pour saisir la pensée ordinaire du XVIIIe.</a:t>
            </a:r>
          </a:p>
          <a:p>
            <a:pPr algn="just"/>
            <a:endParaRPr lang="fr-FR" sz="1800" dirty="0">
              <a:latin typeface="Times New Roman" pitchFamily="18" charset="0"/>
              <a:cs typeface="Times New Roman" pitchFamily="18" charset="0"/>
            </a:endParaRPr>
          </a:p>
          <a:p>
            <a:pPr algn="just"/>
            <a:r>
              <a:rPr lang="fr-FR" sz="1800" dirty="0" smtClean="0">
                <a:latin typeface="Times New Roman" pitchFamily="18" charset="0"/>
                <a:cs typeface="Times New Roman" pitchFamily="18" charset="0"/>
              </a:rPr>
              <a:t>Foucault et Farge s’appuient centralement sur un registre de l’inspecteur </a:t>
            </a:r>
            <a:r>
              <a:rPr lang="fr-FR" sz="1800" dirty="0" err="1" smtClean="0">
                <a:latin typeface="Times New Roman" pitchFamily="18" charset="0"/>
                <a:cs typeface="Times New Roman" pitchFamily="18" charset="0"/>
              </a:rPr>
              <a:t>Poussot</a:t>
            </a:r>
            <a:r>
              <a:rPr lang="fr-FR" sz="1800" dirty="0" smtClean="0">
                <a:latin typeface="Times New Roman" pitchFamily="18" charset="0"/>
                <a:cs typeface="Times New Roman" pitchFamily="18" charset="0"/>
              </a:rPr>
              <a:t> qui a arrêté 2692 personnes entre 1738 et 1754. Chargé du quartier des halles, il a méthodiquement consigné ses activités de police. Parmi ces arrestations, plus de la moitié (1468) sont emprisonnées sur ordre du roi (et donc largement en réponse à des lettres de cachet). </a:t>
            </a:r>
            <a:endParaRPr lang="fr-FR" sz="1800" i="1" dirty="0" smtClean="0">
              <a:latin typeface="Times New Roman" pitchFamily="18" charset="0"/>
              <a:cs typeface="Times New Roman" pitchFamily="18" charset="0"/>
            </a:endParaRPr>
          </a:p>
          <a:p>
            <a:endParaRPr lang="fr-FR" dirty="0" smtClean="0">
              <a:latin typeface="Times New Roman" pitchFamily="18" charset="0"/>
              <a:cs typeface="Times New Roman" pitchFamily="18" charset="0"/>
            </a:endParaRPr>
          </a:p>
          <a:p>
            <a:endParaRPr lang="fr-FR" dirty="0" smtClean="0"/>
          </a:p>
          <a:p>
            <a:endParaRPr lang="fr-FR" dirty="0"/>
          </a:p>
          <a:p>
            <a:endParaRPr lang="fr-F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76672"/>
          </a:xfrm>
        </p:spPr>
        <p:txBody>
          <a:bodyPr>
            <a:noAutofit/>
          </a:bodyPr>
          <a:lstStyle/>
          <a:p>
            <a:r>
              <a:rPr lang="fr-FR" sz="1800" dirty="0" smtClean="0">
                <a:latin typeface="Times New Roman" pitchFamily="18" charset="0"/>
                <a:cs typeface="Times New Roman" pitchFamily="18" charset="0"/>
              </a:rPr>
              <a:t>Des études exemplaires : </a:t>
            </a:r>
            <a:r>
              <a:rPr lang="fr-FR" sz="1800" i="1" dirty="0" smtClean="0">
                <a:latin typeface="Times New Roman" pitchFamily="18" charset="0"/>
                <a:cs typeface="Times New Roman" pitchFamily="18" charset="0"/>
              </a:rPr>
              <a:t>Le désordre des familles </a:t>
            </a:r>
            <a:r>
              <a:rPr lang="fr-FR" sz="1800" dirty="0" smtClean="0">
                <a:latin typeface="Times New Roman" pitchFamily="18" charset="0"/>
                <a:cs typeface="Times New Roman" pitchFamily="18" charset="0"/>
              </a:rPr>
              <a:t>(Arlette Farge et Michel Foucault), 1982.</a:t>
            </a:r>
            <a:endParaRPr lang="fr-FR" sz="18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620688"/>
            <a:ext cx="9144000" cy="6237312"/>
          </a:xfrm>
        </p:spPr>
        <p:txBody>
          <a:bodyPr>
            <a:normAutofit fontScale="55000" lnSpcReduction="20000"/>
          </a:bodyPr>
          <a:lstStyle/>
          <a:p>
            <a:pPr algn="just">
              <a:buNone/>
            </a:pPr>
            <a:r>
              <a:rPr lang="fr-FR" i="1" dirty="0" smtClean="0">
                <a:latin typeface="Times New Roman" pitchFamily="18" charset="0"/>
                <a:cs typeface="Times New Roman" pitchFamily="18" charset="0"/>
              </a:rPr>
              <a:t>	« A </a:t>
            </a:r>
            <a:r>
              <a:rPr lang="fr-FR" i="1" dirty="0">
                <a:latin typeface="Times New Roman" pitchFamily="18" charset="0"/>
                <a:cs typeface="Times New Roman" pitchFamily="18" charset="0"/>
              </a:rPr>
              <a:t>la lecture de ces Archives, plusieurs faits nous avaient l’un et l’autre frappés. D’abord le très grand nombre, parmi ces dossiers, de ceux qui concernent les « lettres de cachet » et, plus précisément, des suppliques adressées soit au lieutenant de police, soit directement à la Maison du roi pour obtenir du souverain un « ordre » restreignant la liberté de l’individu (il peut s’agit d’une résidence </a:t>
            </a:r>
            <a:r>
              <a:rPr lang="fr-FR" i="1" dirty="0" smtClean="0">
                <a:latin typeface="Times New Roman" pitchFamily="18" charset="0"/>
                <a:cs typeface="Times New Roman" pitchFamily="18" charset="0"/>
              </a:rPr>
              <a:t>forcée, </a:t>
            </a:r>
            <a:r>
              <a:rPr lang="fr-FR" i="1" dirty="0">
                <a:latin typeface="Times New Roman" pitchFamily="18" charset="0"/>
                <a:cs typeface="Times New Roman" pitchFamily="18" charset="0"/>
              </a:rPr>
              <a:t>d’un exil, mais le plus souvent d’un enfermement). Nous avait frappés aussi le fait que, dans beaucoup de cas, ces demandes étaient formulées à propos d’affaires de famille et tout à fait privées : conflits mineurs entre parents et enfants, mésentente de ménage, inconduite d’un des époux, désordre d’un garçon ou d’une fille. Il nous était également apparu que dans leur grande majorité ces demandes émanaient de milieux modestes, parfois même très pauvres – depuis le petit marchand ou l’artisan jusqu’au maraîcher, au fripier, au domestique ou au gagne-denier. Enfin, nous avions pu constater que, malgré le caractère lacunaire de ces archives, on y trouvait encore souvent, autour d’une demande d’internement, toute une série d’autres pièces : attestation des voisins, de la famille ou de l’entourage, enquête des commissaires de police, décision du roi, demandes de libération de la part de ceux qui avaient été victimes de ces internements ou de ceux-là mêmes qui les avaient </a:t>
            </a:r>
            <a:r>
              <a:rPr lang="fr-FR" i="1" dirty="0" smtClean="0">
                <a:latin typeface="Times New Roman" pitchFamily="18" charset="0"/>
                <a:cs typeface="Times New Roman" pitchFamily="18" charset="0"/>
              </a:rPr>
              <a:t>demandés.</a:t>
            </a:r>
            <a:r>
              <a:rPr lang="fr-FR" dirty="0" smtClean="0">
                <a:latin typeface="Times New Roman" pitchFamily="18" charset="0"/>
                <a:cs typeface="Times New Roman" pitchFamily="18" charset="0"/>
              </a:rPr>
              <a:t> </a:t>
            </a:r>
          </a:p>
          <a:p>
            <a:pPr algn="just">
              <a:buNone/>
            </a:pPr>
            <a:r>
              <a:rPr lang="fr-FR" i="1" dirty="0">
                <a:latin typeface="Times New Roman" pitchFamily="18" charset="0"/>
                <a:cs typeface="Times New Roman" pitchFamily="18" charset="0"/>
              </a:rPr>
              <a:t>	</a:t>
            </a:r>
            <a:r>
              <a:rPr lang="fr-FR" i="1" dirty="0" smtClean="0">
                <a:latin typeface="Times New Roman" pitchFamily="18" charset="0"/>
                <a:cs typeface="Times New Roman" pitchFamily="18" charset="0"/>
              </a:rPr>
              <a:t>Pour </a:t>
            </a:r>
            <a:r>
              <a:rPr lang="fr-FR" i="1" dirty="0">
                <a:latin typeface="Times New Roman" pitchFamily="18" charset="0"/>
                <a:cs typeface="Times New Roman" pitchFamily="18" charset="0"/>
              </a:rPr>
              <a:t>toutes ces raisons, il nous a semblé que cette documentation pouvait ouvrir des aperçus intéressants sur toute une vie quotidienne dans les classes populaires de Paris à l’époque de la Monarchie absolue – ou du moins pendant une certaine période de l’Ancien Régime. On aurait tendance à chercher dans les archives des lettres de cacher une documentation sur l’absolutisme royal, sur la manière dont le monarque frappait ses ennemis ou dont il aidait </a:t>
            </a:r>
            <a:r>
              <a:rPr lang="fr-FR" i="1" dirty="0" err="1">
                <a:latin typeface="Times New Roman" pitchFamily="18" charset="0"/>
                <a:cs typeface="Times New Roman" pitchFamily="18" charset="0"/>
              </a:rPr>
              <a:t>uen</a:t>
            </a:r>
            <a:r>
              <a:rPr lang="fr-FR" i="1" dirty="0">
                <a:latin typeface="Times New Roman" pitchFamily="18" charset="0"/>
                <a:cs typeface="Times New Roman" pitchFamily="18" charset="0"/>
              </a:rPr>
              <a:t> grande famille à se débarrasser d’un parent.</a:t>
            </a:r>
            <a:endParaRPr lang="fr-FR" dirty="0">
              <a:latin typeface="Times New Roman" pitchFamily="18" charset="0"/>
              <a:cs typeface="Times New Roman" pitchFamily="18" charset="0"/>
            </a:endParaRPr>
          </a:p>
          <a:p>
            <a:pPr algn="just">
              <a:buNone/>
            </a:pPr>
            <a:r>
              <a:rPr lang="fr-FR" i="1" dirty="0" smtClean="0">
                <a:latin typeface="Times New Roman" pitchFamily="18" charset="0"/>
                <a:cs typeface="Times New Roman" pitchFamily="18" charset="0"/>
              </a:rPr>
              <a:t>	Or</a:t>
            </a:r>
            <a:r>
              <a:rPr lang="fr-FR" i="1" dirty="0">
                <a:latin typeface="Times New Roman" pitchFamily="18" charset="0"/>
                <a:cs typeface="Times New Roman" pitchFamily="18" charset="0"/>
              </a:rPr>
              <a:t>, la lecture de ces dossiers nous a mis sur la trace moins des colères du </a:t>
            </a:r>
            <a:r>
              <a:rPr lang="fr-FR" i="1" dirty="0" smtClean="0">
                <a:latin typeface="Times New Roman" pitchFamily="18" charset="0"/>
                <a:cs typeface="Times New Roman" pitchFamily="18" charset="0"/>
              </a:rPr>
              <a:t>souverain </a:t>
            </a:r>
            <a:r>
              <a:rPr lang="fr-FR" i="1" dirty="0">
                <a:latin typeface="Times New Roman" pitchFamily="18" charset="0"/>
                <a:cs typeface="Times New Roman" pitchFamily="18" charset="0"/>
              </a:rPr>
              <a:t>que des passions du menu peuple, au centre desquelles on trouve les relations de famille – maris et femmes, parents et enfants » (</a:t>
            </a:r>
            <a:r>
              <a:rPr lang="fr-FR" dirty="0">
                <a:latin typeface="Times New Roman" pitchFamily="18" charset="0"/>
                <a:cs typeface="Times New Roman" pitchFamily="18" charset="0"/>
              </a:rPr>
              <a:t>p. 7-8)</a:t>
            </a:r>
            <a:r>
              <a:rPr lang="fr-FR" i="1" dirty="0">
                <a:latin typeface="Times New Roman" pitchFamily="18" charset="0"/>
                <a:cs typeface="Times New Roman" pitchFamily="18" charset="0"/>
              </a:rPr>
              <a:t>.</a:t>
            </a:r>
            <a:endParaRPr lang="fr-FR" dirty="0">
              <a:latin typeface="Times New Roman" pitchFamily="18" charset="0"/>
              <a:cs typeface="Times New Roman" pitchFamily="18" charset="0"/>
            </a:endParaRPr>
          </a:p>
          <a:p>
            <a:pPr algn="just"/>
            <a:endParaRPr lang="fr-FR"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76672"/>
          </a:xfrm>
        </p:spPr>
        <p:txBody>
          <a:bodyPr>
            <a:noAutofit/>
          </a:bodyPr>
          <a:lstStyle/>
          <a:p>
            <a:r>
              <a:rPr lang="fr-FR" sz="1800" dirty="0" smtClean="0">
                <a:latin typeface="Times New Roman" pitchFamily="18" charset="0"/>
                <a:cs typeface="Times New Roman" pitchFamily="18" charset="0"/>
              </a:rPr>
              <a:t>Des études exemplaires : </a:t>
            </a:r>
            <a:r>
              <a:rPr lang="fr-FR" sz="1800" i="1" dirty="0" smtClean="0">
                <a:latin typeface="Times New Roman" pitchFamily="18" charset="0"/>
                <a:cs typeface="Times New Roman" pitchFamily="18" charset="0"/>
              </a:rPr>
              <a:t>Le désordre des familles </a:t>
            </a:r>
            <a:r>
              <a:rPr lang="fr-FR" sz="1800" dirty="0" smtClean="0">
                <a:latin typeface="Times New Roman" pitchFamily="18" charset="0"/>
                <a:cs typeface="Times New Roman" pitchFamily="18" charset="0"/>
              </a:rPr>
              <a:t>(Arlette Farge et Michel Foucault), 1982.</a:t>
            </a:r>
            <a:endParaRPr lang="fr-FR" sz="18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980728"/>
            <a:ext cx="9144000" cy="5877272"/>
          </a:xfrm>
        </p:spPr>
        <p:txBody>
          <a:bodyPr>
            <a:normAutofit fontScale="70000" lnSpcReduction="20000"/>
          </a:bodyPr>
          <a:lstStyle/>
          <a:p>
            <a:pPr algn="just">
              <a:buNone/>
            </a:pPr>
            <a:r>
              <a:rPr lang="fr-FR" i="1" dirty="0">
                <a:latin typeface="Times New Roman" pitchFamily="18" charset="0"/>
                <a:cs typeface="Times New Roman" pitchFamily="18" charset="0"/>
              </a:rPr>
              <a:t>	</a:t>
            </a:r>
            <a:r>
              <a:rPr lang="fr-FR" i="1" dirty="0" smtClean="0">
                <a:latin typeface="Times New Roman" pitchFamily="18" charset="0"/>
                <a:cs typeface="Times New Roman" pitchFamily="18" charset="0"/>
              </a:rPr>
              <a:t>«</a:t>
            </a:r>
            <a:r>
              <a:rPr lang="fr-FR" i="1" dirty="0">
                <a:latin typeface="Times New Roman" pitchFamily="18" charset="0"/>
                <a:cs typeface="Times New Roman" pitchFamily="18" charset="0"/>
              </a:rPr>
              <a:t> A tourner les pages du registre, à lire tant de noms de femmes et d’hommes, à relever leurs surnoms si fréquents sur ces feuilles qui disent à la fois peu et beaucoup, un paysage se dessine d’emblée : ils sont à peu près 3 000 à s’être échoués sur ce livre, jeunes pour la plupart, nés le plus souvent loin de la capitale, exerçant à peu près tous les métiers sauf les plus nobles, immobilisés là après avoir connu à la fois l’itinérance, la précarité des travaux saisonniers, l’ambiance lourde des cabarets et des trafics, les alliances rapides avec d’autres pas plus gâtés par la vie et aussi tentés par la malice […]. C’est aussi l’image d’un Paris capté dans ses nuits : les perquisitions dans les garnis, dans les chambres d’auberges et les lieux clos mal famés ouvrent sur la vie nocturne. L’inspecteur peut rentrer partout, interrompre le sommeil des gens, surprendre les amours et les liaisons, demander à chacun le pourquoi de ses activités […]. Les 3000 personnes arrêtées par les hommes de l’inspecteur </a:t>
            </a:r>
            <a:r>
              <a:rPr lang="fr-FR" i="1" dirty="0" err="1">
                <a:latin typeface="Times New Roman" pitchFamily="18" charset="0"/>
                <a:cs typeface="Times New Roman" pitchFamily="18" charset="0"/>
              </a:rPr>
              <a:t>Poussot</a:t>
            </a:r>
            <a:r>
              <a:rPr lang="fr-FR" i="1" dirty="0">
                <a:latin typeface="Times New Roman" pitchFamily="18" charset="0"/>
                <a:cs typeface="Times New Roman" pitchFamily="18" charset="0"/>
              </a:rPr>
              <a:t> dévoilent en fait le Paris dont ne veut pas l’ordre dominant. Derrière ces arrestations, on lit une volonté de présence de la police dans tous les lieux secrets de la capitale, une volonté d’intervention royale à tous niveaux, dans la rue comme à la maison » </a:t>
            </a:r>
            <a:r>
              <a:rPr lang="fr-FR" dirty="0">
                <a:latin typeface="Times New Roman" pitchFamily="18" charset="0"/>
                <a:cs typeface="Times New Roman" pitchFamily="18" charset="0"/>
              </a:rPr>
              <a:t>(p. 12 à 14)</a:t>
            </a:r>
            <a:r>
              <a:rPr lang="fr-FR" i="1" dirty="0">
                <a:latin typeface="Times New Roman" pitchFamily="18" charset="0"/>
                <a:cs typeface="Times New Roman" pitchFamily="18" charset="0"/>
              </a:rPr>
              <a:t>.</a:t>
            </a:r>
            <a:endParaRPr lang="fr-FR" dirty="0">
              <a:latin typeface="Times New Roman" pitchFamily="18" charset="0"/>
              <a:cs typeface="Times New Roman" pitchFamily="18" charset="0"/>
            </a:endParaRPr>
          </a:p>
          <a:p>
            <a:pPr algn="just"/>
            <a:endParaRPr lang="fr-FR"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476672"/>
          </a:xfrm>
        </p:spPr>
        <p:txBody>
          <a:bodyPr>
            <a:normAutofit fontScale="90000"/>
          </a:bodyPr>
          <a:lstStyle/>
          <a:p>
            <a:r>
              <a:rPr lang="fr-FR" b="1" dirty="0" smtClean="0">
                <a:latin typeface="Times New Roman" pitchFamily="18" charset="0"/>
                <a:cs typeface="Times New Roman" pitchFamily="18" charset="0"/>
              </a:rPr>
              <a:t>Définir l’utopie (2)</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764704"/>
            <a:ext cx="9144000" cy="6093296"/>
          </a:xfrm>
        </p:spPr>
        <p:txBody>
          <a:bodyPr>
            <a:normAutofit fontScale="55000" lnSpcReduction="20000"/>
          </a:bodyPr>
          <a:lstStyle/>
          <a:p>
            <a:pPr algn="just"/>
            <a:r>
              <a:rPr lang="fr-FR" sz="3800" dirty="0" smtClean="0">
                <a:latin typeface="Times New Roman" pitchFamily="18" charset="0"/>
                <a:cs typeface="Times New Roman" pitchFamily="18" charset="0"/>
              </a:rPr>
              <a:t>Avec  le philosophe P. </a:t>
            </a:r>
            <a:r>
              <a:rPr lang="fr-FR" sz="3800" dirty="0" err="1" smtClean="0">
                <a:latin typeface="Times New Roman" pitchFamily="18" charset="0"/>
                <a:cs typeface="Times New Roman" pitchFamily="18" charset="0"/>
              </a:rPr>
              <a:t>Macherey</a:t>
            </a:r>
            <a:r>
              <a:rPr lang="fr-FR" sz="3800" dirty="0" smtClean="0">
                <a:latin typeface="Times New Roman" pitchFamily="18" charset="0"/>
                <a:cs typeface="Times New Roman" pitchFamily="18" charset="0"/>
              </a:rPr>
              <a:t>, on peut défendre l’idée selon laquelle, au contraire, les utopistes eux-mêmes recourent depuis toujours à ce type d’expérience de pensée comme d’un moyen pour exhiber les insuffisances d’un réel historique déterminé, ce qui entretient l’incitation à le transformer au lieu de le laisser en l’état. </a:t>
            </a:r>
          </a:p>
          <a:p>
            <a:pPr algn="just"/>
            <a:endParaRPr lang="fr-FR" sz="3800" b="1" dirty="0" smtClean="0">
              <a:latin typeface="Times New Roman" pitchFamily="18" charset="0"/>
              <a:cs typeface="Times New Roman" pitchFamily="18" charset="0"/>
            </a:endParaRPr>
          </a:p>
          <a:p>
            <a:pPr algn="just"/>
            <a:r>
              <a:rPr lang="fr-FR" sz="3800" dirty="0" smtClean="0">
                <a:latin typeface="Times New Roman" pitchFamily="18" charset="0"/>
                <a:cs typeface="Times New Roman" pitchFamily="18" charset="0"/>
              </a:rPr>
              <a:t>Ces deux manières antithétiques de juger l’utopie ne cessent, en réalité, de s’affronter tout au long de son histoire. </a:t>
            </a:r>
          </a:p>
          <a:p>
            <a:pPr algn="just"/>
            <a:endParaRPr lang="fr-FR" sz="3800" dirty="0" smtClean="0">
              <a:latin typeface="Times New Roman" pitchFamily="18" charset="0"/>
              <a:cs typeface="Times New Roman" pitchFamily="18" charset="0"/>
            </a:endParaRPr>
          </a:p>
          <a:p>
            <a:pPr algn="just"/>
            <a:r>
              <a:rPr lang="fr-FR" sz="3800" dirty="0" smtClean="0">
                <a:latin typeface="Times New Roman" pitchFamily="18" charset="0"/>
                <a:cs typeface="Times New Roman" pitchFamily="18" charset="0"/>
              </a:rPr>
              <a:t>De même, il y a toujours un questionnement sur le contenu (ce qu’avancent les utopistes) et sur la forme (la façon dont ils le font).</a:t>
            </a:r>
          </a:p>
          <a:p>
            <a:pPr algn="just"/>
            <a:endParaRPr lang="fr-FR" sz="3800" dirty="0" smtClean="0">
              <a:latin typeface="Times New Roman" pitchFamily="18" charset="0"/>
              <a:cs typeface="Times New Roman" pitchFamily="18" charset="0"/>
            </a:endParaRPr>
          </a:p>
          <a:p>
            <a:pPr algn="just"/>
            <a:r>
              <a:rPr lang="fr-FR" sz="3800" dirty="0" smtClean="0">
                <a:latin typeface="Times New Roman" pitchFamily="18" charset="0"/>
                <a:cs typeface="Times New Roman" pitchFamily="18" charset="0"/>
              </a:rPr>
              <a:t>Dans l’édition de 1771 du </a:t>
            </a:r>
            <a:r>
              <a:rPr lang="fr-FR" sz="3800" i="1" dirty="0" smtClean="0">
                <a:latin typeface="Times New Roman" pitchFamily="18" charset="0"/>
                <a:cs typeface="Times New Roman" pitchFamily="18" charset="0"/>
              </a:rPr>
              <a:t>Dictionnaire de Trévoux</a:t>
            </a:r>
            <a:r>
              <a:rPr lang="fr-FR" sz="3800" dirty="0" smtClean="0">
                <a:latin typeface="Times New Roman" pitchFamily="18" charset="0"/>
                <a:cs typeface="Times New Roman" pitchFamily="18" charset="0"/>
              </a:rPr>
              <a:t>, la première à faire figurer l’entrée « utopie ». La définition est la suivante :</a:t>
            </a:r>
          </a:p>
          <a:p>
            <a:pPr algn="just">
              <a:buNone/>
            </a:pPr>
            <a:r>
              <a:rPr lang="fr-FR" sz="3500" b="1" dirty="0" smtClean="0">
                <a:latin typeface="Times New Roman" pitchFamily="18" charset="0"/>
                <a:cs typeface="Times New Roman" pitchFamily="18" charset="0"/>
              </a:rPr>
              <a:t>	« </a:t>
            </a:r>
            <a:r>
              <a:rPr lang="fr-FR" sz="3500" dirty="0" smtClean="0">
                <a:latin typeface="Times New Roman" pitchFamily="18" charset="0"/>
                <a:cs typeface="Times New Roman" pitchFamily="18" charset="0"/>
              </a:rPr>
              <a:t>Région qui n’existe nulle part, un pays imaginaire. De OU TOPOS, </a:t>
            </a:r>
            <a:r>
              <a:rPr lang="fr-FR" sz="3500" i="1" dirty="0" smtClean="0">
                <a:latin typeface="Times New Roman" pitchFamily="18" charset="0"/>
                <a:cs typeface="Times New Roman" pitchFamily="18" charset="0"/>
              </a:rPr>
              <a:t>non locus</a:t>
            </a:r>
            <a:r>
              <a:rPr lang="fr-FR" sz="3500" dirty="0" smtClean="0">
                <a:latin typeface="Times New Roman" pitchFamily="18" charset="0"/>
                <a:cs typeface="Times New Roman" pitchFamily="18" charset="0"/>
              </a:rPr>
              <a:t>. Rabelais, L. II ch. 23, c’était le royaume de Grandgousier ou de Gargantua. […] Le mot d’Utopie (titre d’un ouvrage), se dit quelquefois figurément, du plan d’un gouvernement imaginaire, à l’exemple de la République de Platon, l’Utopie de Thomas More ».</a:t>
            </a:r>
            <a:r>
              <a:rPr lang="fr-FR" sz="3500" dirty="0" smtClean="0">
                <a:latin typeface="Times New Roman" pitchFamily="18" charset="0"/>
                <a:cs typeface="Times New Roman" pitchFamily="18" charset="0"/>
                <a:hlinkClick r:id="rId2"/>
              </a:rPr>
              <a:t> </a:t>
            </a:r>
            <a:endParaRPr lang="fr-FR" sz="3500" dirty="0" smtClean="0">
              <a:latin typeface="Times New Roman" pitchFamily="18" charset="0"/>
              <a:cs typeface="Times New Roman" pitchFamily="18" charset="0"/>
            </a:endParaRPr>
          </a:p>
          <a:p>
            <a:pPr algn="just">
              <a:buNone/>
            </a:pPr>
            <a:endParaRPr lang="fr-FR" sz="3800" dirty="0" smtClean="0">
              <a:latin typeface="Times New Roman" pitchFamily="18" charset="0"/>
              <a:cs typeface="Times New Roman" pitchFamily="18" charset="0"/>
            </a:endParaRPr>
          </a:p>
          <a:p>
            <a:pPr algn="just"/>
            <a:r>
              <a:rPr lang="fr-FR" sz="3800" dirty="0" smtClean="0">
                <a:latin typeface="Times New Roman" pitchFamily="18" charset="0"/>
                <a:cs typeface="Times New Roman" pitchFamily="18" charset="0"/>
              </a:rPr>
              <a:t>En 1780, une version française de l’utopie s’intitule : </a:t>
            </a:r>
            <a:r>
              <a:rPr lang="fr-FR" sz="3800" i="1" dirty="0" smtClean="0">
                <a:latin typeface="Times New Roman" pitchFamily="18" charset="0"/>
                <a:cs typeface="Times New Roman" pitchFamily="18" charset="0"/>
              </a:rPr>
              <a:t>Tableau du meilleur gouvernement possible, </a:t>
            </a:r>
            <a:r>
              <a:rPr lang="fr-FR" sz="3800" dirty="0" smtClean="0">
                <a:latin typeface="Times New Roman" pitchFamily="18" charset="0"/>
                <a:cs typeface="Times New Roman" pitchFamily="18" charset="0"/>
              </a:rPr>
              <a:t>meilleur renvoyant ici à une réalité presque palpable.</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476672"/>
          </a:xfrm>
        </p:spPr>
        <p:txBody>
          <a:bodyPr>
            <a:normAutofit fontScale="90000"/>
          </a:bodyPr>
          <a:lstStyle/>
          <a:p>
            <a:r>
              <a:rPr lang="fr-FR" dirty="0" smtClean="0"/>
              <a:t>Définir l’utopie (3)</a:t>
            </a:r>
            <a:endParaRPr lang="fr-FR" dirty="0"/>
          </a:p>
        </p:txBody>
      </p:sp>
      <p:sp>
        <p:nvSpPr>
          <p:cNvPr id="3" name="Espace réservé du contenu 2"/>
          <p:cNvSpPr>
            <a:spLocks noGrp="1"/>
          </p:cNvSpPr>
          <p:nvPr>
            <p:ph idx="1"/>
          </p:nvPr>
        </p:nvSpPr>
        <p:spPr>
          <a:xfrm>
            <a:off x="0" y="980728"/>
            <a:ext cx="9144000" cy="5877272"/>
          </a:xfrm>
        </p:spPr>
        <p:txBody>
          <a:bodyPr>
            <a:normAutofit/>
          </a:bodyPr>
          <a:lstStyle/>
          <a:p>
            <a:pPr algn="just">
              <a:buNone/>
            </a:pPr>
            <a:r>
              <a:rPr lang="fr-FR" sz="2800" dirty="0" smtClean="0">
                <a:latin typeface="Times New Roman" pitchFamily="18" charset="0"/>
                <a:cs typeface="Times New Roman" pitchFamily="18" charset="0"/>
              </a:rPr>
              <a:t>	« Peu importe que les utopistes aient chacun leur propre idée de la perfection politique : le point significatif, et ce qui les réunit par delà leurs divergences, c’est qu’ils conçoivent tous des systèmes où [la perfection] est réalisée, et où elle l’est par l’homme, pour son propre avantage. Tout est là » </a:t>
            </a:r>
          </a:p>
          <a:p>
            <a:pPr algn="just">
              <a:buNone/>
            </a:pPr>
            <a:r>
              <a:rPr lang="fr-FR" sz="2800" dirty="0" smtClean="0">
                <a:latin typeface="Times New Roman" pitchFamily="18" charset="0"/>
                <a:cs typeface="Times New Roman" pitchFamily="18" charset="0"/>
              </a:rPr>
              <a:t>	Frédéric </a:t>
            </a:r>
            <a:r>
              <a:rPr lang="fr-FR" sz="2800" dirty="0" err="1" smtClean="0">
                <a:latin typeface="Times New Roman" pitchFamily="18" charset="0"/>
                <a:cs typeface="Times New Roman" pitchFamily="18" charset="0"/>
              </a:rPr>
              <a:t>Rouvillois</a:t>
            </a:r>
            <a:r>
              <a:rPr lang="fr-FR" sz="2800" dirty="0" smtClean="0">
                <a:latin typeface="Times New Roman" pitchFamily="18" charset="0"/>
                <a:cs typeface="Times New Roman" pitchFamily="18" charset="0"/>
              </a:rPr>
              <a:t>, </a:t>
            </a:r>
            <a:r>
              <a:rPr lang="fr-FR" sz="2800" i="1" dirty="0" smtClean="0">
                <a:latin typeface="Times New Roman" pitchFamily="18" charset="0"/>
                <a:cs typeface="Times New Roman" pitchFamily="18" charset="0"/>
              </a:rPr>
              <a:t>L’utopie</a:t>
            </a:r>
          </a:p>
          <a:p>
            <a:pPr algn="just"/>
            <a:endParaRPr lang="fr-FR" sz="2800" i="1" dirty="0" smtClean="0">
              <a:latin typeface="Times New Roman" pitchFamily="18" charset="0"/>
              <a:cs typeface="Times New Roman" pitchFamily="18" charset="0"/>
            </a:endParaRPr>
          </a:p>
          <a:p>
            <a:pPr algn="just"/>
            <a:r>
              <a:rPr lang="fr-FR" sz="2800" dirty="0" smtClean="0">
                <a:latin typeface="Times New Roman" pitchFamily="18" charset="0"/>
                <a:cs typeface="Times New Roman" pitchFamily="18" charset="0"/>
              </a:rPr>
              <a:t>L’utopie comme symptôme historique : elle apparaît à la Renaissance, alors que mûrissent et s’ébauchent les grands thèmes de la modernité occidentale. C’est en ce sens qu’il faut comprendre Lamartine qui écrit : « </a:t>
            </a:r>
            <a:r>
              <a:rPr lang="fr-FR" sz="2800" i="1" dirty="0" smtClean="0">
                <a:latin typeface="Times New Roman" pitchFamily="18" charset="0"/>
                <a:cs typeface="Times New Roman" pitchFamily="18" charset="0"/>
              </a:rPr>
              <a:t>Les utopies sont des vérités prématurés ».</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620688"/>
          </a:xfrm>
        </p:spPr>
        <p:txBody>
          <a:bodyPr>
            <a:normAutofit fontScale="90000"/>
          </a:bodyPr>
          <a:lstStyle/>
          <a:p>
            <a:r>
              <a:rPr lang="fr-FR" b="1" dirty="0">
                <a:latin typeface="Times New Roman" pitchFamily="18" charset="0"/>
                <a:cs typeface="Times New Roman" pitchFamily="18" charset="0"/>
              </a:rPr>
              <a:t>Quelques exemples d’utopie </a:t>
            </a:r>
          </a:p>
        </p:txBody>
      </p:sp>
      <p:sp>
        <p:nvSpPr>
          <p:cNvPr id="3" name="Espace réservé du contenu 2"/>
          <p:cNvSpPr>
            <a:spLocks noGrp="1"/>
          </p:cNvSpPr>
          <p:nvPr>
            <p:ph idx="1"/>
          </p:nvPr>
        </p:nvSpPr>
        <p:spPr>
          <a:xfrm>
            <a:off x="0" y="836712"/>
            <a:ext cx="9144000" cy="6021288"/>
          </a:xfrm>
        </p:spPr>
        <p:txBody>
          <a:bodyPr>
            <a:normAutofit fontScale="47500" lnSpcReduction="20000"/>
          </a:bodyPr>
          <a:lstStyle/>
          <a:p>
            <a:pPr algn="just">
              <a:buNone/>
            </a:pPr>
            <a:r>
              <a:rPr lang="fr-FR" sz="3400" dirty="0">
                <a:latin typeface="Times New Roman" pitchFamily="18" charset="0"/>
                <a:cs typeface="Times New Roman" pitchFamily="18" charset="0"/>
              </a:rPr>
              <a:t>Jonathan Swift, </a:t>
            </a:r>
            <a:r>
              <a:rPr lang="fr-FR" sz="3400" i="1" dirty="0">
                <a:latin typeface="Times New Roman" pitchFamily="18" charset="0"/>
                <a:cs typeface="Times New Roman" pitchFamily="18" charset="0"/>
              </a:rPr>
              <a:t>Les voyages de Gulliver, </a:t>
            </a:r>
            <a:r>
              <a:rPr lang="fr-FR" sz="3400" dirty="0">
                <a:latin typeface="Times New Roman" pitchFamily="18" charset="0"/>
                <a:cs typeface="Times New Roman" pitchFamily="18" charset="0"/>
              </a:rPr>
              <a:t>1721-1726</a:t>
            </a:r>
          </a:p>
          <a:p>
            <a:pPr algn="just">
              <a:spcBef>
                <a:spcPts val="0"/>
              </a:spcBef>
              <a:buNone/>
            </a:pPr>
            <a:endParaRPr lang="fr-FR" dirty="0">
              <a:latin typeface="Times New Roman" pitchFamily="18" charset="0"/>
              <a:cs typeface="Times New Roman" pitchFamily="18" charset="0"/>
            </a:endParaRPr>
          </a:p>
          <a:p>
            <a:pPr algn="just">
              <a:buNone/>
            </a:pPr>
            <a:r>
              <a:rPr lang="fr-FR" sz="3400" dirty="0">
                <a:latin typeface="Times New Roman" pitchFamily="18" charset="0"/>
                <a:cs typeface="Times New Roman" pitchFamily="18" charset="0"/>
              </a:rPr>
              <a:t>-Immédiatement, on est au cœur de l’action, puisqu’après quelques lignes, Gulliver est ligoté sur une île par des « petits êtres ». Le voyage, en tant que tel, est un prétexte.</a:t>
            </a:r>
          </a:p>
          <a:p>
            <a:pPr algn="just">
              <a:lnSpc>
                <a:spcPct val="120000"/>
              </a:lnSpc>
              <a:spcBef>
                <a:spcPts val="0"/>
              </a:spcBef>
              <a:buNone/>
            </a:pPr>
            <a:endParaRPr lang="fr-FR" dirty="0">
              <a:latin typeface="Times New Roman" pitchFamily="18" charset="0"/>
              <a:cs typeface="Times New Roman" pitchFamily="18" charset="0"/>
            </a:endParaRPr>
          </a:p>
          <a:p>
            <a:pPr algn="just">
              <a:buNone/>
            </a:pPr>
            <a:r>
              <a:rPr lang="fr-FR" sz="3400" dirty="0">
                <a:latin typeface="Times New Roman" pitchFamily="18" charset="0"/>
                <a:cs typeface="Times New Roman" pitchFamily="18" charset="0"/>
              </a:rPr>
              <a:t>-Les 4 voyages (sur des îles différentes, de </a:t>
            </a:r>
            <a:r>
              <a:rPr lang="fr-FR" sz="3400" i="1" dirty="0" err="1">
                <a:latin typeface="Times New Roman" pitchFamily="18" charset="0"/>
                <a:cs typeface="Times New Roman" pitchFamily="18" charset="0"/>
              </a:rPr>
              <a:t>Lilluputiens</a:t>
            </a:r>
            <a:r>
              <a:rPr lang="fr-FR" sz="3400" i="1" dirty="0">
                <a:latin typeface="Times New Roman" pitchFamily="18" charset="0"/>
                <a:cs typeface="Times New Roman" pitchFamily="18" charset="0"/>
              </a:rPr>
              <a:t> </a:t>
            </a:r>
            <a:r>
              <a:rPr lang="fr-FR" sz="3400" dirty="0">
                <a:latin typeface="Times New Roman" pitchFamily="18" charset="0"/>
                <a:cs typeface="Times New Roman" pitchFamily="18" charset="0"/>
              </a:rPr>
              <a:t>aux </a:t>
            </a:r>
            <a:r>
              <a:rPr lang="fr-FR" sz="3400" i="1" dirty="0">
                <a:latin typeface="Times New Roman" pitchFamily="18" charset="0"/>
                <a:cs typeface="Times New Roman" pitchFamily="18" charset="0"/>
              </a:rPr>
              <a:t>Géants</a:t>
            </a:r>
            <a:r>
              <a:rPr lang="fr-FR" sz="3400" dirty="0">
                <a:latin typeface="Times New Roman" pitchFamily="18" charset="0"/>
                <a:cs typeface="Times New Roman" pitchFamily="18" charset="0"/>
              </a:rPr>
              <a:t>), sont autant de réflexions sur la politique, la condition humaine, le pouvoir, et, en miroir, sur la société de son temps. Dans le troisième voyage, en  </a:t>
            </a:r>
            <a:r>
              <a:rPr lang="fr-FR" sz="3400" dirty="0" err="1">
                <a:latin typeface="Times New Roman" pitchFamily="18" charset="0"/>
                <a:cs typeface="Times New Roman" pitchFamily="18" charset="0"/>
              </a:rPr>
              <a:t>Laputa</a:t>
            </a:r>
            <a:r>
              <a:rPr lang="fr-FR" sz="3400" dirty="0">
                <a:latin typeface="Times New Roman" pitchFamily="18" charset="0"/>
                <a:cs typeface="Times New Roman" pitchFamily="18" charset="0"/>
              </a:rPr>
              <a:t>, les habitants sont doublement hors-sol : l’île est flottante. Ses membres sont coupés de la terre mais, dans le même temps, de la réalité. Méprisant la pragmatique et la pratique, ils ne cessent de se tourner vers les grands débats complexes, la rhétorique, la théorie. Classe sociale privilégiée et fermée, ils ne parviennent pas à suivre une conversation ordinaire, ne sont pas attentif à leurs sens, se perdent sans cesse, </a:t>
            </a:r>
            <a:r>
              <a:rPr lang="fr-FR" sz="3400" dirty="0" err="1">
                <a:latin typeface="Times New Roman" pitchFamily="18" charset="0"/>
                <a:cs typeface="Times New Roman" pitchFamily="18" charset="0"/>
              </a:rPr>
              <a:t>etc</a:t>
            </a:r>
            <a:r>
              <a:rPr lang="fr-FR" sz="3400" dirty="0">
                <a:latin typeface="Times New Roman" pitchFamily="18" charset="0"/>
                <a:cs typeface="Times New Roman" pitchFamily="18" charset="0"/>
              </a:rPr>
              <a:t>…</a:t>
            </a:r>
          </a:p>
          <a:p>
            <a:pPr algn="just">
              <a:lnSpc>
                <a:spcPct val="120000"/>
              </a:lnSpc>
              <a:spcBef>
                <a:spcPts val="0"/>
              </a:spcBef>
              <a:buNone/>
            </a:pPr>
            <a:endParaRPr lang="fr-FR" dirty="0">
              <a:latin typeface="Times New Roman" pitchFamily="18" charset="0"/>
              <a:cs typeface="Times New Roman" pitchFamily="18" charset="0"/>
            </a:endParaRPr>
          </a:p>
          <a:p>
            <a:pPr algn="just">
              <a:buNone/>
            </a:pPr>
            <a:r>
              <a:rPr lang="fr-FR" dirty="0">
                <a:latin typeface="Times New Roman" pitchFamily="18" charset="0"/>
                <a:cs typeface="Times New Roman" pitchFamily="18" charset="0"/>
              </a:rPr>
              <a:t>-Distiller des idées politiques sous l’aspect fictionnel, comme cette attaque contre la noblesse britannique et l’idée d’un lien naturel entre éducation (réservée aux nobles) et exercice de la politique :  </a:t>
            </a:r>
          </a:p>
          <a:p>
            <a:pPr algn="just">
              <a:buNone/>
            </a:pPr>
            <a:r>
              <a:rPr lang="fr-FR" sz="3400" dirty="0">
                <a:latin typeface="Times New Roman" pitchFamily="18" charset="0"/>
                <a:cs typeface="Times New Roman" pitchFamily="18" charset="0"/>
              </a:rPr>
              <a:t>	“Le gouvernement des hommes étant en effet une nécessité naturelle, ils [les Lilliputiens] supposent qu’une intelligence normale sera toujours à la hauteur de son rôle et que la Providence n’eut jamais le dessein de rendre la conduite des affaires publiques si mystérieuse et si difficile qu’on la dût réserver à quelques rares génies – tels qu’il n’en naît guère que deux ou trois par siècle. Ils pensent au contraire que la loyauté, la justice, la tempérance et autres vertus sont à la portée de tous, et que la pratique de ces vertus, aidée de quelque expérience et d’une intention honnête, peut donner à tout citoyen capacité pour servir son pays, sauf aux postes qui exigent des connaissances spéciales.” (partie 1, </a:t>
            </a:r>
            <a:r>
              <a:rPr lang="fr-FR" sz="3400" dirty="0" err="1">
                <a:latin typeface="Times New Roman" pitchFamily="18" charset="0"/>
                <a:cs typeface="Times New Roman" pitchFamily="18" charset="0"/>
              </a:rPr>
              <a:t>ch</a:t>
            </a:r>
            <a:r>
              <a:rPr lang="fr-FR" sz="3400" dirty="0">
                <a:latin typeface="Times New Roman" pitchFamily="18" charset="0"/>
                <a:cs typeface="Times New Roman" pitchFamily="18" charset="0"/>
              </a:rPr>
              <a:t> 6)</a:t>
            </a:r>
          </a:p>
          <a:p>
            <a:pPr algn="just">
              <a:lnSpc>
                <a:spcPct val="120000"/>
              </a:lnSpc>
              <a:spcBef>
                <a:spcPts val="0"/>
              </a:spcBef>
              <a:buNone/>
            </a:pPr>
            <a:endParaRPr lang="fr-FR" dirty="0">
              <a:latin typeface="Times New Roman" pitchFamily="18" charset="0"/>
              <a:cs typeface="Times New Roman" pitchFamily="18" charset="0"/>
            </a:endParaRPr>
          </a:p>
          <a:p>
            <a:pPr algn="just">
              <a:buNone/>
            </a:pPr>
            <a:r>
              <a:rPr lang="fr-FR" sz="3400" dirty="0">
                <a:latin typeface="Times New Roman" pitchFamily="18" charset="0"/>
                <a:cs typeface="Times New Roman" pitchFamily="18" charset="0"/>
              </a:rPr>
              <a:t>-Swift : « La fin principale que je me propose dans toutes mes œuvres est de meurtrir les hommes plutôt que de les amuser. »</a:t>
            </a:r>
          </a:p>
          <a:p>
            <a:pPr>
              <a:lnSpc>
                <a:spcPct val="120000"/>
              </a:lnSpc>
              <a:spcBef>
                <a:spcPts val="0"/>
              </a:spcBef>
              <a:buNone/>
            </a:pPr>
            <a:endParaRPr lang="fr-FR" dirty="0"/>
          </a:p>
          <a:p>
            <a:pPr algn="ctr">
              <a:buNone/>
            </a:pPr>
            <a:r>
              <a:rPr lang="fr-FR" sz="2500" i="1" dirty="0" err="1">
                <a:latin typeface="Times New Roman" pitchFamily="18" charset="0"/>
                <a:cs typeface="Times New Roman" pitchFamily="18" charset="0"/>
              </a:rPr>
              <a:t>Rq</a:t>
            </a:r>
            <a:r>
              <a:rPr lang="fr-FR" sz="2500" i="1" dirty="0">
                <a:latin typeface="Times New Roman" pitchFamily="18" charset="0"/>
                <a:cs typeface="Times New Roman" pitchFamily="18" charset="0"/>
              </a:rPr>
              <a:t> : Dès le début du récit, une note de « l’éditeur au lecteur » joue sur la portée fictive de ce qu’il va lire : « L’auteur de ces Voyages est depuis très longtemps un de mes amis intimes […]. L’ensemble donne une grande impression de vérité ; et il faut bien dire que l’auteur était si connu pour sa véracité, qu’il était devenu traditionnel chez ses voisins […] de déclarer : « Aussi vrai que si M. Gulliver l’avait dit ».</a:t>
            </a:r>
          </a:p>
          <a:p>
            <a:pPr>
              <a:buNone/>
            </a:pPr>
            <a:endParaRPr lang="fr-FR" dirty="0"/>
          </a:p>
          <a:p>
            <a:pPr>
              <a:buNone/>
            </a:pP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620688"/>
          </a:xfrm>
        </p:spPr>
        <p:txBody>
          <a:bodyPr>
            <a:normAutofit fontScale="90000"/>
          </a:bodyPr>
          <a:lstStyle/>
          <a:p>
            <a:r>
              <a:rPr lang="fr-FR" b="1" dirty="0">
                <a:latin typeface="Times New Roman" pitchFamily="18" charset="0"/>
                <a:cs typeface="Times New Roman" pitchFamily="18" charset="0"/>
              </a:rPr>
              <a:t>Quelques exemples d’utopie </a:t>
            </a:r>
          </a:p>
        </p:txBody>
      </p:sp>
      <p:sp>
        <p:nvSpPr>
          <p:cNvPr id="3" name="Espace réservé du contenu 2"/>
          <p:cNvSpPr>
            <a:spLocks noGrp="1"/>
          </p:cNvSpPr>
          <p:nvPr>
            <p:ph idx="1"/>
          </p:nvPr>
        </p:nvSpPr>
        <p:spPr>
          <a:xfrm>
            <a:off x="0" y="836712"/>
            <a:ext cx="9144000" cy="6021288"/>
          </a:xfrm>
        </p:spPr>
        <p:txBody>
          <a:bodyPr>
            <a:normAutofit fontScale="70000" lnSpcReduction="20000"/>
          </a:bodyPr>
          <a:lstStyle/>
          <a:p>
            <a:pPr algn="just">
              <a:buNone/>
            </a:pPr>
            <a:r>
              <a:rPr lang="fr-FR" sz="1800" dirty="0">
                <a:latin typeface="Times New Roman" pitchFamily="18" charset="0"/>
                <a:cs typeface="Times New Roman" pitchFamily="18" charset="0"/>
              </a:rPr>
              <a:t>Etienne-Gabriel </a:t>
            </a:r>
            <a:r>
              <a:rPr lang="fr-FR" sz="1800" dirty="0" err="1">
                <a:latin typeface="Times New Roman" pitchFamily="18" charset="0"/>
                <a:cs typeface="Times New Roman" pitchFamily="18" charset="0"/>
              </a:rPr>
              <a:t>Morelly</a:t>
            </a:r>
            <a:r>
              <a:rPr lang="fr-FR" sz="1800" dirty="0">
                <a:latin typeface="Times New Roman" pitchFamily="18" charset="0"/>
                <a:cs typeface="Times New Roman" pitchFamily="18" charset="0"/>
              </a:rPr>
              <a:t>, </a:t>
            </a:r>
            <a:r>
              <a:rPr lang="fr-FR" sz="1800" i="1" dirty="0">
                <a:latin typeface="Times New Roman" pitchFamily="18" charset="0"/>
                <a:cs typeface="Times New Roman" pitchFamily="18" charset="0"/>
              </a:rPr>
              <a:t>Naufrage des îles flottantes, ou La </a:t>
            </a:r>
            <a:r>
              <a:rPr lang="fr-FR" sz="1800" i="1" dirty="0" err="1">
                <a:latin typeface="Times New Roman" pitchFamily="18" charset="0"/>
                <a:cs typeface="Times New Roman" pitchFamily="18" charset="0"/>
              </a:rPr>
              <a:t>Basiliade</a:t>
            </a:r>
            <a:r>
              <a:rPr lang="fr-FR" sz="1800" i="1" dirty="0">
                <a:latin typeface="Times New Roman" pitchFamily="18" charset="0"/>
                <a:cs typeface="Times New Roman" pitchFamily="18" charset="0"/>
              </a:rPr>
              <a:t> du célèbre </a:t>
            </a:r>
            <a:r>
              <a:rPr lang="fr-FR" sz="1800" i="1" dirty="0" err="1">
                <a:latin typeface="Times New Roman" pitchFamily="18" charset="0"/>
                <a:cs typeface="Times New Roman" pitchFamily="18" charset="0"/>
              </a:rPr>
              <a:t>Pilpaï</a:t>
            </a:r>
            <a:r>
              <a:rPr lang="fr-FR" sz="1800" i="1" dirty="0">
                <a:latin typeface="Times New Roman" pitchFamily="18" charset="0"/>
                <a:cs typeface="Times New Roman" pitchFamily="18" charset="0"/>
              </a:rPr>
              <a:t>, </a:t>
            </a:r>
            <a:r>
              <a:rPr lang="fr-FR" sz="1800" dirty="0">
                <a:latin typeface="Times New Roman" pitchFamily="18" charset="0"/>
                <a:cs typeface="Times New Roman" pitchFamily="18" charset="0"/>
              </a:rPr>
              <a:t>1753. Il ne connaît pas d’autres tirages.</a:t>
            </a:r>
          </a:p>
          <a:p>
            <a:pPr algn="just"/>
            <a:endParaRPr lang="fr-FR" sz="2700" i="1" dirty="0">
              <a:latin typeface="Times New Roman" pitchFamily="18" charset="0"/>
              <a:cs typeface="Times New Roman" pitchFamily="18" charset="0"/>
            </a:endParaRPr>
          </a:p>
          <a:p>
            <a:pPr algn="just"/>
            <a:r>
              <a:rPr lang="fr-FR" sz="2700" dirty="0">
                <a:latin typeface="Times New Roman" pitchFamily="18" charset="0"/>
                <a:cs typeface="Times New Roman" pitchFamily="18" charset="0"/>
              </a:rPr>
              <a:t>C’est un récit de voyage mais innovant : ce n’est pas celui d’un Européen découvrant dans ses aventures les rivages d’un pays inconnu aux institutions sociales idéales, mais au contraire, celui du représentant de la société présentée comme parfaite, le jeune roi </a:t>
            </a:r>
            <a:r>
              <a:rPr lang="fr-FR" sz="2700" dirty="0" err="1">
                <a:latin typeface="Times New Roman" pitchFamily="18" charset="0"/>
                <a:cs typeface="Times New Roman" pitchFamily="18" charset="0"/>
              </a:rPr>
              <a:t>Zeinzemin</a:t>
            </a:r>
            <a:r>
              <a:rPr lang="fr-FR" sz="2700" dirty="0">
                <a:latin typeface="Times New Roman" pitchFamily="18" charset="0"/>
                <a:cs typeface="Times New Roman" pitchFamily="18" charset="0"/>
              </a:rPr>
              <a:t>, qui, enlevé par des envahisseurs, a la stupeur de découvrir la corruption des civilisations propriétaires qui fleurissent dans les « Iles Flottantes », allégories de l’Europe.</a:t>
            </a:r>
          </a:p>
          <a:p>
            <a:pPr algn="just"/>
            <a:endParaRPr lang="fr-FR" sz="2700" dirty="0">
              <a:latin typeface="Times New Roman" pitchFamily="18" charset="0"/>
              <a:cs typeface="Times New Roman" pitchFamily="18" charset="0"/>
            </a:endParaRPr>
          </a:p>
          <a:p>
            <a:pPr algn="just"/>
            <a:r>
              <a:rPr lang="fr-FR" sz="2700" dirty="0">
                <a:latin typeface="Times New Roman" pitchFamily="18" charset="0"/>
                <a:cs typeface="Times New Roman" pitchFamily="18" charset="0"/>
              </a:rPr>
              <a:t>La mise à distance de la réalité passe par le fait qu’il s’agirait d’un conte oriental écrit originellement par un sage indien célèbre, </a:t>
            </a:r>
            <a:r>
              <a:rPr lang="fr-FR" sz="2700" dirty="0" err="1">
                <a:latin typeface="Times New Roman" pitchFamily="18" charset="0"/>
                <a:cs typeface="Times New Roman" pitchFamily="18" charset="0"/>
              </a:rPr>
              <a:t>Pilpai</a:t>
            </a:r>
            <a:r>
              <a:rPr lang="fr-FR" sz="2700" dirty="0">
                <a:latin typeface="Times New Roman" pitchFamily="18" charset="0"/>
                <a:cs typeface="Times New Roman" pitchFamily="18" charset="0"/>
              </a:rPr>
              <a:t>, et que l’auteur anonyme n’aurait fait que traduire. L’ouvrage commence ainsi par un épitre dédicatoire à la sultane Reine : </a:t>
            </a:r>
          </a:p>
          <a:p>
            <a:pPr algn="just">
              <a:buNone/>
            </a:pPr>
            <a:r>
              <a:rPr lang="fr-FR" sz="2700" dirty="0">
                <a:latin typeface="Times New Roman" pitchFamily="18" charset="0"/>
                <a:cs typeface="Times New Roman" pitchFamily="18" charset="0"/>
              </a:rPr>
              <a:t>	« A Hautesse, magnifique sultane, incomparable Houri du Monarque des </a:t>
            </a:r>
            <a:r>
              <a:rPr lang="fr-FR" sz="2700" dirty="0" err="1">
                <a:latin typeface="Times New Roman" pitchFamily="18" charset="0"/>
                <a:cs typeface="Times New Roman" pitchFamily="18" charset="0"/>
              </a:rPr>
              <a:t>Mufulmans</a:t>
            </a:r>
            <a:r>
              <a:rPr lang="fr-FR" sz="2700" dirty="0">
                <a:latin typeface="Times New Roman" pitchFamily="18" charset="0"/>
                <a:cs typeface="Times New Roman" pitchFamily="18" charset="0"/>
              </a:rPr>
              <a:t>, m’a fait commander de traduire les Ouvrages </a:t>
            </a:r>
            <a:r>
              <a:rPr lang="fr-FR" sz="2700" dirty="0" err="1">
                <a:latin typeface="Times New Roman" pitchFamily="18" charset="0"/>
                <a:cs typeface="Times New Roman" pitchFamily="18" charset="0"/>
              </a:rPr>
              <a:t>ineftimables</a:t>
            </a:r>
            <a:r>
              <a:rPr lang="fr-FR" sz="2700" dirty="0">
                <a:latin typeface="Times New Roman" pitchFamily="18" charset="0"/>
                <a:cs typeface="Times New Roman" pitchFamily="18" charset="0"/>
              </a:rPr>
              <a:t> du </a:t>
            </a:r>
            <a:r>
              <a:rPr lang="fr-FR" sz="2700" dirty="0" err="1">
                <a:latin typeface="Times New Roman" pitchFamily="18" charset="0"/>
                <a:cs typeface="Times New Roman" pitchFamily="18" charset="0"/>
              </a:rPr>
              <a:t>Philofophe</a:t>
            </a:r>
            <a:r>
              <a:rPr lang="fr-FR" sz="2700" dirty="0">
                <a:latin typeface="Times New Roman" pitchFamily="18" charset="0"/>
                <a:cs typeface="Times New Roman" pitchFamily="18" charset="0"/>
              </a:rPr>
              <a:t> la lumière de l’Inde, le </a:t>
            </a:r>
            <a:r>
              <a:rPr lang="fr-FR" sz="2700" dirty="0" err="1">
                <a:latin typeface="Times New Roman" pitchFamily="18" charset="0"/>
                <a:cs typeface="Times New Roman" pitchFamily="18" charset="0"/>
              </a:rPr>
              <a:t>fage</a:t>
            </a:r>
            <a:r>
              <a:rPr lang="fr-FR" sz="2700" dirty="0">
                <a:latin typeface="Times New Roman" pitchFamily="18" charset="0"/>
                <a:cs typeface="Times New Roman" pitchFamily="18" charset="0"/>
              </a:rPr>
              <a:t> de tous les </a:t>
            </a:r>
            <a:r>
              <a:rPr lang="fr-FR" sz="2700" dirty="0" err="1">
                <a:latin typeface="Times New Roman" pitchFamily="18" charset="0"/>
                <a:cs typeface="Times New Roman" pitchFamily="18" charset="0"/>
              </a:rPr>
              <a:t>Vifirs</a:t>
            </a:r>
            <a:r>
              <a:rPr lang="fr-FR" sz="2700" dirty="0">
                <a:latin typeface="Times New Roman" pitchFamily="18" charset="0"/>
                <a:cs typeface="Times New Roman" pitchFamily="18" charset="0"/>
              </a:rPr>
              <a:t> ».</a:t>
            </a:r>
          </a:p>
          <a:p>
            <a:pPr algn="just">
              <a:buNone/>
            </a:pPr>
            <a:endParaRPr lang="fr-FR" sz="2700" dirty="0">
              <a:latin typeface="Times New Roman" pitchFamily="18" charset="0"/>
              <a:cs typeface="Times New Roman" pitchFamily="18" charset="0"/>
            </a:endParaRPr>
          </a:p>
          <a:p>
            <a:pPr algn="just"/>
            <a:r>
              <a:rPr lang="fr-FR" sz="2700" dirty="0">
                <a:latin typeface="Times New Roman" pitchFamily="18" charset="0"/>
                <a:cs typeface="Times New Roman" pitchFamily="18" charset="0"/>
              </a:rPr>
              <a:t>L’auteur superpose des procédés littéraires et des allusions historiques tendant à convaincre le lecteur de la valeur de vérité de son utopie. C’est le cas des références aux </a:t>
            </a:r>
            <a:r>
              <a:rPr lang="fr-FR" sz="2700" i="1" dirty="0">
                <a:latin typeface="Times New Roman" pitchFamily="18" charset="0"/>
                <a:cs typeface="Times New Roman" pitchFamily="18" charset="0"/>
              </a:rPr>
              <a:t>Incas </a:t>
            </a:r>
            <a:r>
              <a:rPr lang="fr-FR" sz="2700" dirty="0">
                <a:latin typeface="Times New Roman" pitchFamily="18" charset="0"/>
                <a:cs typeface="Times New Roman" pitchFamily="18" charset="0"/>
              </a:rPr>
              <a:t>du Pérou, alors qu’un texte célèbre (</a:t>
            </a:r>
            <a:r>
              <a:rPr lang="fr-FR" sz="2700" dirty="0" err="1">
                <a:latin typeface="Times New Roman" pitchFamily="18" charset="0"/>
                <a:cs typeface="Times New Roman" pitchFamily="18" charset="0"/>
              </a:rPr>
              <a:t>Garcilaso</a:t>
            </a:r>
            <a:r>
              <a:rPr lang="fr-FR" sz="2700" dirty="0">
                <a:latin typeface="Times New Roman" pitchFamily="18" charset="0"/>
                <a:cs typeface="Times New Roman" pitchFamily="18" charset="0"/>
              </a:rPr>
              <a:t> De la Vega, les </a:t>
            </a:r>
            <a:r>
              <a:rPr lang="fr-FR" sz="2700" i="1" dirty="0">
                <a:latin typeface="Times New Roman" pitchFamily="18" charset="0"/>
                <a:cs typeface="Times New Roman" pitchFamily="18" charset="0"/>
              </a:rPr>
              <a:t>Commentaires royaux ou Histoire des Incas du Pérou), </a:t>
            </a:r>
            <a:r>
              <a:rPr lang="fr-FR" sz="2700" dirty="0">
                <a:latin typeface="Times New Roman" pitchFamily="18" charset="0"/>
                <a:cs typeface="Times New Roman" pitchFamily="18" charset="0"/>
              </a:rPr>
              <a:t>paru en 1633, a été réédité plusieurs fois jusqu’au milieu du XVIIIe. On trouve des notes du « traducteur » avec des précisions historiques.</a:t>
            </a:r>
          </a:p>
          <a:p>
            <a:pPr algn="just"/>
            <a:endParaRPr lang="fr-FR" sz="2600" dirty="0">
              <a:latin typeface="Times New Roman" pitchFamily="18" charset="0"/>
              <a:cs typeface="Times New Roman" pitchFamily="18" charset="0"/>
            </a:endParaRPr>
          </a:p>
          <a:p>
            <a:pPr algn="just"/>
            <a:endParaRPr lang="fr-FR" sz="2600" dirty="0">
              <a:latin typeface="Times New Roman" pitchFamily="18" charset="0"/>
              <a:cs typeface="Times New Roman" pitchFamily="18" charset="0"/>
            </a:endParaRPr>
          </a:p>
          <a:p>
            <a:pPr algn="just"/>
            <a:endParaRPr lang="fr-FR" sz="2600" dirty="0">
              <a:latin typeface="Times New Roman" pitchFamily="18" charset="0"/>
              <a:cs typeface="Times New Roman" pitchFamily="18" charset="0"/>
            </a:endParaRPr>
          </a:p>
          <a:p>
            <a:pPr algn="just"/>
            <a:endParaRPr lang="fr-FR" sz="2600" dirty="0">
              <a:latin typeface="Times New Roman" pitchFamily="18" charset="0"/>
              <a:cs typeface="Times New Roman" pitchFamily="18" charset="0"/>
            </a:endParaRPr>
          </a:p>
          <a:p>
            <a:pPr algn="just"/>
            <a:endParaRPr lang="fr-FR" dirty="0">
              <a:latin typeface="Times New Roman" pitchFamily="18" charset="0"/>
              <a:cs typeface="Times New Roman" pitchFamily="18" charset="0"/>
            </a:endParaRPr>
          </a:p>
          <a:p>
            <a:pPr algn="just"/>
            <a:endParaRPr lang="fr-FR" dirty="0">
              <a:latin typeface="Times New Roman" pitchFamily="18" charset="0"/>
              <a:cs typeface="Times New Roman" pitchFamily="18" charset="0"/>
            </a:endParaRPr>
          </a:p>
          <a:p>
            <a:pPr algn="just"/>
            <a:endParaRPr lang="fr-FR" dirty="0">
              <a:latin typeface="Times New Roman" pitchFamily="18" charset="0"/>
              <a:cs typeface="Times New Roman" pitchFamily="18" charset="0"/>
            </a:endParaRPr>
          </a:p>
          <a:p>
            <a:pPr algn="just"/>
            <a:endParaRPr lang="fr-FR" dirty="0">
              <a:latin typeface="Times New Roman" pitchFamily="18" charset="0"/>
              <a:cs typeface="Times New Roman" pitchFamily="18" charset="0"/>
            </a:endParaRPr>
          </a:p>
          <a:p>
            <a:pPr algn="just"/>
            <a:endParaRPr lang="fr-FR" dirty="0">
              <a:latin typeface="Times New Roman" pitchFamily="18" charset="0"/>
              <a:cs typeface="Times New Roman" pitchFamily="18" charset="0"/>
            </a:endParaRPr>
          </a:p>
          <a:p>
            <a:pPr algn="just"/>
            <a:endParaRPr lang="fr-FR" dirty="0">
              <a:latin typeface="Times New Roman" pitchFamily="18" charset="0"/>
              <a:cs typeface="Times New Roman" pitchFamily="18" charset="0"/>
            </a:endParaRPr>
          </a:p>
          <a:p>
            <a:pPr algn="just"/>
            <a:endParaRPr lang="fr-FR" i="1" dirty="0"/>
          </a:p>
          <a:p>
            <a:pPr>
              <a:buNone/>
            </a:pP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620688"/>
          </a:xfrm>
        </p:spPr>
        <p:txBody>
          <a:bodyPr>
            <a:normAutofit fontScale="90000"/>
          </a:bodyPr>
          <a:lstStyle/>
          <a:p>
            <a:r>
              <a:rPr lang="fr-FR" b="1" dirty="0">
                <a:latin typeface="Times New Roman" pitchFamily="18" charset="0"/>
                <a:cs typeface="Times New Roman" pitchFamily="18" charset="0"/>
              </a:rPr>
              <a:t>Quelques exemples d’utopie </a:t>
            </a:r>
          </a:p>
        </p:txBody>
      </p:sp>
      <p:sp>
        <p:nvSpPr>
          <p:cNvPr id="3" name="Espace réservé du contenu 2"/>
          <p:cNvSpPr>
            <a:spLocks noGrp="1"/>
          </p:cNvSpPr>
          <p:nvPr>
            <p:ph idx="1"/>
          </p:nvPr>
        </p:nvSpPr>
        <p:spPr>
          <a:xfrm>
            <a:off x="0" y="908720"/>
            <a:ext cx="9144000" cy="5949280"/>
          </a:xfrm>
        </p:spPr>
        <p:txBody>
          <a:bodyPr>
            <a:normAutofit fontScale="85000" lnSpcReduction="20000"/>
          </a:bodyPr>
          <a:lstStyle/>
          <a:p>
            <a:pPr>
              <a:buNone/>
            </a:pPr>
            <a:r>
              <a:rPr lang="fr-FR" sz="2400" dirty="0">
                <a:latin typeface="Times New Roman" pitchFamily="18" charset="0"/>
                <a:cs typeface="Times New Roman" pitchFamily="18" charset="0"/>
              </a:rPr>
              <a:t>Louis-</a:t>
            </a:r>
            <a:r>
              <a:rPr lang="fr-FR" sz="2400" dirty="0" err="1">
                <a:latin typeface="Times New Roman" pitchFamily="18" charset="0"/>
                <a:cs typeface="Times New Roman" pitchFamily="18" charset="0"/>
              </a:rPr>
              <a:t>Sebastien</a:t>
            </a:r>
            <a:r>
              <a:rPr lang="fr-FR" sz="2400" dirty="0">
                <a:latin typeface="Times New Roman" pitchFamily="18" charset="0"/>
                <a:cs typeface="Times New Roman" pitchFamily="18" charset="0"/>
              </a:rPr>
              <a:t> Mercier, </a:t>
            </a:r>
            <a:r>
              <a:rPr lang="fr-FR" sz="2400" i="1" dirty="0">
                <a:latin typeface="Times New Roman" pitchFamily="18" charset="0"/>
                <a:cs typeface="Times New Roman" pitchFamily="18" charset="0"/>
              </a:rPr>
              <a:t>L’an 2440, rêve s’il en fut jamais, </a:t>
            </a:r>
            <a:r>
              <a:rPr lang="fr-FR" sz="2400" dirty="0">
                <a:latin typeface="Times New Roman" pitchFamily="18" charset="0"/>
                <a:cs typeface="Times New Roman" pitchFamily="18" charset="0"/>
              </a:rPr>
              <a:t>1771.</a:t>
            </a:r>
          </a:p>
          <a:p>
            <a:pPr algn="just">
              <a:buNone/>
            </a:pPr>
            <a:endParaRPr lang="fr-FR" sz="2400" dirty="0">
              <a:latin typeface="Times New Roman" pitchFamily="18" charset="0"/>
              <a:cs typeface="Times New Roman" pitchFamily="18" charset="0"/>
            </a:endParaRPr>
          </a:p>
          <a:p>
            <a:pPr algn="just"/>
            <a:r>
              <a:rPr lang="fr-FR" sz="2400" dirty="0">
                <a:latin typeface="Times New Roman" pitchFamily="18" charset="0"/>
                <a:cs typeface="Times New Roman" pitchFamily="18" charset="0"/>
              </a:rPr>
              <a:t>Il s'agit de la première utopie qui se situe ailleurs dans le temps, et non plus sur une autre Terre. Le narrateur commence par un dialogue sur les malheurs et les vices de la société française de la seconde moitié du XVIIIe (règne de Louis XVI). La nuit vient, il s’endort, mais se réveille…six cent soixante-dix ans plus tard, en 2440.</a:t>
            </a:r>
          </a:p>
          <a:p>
            <a:pPr algn="just"/>
            <a:endParaRPr lang="fr-FR" sz="2400" dirty="0">
              <a:latin typeface="Times New Roman" pitchFamily="18" charset="0"/>
              <a:cs typeface="Times New Roman" pitchFamily="18" charset="0"/>
            </a:endParaRPr>
          </a:p>
          <a:p>
            <a:pPr algn="just"/>
            <a:r>
              <a:rPr lang="fr-FR" sz="2400" dirty="0">
                <a:latin typeface="Times New Roman" pitchFamily="18" charset="0"/>
                <a:cs typeface="Times New Roman" pitchFamily="18" charset="0"/>
              </a:rPr>
              <a:t>La société française est bouleversée : l’oppression et les abus de pouvoir ont disparu ; la raison règne ; la justice prospère. L’égalité passe, aussi, par la description des vêtements (</a:t>
            </a:r>
            <a:r>
              <a:rPr lang="fr-FR" sz="2400" dirty="0" err="1">
                <a:latin typeface="Times New Roman" pitchFamily="18" charset="0"/>
                <a:cs typeface="Times New Roman" pitchFamily="18" charset="0"/>
              </a:rPr>
              <a:t>chap</a:t>
            </a:r>
            <a:r>
              <a:rPr lang="fr-FR" sz="2400" dirty="0">
                <a:latin typeface="Times New Roman" pitchFamily="18" charset="0"/>
                <a:cs typeface="Times New Roman" pitchFamily="18" charset="0"/>
              </a:rPr>
              <a:t> 6) : </a:t>
            </a:r>
          </a:p>
          <a:p>
            <a:pPr algn="just">
              <a:buNone/>
            </a:pPr>
            <a:r>
              <a:rPr lang="fr-FR" sz="2100" i="1" dirty="0">
                <a:latin typeface="Times New Roman" pitchFamily="18" charset="0"/>
                <a:cs typeface="Times New Roman" pitchFamily="18" charset="0"/>
              </a:rPr>
              <a:t>«  Les choses me </a:t>
            </a:r>
            <a:r>
              <a:rPr lang="fr-FR" sz="2100" i="1" dirty="0" err="1">
                <a:latin typeface="Times New Roman" pitchFamily="18" charset="0"/>
                <a:cs typeface="Times New Roman" pitchFamily="18" charset="0"/>
              </a:rPr>
              <a:t>paroissent</a:t>
            </a:r>
            <a:r>
              <a:rPr lang="fr-FR" sz="2100" i="1" dirty="0">
                <a:latin typeface="Times New Roman" pitchFamily="18" charset="0"/>
                <a:cs typeface="Times New Roman" pitchFamily="18" charset="0"/>
              </a:rPr>
              <a:t> un peu changées, dis-je à mon guide ; je vois que tout le monde est vêtu d'une manière simple et modeste, et depuis que nous marchons je n'ai pas encore rencontré sur mon chemin un seul habit doré : je n'ai distingué ni galons, ni manchettes à dentelles. De mon temps un luxe puéril et ruineux </a:t>
            </a:r>
            <a:r>
              <a:rPr lang="fr-FR" sz="2100" i="1" dirty="0" err="1">
                <a:latin typeface="Times New Roman" pitchFamily="18" charset="0"/>
                <a:cs typeface="Times New Roman" pitchFamily="18" charset="0"/>
              </a:rPr>
              <a:t>avoit</a:t>
            </a:r>
            <a:r>
              <a:rPr lang="fr-FR" sz="2100" i="1" dirty="0">
                <a:latin typeface="Times New Roman" pitchFamily="18" charset="0"/>
                <a:cs typeface="Times New Roman" pitchFamily="18" charset="0"/>
              </a:rPr>
              <a:t> dérangé toutes les cervelles ; un corps sans </a:t>
            </a:r>
            <a:r>
              <a:rPr lang="fr-FR" sz="2100" i="1" dirty="0" err="1">
                <a:latin typeface="Times New Roman" pitchFamily="18" charset="0"/>
                <a:cs typeface="Times New Roman" pitchFamily="18" charset="0"/>
              </a:rPr>
              <a:t>ame</a:t>
            </a:r>
            <a:r>
              <a:rPr lang="fr-FR" sz="2100" i="1" dirty="0">
                <a:latin typeface="Times New Roman" pitchFamily="18" charset="0"/>
                <a:cs typeface="Times New Roman" pitchFamily="18" charset="0"/>
              </a:rPr>
              <a:t> </a:t>
            </a:r>
            <a:r>
              <a:rPr lang="fr-FR" sz="2100" i="1" dirty="0" err="1">
                <a:latin typeface="Times New Roman" pitchFamily="18" charset="0"/>
                <a:cs typeface="Times New Roman" pitchFamily="18" charset="0"/>
              </a:rPr>
              <a:t>étoit</a:t>
            </a:r>
            <a:r>
              <a:rPr lang="fr-FR" sz="2100" i="1" dirty="0">
                <a:latin typeface="Times New Roman" pitchFamily="18" charset="0"/>
                <a:cs typeface="Times New Roman" pitchFamily="18" charset="0"/>
              </a:rPr>
              <a:t> surchargé de dorure, et l'automate alors </a:t>
            </a:r>
            <a:r>
              <a:rPr lang="fr-FR" sz="2100" i="1" dirty="0" err="1">
                <a:latin typeface="Times New Roman" pitchFamily="18" charset="0"/>
                <a:cs typeface="Times New Roman" pitchFamily="18" charset="0"/>
              </a:rPr>
              <a:t>ressembloit</a:t>
            </a:r>
            <a:r>
              <a:rPr lang="fr-FR" sz="2100" i="1" dirty="0">
                <a:latin typeface="Times New Roman" pitchFamily="18" charset="0"/>
                <a:cs typeface="Times New Roman" pitchFamily="18" charset="0"/>
              </a:rPr>
              <a:t> à un homme »</a:t>
            </a:r>
          </a:p>
          <a:p>
            <a:pPr algn="just">
              <a:buNone/>
            </a:pPr>
            <a:endParaRPr lang="fr-FR" sz="2400" dirty="0">
              <a:latin typeface="Times New Roman" pitchFamily="18" charset="0"/>
              <a:cs typeface="Times New Roman" pitchFamily="18" charset="0"/>
            </a:endParaRPr>
          </a:p>
          <a:p>
            <a:pPr algn="just"/>
            <a:r>
              <a:rPr lang="fr-FR" sz="2400" dirty="0">
                <a:latin typeface="Times New Roman" pitchFamily="18" charset="0"/>
                <a:cs typeface="Times New Roman" pitchFamily="18" charset="0"/>
              </a:rPr>
              <a:t>La portée critique du récit est donc, ici, une analyse historique de la société future. Une telle utopie temporelle tend à souligner la plus grande part « critique » de ce texte, puisque l’ailleurs est, en un sens, moins lointain – ou plus certainement réalisable. Une société où le mérite personnel (très influencé par le libéralisme économique naissant) remplace les privilèges héréditaires est, donc, possible et souhaitable. </a:t>
            </a:r>
          </a:p>
          <a:p>
            <a:endParaRPr lang="fr-FR" sz="2400" dirty="0"/>
          </a:p>
          <a:p>
            <a:pPr>
              <a:buNone/>
            </a:pP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814</TotalTime>
  <Words>2136</Words>
  <Application>Microsoft Office PowerPoint</Application>
  <PresentationFormat>Affichage à l'écran (4:3)</PresentationFormat>
  <Paragraphs>353</Paragraphs>
  <Slides>48</Slides>
  <Notes>0</Notes>
  <HiddenSlides>0</HiddenSlides>
  <MMClips>0</MMClips>
  <ScaleCrop>false</ScaleCrop>
  <HeadingPairs>
    <vt:vector size="4" baseType="variant">
      <vt:variant>
        <vt:lpstr>Thème</vt:lpstr>
      </vt:variant>
      <vt:variant>
        <vt:i4>1</vt:i4>
      </vt:variant>
      <vt:variant>
        <vt:lpstr>Titres des diapositives</vt:lpstr>
      </vt:variant>
      <vt:variant>
        <vt:i4>48</vt:i4>
      </vt:variant>
    </vt:vector>
  </HeadingPairs>
  <TitlesOfParts>
    <vt:vector size="49" baseType="lpstr">
      <vt:lpstr>Thème Office</vt:lpstr>
      <vt:lpstr>Théories Politiques  8 novembre 2022</vt:lpstr>
      <vt:lpstr>Plan du cours et Introduction</vt:lpstr>
      <vt:lpstr>Utopies : liste non exhaustive</vt:lpstr>
      <vt:lpstr>Définir l’utopie (1)</vt:lpstr>
      <vt:lpstr>Définir l’utopie (2)</vt:lpstr>
      <vt:lpstr>Définir l’utopie (3)</vt:lpstr>
      <vt:lpstr>Quelques exemples d’utopie </vt:lpstr>
      <vt:lpstr>Quelques exemples d’utopie </vt:lpstr>
      <vt:lpstr>Quelques exemples d’utopie </vt:lpstr>
      <vt:lpstr>Ce que nous disent les utopies</vt:lpstr>
      <vt:lpstr>La centralité de l’égalité et le refus de la propriété privée</vt:lpstr>
      <vt:lpstr>Utopie et propriété privée (S. Roza).</vt:lpstr>
      <vt:lpstr>L’organisation collective du travail</vt:lpstr>
      <vt:lpstr>Société autoritaire et critique du monde existant</vt:lpstr>
      <vt:lpstr>Insularité et histoire</vt:lpstr>
      <vt:lpstr>Insularité et histoire</vt:lpstr>
      <vt:lpstr>L’excellence morale et la tolérance </vt:lpstr>
      <vt:lpstr>Naissance de l’utopie, naissance de l’inégalité</vt:lpstr>
      <vt:lpstr>L’influence du Nouveau Monde</vt:lpstr>
      <vt:lpstr>La figure de l’étranger / de l’« autre » et ses leçons</vt:lpstr>
      <vt:lpstr>Les textes utopiques, des outils pour l’historien des idées</vt:lpstr>
      <vt:lpstr>Les textes utopiques, des outils pour l’historien des idées</vt:lpstr>
      <vt:lpstr>Diapositive 23</vt:lpstr>
      <vt:lpstr>Séance 2</vt:lpstr>
      <vt:lpstr>Point rapide sur vos connaissances XVe / XVIIIe.</vt:lpstr>
      <vt:lpstr>Qu’est-ce que les Lumières?</vt:lpstr>
      <vt:lpstr>Une bibliographie indicative (et des thèmes phares) (1)</vt:lpstr>
      <vt:lpstr>Une bibliographie indicative (et des thèmes phares) (2)</vt:lpstr>
      <vt:lpstr>Quelques problèmes</vt:lpstr>
      <vt:lpstr>Diapositive 30</vt:lpstr>
      <vt:lpstr>Une histoire sociale des idées avant la Révolution.</vt:lpstr>
      <vt:lpstr>Lumières et révolution : retour sur quelques évidences</vt:lpstr>
      <vt:lpstr>L’étude matérielle de la circulation livresque</vt:lpstr>
      <vt:lpstr>Les best-sellers du XVIIIe siècle</vt:lpstr>
      <vt:lpstr>L’étude matérielle de la circulation livresque</vt:lpstr>
      <vt:lpstr>Basses Lumières et « Rousseau des ruisseaux »</vt:lpstr>
      <vt:lpstr>De la lecture à l’action</vt:lpstr>
      <vt:lpstr>De la lecture à l’action</vt:lpstr>
      <vt:lpstr>Les méthodes de lecture</vt:lpstr>
      <vt:lpstr>Diapositive 40</vt:lpstr>
      <vt:lpstr>Une histoire sociale des idées populaires avant la Révolution.</vt:lpstr>
      <vt:lpstr>Une histoire sociale des idées populaires avant la RF : quels acteurs?</vt:lpstr>
      <vt:lpstr>Des études exemplaires : Le fromage et les vers. L’univers d’un meunier du XVIe siècle, traduit en 1980.</vt:lpstr>
      <vt:lpstr>Des études exemplaires : Le fromage et les vers. L’univers d’un meunier du XVIe siècle, traduit en 1980.</vt:lpstr>
      <vt:lpstr>Des études exemplaires : Carlo Ginzburg, Mythes emblèmes traces (1960’s / 1970’s).</vt:lpstr>
      <vt:lpstr>Des études exemplaires : Le désordre des familles (Arlette Farge et Michel Foucault), 1982.</vt:lpstr>
      <vt:lpstr>Des études exemplaires : Le désordre des familles (Arlette Farge et Michel Foucault), 1982.</vt:lpstr>
      <vt:lpstr>Des études exemplaires : Le désordre des familles (Arlette Farge et Michel Foucault), 1982.</vt:lpstr>
    </vt:vector>
  </TitlesOfParts>
  <Company>Mairie de Paris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Théories Politiques  8 novembre 2022</dc:title>
  <dc:creator>aubertlo</dc:creator>
  <cp:lastModifiedBy>aubertlo</cp:lastModifiedBy>
  <cp:revision>105</cp:revision>
  <dcterms:created xsi:type="dcterms:W3CDTF">2022-11-07T21:03:25Z</dcterms:created>
  <dcterms:modified xsi:type="dcterms:W3CDTF">2022-11-08T10:37:52Z</dcterms:modified>
</cp:coreProperties>
</file>