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62" r:id="rId3"/>
    <p:sldId id="263" r:id="rId4"/>
    <p:sldId id="264" r:id="rId5"/>
    <p:sldId id="265" r:id="rId6"/>
    <p:sldId id="266" r:id="rId7"/>
    <p:sldId id="267" r:id="rId8"/>
    <p:sldId id="268" r:id="rId9"/>
    <p:sldId id="269" r:id="rId10"/>
    <p:sldId id="270" r:id="rId11"/>
    <p:sldId id="271" r:id="rId12"/>
    <p:sldId id="272" r:id="rId13"/>
    <p:sldId id="273" r:id="rId14"/>
    <p:sldId id="274" r:id="rId15"/>
    <p:sldId id="275" r:id="rId16"/>
    <p:sldId id="276" r:id="rId17"/>
    <p:sldId id="277" r:id="rId18"/>
    <p:sldId id="278" r:id="rId19"/>
    <p:sldId id="279" r:id="rId20"/>
    <p:sldId id="258" r:id="rId21"/>
    <p:sldId id="281" r:id="rId22"/>
    <p:sldId id="282" r:id="rId23"/>
    <p:sldId id="284" r:id="rId24"/>
    <p:sldId id="296" r:id="rId25"/>
    <p:sldId id="293" r:id="rId26"/>
    <p:sldId id="295" r:id="rId27"/>
    <p:sldId id="294" r:id="rId28"/>
    <p:sldId id="259" r:id="rId29"/>
    <p:sldId id="260" r:id="rId30"/>
    <p:sldId id="261" r:id="rId31"/>
    <p:sldId id="280" r:id="rId32"/>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822"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1AF99925-08BD-43B9-83BD-C1A56DE277D0}" type="datetimeFigureOut">
              <a:rPr lang="fr-FR" smtClean="0"/>
              <a:t>14/11/2022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7B29DB6-2ACA-480A-83DD-E9B4BEF59D84}" type="slidenum">
              <a:rPr lang="fr-FR" smtClean="0"/>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1AF99925-08BD-43B9-83BD-C1A56DE277D0}" type="datetimeFigureOut">
              <a:rPr lang="fr-FR" smtClean="0"/>
              <a:t>14/11/2022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7B29DB6-2ACA-480A-83DD-E9B4BEF59D84}" type="slidenum">
              <a:rPr lang="fr-FR" smtClean="0"/>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1AF99925-08BD-43B9-83BD-C1A56DE277D0}" type="datetimeFigureOut">
              <a:rPr lang="fr-FR" smtClean="0"/>
              <a:t>14/11/2022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7B29DB6-2ACA-480A-83DD-E9B4BEF59D84}" type="slidenum">
              <a:rPr lang="fr-FR" smtClean="0"/>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1AF99925-08BD-43B9-83BD-C1A56DE277D0}" type="datetimeFigureOut">
              <a:rPr lang="fr-FR" smtClean="0"/>
              <a:t>14/11/2022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7B29DB6-2ACA-480A-83DD-E9B4BEF59D84}" type="slidenum">
              <a:rPr lang="fr-FR" smtClean="0"/>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1AF99925-08BD-43B9-83BD-C1A56DE277D0}" type="datetimeFigureOut">
              <a:rPr lang="fr-FR" smtClean="0"/>
              <a:t>14/11/2022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7B29DB6-2ACA-480A-83DD-E9B4BEF59D84}" type="slidenum">
              <a:rPr lang="fr-FR" smtClean="0"/>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1AF99925-08BD-43B9-83BD-C1A56DE277D0}" type="datetimeFigureOut">
              <a:rPr lang="fr-FR" smtClean="0"/>
              <a:t>14/11/2022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A7B29DB6-2ACA-480A-83DD-E9B4BEF59D84}" type="slidenum">
              <a:rPr lang="fr-FR" smtClean="0"/>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1AF99925-08BD-43B9-83BD-C1A56DE277D0}" type="datetimeFigureOut">
              <a:rPr lang="fr-FR" smtClean="0"/>
              <a:t>14/11/2022</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A7B29DB6-2ACA-480A-83DD-E9B4BEF59D84}" type="slidenum">
              <a:rPr lang="fr-FR" smtClean="0"/>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1AF99925-08BD-43B9-83BD-C1A56DE277D0}" type="datetimeFigureOut">
              <a:rPr lang="fr-FR" smtClean="0"/>
              <a:t>14/11/2022</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A7B29DB6-2ACA-480A-83DD-E9B4BEF59D84}" type="slidenum">
              <a:rPr lang="fr-FR" smtClean="0"/>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1AF99925-08BD-43B9-83BD-C1A56DE277D0}" type="datetimeFigureOut">
              <a:rPr lang="fr-FR" smtClean="0"/>
              <a:t>14/11/2022</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A7B29DB6-2ACA-480A-83DD-E9B4BEF59D84}" type="slidenum">
              <a:rPr lang="fr-FR" smtClean="0"/>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1AF99925-08BD-43B9-83BD-C1A56DE277D0}" type="datetimeFigureOut">
              <a:rPr lang="fr-FR" smtClean="0"/>
              <a:t>14/11/2022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A7B29DB6-2ACA-480A-83DD-E9B4BEF59D84}" type="slidenum">
              <a:rPr lang="fr-FR" smtClean="0"/>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1AF99925-08BD-43B9-83BD-C1A56DE277D0}" type="datetimeFigureOut">
              <a:rPr lang="fr-FR" smtClean="0"/>
              <a:t>14/11/2022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A7B29DB6-2ACA-480A-83DD-E9B4BEF59D84}" type="slidenum">
              <a:rPr lang="fr-FR" smtClean="0"/>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AF99925-08BD-43B9-83BD-C1A56DE277D0}" type="datetimeFigureOut">
              <a:rPr lang="fr-FR" smtClean="0"/>
              <a:t>14/11/2022</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7B29DB6-2ACA-480A-83DD-E9B4BEF59D84}" type="slidenum">
              <a:rPr lang="fr-FR" smtClean="0"/>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s://publishing.cdlib.org/ucpressebooks/view?docId=ft0z09n7hf;brand=ucpress"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755576" y="1268760"/>
            <a:ext cx="7772400" cy="2304256"/>
          </a:xfrm>
        </p:spPr>
        <p:txBody>
          <a:bodyPr>
            <a:normAutofit/>
          </a:bodyPr>
          <a:lstStyle/>
          <a:p>
            <a:r>
              <a:rPr lang="fr-FR" sz="6000" b="1" dirty="0" smtClean="0">
                <a:latin typeface="Times New Roman" pitchFamily="18" charset="0"/>
                <a:cs typeface="Times New Roman" pitchFamily="18" charset="0"/>
              </a:rPr>
              <a:t>Philosophie Politique</a:t>
            </a:r>
            <a:endParaRPr lang="fr-FR" sz="6000" b="1" dirty="0">
              <a:latin typeface="Times New Roman" pitchFamily="18" charset="0"/>
              <a:cs typeface="Times New Roman" pitchFamily="18" charset="0"/>
            </a:endParaRPr>
          </a:p>
        </p:txBody>
      </p:sp>
      <p:sp>
        <p:nvSpPr>
          <p:cNvPr id="3" name="Sous-titre 2"/>
          <p:cNvSpPr>
            <a:spLocks noGrp="1"/>
          </p:cNvSpPr>
          <p:nvPr>
            <p:ph type="subTitle" idx="1"/>
          </p:nvPr>
        </p:nvSpPr>
        <p:spPr>
          <a:xfrm>
            <a:off x="1371600" y="4221088"/>
            <a:ext cx="6400800" cy="1417712"/>
          </a:xfrm>
        </p:spPr>
        <p:txBody>
          <a:bodyPr/>
          <a:lstStyle/>
          <a:p>
            <a:r>
              <a:rPr lang="fr-FR" dirty="0" smtClean="0"/>
              <a:t>Master 1</a:t>
            </a:r>
          </a:p>
          <a:p>
            <a:r>
              <a:rPr lang="fr-FR" dirty="0" smtClean="0"/>
              <a:t>Séance </a:t>
            </a:r>
            <a:r>
              <a:rPr lang="fr-FR" dirty="0" smtClean="0"/>
              <a:t>du </a:t>
            </a:r>
            <a:r>
              <a:rPr lang="fr-FR" dirty="0" smtClean="0"/>
              <a:t>15 </a:t>
            </a:r>
            <a:r>
              <a:rPr lang="fr-FR" dirty="0" smtClean="0"/>
              <a:t>novembre 2022</a:t>
            </a:r>
            <a:endParaRPr lang="fr-FR"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9144000" cy="1143000"/>
          </a:xfrm>
        </p:spPr>
        <p:txBody>
          <a:bodyPr>
            <a:noAutofit/>
          </a:bodyPr>
          <a:lstStyle/>
          <a:p>
            <a:r>
              <a:rPr lang="fr-FR" sz="3200" b="1" dirty="0" smtClean="0">
                <a:latin typeface="Times New Roman" pitchFamily="18" charset="0"/>
                <a:cs typeface="Times New Roman" pitchFamily="18" charset="0"/>
              </a:rPr>
              <a:t>Penser ensemble le </a:t>
            </a:r>
            <a:r>
              <a:rPr lang="fr-FR" sz="3200" b="1" i="1" dirty="0" smtClean="0">
                <a:latin typeface="Times New Roman" pitchFamily="18" charset="0"/>
                <a:cs typeface="Times New Roman" pitchFamily="18" charset="0"/>
              </a:rPr>
              <a:t>Second Discours </a:t>
            </a:r>
            <a:r>
              <a:rPr lang="fr-FR" sz="3200" b="1" dirty="0" smtClean="0">
                <a:latin typeface="Times New Roman" pitchFamily="18" charset="0"/>
                <a:cs typeface="Times New Roman" pitchFamily="18" charset="0"/>
              </a:rPr>
              <a:t>et le </a:t>
            </a:r>
            <a:r>
              <a:rPr lang="fr-FR" sz="3200" b="1" i="1" dirty="0" smtClean="0">
                <a:latin typeface="Times New Roman" pitchFamily="18" charset="0"/>
                <a:cs typeface="Times New Roman" pitchFamily="18" charset="0"/>
              </a:rPr>
              <a:t>Contrat Social</a:t>
            </a:r>
            <a:endParaRPr lang="fr-FR" sz="3200" b="1" dirty="0">
              <a:latin typeface="Times New Roman" pitchFamily="18" charset="0"/>
              <a:cs typeface="Times New Roman" pitchFamily="18" charset="0"/>
            </a:endParaRPr>
          </a:p>
        </p:txBody>
      </p:sp>
      <p:sp>
        <p:nvSpPr>
          <p:cNvPr id="3" name="Espace réservé du contenu 2"/>
          <p:cNvSpPr>
            <a:spLocks noGrp="1"/>
          </p:cNvSpPr>
          <p:nvPr>
            <p:ph idx="1"/>
          </p:nvPr>
        </p:nvSpPr>
        <p:spPr>
          <a:xfrm>
            <a:off x="0" y="1484784"/>
            <a:ext cx="9144000" cy="5373216"/>
          </a:xfrm>
        </p:spPr>
        <p:txBody>
          <a:bodyPr>
            <a:normAutofit fontScale="70000" lnSpcReduction="20000"/>
          </a:bodyPr>
          <a:lstStyle/>
          <a:p>
            <a:pPr>
              <a:buNone/>
            </a:pPr>
            <a:r>
              <a:rPr lang="fr-FR" sz="2800" dirty="0" smtClean="0">
                <a:latin typeface="Times New Roman" pitchFamily="18" charset="0"/>
                <a:cs typeface="Times New Roman" pitchFamily="18" charset="0"/>
              </a:rPr>
              <a:t>	</a:t>
            </a:r>
            <a:r>
              <a:rPr lang="fr-FR" sz="2600" dirty="0" smtClean="0">
                <a:latin typeface="Times New Roman" pitchFamily="18" charset="0"/>
                <a:cs typeface="Times New Roman" pitchFamily="18" charset="0"/>
              </a:rPr>
              <a:t>Bruno </a:t>
            </a:r>
            <a:r>
              <a:rPr lang="fr-FR" sz="2600" dirty="0" err="1" smtClean="0">
                <a:latin typeface="Times New Roman" pitchFamily="18" charset="0"/>
                <a:cs typeface="Times New Roman" pitchFamily="18" charset="0"/>
              </a:rPr>
              <a:t>Bernardi</a:t>
            </a:r>
            <a:r>
              <a:rPr lang="fr-FR" sz="2600" dirty="0" smtClean="0">
                <a:latin typeface="Times New Roman" pitchFamily="18" charset="0"/>
                <a:cs typeface="Times New Roman" pitchFamily="18" charset="0"/>
              </a:rPr>
              <a:t> : </a:t>
            </a:r>
          </a:p>
          <a:p>
            <a:pPr algn="just" hangingPunct="0">
              <a:buNone/>
            </a:pPr>
            <a:r>
              <a:rPr lang="fr-FR" sz="2600" i="1" dirty="0" smtClean="0">
                <a:latin typeface="Times New Roman" pitchFamily="18" charset="0"/>
                <a:cs typeface="Times New Roman" pitchFamily="18" charset="0"/>
              </a:rPr>
              <a:t>	« Le discours a montré comment les "progrès de l'inégalité" engendraient la servitude ; le traité démontrera que l'établissement de la liberté exige celui de l'égalité. La première démarche était anthropologique et induisait des conséquences politiques, la seconde est politique et requiert un fondement anthropologique. Les problématiques sont fortement distinctes. Leur point de départ commun est un constat : les sociétés humaines sont faites d'inégalité et de servitude ».</a:t>
            </a:r>
          </a:p>
          <a:p>
            <a:pPr algn="just" hangingPunct="0">
              <a:buNone/>
            </a:pPr>
            <a:endParaRPr lang="fr-FR" sz="2600" b="1" dirty="0" smtClean="0">
              <a:latin typeface="Times New Roman" pitchFamily="18" charset="0"/>
              <a:cs typeface="Times New Roman" pitchFamily="18" charset="0"/>
            </a:endParaRPr>
          </a:p>
          <a:p>
            <a:pPr algn="just" hangingPunct="0"/>
            <a:r>
              <a:rPr lang="fr-FR" sz="2600" dirty="0" smtClean="0">
                <a:latin typeface="Times New Roman" pitchFamily="18" charset="0"/>
                <a:cs typeface="Times New Roman" pitchFamily="18" charset="0"/>
              </a:rPr>
              <a:t>Dans le </a:t>
            </a:r>
            <a:r>
              <a:rPr lang="fr-FR" sz="2600" i="1" dirty="0" smtClean="0">
                <a:latin typeface="Times New Roman" pitchFamily="18" charset="0"/>
                <a:cs typeface="Times New Roman" pitchFamily="18" charset="0"/>
              </a:rPr>
              <a:t>Contrat Social</a:t>
            </a:r>
            <a:r>
              <a:rPr lang="fr-FR" sz="2600" dirty="0" smtClean="0">
                <a:latin typeface="Times New Roman" pitchFamily="18" charset="0"/>
                <a:cs typeface="Times New Roman" pitchFamily="18" charset="0"/>
              </a:rPr>
              <a:t>, on peut dire que Rousseau part du fait général que nous ne pouvons pas vivre autrement qu'en société, dans l'état civil. Du coup, étant donné que l'état de nature n'est pas un objectif, il s'agit de savoir comment organiser l'état civil.</a:t>
            </a:r>
          </a:p>
          <a:p>
            <a:pPr algn="just" hangingPunct="0"/>
            <a:endParaRPr lang="fr-FR" sz="2600" dirty="0" smtClean="0">
              <a:latin typeface="Times New Roman" pitchFamily="18" charset="0"/>
              <a:cs typeface="Times New Roman" pitchFamily="18" charset="0"/>
            </a:endParaRPr>
          </a:p>
          <a:p>
            <a:pPr algn="just" hangingPunct="0">
              <a:buNone/>
            </a:pPr>
            <a:r>
              <a:rPr lang="fr-FR" sz="2600" dirty="0" smtClean="0">
                <a:latin typeface="Times New Roman" pitchFamily="18" charset="0"/>
                <a:cs typeface="Times New Roman" pitchFamily="18" charset="0"/>
              </a:rPr>
              <a:t>Livre I chapitre 6 : </a:t>
            </a:r>
          </a:p>
          <a:p>
            <a:pPr algn="just" hangingPunct="0">
              <a:buNone/>
            </a:pPr>
            <a:r>
              <a:rPr lang="fr-FR" sz="2600" i="1" dirty="0" smtClean="0">
                <a:latin typeface="Times New Roman" pitchFamily="18" charset="0"/>
                <a:cs typeface="Times New Roman" pitchFamily="18" charset="0"/>
              </a:rPr>
              <a:t>	« Je suppose que les hommes parvenus à ce point où les obstacles qui nuisent à leur conservation dans l'état de nature, l'emportent par leur résistance sur les forces que chaque individu peut employer pour se maintenir dans cet état. Alors cet état primitif ne peut plus subsister, et le genre humain périrait s'il ne changeait sa manière d'être […]. "Or, comme les hommes ne peuvent engendrer de nouvelles forces, mais seulement unir et diriger celles qui existe, ils n'ont plus d'autre moyen pour se conserver, que de former par agrégation une somme de forces qui puisse l'emporter sur la résistance, de les mettre en jeu par un seul mobile et de les faire agir de concert".</a:t>
            </a:r>
          </a:p>
          <a:p>
            <a:pPr>
              <a:buNone/>
            </a:pPr>
            <a:endParaRPr lang="fr-FR" dirty="0" smtClean="0"/>
          </a:p>
          <a:p>
            <a:pPr>
              <a:buNone/>
            </a:pPr>
            <a:endParaRPr lang="fr-FR"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9144000" cy="620688"/>
          </a:xfrm>
        </p:spPr>
        <p:txBody>
          <a:bodyPr>
            <a:normAutofit fontScale="90000"/>
          </a:bodyPr>
          <a:lstStyle/>
          <a:p>
            <a:r>
              <a:rPr lang="fr-FR" sz="3600" b="1" i="1" dirty="0" smtClean="0">
                <a:latin typeface="Times New Roman" pitchFamily="18" charset="0"/>
                <a:cs typeface="Times New Roman" pitchFamily="18" charset="0"/>
              </a:rPr>
              <a:t>Le « second » discours </a:t>
            </a:r>
            <a:r>
              <a:rPr lang="fr-FR" sz="3600" b="1" dirty="0" smtClean="0">
                <a:latin typeface="Times New Roman" pitchFamily="18" charset="0"/>
                <a:cs typeface="Times New Roman" pitchFamily="18" charset="0"/>
              </a:rPr>
              <a:t>(1755).</a:t>
            </a:r>
            <a:endParaRPr lang="fr-FR" sz="3600" b="1" i="1" dirty="0">
              <a:latin typeface="Times New Roman" pitchFamily="18" charset="0"/>
              <a:cs typeface="Times New Roman" pitchFamily="18" charset="0"/>
            </a:endParaRPr>
          </a:p>
        </p:txBody>
      </p:sp>
      <p:sp>
        <p:nvSpPr>
          <p:cNvPr id="3" name="Espace réservé du contenu 2"/>
          <p:cNvSpPr>
            <a:spLocks noGrp="1"/>
          </p:cNvSpPr>
          <p:nvPr>
            <p:ph idx="1"/>
          </p:nvPr>
        </p:nvSpPr>
        <p:spPr>
          <a:xfrm>
            <a:off x="0" y="764704"/>
            <a:ext cx="9144000" cy="6093296"/>
          </a:xfrm>
        </p:spPr>
        <p:txBody>
          <a:bodyPr>
            <a:normAutofit fontScale="77500" lnSpcReduction="20000"/>
          </a:bodyPr>
          <a:lstStyle/>
          <a:p>
            <a:pPr algn="just"/>
            <a:r>
              <a:rPr lang="fr-FR" sz="2600" dirty="0" smtClean="0">
                <a:latin typeface="Times New Roman" pitchFamily="18" charset="0"/>
                <a:cs typeface="Times New Roman" pitchFamily="18" charset="0"/>
              </a:rPr>
              <a:t>Question, à nouveau, de l’Académie de Dijon, à une époque où ce type de question est fréquente. La question était : « Quelle est l'origine de l'inégalité parmi les hommes, et si elle est autorisée par la loi naturelle ? ».</a:t>
            </a:r>
          </a:p>
          <a:p>
            <a:pPr algn="just">
              <a:buNone/>
            </a:pPr>
            <a:r>
              <a:rPr lang="fr-FR" sz="1800" i="1" dirty="0" err="1" smtClean="0">
                <a:latin typeface="Times New Roman" pitchFamily="18" charset="0"/>
                <a:cs typeface="Times New Roman" pitchFamily="18" charset="0"/>
              </a:rPr>
              <a:t>Rq</a:t>
            </a:r>
            <a:r>
              <a:rPr lang="fr-FR" sz="1800" i="1" dirty="0" smtClean="0">
                <a:latin typeface="Times New Roman" pitchFamily="18" charset="0"/>
                <a:cs typeface="Times New Roman" pitchFamily="18" charset="0"/>
              </a:rPr>
              <a:t> :</a:t>
            </a:r>
            <a:r>
              <a:rPr lang="fr-FR" sz="1800" dirty="0" smtClean="0">
                <a:latin typeface="Times New Roman" pitchFamily="18" charset="0"/>
                <a:cs typeface="Times New Roman" pitchFamily="18" charset="0"/>
              </a:rPr>
              <a:t> </a:t>
            </a:r>
            <a:r>
              <a:rPr lang="fr-FR" sz="1800" i="1" dirty="0" smtClean="0">
                <a:latin typeface="Times New Roman" pitchFamily="18" charset="0"/>
                <a:cs typeface="Times New Roman" pitchFamily="18" charset="0"/>
              </a:rPr>
              <a:t>Vient de sortir Laurence Fontaine, </a:t>
            </a:r>
            <a:r>
              <a:rPr lang="fr-FR" sz="1800" dirty="0" smtClean="0">
                <a:latin typeface="Times New Roman" pitchFamily="18" charset="0"/>
                <a:cs typeface="Times New Roman" pitchFamily="18" charset="0"/>
              </a:rPr>
              <a:t>Vivre pauvre. Quelques enseignements tirés de l’Europe des Lumières.</a:t>
            </a:r>
          </a:p>
          <a:p>
            <a:pPr algn="just">
              <a:buNone/>
            </a:pPr>
            <a:endParaRPr lang="fr-FR" sz="2400" dirty="0" smtClean="0">
              <a:latin typeface="Times New Roman" pitchFamily="18" charset="0"/>
              <a:cs typeface="Times New Roman" pitchFamily="18" charset="0"/>
            </a:endParaRPr>
          </a:p>
          <a:p>
            <a:pPr algn="just"/>
            <a:r>
              <a:rPr lang="fr-FR" sz="2900" b="1" dirty="0" smtClean="0">
                <a:latin typeface="Times New Roman" pitchFamily="18" charset="0"/>
                <a:cs typeface="Times New Roman" pitchFamily="18" charset="0"/>
              </a:rPr>
              <a:t>Une anthropologie optimiste mais une société (voir, mieux, une sociabilité) corruptrice.</a:t>
            </a:r>
          </a:p>
          <a:p>
            <a:pPr algn="just">
              <a:buNone/>
            </a:pPr>
            <a:r>
              <a:rPr lang="fr-FR" sz="2300" i="1" dirty="0" smtClean="0">
                <a:latin typeface="Times New Roman" pitchFamily="18" charset="0"/>
                <a:cs typeface="Times New Roman" pitchFamily="18" charset="0"/>
              </a:rPr>
              <a:t>	« Tant que les hommes se contentèrent de leurs cabanes rustiques, tant qu'ils se bornèrent à coudre leurs habits de peaux avec des épines ou des arêtes, à se parer de plumes et de coquillages, à se peindre le corps de diverses couleurs, à perfectionner ou à embellir leurs arcs et leurs flèches, à tailler avec des pierres tranchantes quelques canots de pêcheurs ou quelques grossiers instruments de musique, en un mot tant qu'ils ne s'appliquèrent qu'à des ouvrages qu'un seul pouvait faire, et qu'à des arts qui n'avaient pas besoin du concours de plusieurs mains, ils vécurent libres, sains, bons et heureux autant qu'ils pouvaient l'être par leur nature, et continuèrent à jouir entre eux des douceurs d'un commerce indépendant: mais dès l'instant qu'un homme eut besoin du secours d'un autre; dès qu'on s'aperçut qu'il était utile à un seul d'avoir des provisions pour deux, l'égalité disparut, la propriété s'introduisit, le travail devint nécessaire et les vastes forêts se changèrent en des campagnes riantes qu'il fallut arroser de la sueur des hommes, et dans lesquelles on vit bientôt l'esclavage et la misère germer et croître avec les moissons ».</a:t>
            </a:r>
          </a:p>
          <a:p>
            <a:pPr algn="just"/>
            <a:endParaRPr lang="fr-FR" sz="2400" dirty="0" smtClean="0">
              <a:latin typeface="Times New Roman" pitchFamily="18" charset="0"/>
              <a:cs typeface="Times New Roman" pitchFamily="18" charset="0"/>
            </a:endParaRPr>
          </a:p>
          <a:p>
            <a:pPr algn="just"/>
            <a:r>
              <a:rPr lang="fr-FR" sz="2400" dirty="0" smtClean="0">
                <a:latin typeface="Times New Roman" pitchFamily="18" charset="0"/>
                <a:cs typeface="Times New Roman" pitchFamily="18" charset="0"/>
              </a:rPr>
              <a:t>3 éléments centraux à l’état de nature : l’amour de soi, la pitié, la </a:t>
            </a:r>
            <a:r>
              <a:rPr lang="fr-FR" sz="2400" dirty="0" err="1" smtClean="0">
                <a:latin typeface="Times New Roman" pitchFamily="18" charset="0"/>
                <a:cs typeface="Times New Roman" pitchFamily="18" charset="0"/>
              </a:rPr>
              <a:t>perfectabilité</a:t>
            </a:r>
            <a:r>
              <a:rPr lang="fr-FR" sz="2400" dirty="0" smtClean="0">
                <a:latin typeface="Times New Roman" pitchFamily="18" charset="0"/>
                <a:cs typeface="Times New Roman" pitchFamily="18" charset="0"/>
              </a:rPr>
              <a:t> (capacité que l’homme a de s’améliorer au cours du temps ; l’homme est un être historique qui prend appui sur l’expérience);</a:t>
            </a:r>
          </a:p>
          <a:p>
            <a:pPr>
              <a:buNone/>
            </a:pPr>
            <a:endParaRPr lang="fr-FR" sz="2400" dirty="0" smtClean="0">
              <a:latin typeface="Times New Roman" pitchFamily="18" charset="0"/>
              <a:cs typeface="Times New Roman" pitchFamily="18" charset="0"/>
            </a:endParaRPr>
          </a:p>
          <a:p>
            <a:endParaRPr lang="fr-FR" sz="2400"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9144000" cy="692696"/>
          </a:xfrm>
        </p:spPr>
        <p:txBody>
          <a:bodyPr>
            <a:normAutofit/>
          </a:bodyPr>
          <a:lstStyle/>
          <a:p>
            <a:r>
              <a:rPr lang="fr-FR" sz="3600" b="1" dirty="0" smtClean="0">
                <a:latin typeface="Times New Roman" pitchFamily="18" charset="0"/>
                <a:cs typeface="Times New Roman" pitchFamily="18" charset="0"/>
              </a:rPr>
              <a:t>Un état de nature authentique</a:t>
            </a:r>
            <a:endParaRPr lang="fr-FR" sz="3600" b="1" dirty="0">
              <a:latin typeface="Times New Roman" pitchFamily="18" charset="0"/>
              <a:cs typeface="Times New Roman" pitchFamily="18" charset="0"/>
            </a:endParaRPr>
          </a:p>
        </p:txBody>
      </p:sp>
      <p:sp>
        <p:nvSpPr>
          <p:cNvPr id="3" name="Espace réservé du contenu 2"/>
          <p:cNvSpPr>
            <a:spLocks noGrp="1"/>
          </p:cNvSpPr>
          <p:nvPr>
            <p:ph idx="1"/>
          </p:nvPr>
        </p:nvSpPr>
        <p:spPr>
          <a:xfrm>
            <a:off x="0" y="1124744"/>
            <a:ext cx="9144000" cy="5733256"/>
          </a:xfrm>
        </p:spPr>
        <p:txBody>
          <a:bodyPr>
            <a:normAutofit fontScale="85000" lnSpcReduction="20000"/>
          </a:bodyPr>
          <a:lstStyle/>
          <a:p>
            <a:pPr algn="just">
              <a:buNone/>
            </a:pPr>
            <a:r>
              <a:rPr lang="fr-FR" i="1" dirty="0" smtClean="0">
                <a:latin typeface="Times New Roman" pitchFamily="18" charset="0"/>
                <a:cs typeface="Times New Roman" pitchFamily="18" charset="0"/>
              </a:rPr>
              <a:t>	« Les philosophes qui ont examiné les fondements de la société ont tous senti la nécessité de remonter jusqu'à l'état de nature, mais aucun d'eux n'y est arrivé. Les uns n'ont point balancé à supposer à l'homme dans cet état la notion du juste et de l'injuste, sans se soucier de montrer qu'il dût avoir cette notion, ni même qu'elle lui fût utile. D'autres ont parlé du droit naturel que chacun a de conserver ce qui lui appartient, sans expliquer ce qu'ils entendaient par appartenir ; d'autres donnant d'abord au plus fort l'autorité sur le plus faible, ont aussitôt fait naître le gouvernement, sans songer au temps qui dut s'écouler avant que le sens des mots d'autorité et de gouvernement pût exister parmi les hommes. Enfin tous, parlant sans cesse de besoin, d'avidité, d'oppression, de désirs, et d'orgueil, ont transporté à l'état de nature des idées qu'ils avaient prises dans la société. Ils parlaient de l'homme sauvage, et ils peignaient l'homme civil. »</a:t>
            </a:r>
          </a:p>
          <a:p>
            <a:endParaRPr lang="fr-FR"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9144000" cy="620688"/>
          </a:xfrm>
        </p:spPr>
        <p:txBody>
          <a:bodyPr>
            <a:normAutofit fontScale="90000"/>
          </a:bodyPr>
          <a:lstStyle/>
          <a:p>
            <a:r>
              <a:rPr lang="fr-FR" sz="3600" b="1" i="1" dirty="0" smtClean="0">
                <a:latin typeface="Times New Roman" pitchFamily="18" charset="0"/>
                <a:cs typeface="Times New Roman" pitchFamily="18" charset="0"/>
              </a:rPr>
              <a:t>Le « second » discours </a:t>
            </a:r>
            <a:r>
              <a:rPr lang="fr-FR" sz="3600" b="1" dirty="0" smtClean="0">
                <a:latin typeface="Times New Roman" pitchFamily="18" charset="0"/>
                <a:cs typeface="Times New Roman" pitchFamily="18" charset="0"/>
              </a:rPr>
              <a:t>(1755).</a:t>
            </a:r>
            <a:endParaRPr lang="fr-FR" sz="3600" b="1" i="1" dirty="0">
              <a:latin typeface="Times New Roman" pitchFamily="18" charset="0"/>
              <a:cs typeface="Times New Roman" pitchFamily="18" charset="0"/>
            </a:endParaRPr>
          </a:p>
        </p:txBody>
      </p:sp>
      <p:sp>
        <p:nvSpPr>
          <p:cNvPr id="3" name="Espace réservé du contenu 2"/>
          <p:cNvSpPr>
            <a:spLocks noGrp="1"/>
          </p:cNvSpPr>
          <p:nvPr>
            <p:ph idx="1"/>
          </p:nvPr>
        </p:nvSpPr>
        <p:spPr>
          <a:xfrm>
            <a:off x="0" y="980728"/>
            <a:ext cx="9144000" cy="5877272"/>
          </a:xfrm>
        </p:spPr>
        <p:txBody>
          <a:bodyPr>
            <a:normAutofit/>
          </a:bodyPr>
          <a:lstStyle/>
          <a:p>
            <a:pPr algn="just"/>
            <a:r>
              <a:rPr lang="fr-FR" sz="2400" b="1" dirty="0" smtClean="0">
                <a:latin typeface="Times New Roman" pitchFamily="18" charset="0"/>
                <a:cs typeface="Times New Roman" pitchFamily="18" charset="0"/>
              </a:rPr>
              <a:t>Sortie de l’état de nature et naissance de la corruption : la propriété privée, mal originel.</a:t>
            </a:r>
          </a:p>
          <a:p>
            <a:pPr algn="just">
              <a:buNone/>
            </a:pPr>
            <a:r>
              <a:rPr lang="fr-FR" sz="2400" i="1" dirty="0" smtClean="0">
                <a:latin typeface="Times New Roman" pitchFamily="18" charset="0"/>
                <a:cs typeface="Times New Roman" pitchFamily="18" charset="0"/>
              </a:rPr>
              <a:t>	« Le premier qui, ayant enclos un terrain, s'avisa de dire « Ceci est à moi », et trouva des gens assez simples pour le croire, fut le vrai fondateur de la société civile ».</a:t>
            </a:r>
          </a:p>
          <a:p>
            <a:pPr>
              <a:buNone/>
            </a:pPr>
            <a:endParaRPr lang="fr-FR" sz="2400" dirty="0" smtClean="0">
              <a:latin typeface="Times New Roman" pitchFamily="18" charset="0"/>
              <a:cs typeface="Times New Roman" pitchFamily="18" charset="0"/>
            </a:endParaRPr>
          </a:p>
          <a:p>
            <a:pPr algn="just"/>
            <a:r>
              <a:rPr lang="fr-FR" sz="2400" dirty="0" smtClean="0">
                <a:latin typeface="Times New Roman" pitchFamily="18" charset="0"/>
                <a:cs typeface="Times New Roman" pitchFamily="18" charset="0"/>
              </a:rPr>
              <a:t>L’homme est né libre, et c’est la société qui le corrompt. Rousseau retrace l’idée de la chute de l’homme, dans la droite ligne de la pensée religieuse. </a:t>
            </a:r>
          </a:p>
          <a:p>
            <a:endParaRPr lang="fr-FR" sz="2400" dirty="0" smtClean="0">
              <a:latin typeface="Times New Roman" pitchFamily="18" charset="0"/>
              <a:cs typeface="Times New Roman" pitchFamily="18" charset="0"/>
            </a:endParaRPr>
          </a:p>
          <a:p>
            <a:r>
              <a:rPr lang="fr-FR" sz="2400" dirty="0" smtClean="0">
                <a:latin typeface="Times New Roman" pitchFamily="18" charset="0"/>
                <a:cs typeface="Times New Roman" pitchFamily="18" charset="0"/>
              </a:rPr>
              <a:t>Le second discours retrace cette chute et aboutit au fait que le contrat civil qui unit les hommes est illégitime</a:t>
            </a:r>
            <a:r>
              <a:rPr lang="fr-FR" sz="2400" dirty="0" smtClean="0">
                <a:latin typeface="Times New Roman" pitchFamily="18" charset="0"/>
                <a:cs typeface="Times New Roman" pitchFamily="18" charset="0"/>
              </a:rPr>
              <a:t>.</a:t>
            </a:r>
          </a:p>
          <a:p>
            <a:endParaRPr lang="fr-FR" sz="2400" dirty="0">
              <a:latin typeface="Times New Roman" pitchFamily="18" charset="0"/>
              <a:cs typeface="Times New Roman" pitchFamily="18" charset="0"/>
            </a:endParaRPr>
          </a:p>
          <a:p>
            <a:pPr algn="ctr">
              <a:buNone/>
            </a:pPr>
            <a:r>
              <a:rPr lang="fr-FR" sz="2000" i="1" dirty="0" err="1" smtClean="0">
                <a:latin typeface="Times New Roman" pitchFamily="18" charset="0"/>
                <a:cs typeface="Times New Roman" pitchFamily="18" charset="0"/>
              </a:rPr>
              <a:t>Rq</a:t>
            </a:r>
            <a:r>
              <a:rPr lang="fr-FR" sz="2000" i="1" dirty="0" smtClean="0">
                <a:latin typeface="Times New Roman" pitchFamily="18" charset="0"/>
                <a:cs typeface="Times New Roman" pitchFamily="18" charset="0"/>
              </a:rPr>
              <a:t> : Ce texte est l’une des lectures suivies du cours de F. </a:t>
            </a:r>
            <a:r>
              <a:rPr lang="fr-FR" sz="2000" i="1" dirty="0" err="1" smtClean="0">
                <a:latin typeface="Times New Roman" pitchFamily="18" charset="0"/>
                <a:cs typeface="Times New Roman" pitchFamily="18" charset="0"/>
              </a:rPr>
              <a:t>Matonti</a:t>
            </a:r>
            <a:r>
              <a:rPr lang="fr-FR" sz="2000" i="1" dirty="0" smtClean="0">
                <a:latin typeface="Times New Roman" pitchFamily="18" charset="0"/>
                <a:cs typeface="Times New Roman" pitchFamily="18" charset="0"/>
              </a:rPr>
              <a:t> en L3.</a:t>
            </a:r>
            <a:endParaRPr lang="fr-FR" sz="2000" i="1" dirty="0" smtClean="0">
              <a:latin typeface="Times New Roman" pitchFamily="18" charset="0"/>
              <a:cs typeface="Times New Roman" pitchFamily="18" charset="0"/>
            </a:endParaRPr>
          </a:p>
          <a:p>
            <a:endParaRPr lang="fr-FR" sz="2400"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9144000" cy="836712"/>
          </a:xfrm>
        </p:spPr>
        <p:txBody>
          <a:bodyPr/>
          <a:lstStyle/>
          <a:p>
            <a:r>
              <a:rPr lang="fr-FR" dirty="0" smtClean="0"/>
              <a:t>Le </a:t>
            </a:r>
            <a:r>
              <a:rPr lang="fr-FR" i="1" dirty="0" smtClean="0"/>
              <a:t>Contrat social </a:t>
            </a:r>
            <a:endParaRPr lang="fr-FR" dirty="0"/>
          </a:p>
        </p:txBody>
      </p:sp>
      <p:sp>
        <p:nvSpPr>
          <p:cNvPr id="3" name="Espace réservé du contenu 2"/>
          <p:cNvSpPr>
            <a:spLocks noGrp="1"/>
          </p:cNvSpPr>
          <p:nvPr>
            <p:ph idx="1"/>
          </p:nvPr>
        </p:nvSpPr>
        <p:spPr>
          <a:xfrm>
            <a:off x="0" y="1268760"/>
            <a:ext cx="9144000" cy="5589240"/>
          </a:xfrm>
        </p:spPr>
        <p:txBody>
          <a:bodyPr>
            <a:normAutofit fontScale="70000" lnSpcReduction="20000"/>
          </a:bodyPr>
          <a:lstStyle/>
          <a:p>
            <a:pPr algn="just"/>
            <a:r>
              <a:rPr lang="fr-FR" dirty="0" smtClean="0">
                <a:latin typeface="Times New Roman" pitchFamily="18" charset="0"/>
                <a:cs typeface="Times New Roman" pitchFamily="18" charset="0"/>
              </a:rPr>
              <a:t>Problématique : Comment conforter dans le </a:t>
            </a:r>
            <a:r>
              <a:rPr lang="fr-FR" dirty="0" smtClean="0">
                <a:latin typeface="Times New Roman" pitchFamily="18" charset="0"/>
                <a:cs typeface="Times New Roman" pitchFamily="18" charset="0"/>
              </a:rPr>
              <a:t>cœur </a:t>
            </a:r>
            <a:r>
              <a:rPr lang="fr-FR" dirty="0" smtClean="0">
                <a:latin typeface="Times New Roman" pitchFamily="18" charset="0"/>
                <a:cs typeface="Times New Roman" pitchFamily="18" charset="0"/>
              </a:rPr>
              <a:t>de chacun des membres du corps politique le sentiment d'obligation sans lequel il ne saurait y avoir de lien social? (</a:t>
            </a:r>
            <a:r>
              <a:rPr lang="fr-FR" dirty="0" err="1" smtClean="0">
                <a:latin typeface="Times New Roman" pitchFamily="18" charset="0"/>
                <a:cs typeface="Times New Roman" pitchFamily="18" charset="0"/>
              </a:rPr>
              <a:t>Bernardi</a:t>
            </a:r>
            <a:r>
              <a:rPr lang="fr-FR" dirty="0" smtClean="0">
                <a:latin typeface="Times New Roman" pitchFamily="18" charset="0"/>
                <a:cs typeface="Times New Roman" pitchFamily="18" charset="0"/>
              </a:rPr>
              <a:t>).</a:t>
            </a:r>
          </a:p>
          <a:p>
            <a:pPr algn="just">
              <a:buNone/>
            </a:pPr>
            <a:endParaRPr lang="fr-FR" dirty="0" smtClean="0">
              <a:latin typeface="Times New Roman" pitchFamily="18" charset="0"/>
              <a:cs typeface="Times New Roman" pitchFamily="18" charset="0"/>
            </a:endParaRPr>
          </a:p>
          <a:p>
            <a:pPr algn="just" hangingPunct="0"/>
            <a:r>
              <a:rPr lang="fr-FR" dirty="0" smtClean="0">
                <a:latin typeface="Times New Roman" pitchFamily="18" charset="0"/>
                <a:cs typeface="Times New Roman" pitchFamily="18" charset="0"/>
              </a:rPr>
              <a:t>Au début du livre I, Rousseau rejette tout ce qui ne peut pas fonder l'état civil : </a:t>
            </a:r>
            <a:r>
              <a:rPr lang="fr-FR" b="1" dirty="0" smtClean="0">
                <a:latin typeface="Times New Roman" pitchFamily="18" charset="0"/>
                <a:cs typeface="Times New Roman" pitchFamily="18" charset="0"/>
              </a:rPr>
              <a:t>la force </a:t>
            </a:r>
            <a:r>
              <a:rPr lang="fr-FR" dirty="0" smtClean="0">
                <a:latin typeface="Times New Roman" pitchFamily="18" charset="0"/>
                <a:cs typeface="Times New Roman" pitchFamily="18" charset="0"/>
              </a:rPr>
              <a:t>et le droit du « plus fort » (illégitime mais aussi instable, tant « le plus fort n'est jamais assez fort pour être toujours le maître, s'il ne transforme sa force en droit et l'obéissance en devoir ») ; </a:t>
            </a:r>
            <a:r>
              <a:rPr lang="fr-FR" b="1" dirty="0" smtClean="0">
                <a:latin typeface="Times New Roman" pitchFamily="18" charset="0"/>
                <a:cs typeface="Times New Roman" pitchFamily="18" charset="0"/>
              </a:rPr>
              <a:t>l’esclavage</a:t>
            </a:r>
            <a:r>
              <a:rPr lang="fr-FR" dirty="0" smtClean="0">
                <a:latin typeface="Times New Roman" pitchFamily="18" charset="0"/>
                <a:cs typeface="Times New Roman" pitchFamily="18" charset="0"/>
              </a:rPr>
              <a:t> (« Ces mots, </a:t>
            </a:r>
            <a:r>
              <a:rPr lang="fr-FR" i="1" dirty="0" smtClean="0">
                <a:latin typeface="Times New Roman" pitchFamily="18" charset="0"/>
                <a:cs typeface="Times New Roman" pitchFamily="18" charset="0"/>
              </a:rPr>
              <a:t>esclavage</a:t>
            </a:r>
            <a:r>
              <a:rPr lang="fr-FR" dirty="0" smtClean="0">
                <a:latin typeface="Times New Roman" pitchFamily="18" charset="0"/>
                <a:cs typeface="Times New Roman" pitchFamily="18" charset="0"/>
              </a:rPr>
              <a:t>, et, </a:t>
            </a:r>
            <a:r>
              <a:rPr lang="fr-FR" i="1" dirty="0" smtClean="0">
                <a:latin typeface="Times New Roman" pitchFamily="18" charset="0"/>
                <a:cs typeface="Times New Roman" pitchFamily="18" charset="0"/>
              </a:rPr>
              <a:t>droit</a:t>
            </a:r>
            <a:r>
              <a:rPr lang="fr-FR" dirty="0" smtClean="0">
                <a:latin typeface="Times New Roman" pitchFamily="18" charset="0"/>
                <a:cs typeface="Times New Roman" pitchFamily="18" charset="0"/>
              </a:rPr>
              <a:t>, sont contradictoires ; ils s'excluent mutuellement ») ; etc.</a:t>
            </a:r>
          </a:p>
          <a:p>
            <a:pPr algn="just" hangingPunct="0"/>
            <a:endParaRPr lang="fr-FR" dirty="0" smtClean="0">
              <a:latin typeface="Times New Roman" pitchFamily="18" charset="0"/>
              <a:cs typeface="Times New Roman" pitchFamily="18" charset="0"/>
            </a:endParaRPr>
          </a:p>
          <a:p>
            <a:pPr algn="just" hangingPunct="0"/>
            <a:r>
              <a:rPr lang="fr-FR" dirty="0" smtClean="0">
                <a:latin typeface="Times New Roman" pitchFamily="18" charset="0"/>
                <a:cs typeface="Times New Roman" pitchFamily="18" charset="0"/>
              </a:rPr>
              <a:t>Il arrive au fond à l’exposition de thèse générale : </a:t>
            </a:r>
          </a:p>
          <a:p>
            <a:pPr algn="just" hangingPunct="0">
              <a:buNone/>
            </a:pPr>
            <a:r>
              <a:rPr lang="fr-FR" b="1" i="1" dirty="0" smtClean="0">
                <a:latin typeface="Times New Roman" pitchFamily="18" charset="0"/>
                <a:cs typeface="Times New Roman" pitchFamily="18" charset="0"/>
              </a:rPr>
              <a:t>	</a:t>
            </a:r>
            <a:r>
              <a:rPr lang="fr-FR" i="1" dirty="0" smtClean="0">
                <a:latin typeface="Times New Roman" pitchFamily="18" charset="0"/>
                <a:cs typeface="Times New Roman" pitchFamily="18" charset="0"/>
              </a:rPr>
              <a:t>« Trouver une forme d'association qui défende et protège de toute la force commune la personne et les biens de chaque associé, et par laquelle chacun s'unissant à tous n'obéisse pourtant qu'à lui-même et reste aussi libre qu'auparavant?" Tel est le problème fondamental dont le contrat social donne la solution ».</a:t>
            </a:r>
          </a:p>
          <a:p>
            <a:pPr hangingPunct="0"/>
            <a:endParaRPr lang="fr-FR" dirty="0" smtClean="0">
              <a:latin typeface="Times New Roman" pitchFamily="18" charset="0"/>
              <a:cs typeface="Times New Roman" pitchFamily="18" charset="0"/>
            </a:endParaRPr>
          </a:p>
          <a:p>
            <a:pPr algn="just"/>
            <a:endParaRPr lang="fr-FR" dirty="0" smtClean="0">
              <a:latin typeface="Times New Roman" pitchFamily="18" charset="0"/>
              <a:cs typeface="Times New Roman" pitchFamily="18" charset="0"/>
            </a:endParaRPr>
          </a:p>
          <a:p>
            <a:pPr algn="just"/>
            <a:endParaRPr lang="fr-FR" dirty="0" smtClean="0">
              <a:latin typeface="Times New Roman" pitchFamily="18" charset="0"/>
              <a:cs typeface="Times New Roman" pitchFamily="18" charset="0"/>
            </a:endParaRPr>
          </a:p>
          <a:p>
            <a:pPr algn="just"/>
            <a:endParaRPr lang="fr-FR" dirty="0" smtClean="0">
              <a:latin typeface="Times New Roman" pitchFamily="18" charset="0"/>
              <a:cs typeface="Times New Roman" pitchFamily="18" charset="0"/>
            </a:endParaRPr>
          </a:p>
          <a:p>
            <a:pPr algn="just"/>
            <a:endParaRPr lang="fr-FR"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9144000" cy="692696"/>
          </a:xfrm>
        </p:spPr>
        <p:txBody>
          <a:bodyPr>
            <a:normAutofit fontScale="90000"/>
          </a:bodyPr>
          <a:lstStyle/>
          <a:p>
            <a:r>
              <a:rPr lang="fr-FR" dirty="0" smtClean="0"/>
              <a:t>Le </a:t>
            </a:r>
            <a:r>
              <a:rPr lang="fr-FR" i="1" dirty="0" smtClean="0"/>
              <a:t>Contrat social </a:t>
            </a:r>
            <a:endParaRPr lang="fr-FR" dirty="0"/>
          </a:p>
        </p:txBody>
      </p:sp>
      <p:sp>
        <p:nvSpPr>
          <p:cNvPr id="3" name="Espace réservé du contenu 2"/>
          <p:cNvSpPr>
            <a:spLocks noGrp="1"/>
          </p:cNvSpPr>
          <p:nvPr>
            <p:ph idx="1"/>
          </p:nvPr>
        </p:nvSpPr>
        <p:spPr>
          <a:xfrm>
            <a:off x="0" y="1124744"/>
            <a:ext cx="9144000" cy="5733256"/>
          </a:xfrm>
        </p:spPr>
        <p:txBody>
          <a:bodyPr>
            <a:normAutofit fontScale="77500" lnSpcReduction="20000"/>
          </a:bodyPr>
          <a:lstStyle/>
          <a:p>
            <a:pPr hangingPunct="0"/>
            <a:r>
              <a:rPr lang="fr-FR" dirty="0" smtClean="0">
                <a:latin typeface="Times New Roman" pitchFamily="18" charset="0"/>
                <a:cs typeface="Times New Roman" pitchFamily="18" charset="0"/>
              </a:rPr>
              <a:t>Les clauses (républicaines) du contrat : </a:t>
            </a:r>
          </a:p>
          <a:p>
            <a:pPr algn="just" hangingPunct="0">
              <a:buNone/>
            </a:pPr>
            <a:r>
              <a:rPr lang="fr-FR" dirty="0" smtClean="0">
                <a:latin typeface="Times New Roman" pitchFamily="18" charset="0"/>
                <a:cs typeface="Times New Roman" pitchFamily="18" charset="0"/>
              </a:rPr>
              <a:t>	</a:t>
            </a:r>
            <a:r>
              <a:rPr lang="fr-FR" sz="3100" i="1" dirty="0" smtClean="0">
                <a:latin typeface="Times New Roman" pitchFamily="18" charset="0"/>
                <a:cs typeface="Times New Roman" pitchFamily="18" charset="0"/>
              </a:rPr>
              <a:t>« Ces clauses se réduisent toutes à une seule, savoir l'aliénation totale de chaque associé avec tous ses droits à toute la communauté : car premièrement, chacun se donnant tout entier, la condition est égale pour tous, et la condition étant égale pour tous, nul n'a intérêt de la rendre onéreuse aux autres".</a:t>
            </a:r>
          </a:p>
          <a:p>
            <a:pPr algn="just" hangingPunct="0">
              <a:buNone/>
            </a:pPr>
            <a:r>
              <a:rPr lang="fr-FR" sz="3100" i="1" dirty="0" smtClean="0">
                <a:latin typeface="Times New Roman" pitchFamily="18" charset="0"/>
                <a:cs typeface="Times New Roman" pitchFamily="18" charset="0"/>
              </a:rPr>
              <a:t>	De plus, l'aliénation se faisant sans réserve, l'union est aussi parfait qu'elle peut l'être et nul associé n'a plus rien à réclamer : Car s'il restait quelques droits aux particuliers, comme il n'y aurait aucun supérieur commun qui pût prononcer entre eux et le public, chacun étant en quelque point son propre juge prétendrait bientôt l'être en tous, l'état de nature subsisterait et l'association deviendrait nécessairement tyrannique ou vaine".</a:t>
            </a:r>
          </a:p>
          <a:p>
            <a:pPr algn="just" hangingPunct="0">
              <a:buNone/>
            </a:pPr>
            <a:r>
              <a:rPr lang="fr-FR" sz="3100" i="1" dirty="0" smtClean="0">
                <a:latin typeface="Times New Roman" pitchFamily="18" charset="0"/>
                <a:cs typeface="Times New Roman" pitchFamily="18" charset="0"/>
              </a:rPr>
              <a:t>	Enfin, chacun se donnant à tous ne se donne à personne, et comme il n'y a pas un associé sur lequel on n'acquière le même droit qu'on lui cède sur soi, on gagne l'équivalent de tout ce qu'on perd, et plus de force pour conserver ce qu'on a ».</a:t>
            </a:r>
          </a:p>
          <a:p>
            <a:pPr hangingPunct="0">
              <a:buNone/>
            </a:pPr>
            <a:endParaRPr lang="fr-FR" dirty="0" smtClean="0">
              <a:latin typeface="Times New Roman" pitchFamily="18" charset="0"/>
              <a:cs typeface="Times New Roman" pitchFamily="18" charset="0"/>
            </a:endParaRPr>
          </a:p>
          <a:p>
            <a:pPr algn="just"/>
            <a:endParaRPr lang="fr-FR" dirty="0" smtClean="0">
              <a:latin typeface="Times New Roman" pitchFamily="18" charset="0"/>
              <a:cs typeface="Times New Roman" pitchFamily="18" charset="0"/>
            </a:endParaRPr>
          </a:p>
          <a:p>
            <a:pPr algn="just"/>
            <a:endParaRPr lang="fr-FR" dirty="0" smtClean="0">
              <a:latin typeface="Times New Roman" pitchFamily="18" charset="0"/>
              <a:cs typeface="Times New Roman" pitchFamily="18" charset="0"/>
            </a:endParaRPr>
          </a:p>
          <a:p>
            <a:pPr algn="just"/>
            <a:endParaRPr lang="fr-FR" dirty="0" smtClean="0">
              <a:latin typeface="Times New Roman" pitchFamily="18" charset="0"/>
              <a:cs typeface="Times New Roman" pitchFamily="18" charset="0"/>
            </a:endParaRPr>
          </a:p>
          <a:p>
            <a:pPr algn="just"/>
            <a:endParaRPr lang="fr-FR"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9144000" cy="692696"/>
          </a:xfrm>
        </p:spPr>
        <p:txBody>
          <a:bodyPr>
            <a:normAutofit fontScale="90000"/>
          </a:bodyPr>
          <a:lstStyle/>
          <a:p>
            <a:r>
              <a:rPr lang="fr-FR" b="1" dirty="0" smtClean="0">
                <a:latin typeface="Times New Roman" pitchFamily="18" charset="0"/>
                <a:cs typeface="Times New Roman" pitchFamily="18" charset="0"/>
              </a:rPr>
              <a:t>Le républicanisme de Rousseau</a:t>
            </a:r>
            <a:endParaRPr lang="fr-FR" b="1" dirty="0">
              <a:latin typeface="Times New Roman" pitchFamily="18" charset="0"/>
              <a:cs typeface="Times New Roman" pitchFamily="18" charset="0"/>
            </a:endParaRPr>
          </a:p>
        </p:txBody>
      </p:sp>
      <p:sp>
        <p:nvSpPr>
          <p:cNvPr id="3" name="Espace réservé du contenu 2"/>
          <p:cNvSpPr>
            <a:spLocks noGrp="1"/>
          </p:cNvSpPr>
          <p:nvPr>
            <p:ph idx="1"/>
          </p:nvPr>
        </p:nvSpPr>
        <p:spPr>
          <a:xfrm>
            <a:off x="0" y="980728"/>
            <a:ext cx="9144000" cy="5877272"/>
          </a:xfrm>
        </p:spPr>
        <p:txBody>
          <a:bodyPr>
            <a:normAutofit fontScale="62500" lnSpcReduction="20000"/>
          </a:bodyPr>
          <a:lstStyle/>
          <a:p>
            <a:pPr algn="just"/>
            <a:r>
              <a:rPr lang="fr-FR" dirty="0" smtClean="0">
                <a:latin typeface="Times New Roman" pitchFamily="18" charset="0"/>
                <a:cs typeface="Times New Roman" pitchFamily="18" charset="0"/>
              </a:rPr>
              <a:t>Termes du contrat : "</a:t>
            </a:r>
            <a:r>
              <a:rPr lang="fr-FR" i="1" dirty="0" smtClean="0">
                <a:latin typeface="Times New Roman" pitchFamily="18" charset="0"/>
                <a:cs typeface="Times New Roman" pitchFamily="18" charset="0"/>
              </a:rPr>
              <a:t>Chacun de nous met en commun sa personne et toute sa puissance sous la suprême direction de la volonté générale ; et nous recevons en corps chaque membre comme partie indivisible du tout".</a:t>
            </a:r>
            <a:endParaRPr lang="fr-FR" dirty="0" smtClean="0">
              <a:latin typeface="Times New Roman" pitchFamily="18" charset="0"/>
              <a:cs typeface="Times New Roman" pitchFamily="18" charset="0"/>
            </a:endParaRPr>
          </a:p>
          <a:p>
            <a:pPr algn="just">
              <a:buNone/>
            </a:pPr>
            <a:endParaRPr lang="fr-FR" dirty="0" smtClean="0">
              <a:latin typeface="Times New Roman" pitchFamily="18" charset="0"/>
              <a:cs typeface="Times New Roman" pitchFamily="18" charset="0"/>
            </a:endParaRPr>
          </a:p>
          <a:p>
            <a:pPr algn="just"/>
            <a:r>
              <a:rPr lang="fr-FR" dirty="0" smtClean="0">
                <a:latin typeface="Times New Roman" pitchFamily="18" charset="0"/>
                <a:cs typeface="Times New Roman" pitchFamily="18" charset="0"/>
              </a:rPr>
              <a:t>C’est, pour Rousseau, un contrat Républicain. Il écrit que le nom de République désigne un corps politique dans lequel les associés « prennent collectivement le nom de </a:t>
            </a:r>
            <a:r>
              <a:rPr lang="fr-FR" i="1" dirty="0" smtClean="0">
                <a:latin typeface="Times New Roman" pitchFamily="18" charset="0"/>
                <a:cs typeface="Times New Roman" pitchFamily="18" charset="0"/>
              </a:rPr>
              <a:t>peuple</a:t>
            </a:r>
            <a:r>
              <a:rPr lang="fr-FR" dirty="0" smtClean="0">
                <a:latin typeface="Times New Roman" pitchFamily="18" charset="0"/>
                <a:cs typeface="Times New Roman" pitchFamily="18" charset="0"/>
              </a:rPr>
              <a:t>, et s'appellent en particulier </a:t>
            </a:r>
            <a:r>
              <a:rPr lang="fr-FR" i="1" dirty="0" smtClean="0">
                <a:latin typeface="Times New Roman" pitchFamily="18" charset="0"/>
                <a:cs typeface="Times New Roman" pitchFamily="18" charset="0"/>
              </a:rPr>
              <a:t>citoyens</a:t>
            </a:r>
            <a:r>
              <a:rPr lang="fr-FR" dirty="0" smtClean="0">
                <a:latin typeface="Times New Roman" pitchFamily="18" charset="0"/>
                <a:cs typeface="Times New Roman" pitchFamily="18" charset="0"/>
              </a:rPr>
              <a:t> comme participants à l'autorité souveraine, et </a:t>
            </a:r>
            <a:r>
              <a:rPr lang="fr-FR" i="1" dirty="0" smtClean="0">
                <a:latin typeface="Times New Roman" pitchFamily="18" charset="0"/>
                <a:cs typeface="Times New Roman" pitchFamily="18" charset="0"/>
              </a:rPr>
              <a:t>Sujets</a:t>
            </a:r>
            <a:r>
              <a:rPr lang="fr-FR" dirty="0" smtClean="0">
                <a:latin typeface="Times New Roman" pitchFamily="18" charset="0"/>
                <a:cs typeface="Times New Roman" pitchFamily="18" charset="0"/>
              </a:rPr>
              <a:t> comme soumis aux lois de l'</a:t>
            </a:r>
            <a:r>
              <a:rPr lang="fr-FR" dirty="0" err="1" smtClean="0">
                <a:latin typeface="Times New Roman" pitchFamily="18" charset="0"/>
                <a:cs typeface="Times New Roman" pitchFamily="18" charset="0"/>
              </a:rPr>
              <a:t>Etat</a:t>
            </a:r>
            <a:r>
              <a:rPr lang="fr-FR" dirty="0" smtClean="0">
                <a:latin typeface="Times New Roman" pitchFamily="18" charset="0"/>
                <a:cs typeface="Times New Roman" pitchFamily="18" charset="0"/>
              </a:rPr>
              <a:t> ». </a:t>
            </a:r>
          </a:p>
          <a:p>
            <a:pPr algn="just">
              <a:buNone/>
            </a:pPr>
            <a:r>
              <a:rPr lang="fr-FR" dirty="0" smtClean="0">
                <a:latin typeface="Times New Roman" pitchFamily="18" charset="0"/>
                <a:cs typeface="Times New Roman" pitchFamily="18" charset="0"/>
                <a:sym typeface="Wingdings" pitchFamily="2" charset="2"/>
              </a:rPr>
              <a:t>Tension et complémentarité constante entre le « souverain » et le « sujet » qui sont les deux facettes du citoyen. </a:t>
            </a:r>
          </a:p>
          <a:p>
            <a:pPr algn="just">
              <a:buNone/>
            </a:pPr>
            <a:endParaRPr lang="fr-FR" dirty="0" smtClean="0">
              <a:latin typeface="Times New Roman" pitchFamily="18" charset="0"/>
              <a:cs typeface="Times New Roman" pitchFamily="18" charset="0"/>
              <a:sym typeface="Wingdings" pitchFamily="2" charset="2"/>
            </a:endParaRPr>
          </a:p>
          <a:p>
            <a:pPr algn="just">
              <a:buNone/>
            </a:pPr>
            <a:r>
              <a:rPr lang="fr-FR" dirty="0" smtClean="0">
                <a:latin typeface="Times New Roman" pitchFamily="18" charset="0"/>
                <a:cs typeface="Times New Roman" pitchFamily="18" charset="0"/>
                <a:sym typeface="Wingdings" pitchFamily="2" charset="2"/>
              </a:rPr>
              <a:t>Chapitre 7, Livre I : « </a:t>
            </a:r>
            <a:r>
              <a:rPr lang="fr-FR" dirty="0" smtClean="0">
                <a:latin typeface="Times New Roman" pitchFamily="18" charset="0"/>
                <a:cs typeface="Times New Roman" pitchFamily="18" charset="0"/>
              </a:rPr>
              <a:t> </a:t>
            </a:r>
            <a:r>
              <a:rPr lang="fr-FR" i="1" dirty="0" smtClean="0">
                <a:latin typeface="Times New Roman" pitchFamily="18" charset="0"/>
                <a:cs typeface="Times New Roman" pitchFamily="18" charset="0"/>
              </a:rPr>
              <a:t>L'acte d'association renferme un engagement réciproque du public avec les particuliers, et que chaque individu, contractant, pour ainsi dire, avec lui-même, se trouve engagé sous un double rapport ; savoir, comme membre du Souverain envers les particuliers, et comme membre de l'</a:t>
            </a:r>
            <a:r>
              <a:rPr lang="fr-FR" i="1" dirty="0" err="1" smtClean="0">
                <a:latin typeface="Times New Roman" pitchFamily="18" charset="0"/>
                <a:cs typeface="Times New Roman" pitchFamily="18" charset="0"/>
              </a:rPr>
              <a:t>Etat</a:t>
            </a:r>
            <a:r>
              <a:rPr lang="fr-FR" i="1" dirty="0" smtClean="0">
                <a:latin typeface="Times New Roman" pitchFamily="18" charset="0"/>
                <a:cs typeface="Times New Roman" pitchFamily="18" charset="0"/>
              </a:rPr>
              <a:t> envers le souverain </a:t>
            </a:r>
            <a:r>
              <a:rPr lang="fr-FR" dirty="0" smtClean="0">
                <a:latin typeface="Times New Roman" pitchFamily="18" charset="0"/>
                <a:cs typeface="Times New Roman" pitchFamily="18" charset="0"/>
              </a:rPr>
              <a:t>».</a:t>
            </a:r>
            <a:endParaRPr lang="fr-FR" dirty="0" smtClean="0">
              <a:latin typeface="Times New Roman" pitchFamily="18" charset="0"/>
              <a:cs typeface="Times New Roman" pitchFamily="18" charset="0"/>
              <a:sym typeface="Wingdings" pitchFamily="2" charset="2"/>
            </a:endParaRPr>
          </a:p>
          <a:p>
            <a:pPr algn="just">
              <a:buNone/>
            </a:pPr>
            <a:endParaRPr lang="fr-FR" dirty="0" smtClean="0">
              <a:latin typeface="Times New Roman" pitchFamily="18" charset="0"/>
              <a:cs typeface="Times New Roman" pitchFamily="18" charset="0"/>
            </a:endParaRPr>
          </a:p>
          <a:p>
            <a:pPr algn="just" hangingPunct="0"/>
            <a:r>
              <a:rPr lang="fr-FR" b="1" dirty="0" smtClean="0">
                <a:latin typeface="Times New Roman" pitchFamily="18" charset="0"/>
                <a:cs typeface="Times New Roman" pitchFamily="18" charset="0"/>
              </a:rPr>
              <a:t>Le contrat se fonde, centralement, sur l’idée d’une totale égalité politique, seul moyen d’atteindre le bien commun, défini par Rousseau (et par les républicains) comme le but même de l’état civil. C’est par l’égalité absolue que la liberté devient à la fois légitime et réelle.</a:t>
            </a:r>
          </a:p>
          <a:p>
            <a:pPr algn="just"/>
            <a:endParaRPr lang="fr-FR"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9144000" cy="620688"/>
          </a:xfrm>
        </p:spPr>
        <p:txBody>
          <a:bodyPr>
            <a:normAutofit fontScale="90000"/>
          </a:bodyPr>
          <a:lstStyle/>
          <a:p>
            <a:r>
              <a:rPr lang="fr-FR" b="1" dirty="0" smtClean="0">
                <a:latin typeface="Times New Roman" pitchFamily="18" charset="0"/>
                <a:cs typeface="Times New Roman" pitchFamily="18" charset="0"/>
              </a:rPr>
              <a:t>La loi républicaine</a:t>
            </a:r>
            <a:endParaRPr lang="fr-FR" b="1" dirty="0">
              <a:latin typeface="Times New Roman" pitchFamily="18" charset="0"/>
              <a:cs typeface="Times New Roman" pitchFamily="18" charset="0"/>
            </a:endParaRPr>
          </a:p>
        </p:txBody>
      </p:sp>
      <p:sp>
        <p:nvSpPr>
          <p:cNvPr id="3" name="Espace réservé du contenu 2"/>
          <p:cNvSpPr>
            <a:spLocks noGrp="1"/>
          </p:cNvSpPr>
          <p:nvPr>
            <p:ph idx="1"/>
          </p:nvPr>
        </p:nvSpPr>
        <p:spPr>
          <a:xfrm>
            <a:off x="0" y="836712"/>
            <a:ext cx="9144000" cy="6021288"/>
          </a:xfrm>
        </p:spPr>
        <p:txBody>
          <a:bodyPr>
            <a:noAutofit/>
          </a:bodyPr>
          <a:lstStyle/>
          <a:p>
            <a:pPr algn="just" hangingPunct="0">
              <a:buNone/>
            </a:pPr>
            <a:r>
              <a:rPr lang="fr-FR" sz="1400" dirty="0" smtClean="0">
                <a:latin typeface="Times New Roman" pitchFamily="18" charset="0"/>
                <a:cs typeface="Times New Roman" pitchFamily="18" charset="0"/>
              </a:rPr>
              <a:t>Livre II, Chapitre VI, « De la loi ». </a:t>
            </a:r>
          </a:p>
          <a:p>
            <a:pPr algn="just" hangingPunct="0"/>
            <a:endParaRPr lang="fr-FR" sz="1600" dirty="0" smtClean="0">
              <a:latin typeface="Times New Roman" pitchFamily="18" charset="0"/>
              <a:cs typeface="Times New Roman" pitchFamily="18" charset="0"/>
            </a:endParaRPr>
          </a:p>
          <a:p>
            <a:pPr algn="just" hangingPunct="0"/>
            <a:r>
              <a:rPr lang="fr-FR" sz="1600" b="1" dirty="0" smtClean="0">
                <a:latin typeface="Times New Roman" pitchFamily="18" charset="0"/>
                <a:cs typeface="Times New Roman" pitchFamily="18" charset="0"/>
              </a:rPr>
              <a:t>Rousseau explique que « par le pacte social nous avons donné l'existence et la vie au corps politique : il s'agit maintenant de lui donner le mouvement et la volonté par la législation. Car l'acte primitif par lequel ce corps se forme et s'unit ne détermine rien encore de ce qu'il doit faire pour se conserver ».</a:t>
            </a:r>
            <a:r>
              <a:rPr lang="fr-FR" sz="1600" dirty="0" smtClean="0">
                <a:latin typeface="Times New Roman" pitchFamily="18" charset="0"/>
                <a:cs typeface="Times New Roman" pitchFamily="18" charset="0"/>
              </a:rPr>
              <a:t> </a:t>
            </a:r>
          </a:p>
          <a:p>
            <a:pPr algn="just" hangingPunct="0"/>
            <a:endParaRPr lang="fr-FR" sz="1600" dirty="0" smtClean="0">
              <a:latin typeface="Times New Roman" pitchFamily="18" charset="0"/>
              <a:cs typeface="Times New Roman" pitchFamily="18" charset="0"/>
            </a:endParaRPr>
          </a:p>
          <a:p>
            <a:pPr algn="just" hangingPunct="0"/>
            <a:r>
              <a:rPr lang="fr-FR" sz="1600" dirty="0" smtClean="0">
                <a:latin typeface="Times New Roman" pitchFamily="18" charset="0"/>
                <a:cs typeface="Times New Roman" pitchFamily="18" charset="0"/>
              </a:rPr>
              <a:t>Définition de la loi :</a:t>
            </a:r>
            <a:r>
              <a:rPr lang="fr-FR" sz="1600" b="1" dirty="0" smtClean="0">
                <a:latin typeface="Times New Roman" pitchFamily="18" charset="0"/>
                <a:cs typeface="Times New Roman" pitchFamily="18" charset="0"/>
              </a:rPr>
              <a:t> "Mais quand tout le peuple statue sur tout le peuple il ne considère que lui-même, et s'il se forme alors un rapport, c'est de l'objet entier sous un point de vue à l'objet entier sous un autre point de vue, sans aucune division du tout. Alors la matière sur laquelle on statue est générale comme la volonté qui statue. C'est cet acte que j'appelle une loi".</a:t>
            </a:r>
            <a:endParaRPr lang="fr-FR" sz="1600" dirty="0" smtClean="0">
              <a:latin typeface="Times New Roman" pitchFamily="18" charset="0"/>
              <a:cs typeface="Times New Roman" pitchFamily="18" charset="0"/>
            </a:endParaRPr>
          </a:p>
          <a:p>
            <a:pPr algn="just" hangingPunct="0"/>
            <a:endParaRPr lang="fr-FR" sz="1600" dirty="0" smtClean="0">
              <a:latin typeface="Times New Roman" pitchFamily="18" charset="0"/>
              <a:cs typeface="Times New Roman" pitchFamily="18" charset="0"/>
            </a:endParaRPr>
          </a:p>
          <a:p>
            <a:pPr algn="just" hangingPunct="0"/>
            <a:r>
              <a:rPr lang="fr-FR" sz="1600" dirty="0" smtClean="0">
                <a:latin typeface="Times New Roman" pitchFamily="18" charset="0"/>
                <a:cs typeface="Times New Roman" pitchFamily="18" charset="0"/>
              </a:rPr>
              <a:t>Pour R., la loi républicaine affirme qu’il n’y a pas de distinction entre les individus : la loi s’applique à tous, sans distinction. Et c’est pour cela que la volonté générale est droite et que les lois sont bonnes. </a:t>
            </a:r>
          </a:p>
          <a:p>
            <a:pPr algn="just" hangingPunct="0"/>
            <a:endParaRPr lang="fr-FR" sz="1600" b="1" i="1" u="sng" dirty="0" smtClean="0">
              <a:latin typeface="Times New Roman" pitchFamily="18" charset="0"/>
              <a:cs typeface="Times New Roman" pitchFamily="18" charset="0"/>
            </a:endParaRPr>
          </a:p>
          <a:p>
            <a:pPr algn="just" hangingPunct="0"/>
            <a:r>
              <a:rPr lang="fr-FR" sz="1600" dirty="0" smtClean="0">
                <a:latin typeface="Times New Roman" pitchFamily="18" charset="0"/>
                <a:cs typeface="Times New Roman" pitchFamily="18" charset="0"/>
              </a:rPr>
              <a:t>Rousseau</a:t>
            </a:r>
            <a:r>
              <a:rPr lang="fr-FR" sz="1600" i="1" dirty="0" smtClean="0">
                <a:latin typeface="Times New Roman" pitchFamily="18" charset="0"/>
                <a:cs typeface="Times New Roman" pitchFamily="18" charset="0"/>
              </a:rPr>
              <a:t>  "il ne faut plus se demander à qui il appartient de faire des lois, puisqu'elles sont des actes de la volonté générale ; ni si le Prince peut être au-dessus des lois, puisqu'il est membre de l'</a:t>
            </a:r>
            <a:r>
              <a:rPr lang="fr-FR" sz="1600" i="1" dirty="0" err="1" smtClean="0">
                <a:latin typeface="Times New Roman" pitchFamily="18" charset="0"/>
                <a:cs typeface="Times New Roman" pitchFamily="18" charset="0"/>
              </a:rPr>
              <a:t>Etat</a:t>
            </a:r>
            <a:r>
              <a:rPr lang="fr-FR" sz="1600" i="1" dirty="0" smtClean="0">
                <a:latin typeface="Times New Roman" pitchFamily="18" charset="0"/>
                <a:cs typeface="Times New Roman" pitchFamily="18" charset="0"/>
              </a:rPr>
              <a:t> ; ni si la loi peut être injuste, puisque nul n'est injuste envers lui-même ; ni comment on est libre et soumis aux lois, puisqu'elles ne sont que des registres de nos volontés".</a:t>
            </a:r>
          </a:p>
          <a:p>
            <a:pPr algn="just" hangingPunct="0"/>
            <a:endParaRPr lang="fr-FR" sz="1600" dirty="0" smtClean="0">
              <a:latin typeface="Times New Roman" pitchFamily="18" charset="0"/>
              <a:cs typeface="Times New Roman" pitchFamily="18" charset="0"/>
            </a:endParaRPr>
          </a:p>
          <a:p>
            <a:pPr algn="just" hangingPunct="0"/>
            <a:r>
              <a:rPr lang="fr-FR" sz="1600" dirty="0" smtClean="0">
                <a:latin typeface="Times New Roman" pitchFamily="18" charset="0"/>
                <a:cs typeface="Times New Roman" pitchFamily="18" charset="0"/>
              </a:rPr>
              <a:t>Il conclut en affirmant que tout gouvernement régi par ce qu'il appelle des lois (qui sont des décisions de la volonté générale) sont forcément des Républiques.</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9144000" cy="692696"/>
          </a:xfrm>
        </p:spPr>
        <p:txBody>
          <a:bodyPr>
            <a:noAutofit/>
          </a:bodyPr>
          <a:lstStyle/>
          <a:p>
            <a:r>
              <a:rPr lang="fr-FR" sz="3200" b="1" dirty="0" smtClean="0">
                <a:latin typeface="Times New Roman" pitchFamily="18" charset="0"/>
                <a:cs typeface="Times New Roman" pitchFamily="18" charset="0"/>
              </a:rPr>
              <a:t>Rousseau entre républicanisme et individualisme</a:t>
            </a:r>
            <a:endParaRPr lang="fr-FR" sz="3200" b="1" dirty="0">
              <a:latin typeface="Times New Roman" pitchFamily="18" charset="0"/>
              <a:cs typeface="Times New Roman" pitchFamily="18" charset="0"/>
            </a:endParaRPr>
          </a:p>
        </p:txBody>
      </p:sp>
      <p:sp>
        <p:nvSpPr>
          <p:cNvPr id="3" name="Espace réservé du contenu 2"/>
          <p:cNvSpPr>
            <a:spLocks noGrp="1"/>
          </p:cNvSpPr>
          <p:nvPr>
            <p:ph idx="1"/>
          </p:nvPr>
        </p:nvSpPr>
        <p:spPr>
          <a:xfrm>
            <a:off x="0" y="980728"/>
            <a:ext cx="9144000" cy="5877272"/>
          </a:xfrm>
        </p:spPr>
        <p:txBody>
          <a:bodyPr>
            <a:normAutofit fontScale="77500" lnSpcReduction="20000"/>
          </a:bodyPr>
          <a:lstStyle/>
          <a:p>
            <a:pPr algn="just">
              <a:buNone/>
            </a:pPr>
            <a:endParaRPr lang="fr-FR" dirty="0" smtClean="0">
              <a:latin typeface="Times New Roman" pitchFamily="18" charset="0"/>
              <a:cs typeface="Times New Roman" pitchFamily="18" charset="0"/>
            </a:endParaRPr>
          </a:p>
          <a:p>
            <a:pPr algn="just">
              <a:buNone/>
            </a:pPr>
            <a:r>
              <a:rPr lang="fr-FR" dirty="0" smtClean="0">
                <a:latin typeface="Times New Roman" pitchFamily="18" charset="0"/>
                <a:cs typeface="Times New Roman" pitchFamily="18" charset="0"/>
              </a:rPr>
              <a:t>	"Les engagements qui nous lient au corps social ne sont obligatoires que parce qu'ils sont mutuels, et leur nature est telle qu'en les remplissant on ne peut travailler pour autrui sans travailler aussi pour soi. Pourquoi la volonté générale est-elle toujours droite, et pourquoi tous veulent-ils constamment le bonheur de chacun d'eux, si ce n'est parce qu'il n'y a personne qui ne s'approprie ce mot </a:t>
            </a:r>
            <a:r>
              <a:rPr lang="fr-FR" i="1" dirty="0" smtClean="0">
                <a:latin typeface="Times New Roman" pitchFamily="18" charset="0"/>
                <a:cs typeface="Times New Roman" pitchFamily="18" charset="0"/>
              </a:rPr>
              <a:t>chacun</a:t>
            </a:r>
            <a:r>
              <a:rPr lang="fr-FR" dirty="0" smtClean="0">
                <a:latin typeface="Times New Roman" pitchFamily="18" charset="0"/>
                <a:cs typeface="Times New Roman" pitchFamily="18" charset="0"/>
              </a:rPr>
              <a:t>, et qui ne songe à lui-même en votant pour tous? Ce que prouve que l'égalité de droit et la notion de justice qu'elle produit dérivent de la préférence que chacun se donne et par conséquent de la nature de l'homme, que la volonté générale pour être vraiment telle doit l'être dans son objet ainsi que dans son essence, qu'elle doit partir de tous pour s'appliquer à tous, et qu'elle perd sa rectitude naturelle lorsqu'elle tend à quelque objet individuel et déterminé ; parce qu'alors jugeant de ce qui nous est étranger nous n'avons aucun vrai principe d'équité qui nous guide".</a:t>
            </a:r>
          </a:p>
          <a:p>
            <a:pPr algn="just">
              <a:buNone/>
            </a:pPr>
            <a:endParaRPr lang="fr-FR" dirty="0" smtClean="0">
              <a:latin typeface="Times New Roman" pitchFamily="18" charset="0"/>
              <a:cs typeface="Times New Roman" pitchFamily="18" charset="0"/>
            </a:endParaRPr>
          </a:p>
          <a:p>
            <a:pPr algn="ctr">
              <a:buNone/>
            </a:pPr>
            <a:r>
              <a:rPr lang="fr-FR" sz="2700" dirty="0" smtClean="0">
                <a:latin typeface="Times New Roman" pitchFamily="18" charset="0"/>
                <a:cs typeface="Times New Roman" pitchFamily="18" charset="0"/>
              </a:rPr>
              <a:t>	</a:t>
            </a:r>
            <a:r>
              <a:rPr lang="fr-FR" sz="2700" i="1" dirty="0" smtClean="0">
                <a:latin typeface="Times New Roman" pitchFamily="18" charset="0"/>
                <a:cs typeface="Times New Roman" pitchFamily="18" charset="0"/>
              </a:rPr>
              <a:t>Contrat Social, </a:t>
            </a:r>
            <a:r>
              <a:rPr lang="fr-FR" sz="2700" dirty="0" smtClean="0">
                <a:latin typeface="Times New Roman" pitchFamily="18" charset="0"/>
                <a:cs typeface="Times New Roman" pitchFamily="18" charset="0"/>
              </a:rPr>
              <a:t>Livre II, Chapitre 4, « Des bornes du pouvoir souverain ».</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9144000" cy="692696"/>
          </a:xfrm>
        </p:spPr>
        <p:txBody>
          <a:bodyPr>
            <a:normAutofit fontScale="90000"/>
          </a:bodyPr>
          <a:lstStyle/>
          <a:p>
            <a:r>
              <a:rPr lang="fr-FR" b="1" dirty="0" smtClean="0">
                <a:latin typeface="Times New Roman" pitchFamily="18" charset="0"/>
                <a:cs typeface="Times New Roman" pitchFamily="18" charset="0"/>
              </a:rPr>
              <a:t>Le républicanisme de Rousseau</a:t>
            </a:r>
            <a:endParaRPr lang="fr-FR" b="1" dirty="0">
              <a:latin typeface="Times New Roman" pitchFamily="18" charset="0"/>
              <a:cs typeface="Times New Roman" pitchFamily="18" charset="0"/>
            </a:endParaRPr>
          </a:p>
        </p:txBody>
      </p:sp>
      <p:sp>
        <p:nvSpPr>
          <p:cNvPr id="3" name="Espace réservé du contenu 2"/>
          <p:cNvSpPr>
            <a:spLocks noGrp="1"/>
          </p:cNvSpPr>
          <p:nvPr>
            <p:ph idx="1"/>
          </p:nvPr>
        </p:nvSpPr>
        <p:spPr>
          <a:xfrm>
            <a:off x="0" y="1052736"/>
            <a:ext cx="9144000" cy="5805264"/>
          </a:xfrm>
        </p:spPr>
        <p:txBody>
          <a:bodyPr>
            <a:normAutofit fontScale="77500" lnSpcReduction="20000"/>
          </a:bodyPr>
          <a:lstStyle/>
          <a:p>
            <a:pPr algn="just">
              <a:buNone/>
            </a:pPr>
            <a:r>
              <a:rPr lang="fr-FR" sz="3100" dirty="0" smtClean="0">
                <a:latin typeface="Times New Roman" pitchFamily="18" charset="0"/>
                <a:cs typeface="Times New Roman" pitchFamily="18" charset="0"/>
              </a:rPr>
              <a:t>	«</a:t>
            </a:r>
            <a:r>
              <a:rPr lang="fr-FR" sz="3000" dirty="0" smtClean="0">
                <a:latin typeface="Times New Roman" pitchFamily="18" charset="0"/>
                <a:cs typeface="Times New Roman" pitchFamily="18" charset="0"/>
              </a:rPr>
              <a:t> Qu’est-ce qui fait que l’</a:t>
            </a:r>
            <a:r>
              <a:rPr lang="fr-FR" sz="3000" dirty="0" err="1" smtClean="0">
                <a:latin typeface="Times New Roman" pitchFamily="18" charset="0"/>
                <a:cs typeface="Times New Roman" pitchFamily="18" charset="0"/>
              </a:rPr>
              <a:t>Etat</a:t>
            </a:r>
            <a:r>
              <a:rPr lang="fr-FR" sz="3000" dirty="0" smtClean="0">
                <a:latin typeface="Times New Roman" pitchFamily="18" charset="0"/>
                <a:cs typeface="Times New Roman" pitchFamily="18" charset="0"/>
              </a:rPr>
              <a:t> est un ? C’est l’union de ses membres. Et d’où naît l’union de ses membres ? De l’obligation qui les lie. Tout est d’accord jusqu’ici.</a:t>
            </a:r>
          </a:p>
          <a:p>
            <a:pPr algn="just">
              <a:buNone/>
            </a:pPr>
            <a:r>
              <a:rPr lang="fr-FR" sz="3000" dirty="0" smtClean="0">
                <a:latin typeface="Times New Roman" pitchFamily="18" charset="0"/>
                <a:cs typeface="Times New Roman" pitchFamily="18" charset="0"/>
              </a:rPr>
              <a:t>	Mais quel est le fondement de cette obligation ? Voilà où les Auteurs se divisent. Selon les uns, c’est la force ; selon d’autres, l’autorité paternelle ; selon d’autres, la volonté de Dieu. Chacun établit son principe et attaque celui des autres : je n’ai pas moi-même fait autrement et, suivant la plus saine partie de ceux qui ont discuté ces matières, j’ai posé pour fondement du corps politique la convention de ses membres, j’ai réfuté les principes différents du mien.</a:t>
            </a:r>
          </a:p>
          <a:p>
            <a:pPr algn="just">
              <a:buNone/>
            </a:pPr>
            <a:r>
              <a:rPr lang="fr-FR" sz="3000" dirty="0" smtClean="0">
                <a:latin typeface="Times New Roman" pitchFamily="18" charset="0"/>
                <a:cs typeface="Times New Roman" pitchFamily="18" charset="0"/>
              </a:rPr>
              <a:t>	Indépendamment de la vérité de ce principe, il l’emporte sur tous les autres par la solidité du fondement qu’il établit ; car quel fondement plus sûr peut avoir l’obligation parmi les hommes que le libre engagement de celui qui s’oblige ? On peut disputer tout autre principe, on ne saurait disputer celui-là ».</a:t>
            </a:r>
          </a:p>
          <a:p>
            <a:pPr algn="just">
              <a:lnSpc>
                <a:spcPct val="120000"/>
              </a:lnSpc>
              <a:spcBef>
                <a:spcPts val="0"/>
              </a:spcBef>
              <a:buNone/>
            </a:pPr>
            <a:endParaRPr lang="fr-FR" sz="3100" dirty="0" smtClean="0">
              <a:latin typeface="Times New Roman" pitchFamily="18" charset="0"/>
              <a:cs typeface="Times New Roman" pitchFamily="18" charset="0"/>
            </a:endParaRPr>
          </a:p>
          <a:p>
            <a:pPr algn="ctr">
              <a:buNone/>
            </a:pPr>
            <a:r>
              <a:rPr lang="fr-FR" sz="3100" b="1" dirty="0" smtClean="0">
                <a:latin typeface="Times New Roman" pitchFamily="18" charset="0"/>
                <a:cs typeface="Times New Roman" pitchFamily="18" charset="0"/>
              </a:rPr>
              <a:t>	Rousseau, </a:t>
            </a:r>
            <a:r>
              <a:rPr lang="fr-FR" sz="3100" b="1" i="1" dirty="0" smtClean="0">
                <a:latin typeface="Times New Roman" pitchFamily="18" charset="0"/>
                <a:cs typeface="Times New Roman" pitchFamily="18" charset="0"/>
              </a:rPr>
              <a:t>Lettres écrites de la montagne</a:t>
            </a:r>
            <a:endParaRPr lang="fr-FR" sz="3100"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9144000" cy="980728"/>
          </a:xfrm>
        </p:spPr>
        <p:txBody>
          <a:bodyPr>
            <a:normAutofit/>
          </a:bodyPr>
          <a:lstStyle/>
          <a:p>
            <a:r>
              <a:rPr lang="fr-FR" b="1" dirty="0" smtClean="0">
                <a:latin typeface="Times New Roman" pitchFamily="18" charset="0"/>
                <a:cs typeface="Times New Roman" pitchFamily="18" charset="0"/>
              </a:rPr>
              <a:t>Plan de la séance</a:t>
            </a:r>
            <a:endParaRPr lang="fr-FR" b="1" dirty="0">
              <a:latin typeface="Times New Roman" pitchFamily="18" charset="0"/>
              <a:cs typeface="Times New Roman" pitchFamily="18" charset="0"/>
            </a:endParaRPr>
          </a:p>
        </p:txBody>
      </p:sp>
      <p:sp>
        <p:nvSpPr>
          <p:cNvPr id="3" name="Espace réservé du contenu 2"/>
          <p:cNvSpPr>
            <a:spLocks noGrp="1"/>
          </p:cNvSpPr>
          <p:nvPr>
            <p:ph idx="1"/>
          </p:nvPr>
        </p:nvSpPr>
        <p:spPr>
          <a:xfrm>
            <a:off x="0" y="1484784"/>
            <a:ext cx="9144000" cy="5373216"/>
          </a:xfrm>
        </p:spPr>
        <p:txBody>
          <a:bodyPr>
            <a:normAutofit/>
          </a:bodyPr>
          <a:lstStyle/>
          <a:p>
            <a:pPr algn="just">
              <a:buNone/>
            </a:pPr>
            <a:r>
              <a:rPr lang="fr-FR" dirty="0" smtClean="0">
                <a:latin typeface="Times New Roman" pitchFamily="18" charset="0"/>
                <a:cs typeface="Times New Roman" pitchFamily="18" charset="0"/>
              </a:rPr>
              <a:t>-Brève histoire du Républicanisme en passant par Rousseau</a:t>
            </a:r>
          </a:p>
          <a:p>
            <a:pPr algn="just">
              <a:buNone/>
            </a:pPr>
            <a:endParaRPr lang="fr-FR" dirty="0">
              <a:latin typeface="Times New Roman" pitchFamily="18" charset="0"/>
              <a:cs typeface="Times New Roman" pitchFamily="18" charset="0"/>
            </a:endParaRPr>
          </a:p>
          <a:p>
            <a:pPr algn="just">
              <a:buNone/>
            </a:pPr>
            <a:r>
              <a:rPr lang="fr-FR" dirty="0" smtClean="0">
                <a:latin typeface="Times New Roman" pitchFamily="18" charset="0"/>
                <a:cs typeface="Times New Roman" pitchFamily="18" charset="0"/>
              </a:rPr>
              <a:t>- Ce que la crise politique fait aux idées (tradition républicaine en construction ; radicalisation de l’utopie ; désacralisation de la figure royale ; </a:t>
            </a:r>
            <a:r>
              <a:rPr lang="fr-FR" dirty="0" err="1" smtClean="0">
                <a:latin typeface="Times New Roman" pitchFamily="18" charset="0"/>
                <a:cs typeface="Times New Roman" pitchFamily="18" charset="0"/>
              </a:rPr>
              <a:t>etc</a:t>
            </a:r>
            <a:r>
              <a:rPr lang="fr-FR" dirty="0" smtClean="0">
                <a:latin typeface="Times New Roman" pitchFamily="18" charset="0"/>
                <a:cs typeface="Times New Roman" pitchFamily="18" charset="0"/>
              </a:rPr>
              <a:t>…).</a:t>
            </a:r>
          </a:p>
          <a:p>
            <a:pPr algn="just">
              <a:buNone/>
            </a:pPr>
            <a:endParaRPr lang="fr-FR" dirty="0">
              <a:latin typeface="Times New Roman" pitchFamily="18" charset="0"/>
              <a:cs typeface="Times New Roman" pitchFamily="18" charset="0"/>
            </a:endParaRPr>
          </a:p>
          <a:p>
            <a:pPr algn="just">
              <a:buFontTx/>
              <a:buChar char="-"/>
            </a:pPr>
            <a:r>
              <a:rPr lang="fr-FR" dirty="0" smtClean="0">
                <a:latin typeface="Times New Roman" pitchFamily="18" charset="0"/>
                <a:cs typeface="Times New Roman" pitchFamily="18" charset="0"/>
              </a:rPr>
              <a:t>Début s</a:t>
            </a:r>
            <a:r>
              <a:rPr lang="fr-FR" dirty="0" smtClean="0">
                <a:latin typeface="Times New Roman" pitchFamily="18" charset="0"/>
                <a:cs typeface="Times New Roman" pitchFamily="18" charset="0"/>
              </a:rPr>
              <a:t>éance 3 (« </a:t>
            </a:r>
            <a:r>
              <a:rPr lang="fr-FR" dirty="0" smtClean="0">
                <a:latin typeface="Times New Roman" pitchFamily="18" charset="0"/>
                <a:cs typeface="Times New Roman" pitchFamily="18" charset="0"/>
              </a:rPr>
              <a:t>Socialisme</a:t>
            </a:r>
            <a:r>
              <a:rPr lang="fr-FR" dirty="0">
                <a:latin typeface="Times New Roman" pitchFamily="18" charset="0"/>
                <a:cs typeface="Times New Roman" pitchFamily="18" charset="0"/>
              </a:rPr>
              <a:t>, marxisme et anarchisme. Les pensées de l’égalité au XIXe </a:t>
            </a:r>
            <a:r>
              <a:rPr lang="fr-FR" dirty="0" smtClean="0">
                <a:latin typeface="Times New Roman" pitchFamily="18" charset="0"/>
                <a:cs typeface="Times New Roman" pitchFamily="18" charset="0"/>
              </a:rPr>
              <a:t>siècle »).</a:t>
            </a:r>
            <a:endParaRPr lang="fr-FR"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9144000" cy="980728"/>
          </a:xfrm>
        </p:spPr>
        <p:txBody>
          <a:bodyPr>
            <a:normAutofit fontScale="90000"/>
          </a:bodyPr>
          <a:lstStyle/>
          <a:p>
            <a:r>
              <a:rPr lang="fr-FR" b="1" dirty="0" smtClean="0">
                <a:latin typeface="Times New Roman" pitchFamily="18" charset="0"/>
                <a:cs typeface="Times New Roman" pitchFamily="18" charset="0"/>
              </a:rPr>
              <a:t>Républicanisme et Révolution Française </a:t>
            </a:r>
            <a:endParaRPr lang="fr-FR" b="1" dirty="0">
              <a:latin typeface="Times New Roman" pitchFamily="18" charset="0"/>
              <a:cs typeface="Times New Roman" pitchFamily="18" charset="0"/>
            </a:endParaRPr>
          </a:p>
        </p:txBody>
      </p:sp>
      <p:sp>
        <p:nvSpPr>
          <p:cNvPr id="3" name="Espace réservé du contenu 2"/>
          <p:cNvSpPr>
            <a:spLocks noGrp="1"/>
          </p:cNvSpPr>
          <p:nvPr>
            <p:ph idx="1"/>
          </p:nvPr>
        </p:nvSpPr>
        <p:spPr>
          <a:xfrm>
            <a:off x="0" y="1628800"/>
            <a:ext cx="9144000" cy="5229200"/>
          </a:xfrm>
        </p:spPr>
        <p:txBody>
          <a:bodyPr>
            <a:normAutofit fontScale="92500" lnSpcReduction="10000"/>
          </a:bodyPr>
          <a:lstStyle/>
          <a:p>
            <a:pPr algn="just"/>
            <a:r>
              <a:rPr lang="fr-FR" sz="2700" dirty="0" smtClean="0">
                <a:latin typeface="Times New Roman" pitchFamily="18" charset="0"/>
                <a:cs typeface="Times New Roman" pitchFamily="18" charset="0"/>
              </a:rPr>
              <a:t>Le républicanisme est en constante évolution au fil des XVI, XVIIe et XVIIIe siècle, à mesure que la « société des individus » se développe, que l’</a:t>
            </a:r>
            <a:r>
              <a:rPr lang="fr-FR" sz="2700" dirty="0" err="1" smtClean="0">
                <a:latin typeface="Times New Roman" pitchFamily="18" charset="0"/>
                <a:cs typeface="Times New Roman" pitchFamily="18" charset="0"/>
              </a:rPr>
              <a:t>Etat</a:t>
            </a:r>
            <a:r>
              <a:rPr lang="fr-FR" sz="2700" dirty="0" smtClean="0">
                <a:latin typeface="Times New Roman" pitchFamily="18" charset="0"/>
                <a:cs typeface="Times New Roman" pitchFamily="18" charset="0"/>
              </a:rPr>
              <a:t> de droit s’impose, que la modernité politique s’installe. </a:t>
            </a:r>
          </a:p>
          <a:p>
            <a:pPr algn="just"/>
            <a:endParaRPr lang="fr-FR" sz="2700" dirty="0" smtClean="0">
              <a:latin typeface="Times New Roman" pitchFamily="18" charset="0"/>
              <a:cs typeface="Times New Roman" pitchFamily="18" charset="0"/>
            </a:endParaRPr>
          </a:p>
          <a:p>
            <a:pPr algn="just"/>
            <a:r>
              <a:rPr lang="fr-FR" sz="2700" dirty="0" smtClean="0">
                <a:latin typeface="Times New Roman" pitchFamily="18" charset="0"/>
                <a:cs typeface="Times New Roman" pitchFamily="18" charset="0"/>
              </a:rPr>
              <a:t>Un des points d’observation privilégié de ce qu’est l’idée républicaine (et son invention constante), c’est le début de la Révolution Française. </a:t>
            </a:r>
          </a:p>
          <a:p>
            <a:pPr algn="just"/>
            <a:endParaRPr lang="fr-FR" sz="2700" dirty="0" smtClean="0">
              <a:latin typeface="Times New Roman" pitchFamily="18" charset="0"/>
              <a:cs typeface="Times New Roman" pitchFamily="18" charset="0"/>
            </a:endParaRPr>
          </a:p>
          <a:p>
            <a:pPr algn="just"/>
            <a:r>
              <a:rPr lang="fr-FR" sz="2700" dirty="0" smtClean="0">
                <a:latin typeface="Times New Roman" pitchFamily="18" charset="0"/>
                <a:cs typeface="Times New Roman" pitchFamily="18" charset="0"/>
              </a:rPr>
              <a:t>Le républicanisme se construit alors de plus en plus en opposition avec le libéralisme, et plusieurs thèmes apparaissent : l’existence contre la propriété, la critique de la richesse, l’égalité politique, </a:t>
            </a:r>
            <a:r>
              <a:rPr lang="fr-FR" sz="2700" dirty="0" err="1" smtClean="0">
                <a:latin typeface="Times New Roman" pitchFamily="18" charset="0"/>
                <a:cs typeface="Times New Roman" pitchFamily="18" charset="0"/>
              </a:rPr>
              <a:t>etc</a:t>
            </a:r>
            <a:r>
              <a:rPr lang="fr-FR" sz="2700" dirty="0" smtClean="0">
                <a:latin typeface="Times New Roman" pitchFamily="18" charset="0"/>
                <a:cs typeface="Times New Roman" pitchFamily="18" charset="0"/>
              </a:rPr>
              <a:t>…</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9144000" cy="692696"/>
          </a:xfrm>
        </p:spPr>
        <p:txBody>
          <a:bodyPr>
            <a:normAutofit fontScale="90000"/>
          </a:bodyPr>
          <a:lstStyle/>
          <a:p>
            <a:r>
              <a:rPr lang="fr-FR" b="1" dirty="0" smtClean="0"/>
              <a:t>Réflexions sur la crise à partir de </a:t>
            </a:r>
            <a:r>
              <a:rPr lang="fr-FR" b="1" dirty="0" err="1" smtClean="0"/>
              <a:t>Dobry</a:t>
            </a:r>
            <a:endParaRPr lang="fr-FR" b="1" dirty="0"/>
          </a:p>
        </p:txBody>
      </p:sp>
      <p:sp>
        <p:nvSpPr>
          <p:cNvPr id="3" name="Espace réservé du contenu 2"/>
          <p:cNvSpPr>
            <a:spLocks noGrp="1"/>
          </p:cNvSpPr>
          <p:nvPr>
            <p:ph idx="1"/>
          </p:nvPr>
        </p:nvSpPr>
        <p:spPr>
          <a:xfrm>
            <a:off x="0" y="1268760"/>
            <a:ext cx="9144000" cy="5589240"/>
          </a:xfrm>
        </p:spPr>
        <p:txBody>
          <a:bodyPr>
            <a:normAutofit fontScale="70000" lnSpcReduction="20000"/>
          </a:bodyPr>
          <a:lstStyle/>
          <a:p>
            <a:pPr algn="just"/>
            <a:r>
              <a:rPr lang="fr-FR" dirty="0">
                <a:latin typeface="Times New Roman" pitchFamily="18" charset="0"/>
                <a:cs typeface="Times New Roman" pitchFamily="18" charset="0"/>
              </a:rPr>
              <a:t>En suivant Michel </a:t>
            </a:r>
            <a:r>
              <a:rPr lang="fr-FR" dirty="0" err="1">
                <a:latin typeface="Times New Roman" pitchFamily="18" charset="0"/>
                <a:cs typeface="Times New Roman" pitchFamily="18" charset="0"/>
              </a:rPr>
              <a:t>Dobry</a:t>
            </a:r>
            <a:r>
              <a:rPr lang="fr-FR" dirty="0">
                <a:latin typeface="Times New Roman" pitchFamily="18" charset="0"/>
                <a:cs typeface="Times New Roman" pitchFamily="18" charset="0"/>
              </a:rPr>
              <a:t>, on peut interpréter </a:t>
            </a:r>
            <a:r>
              <a:rPr lang="fr-FR" dirty="0" smtClean="0">
                <a:latin typeface="Times New Roman" pitchFamily="18" charset="0"/>
                <a:cs typeface="Times New Roman" pitchFamily="18" charset="0"/>
              </a:rPr>
              <a:t>les crises politiques comme des </a:t>
            </a:r>
            <a:r>
              <a:rPr lang="fr-FR" dirty="0">
                <a:latin typeface="Times New Roman" pitchFamily="18" charset="0"/>
                <a:cs typeface="Times New Roman" pitchFamily="18" charset="0"/>
              </a:rPr>
              <a:t>périodes « d’incertitude structurelle », caractérisées par « l’effacement ou le brouillage des indices et repères et la perte d’efficacité des instruments d’évaluation qui, en tant qu’éléments des logiques sectorielles, servent de support aux appréciations et calculs routiniers des acteurs ». </a:t>
            </a:r>
            <a:endParaRPr lang="fr-FR" dirty="0" smtClean="0">
              <a:latin typeface="Times New Roman" pitchFamily="18" charset="0"/>
              <a:cs typeface="Times New Roman" pitchFamily="18" charset="0"/>
            </a:endParaRPr>
          </a:p>
          <a:p>
            <a:pPr algn="just">
              <a:buNone/>
            </a:pPr>
            <a:r>
              <a:rPr lang="fr-FR" sz="2300" dirty="0" smtClean="0">
                <a:latin typeface="Times New Roman" pitchFamily="18" charset="0"/>
                <a:cs typeface="Times New Roman" pitchFamily="18" charset="0"/>
              </a:rPr>
              <a:t>	Michel </a:t>
            </a:r>
            <a:r>
              <a:rPr lang="fr-FR" sz="2300" dirty="0" err="1">
                <a:latin typeface="Times New Roman" pitchFamily="18" charset="0"/>
                <a:cs typeface="Times New Roman" pitchFamily="18" charset="0"/>
              </a:rPr>
              <a:t>Dobry</a:t>
            </a:r>
            <a:r>
              <a:rPr lang="fr-FR" sz="2300" dirty="0">
                <a:latin typeface="Times New Roman" pitchFamily="18" charset="0"/>
                <a:cs typeface="Times New Roman" pitchFamily="18" charset="0"/>
              </a:rPr>
              <a:t>, </a:t>
            </a:r>
            <a:r>
              <a:rPr lang="fr-FR" sz="2300" i="1" dirty="0">
                <a:latin typeface="Times New Roman" pitchFamily="18" charset="0"/>
                <a:cs typeface="Times New Roman" pitchFamily="18" charset="0"/>
              </a:rPr>
              <a:t>Sociologie des crises politiques : la dynamique des mobilisations multisectorielles</a:t>
            </a:r>
            <a:r>
              <a:rPr lang="fr-FR" sz="2300" dirty="0">
                <a:latin typeface="Times New Roman" pitchFamily="18" charset="0"/>
                <a:cs typeface="Times New Roman" pitchFamily="18" charset="0"/>
              </a:rPr>
              <a:t>, Paris, Presses de la FNSP, 1992, p. 150</a:t>
            </a:r>
            <a:r>
              <a:rPr lang="fr-FR" sz="2300" dirty="0" smtClean="0">
                <a:latin typeface="Times New Roman" pitchFamily="18" charset="0"/>
                <a:cs typeface="Times New Roman" pitchFamily="18" charset="0"/>
              </a:rPr>
              <a:t>.</a:t>
            </a:r>
          </a:p>
          <a:p>
            <a:pPr algn="just"/>
            <a:endParaRPr lang="fr-FR" dirty="0" smtClean="0">
              <a:latin typeface="Times New Roman" pitchFamily="18" charset="0"/>
              <a:cs typeface="Times New Roman" pitchFamily="18" charset="0"/>
            </a:endParaRPr>
          </a:p>
          <a:p>
            <a:pPr algn="just"/>
            <a:endParaRPr lang="fr-FR" dirty="0">
              <a:latin typeface="Times New Roman" pitchFamily="18" charset="0"/>
              <a:cs typeface="Times New Roman" pitchFamily="18" charset="0"/>
            </a:endParaRPr>
          </a:p>
          <a:p>
            <a:pPr algn="just"/>
            <a:r>
              <a:rPr lang="fr-FR" dirty="0" smtClean="0">
                <a:latin typeface="Times New Roman" pitchFamily="18" charset="0"/>
                <a:cs typeface="Times New Roman" pitchFamily="18" charset="0"/>
              </a:rPr>
              <a:t>Michel </a:t>
            </a:r>
            <a:r>
              <a:rPr lang="fr-FR" dirty="0" err="1">
                <a:latin typeface="Times New Roman" pitchFamily="18" charset="0"/>
                <a:cs typeface="Times New Roman" pitchFamily="18" charset="0"/>
              </a:rPr>
              <a:t>Dobry</a:t>
            </a:r>
            <a:r>
              <a:rPr lang="fr-FR" dirty="0">
                <a:latin typeface="Times New Roman" pitchFamily="18" charset="0"/>
                <a:cs typeface="Times New Roman" pitchFamily="18" charset="0"/>
              </a:rPr>
              <a:t> </a:t>
            </a:r>
            <a:r>
              <a:rPr lang="fr-FR" dirty="0" smtClean="0">
                <a:latin typeface="Times New Roman" pitchFamily="18" charset="0"/>
                <a:cs typeface="Times New Roman" pitchFamily="18" charset="0"/>
              </a:rPr>
              <a:t>renonce </a:t>
            </a:r>
            <a:r>
              <a:rPr lang="fr-FR" dirty="0">
                <a:latin typeface="Times New Roman" pitchFamily="18" charset="0"/>
                <a:cs typeface="Times New Roman" pitchFamily="18" charset="0"/>
              </a:rPr>
              <a:t>explicitement à une </a:t>
            </a:r>
            <a:r>
              <a:rPr lang="fr-FR" dirty="0" smtClean="0">
                <a:latin typeface="Times New Roman" pitchFamily="18" charset="0"/>
                <a:cs typeface="Times New Roman" pitchFamily="18" charset="0"/>
              </a:rPr>
              <a:t>quête des « origines » de la crise pour </a:t>
            </a:r>
            <a:r>
              <a:rPr lang="fr-FR" dirty="0">
                <a:latin typeface="Times New Roman" pitchFamily="18" charset="0"/>
                <a:cs typeface="Times New Roman" pitchFamily="18" charset="0"/>
              </a:rPr>
              <a:t>privilégier la dynamique de l’événement, et pour déplacer « l’énigme de la recherche </a:t>
            </a:r>
            <a:r>
              <a:rPr lang="pt-PT" dirty="0">
                <a:latin typeface="Times New Roman" pitchFamily="18" charset="0"/>
                <a:cs typeface="Times New Roman" pitchFamily="18" charset="0"/>
              </a:rPr>
              <a:t>[</a:t>
            </a:r>
            <a:r>
              <a:rPr lang="fr-FR" dirty="0">
                <a:latin typeface="Times New Roman" pitchFamily="18" charset="0"/>
                <a:cs typeface="Times New Roman" pitchFamily="18" charset="0"/>
              </a:rPr>
              <a:t>…] pour “ce qui se passe’’ dans l’’événement »  et ainsi restituer « les intrigues du temps court […] dans leur dimension inséparablement tactique et symbolique ». </a:t>
            </a:r>
            <a:r>
              <a:rPr lang="fr-FR" dirty="0" smtClean="0">
                <a:latin typeface="Times New Roman" pitchFamily="18" charset="0"/>
                <a:cs typeface="Times New Roman" pitchFamily="18" charset="0"/>
              </a:rPr>
              <a:t>On assiste donc au déplacement </a:t>
            </a:r>
            <a:r>
              <a:rPr lang="fr-FR" dirty="0">
                <a:latin typeface="Times New Roman" pitchFamily="18" charset="0"/>
                <a:cs typeface="Times New Roman" pitchFamily="18" charset="0"/>
              </a:rPr>
              <a:t>du « pourquoi » de la crise à un « comment »</a:t>
            </a:r>
            <a:r>
              <a:rPr lang="fr-FR" dirty="0" smtClean="0">
                <a:latin typeface="Times New Roman" pitchFamily="18" charset="0"/>
                <a:cs typeface="Times New Roman" pitchFamily="18" charset="0"/>
              </a:rPr>
              <a:t> </a:t>
            </a:r>
          </a:p>
          <a:p>
            <a:pPr algn="just">
              <a:buNone/>
            </a:pPr>
            <a:r>
              <a:rPr lang="fr-FR" sz="2300" dirty="0">
                <a:latin typeface="Times New Roman" pitchFamily="18" charset="0"/>
                <a:cs typeface="Times New Roman" pitchFamily="18" charset="0"/>
              </a:rPr>
              <a:t>	</a:t>
            </a:r>
            <a:r>
              <a:rPr lang="fr-FR" sz="2300" dirty="0" smtClean="0">
                <a:latin typeface="Times New Roman" pitchFamily="18" charset="0"/>
                <a:cs typeface="Times New Roman" pitchFamily="18" charset="0"/>
              </a:rPr>
              <a:t>Michel </a:t>
            </a:r>
            <a:r>
              <a:rPr lang="fr-FR" sz="2300" dirty="0" err="1">
                <a:latin typeface="Times New Roman" pitchFamily="18" charset="0"/>
                <a:cs typeface="Times New Roman" pitchFamily="18" charset="0"/>
              </a:rPr>
              <a:t>Dobry</a:t>
            </a:r>
            <a:r>
              <a:rPr lang="fr-FR" sz="2300" dirty="0">
                <a:latin typeface="Times New Roman" pitchFamily="18" charset="0"/>
                <a:cs typeface="Times New Roman" pitchFamily="18" charset="0"/>
              </a:rPr>
              <a:t>, « Ce dont sont faites les logiques de situation », in Pierre Favre, Olivier </a:t>
            </a:r>
            <a:r>
              <a:rPr lang="fr-FR" sz="2300" dirty="0" err="1">
                <a:latin typeface="Times New Roman" pitchFamily="18" charset="0"/>
                <a:cs typeface="Times New Roman" pitchFamily="18" charset="0"/>
              </a:rPr>
              <a:t>Fillieule</a:t>
            </a:r>
            <a:r>
              <a:rPr lang="fr-FR" sz="2300" dirty="0">
                <a:latin typeface="Times New Roman" pitchFamily="18" charset="0"/>
                <a:cs typeface="Times New Roman" pitchFamily="18" charset="0"/>
              </a:rPr>
              <a:t> et Fabien Jobard, </a:t>
            </a:r>
            <a:r>
              <a:rPr lang="fr-FR" sz="2300" i="1" dirty="0">
                <a:latin typeface="Times New Roman" pitchFamily="18" charset="0"/>
                <a:cs typeface="Times New Roman" pitchFamily="18" charset="0"/>
              </a:rPr>
              <a:t>L'atelier du politiste. Théories, actions, représentations, </a:t>
            </a:r>
            <a:r>
              <a:rPr lang="fr-FR" sz="2300" dirty="0">
                <a:latin typeface="Times New Roman" pitchFamily="18" charset="0"/>
                <a:cs typeface="Times New Roman" pitchFamily="18" charset="0"/>
              </a:rPr>
              <a:t>Paris, La Découverte, 2007, p. 130.</a:t>
            </a:r>
          </a:p>
          <a:p>
            <a:endParaRPr lang="fr-FR"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9144000" cy="548680"/>
          </a:xfrm>
        </p:spPr>
        <p:txBody>
          <a:bodyPr>
            <a:normAutofit fontScale="90000"/>
          </a:bodyPr>
          <a:lstStyle/>
          <a:p>
            <a:r>
              <a:rPr lang="fr-FR" b="1" dirty="0" smtClean="0"/>
              <a:t>Réflexions sur la crise à partir de </a:t>
            </a:r>
            <a:r>
              <a:rPr lang="fr-FR" b="1" dirty="0" err="1" smtClean="0"/>
              <a:t>Tackett</a:t>
            </a:r>
            <a:endParaRPr lang="fr-FR" b="1" dirty="0"/>
          </a:p>
        </p:txBody>
      </p:sp>
      <p:sp>
        <p:nvSpPr>
          <p:cNvPr id="3" name="Espace réservé du contenu 2"/>
          <p:cNvSpPr>
            <a:spLocks noGrp="1"/>
          </p:cNvSpPr>
          <p:nvPr>
            <p:ph idx="1"/>
          </p:nvPr>
        </p:nvSpPr>
        <p:spPr>
          <a:xfrm>
            <a:off x="0" y="908720"/>
            <a:ext cx="9144000" cy="5949280"/>
          </a:xfrm>
        </p:spPr>
        <p:txBody>
          <a:bodyPr>
            <a:normAutofit fontScale="32500" lnSpcReduction="20000"/>
          </a:bodyPr>
          <a:lstStyle/>
          <a:p>
            <a:pPr algn="just"/>
            <a:r>
              <a:rPr lang="fr-FR" sz="5500" dirty="0" err="1">
                <a:latin typeface="Times New Roman" pitchFamily="18" charset="0"/>
                <a:cs typeface="Times New Roman" pitchFamily="18" charset="0"/>
              </a:rPr>
              <a:t>Tackett</a:t>
            </a:r>
            <a:r>
              <a:rPr lang="fr-FR" sz="5500" dirty="0">
                <a:latin typeface="Times New Roman" pitchFamily="18" charset="0"/>
                <a:cs typeface="Times New Roman" pitchFamily="18" charset="0"/>
              </a:rPr>
              <a:t>, </a:t>
            </a:r>
            <a:r>
              <a:rPr lang="fr-FR" sz="5500" dirty="0" smtClean="0">
                <a:latin typeface="Times New Roman" pitchFamily="18" charset="0"/>
                <a:cs typeface="Times New Roman" pitchFamily="18" charset="0"/>
              </a:rPr>
              <a:t>lui aussi, remet de </a:t>
            </a:r>
            <a:r>
              <a:rPr lang="fr-FR" sz="5500" dirty="0">
                <a:latin typeface="Times New Roman" pitchFamily="18" charset="0"/>
                <a:cs typeface="Times New Roman" pitchFamily="18" charset="0"/>
              </a:rPr>
              <a:t>la contingence dans ses </a:t>
            </a:r>
            <a:r>
              <a:rPr lang="fr-FR" sz="5500" dirty="0" smtClean="0">
                <a:latin typeface="Times New Roman" pitchFamily="18" charset="0"/>
                <a:cs typeface="Times New Roman" pitchFamily="18" charset="0"/>
              </a:rPr>
              <a:t>analyses</a:t>
            </a:r>
            <a:r>
              <a:rPr lang="fr-FR" sz="5500" dirty="0">
                <a:latin typeface="Times New Roman" pitchFamily="18" charset="0"/>
                <a:cs typeface="Times New Roman" pitchFamily="18" charset="0"/>
              </a:rPr>
              <a:t>, comme lorsqu’il se demande comment les députés de 1789 sont « devenus révolutionnaires », c’est-à-dire comment ils sont passés de représentants du peuple peu radicalisés en mai 1789 à « cette incroyable conclusion, si rare dans le cours des affaires humaines, que le monde politique et institutionnel qu’ils avaient toujours connu devait être renversé et réformé de fond en comble ? </a:t>
            </a:r>
            <a:r>
              <a:rPr lang="fr-FR" sz="5500" dirty="0" smtClean="0">
                <a:latin typeface="Times New Roman" pitchFamily="18" charset="0"/>
                <a:cs typeface="Times New Roman" pitchFamily="18" charset="0"/>
              </a:rPr>
              <a:t>». </a:t>
            </a:r>
          </a:p>
          <a:p>
            <a:pPr algn="just">
              <a:buNone/>
            </a:pPr>
            <a:endParaRPr lang="fr-FR" sz="5500" dirty="0">
              <a:latin typeface="Times New Roman" pitchFamily="18" charset="0"/>
              <a:cs typeface="Times New Roman" pitchFamily="18" charset="0"/>
            </a:endParaRPr>
          </a:p>
          <a:p>
            <a:pPr algn="just"/>
            <a:r>
              <a:rPr lang="fr-FR" sz="5500" dirty="0">
                <a:latin typeface="Times New Roman" pitchFamily="18" charset="0"/>
                <a:cs typeface="Times New Roman" pitchFamily="18" charset="0"/>
              </a:rPr>
              <a:t>De même, quand il étudie la fuite à Varennes de Louis XVI en juin 1791, </a:t>
            </a:r>
            <a:r>
              <a:rPr lang="fr-FR" sz="5500" dirty="0" smtClean="0">
                <a:latin typeface="Times New Roman" pitchFamily="18" charset="0"/>
                <a:cs typeface="Times New Roman" pitchFamily="18" charset="0"/>
              </a:rPr>
              <a:t>il s’interroge </a:t>
            </a:r>
            <a:r>
              <a:rPr lang="fr-FR" sz="5500" dirty="0">
                <a:latin typeface="Times New Roman" pitchFamily="18" charset="0"/>
                <a:cs typeface="Times New Roman" pitchFamily="18" charset="0"/>
              </a:rPr>
              <a:t>sur la façon dont celle-ci s’est concrètement passée, heure par heure, et sur les conséquences de ces évolutions sur l’image royale et les idées politiques. Il explique vouloir « examiner l’impact que la tentative du roi pour échapper à la Révolution avait eu sur la nation » et, pour cela, se donne pour tâche d’« explorer le phénomène de Varennes tel qu’il a été vécu par la population »,  Encore très positive en juin 1791, celle-ci est durablement affectée par la fuite (manquée) à Varennes  du 20 juin, qui provoque un déluge d’articles et de pamphlets, qui vont jusqu’à représenter le roi et sa famille en cochons. La fuite à Varennes est donc un point d’inflexion qui inaugure un « processus de radicalisation » qui démarre réellement après juin 1791, même si, « à la veille de Varennes, Paris était déjà sur le point </a:t>
            </a:r>
            <a:r>
              <a:rPr lang="fr-FR" sz="5500" dirty="0" smtClean="0">
                <a:latin typeface="Times New Roman" pitchFamily="18" charset="0"/>
                <a:cs typeface="Times New Roman" pitchFamily="18" charset="0"/>
              </a:rPr>
              <a:t>d’exploser ».</a:t>
            </a:r>
          </a:p>
          <a:p>
            <a:pPr algn="just">
              <a:buNone/>
            </a:pPr>
            <a:endParaRPr lang="fr-FR" sz="5500" dirty="0">
              <a:latin typeface="Times New Roman" pitchFamily="18" charset="0"/>
              <a:cs typeface="Times New Roman" pitchFamily="18" charset="0"/>
            </a:endParaRPr>
          </a:p>
          <a:p>
            <a:pPr algn="just"/>
            <a:r>
              <a:rPr lang="fr-FR" sz="5500" dirty="0" smtClean="0">
                <a:latin typeface="Times New Roman" pitchFamily="18" charset="0"/>
                <a:cs typeface="Times New Roman" pitchFamily="18" charset="0"/>
              </a:rPr>
              <a:t> </a:t>
            </a:r>
            <a:r>
              <a:rPr lang="fr-FR" sz="5500" dirty="0">
                <a:latin typeface="Times New Roman" pitchFamily="18" charset="0"/>
                <a:cs typeface="Times New Roman" pitchFamily="18" charset="0"/>
              </a:rPr>
              <a:t>Ce processus permet d’expliquer comment l’Assemblée </a:t>
            </a:r>
            <a:r>
              <a:rPr lang="fr-FR" sz="5500" dirty="0" smtClean="0">
                <a:latin typeface="Times New Roman" pitchFamily="18" charset="0"/>
                <a:cs typeface="Times New Roman" pitchFamily="18" charset="0"/>
              </a:rPr>
              <a:t>Nationale</a:t>
            </a:r>
            <a:r>
              <a:rPr lang="fr-FR" sz="5500" dirty="0">
                <a:latin typeface="Times New Roman" pitchFamily="18" charset="0"/>
                <a:cs typeface="Times New Roman" pitchFamily="18" charset="0"/>
              </a:rPr>
              <a:t>, largement favorable à une monarchie constitutionnelle jusqu’en juin 1791 (elle a, globalement, une très bonne image du roi excepté quelques parlementaires les plus radicaux autour de Robespierre), a pu basculer dans un républicanisme </a:t>
            </a:r>
            <a:r>
              <a:rPr lang="fr-FR" sz="5500" dirty="0" err="1">
                <a:latin typeface="Times New Roman" pitchFamily="18" charset="0"/>
                <a:cs typeface="Times New Roman" pitchFamily="18" charset="0"/>
              </a:rPr>
              <a:t>anti-royaliste</a:t>
            </a:r>
            <a:r>
              <a:rPr lang="fr-FR" sz="5500" dirty="0">
                <a:latin typeface="Times New Roman" pitchFamily="18" charset="0"/>
                <a:cs typeface="Times New Roman" pitchFamily="18" charset="0"/>
              </a:rPr>
              <a:t> et le vote du régicide (qui a lieu en janvier 1793. Le processus de radicalisation est donc long).</a:t>
            </a:r>
          </a:p>
          <a:p>
            <a:pPr>
              <a:buNone/>
            </a:pPr>
            <a:endParaRPr lang="en-US" dirty="0" smtClean="0"/>
          </a:p>
          <a:p>
            <a:pPr algn="ctr">
              <a:buNone/>
            </a:pPr>
            <a:r>
              <a:rPr lang="en-US" sz="4300" dirty="0" smtClean="0">
                <a:latin typeface="Times New Roman" pitchFamily="18" charset="0"/>
                <a:cs typeface="Times New Roman" pitchFamily="18" charset="0"/>
              </a:rPr>
              <a:t>Sources : Timothy </a:t>
            </a:r>
            <a:r>
              <a:rPr lang="en-US" sz="4300" dirty="0">
                <a:latin typeface="Times New Roman" pitchFamily="18" charset="0"/>
                <a:cs typeface="Times New Roman" pitchFamily="18" charset="0"/>
              </a:rPr>
              <a:t>Tackett</a:t>
            </a:r>
            <a:r>
              <a:rPr lang="en-US" sz="4300" dirty="0" smtClean="0">
                <a:latin typeface="Times New Roman" pitchFamily="18" charset="0"/>
                <a:cs typeface="Times New Roman" pitchFamily="18" charset="0"/>
              </a:rPr>
              <a:t>, </a:t>
            </a:r>
            <a:r>
              <a:rPr lang="fr-FR" sz="4300" i="1" dirty="0">
                <a:latin typeface="Times New Roman" pitchFamily="18" charset="0"/>
                <a:cs typeface="Times New Roman" pitchFamily="18" charset="0"/>
              </a:rPr>
              <a:t>Par la volonté du peuple. Comment les députés de 1789 sont devenus révolutionnaires</a:t>
            </a:r>
            <a:r>
              <a:rPr lang="fr-FR" sz="4300" dirty="0">
                <a:latin typeface="Times New Roman" pitchFamily="18" charset="0"/>
                <a:cs typeface="Times New Roman" pitchFamily="18" charset="0"/>
              </a:rPr>
              <a:t>, Paris, Albin Michel, </a:t>
            </a:r>
            <a:r>
              <a:rPr lang="fr-FR" sz="4300" dirty="0" smtClean="0">
                <a:latin typeface="Times New Roman" pitchFamily="18" charset="0"/>
                <a:cs typeface="Times New Roman" pitchFamily="18" charset="0"/>
              </a:rPr>
              <a:t>1997; </a:t>
            </a:r>
            <a:r>
              <a:rPr lang="en-US" sz="4300" i="1" dirty="0" smtClean="0">
                <a:latin typeface="Times New Roman" pitchFamily="18" charset="0"/>
                <a:cs typeface="Times New Roman" pitchFamily="18" charset="0"/>
              </a:rPr>
              <a:t>Le </a:t>
            </a:r>
            <a:r>
              <a:rPr lang="en-US" sz="4300" i="1" dirty="0" err="1">
                <a:latin typeface="Times New Roman" pitchFamily="18" charset="0"/>
                <a:cs typeface="Times New Roman" pitchFamily="18" charset="0"/>
              </a:rPr>
              <a:t>roi</a:t>
            </a:r>
            <a:r>
              <a:rPr lang="en-US" sz="4300" i="1" dirty="0">
                <a:latin typeface="Times New Roman" pitchFamily="18" charset="0"/>
                <a:cs typeface="Times New Roman" pitchFamily="18" charset="0"/>
              </a:rPr>
              <a:t> </a:t>
            </a:r>
            <a:r>
              <a:rPr lang="en-US" sz="4300" i="1" dirty="0" err="1">
                <a:latin typeface="Times New Roman" pitchFamily="18" charset="0"/>
                <a:cs typeface="Times New Roman" pitchFamily="18" charset="0"/>
              </a:rPr>
              <a:t>s’enfuit</a:t>
            </a:r>
            <a:r>
              <a:rPr lang="en-US" sz="4300" i="1" dirty="0">
                <a:latin typeface="Times New Roman" pitchFamily="18" charset="0"/>
                <a:cs typeface="Times New Roman" pitchFamily="18" charset="0"/>
              </a:rPr>
              <a:t>. </a:t>
            </a:r>
            <a:r>
              <a:rPr lang="fr-FR" sz="4300" i="1" dirty="0">
                <a:latin typeface="Times New Roman" pitchFamily="18" charset="0"/>
                <a:cs typeface="Times New Roman" pitchFamily="18" charset="0"/>
              </a:rPr>
              <a:t>Varennes et l’origine de la terreur, </a:t>
            </a:r>
            <a:r>
              <a:rPr lang="fr-FR" sz="4300" dirty="0">
                <a:latin typeface="Times New Roman" pitchFamily="18" charset="0"/>
                <a:cs typeface="Times New Roman" pitchFamily="18" charset="0"/>
              </a:rPr>
              <a:t>Paris, La Découverte, </a:t>
            </a:r>
            <a:r>
              <a:rPr lang="fr-FR" sz="4300" dirty="0" smtClean="0">
                <a:latin typeface="Times New Roman" pitchFamily="18" charset="0"/>
                <a:cs typeface="Times New Roman" pitchFamily="18" charset="0"/>
              </a:rPr>
              <a:t>2004.</a:t>
            </a:r>
            <a:endParaRPr lang="fr-FR" sz="4300" dirty="0">
              <a:latin typeface="Times New Roman" pitchFamily="18" charset="0"/>
              <a:cs typeface="Times New Roman" pitchFamily="18" charset="0"/>
            </a:endParaRPr>
          </a:p>
          <a:p>
            <a:endParaRPr lang="fr-FR" dirty="0" smtClean="0"/>
          </a:p>
          <a:p>
            <a:endParaRPr lang="fr-FR" dirty="0"/>
          </a:p>
          <a:p>
            <a:endParaRPr lang="fr-FR" dirty="0"/>
          </a:p>
          <a:p>
            <a:endParaRPr lang="fr-FR"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9144000" cy="548680"/>
          </a:xfrm>
        </p:spPr>
        <p:txBody>
          <a:bodyPr>
            <a:normAutofit fontScale="90000"/>
          </a:bodyPr>
          <a:lstStyle/>
          <a:p>
            <a:r>
              <a:rPr lang="fr-FR" b="1" dirty="0" smtClean="0"/>
              <a:t>Réflexions sur les idées et la crise</a:t>
            </a:r>
            <a:endParaRPr lang="fr-FR" b="1" dirty="0"/>
          </a:p>
        </p:txBody>
      </p:sp>
      <p:sp>
        <p:nvSpPr>
          <p:cNvPr id="3" name="Espace réservé du contenu 2"/>
          <p:cNvSpPr>
            <a:spLocks noGrp="1"/>
          </p:cNvSpPr>
          <p:nvPr>
            <p:ph idx="1"/>
          </p:nvPr>
        </p:nvSpPr>
        <p:spPr>
          <a:xfrm>
            <a:off x="0" y="908720"/>
            <a:ext cx="9144000" cy="5949280"/>
          </a:xfrm>
        </p:spPr>
        <p:txBody>
          <a:bodyPr>
            <a:normAutofit fontScale="77500" lnSpcReduction="20000"/>
          </a:bodyPr>
          <a:lstStyle/>
          <a:p>
            <a:pPr algn="just"/>
            <a:r>
              <a:rPr lang="fr-FR" sz="2100" dirty="0">
                <a:latin typeface="Times New Roman" pitchFamily="18" charset="0"/>
                <a:cs typeface="Times New Roman" pitchFamily="18" charset="0"/>
              </a:rPr>
              <a:t>Ces travaux nous renseignent finalement sur trois </a:t>
            </a:r>
            <a:r>
              <a:rPr lang="fr-FR" sz="2100" dirty="0" smtClean="0">
                <a:latin typeface="Times New Roman" pitchFamily="18" charset="0"/>
                <a:cs typeface="Times New Roman" pitchFamily="18" charset="0"/>
              </a:rPr>
              <a:t>dimensions :</a:t>
            </a:r>
          </a:p>
          <a:p>
            <a:pPr algn="just">
              <a:buNone/>
            </a:pPr>
            <a:endParaRPr lang="fr-FR" sz="1900" dirty="0">
              <a:latin typeface="Times New Roman" pitchFamily="18" charset="0"/>
              <a:cs typeface="Times New Roman" pitchFamily="18" charset="0"/>
            </a:endParaRPr>
          </a:p>
          <a:p>
            <a:pPr algn="just">
              <a:buNone/>
            </a:pPr>
            <a:r>
              <a:rPr lang="fr-FR" sz="2100" dirty="0">
                <a:latin typeface="Times New Roman" pitchFamily="18" charset="0"/>
                <a:cs typeface="Times New Roman" pitchFamily="18" charset="0"/>
              </a:rPr>
              <a:t>-</a:t>
            </a:r>
            <a:r>
              <a:rPr lang="fr-FR" sz="2100" dirty="0" smtClean="0">
                <a:latin typeface="Times New Roman" pitchFamily="18" charset="0"/>
                <a:cs typeface="Times New Roman" pitchFamily="18" charset="0"/>
              </a:rPr>
              <a:t>La </a:t>
            </a:r>
            <a:r>
              <a:rPr lang="fr-FR" sz="2100" dirty="0">
                <a:latin typeface="Times New Roman" pitchFamily="18" charset="0"/>
                <a:cs typeface="Times New Roman" pitchFamily="18" charset="0"/>
              </a:rPr>
              <a:t>première renvoie à l’intensité de la production intellectuelle durant un tel événement, puisque ses protagonistes produisent de nombreux textes et correspondent, le tout avec la constante envie de comprendre ce qui se joue. </a:t>
            </a:r>
          </a:p>
          <a:p>
            <a:pPr algn="just">
              <a:buNone/>
            </a:pPr>
            <a:r>
              <a:rPr lang="fr-FR" sz="1500" u="sng" dirty="0">
                <a:latin typeface="Times New Roman" pitchFamily="18" charset="0"/>
                <a:cs typeface="Times New Roman" pitchFamily="18" charset="0"/>
              </a:rPr>
              <a:t>RQ  : Un ouvrage classique portant sur la vie intellectuelle durant la RF a été récemment mis en ligne : </a:t>
            </a:r>
            <a:r>
              <a:rPr lang="fr-FR" sz="1500" u="sng" dirty="0">
                <a:latin typeface="Times New Roman" pitchFamily="18" charset="0"/>
                <a:cs typeface="Times New Roman" pitchFamily="18" charset="0"/>
                <a:hlinkClick r:id="rId2"/>
              </a:rPr>
              <a:t>https://</a:t>
            </a:r>
            <a:r>
              <a:rPr lang="fr-FR" sz="1500" u="sng" dirty="0" smtClean="0">
                <a:latin typeface="Times New Roman" pitchFamily="18" charset="0"/>
                <a:cs typeface="Times New Roman" pitchFamily="18" charset="0"/>
                <a:hlinkClick r:id="rId2"/>
              </a:rPr>
              <a:t>publishing.cdlib.org/ucpressebooks/view?docId=ft0z09n7hf;brand=ucpress</a:t>
            </a:r>
            <a:endParaRPr lang="fr-FR" sz="1500" u="sng" dirty="0" smtClean="0">
              <a:latin typeface="Times New Roman" pitchFamily="18" charset="0"/>
              <a:cs typeface="Times New Roman" pitchFamily="18" charset="0"/>
            </a:endParaRPr>
          </a:p>
          <a:p>
            <a:pPr algn="just">
              <a:buNone/>
            </a:pPr>
            <a:endParaRPr lang="fr-FR" sz="1900" u="sng" dirty="0">
              <a:latin typeface="Times New Roman" pitchFamily="18" charset="0"/>
              <a:cs typeface="Times New Roman" pitchFamily="18" charset="0"/>
            </a:endParaRPr>
          </a:p>
          <a:p>
            <a:pPr algn="just"/>
            <a:r>
              <a:rPr lang="fr-FR" sz="2100" dirty="0">
                <a:latin typeface="Times New Roman" pitchFamily="18" charset="0"/>
                <a:cs typeface="Times New Roman" pitchFamily="18" charset="0"/>
              </a:rPr>
              <a:t>La deuxième, c’est que pour cela, et dans le but d’orienter la crise vers une certaine issue, les protagonistes lisent. C’est la crise qui fait lire et non l’inverse. Comme l’écrit </a:t>
            </a:r>
            <a:r>
              <a:rPr lang="fr-FR" sz="2100" dirty="0" err="1">
                <a:latin typeface="Times New Roman" pitchFamily="18" charset="0"/>
                <a:cs typeface="Times New Roman" pitchFamily="18" charset="0"/>
              </a:rPr>
              <a:t>Tackett</a:t>
            </a:r>
            <a:r>
              <a:rPr lang="fr-FR" sz="2100" dirty="0">
                <a:latin typeface="Times New Roman" pitchFamily="18" charset="0"/>
                <a:cs typeface="Times New Roman" pitchFamily="18" charset="0"/>
              </a:rPr>
              <a:t>, si « il n’est pas impossible que les idées de Rousseau aient joué un rôle dans ce processus de radicalisation, il ne fait aucun doute que la langue des philosophes apparait davantage dans les discours et les écrits de certains députés en 1790 et 1791 qu’en 1789 ». </a:t>
            </a:r>
            <a:endParaRPr lang="fr-FR" sz="2100" dirty="0" smtClean="0">
              <a:latin typeface="Times New Roman" pitchFamily="18" charset="0"/>
              <a:cs typeface="Times New Roman" pitchFamily="18" charset="0"/>
            </a:endParaRPr>
          </a:p>
          <a:p>
            <a:pPr algn="just"/>
            <a:endParaRPr lang="fr-FR" sz="1900" dirty="0" smtClean="0">
              <a:latin typeface="Times New Roman" pitchFamily="18" charset="0"/>
              <a:cs typeface="Times New Roman" pitchFamily="18" charset="0"/>
            </a:endParaRPr>
          </a:p>
          <a:p>
            <a:pPr algn="just"/>
            <a:r>
              <a:rPr lang="fr-FR" sz="2100" dirty="0">
                <a:latin typeface="Times New Roman" pitchFamily="18" charset="0"/>
                <a:cs typeface="Times New Roman" pitchFamily="18" charset="0"/>
              </a:rPr>
              <a:t>La troisième renvoie au rôle de la crise dans la modification des hiérarchies symboliques et intellectuelles qui jusqu’ici prévalaient. Alors que des penseurs des lumières deviennent pleinement légitimes au fur et à mesure de la crise, d’autres pensées défendant par exemple un ordre politique naturellement inégalitaire en trois ordres, ne sont plus admises. Autrement dit, si la crise encourage la lecture, elle incite aussi la construction par les révolutionnaires de traditions politiques et de justifications légitimes de leurs actions. Ainsi, </a:t>
            </a:r>
            <a:r>
              <a:rPr lang="fr-FR" sz="2100" dirty="0" err="1">
                <a:latin typeface="Times New Roman" pitchFamily="18" charset="0"/>
                <a:cs typeface="Times New Roman" pitchFamily="18" charset="0"/>
              </a:rPr>
              <a:t>Tackett</a:t>
            </a:r>
            <a:r>
              <a:rPr lang="fr-FR" sz="2100" dirty="0">
                <a:latin typeface="Times New Roman" pitchFamily="18" charset="0"/>
                <a:cs typeface="Times New Roman" pitchFamily="18" charset="0"/>
              </a:rPr>
              <a:t> écrit que « pour la grande majorité des députés, la justification intellectuelle de la Révolution sera “découverte’’ après-coup » chez les penseurs des Lumières, analyse comparable à celle de Roger Chartier lorsqu’il affirme que « c’est la Révolution qui a inventé les Lumières en voulant enraciner sa légitimité dans un corpus de textes et d’auteurs fondateurs </a:t>
            </a:r>
            <a:r>
              <a:rPr lang="fr-FR" sz="2100" dirty="0" smtClean="0">
                <a:latin typeface="Times New Roman" pitchFamily="18" charset="0"/>
                <a:cs typeface="Times New Roman" pitchFamily="18" charset="0"/>
              </a:rPr>
              <a:t>».</a:t>
            </a:r>
          </a:p>
          <a:p>
            <a:pPr algn="just"/>
            <a:endParaRPr lang="fr-FR" sz="2100" dirty="0">
              <a:latin typeface="Times New Roman" pitchFamily="18" charset="0"/>
              <a:cs typeface="Times New Roman" pitchFamily="18" charset="0"/>
            </a:endParaRPr>
          </a:p>
          <a:p>
            <a:pPr algn="just">
              <a:buNone/>
            </a:pPr>
            <a:r>
              <a:rPr lang="fr-FR" sz="2000" dirty="0" smtClean="0">
                <a:latin typeface="Times New Roman" pitchFamily="18" charset="0"/>
                <a:cs typeface="Times New Roman" pitchFamily="18" charset="0"/>
                <a:sym typeface="Wingdings" pitchFamily="2" charset="2"/>
              </a:rPr>
              <a:t></a:t>
            </a:r>
            <a:r>
              <a:rPr lang="fr-FR" sz="2000" dirty="0" smtClean="0">
                <a:latin typeface="Times New Roman" pitchFamily="18" charset="0"/>
                <a:cs typeface="Times New Roman" pitchFamily="18" charset="0"/>
              </a:rPr>
              <a:t>	Au-delà </a:t>
            </a:r>
            <a:r>
              <a:rPr lang="fr-FR" sz="2000" dirty="0">
                <a:latin typeface="Times New Roman" pitchFamily="18" charset="0"/>
                <a:cs typeface="Times New Roman" pitchFamily="18" charset="0"/>
              </a:rPr>
              <a:t>même du bouleversement des hiérarchies, la crise politique est aussi un moment d’invention. Comme l’écrit Samuel Hayat dans un texte programmatique, « une révolution n’est pas seulement un affrontement de pensées déjà constituées ; elle voit aussi l’apparition en situation d’idées qui proposent des solutions irréductibles à des courants préexistants </a:t>
            </a:r>
            <a:endParaRPr lang="fr-FR" sz="2100" dirty="0">
              <a:latin typeface="Times New Roman" pitchFamily="18" charset="0"/>
              <a:cs typeface="Times New Roman" pitchFamily="18" charset="0"/>
            </a:endParaRPr>
          </a:p>
          <a:p>
            <a:pPr>
              <a:buNone/>
            </a:pPr>
            <a:endParaRPr lang="fr-FR" dirty="0"/>
          </a:p>
          <a:p>
            <a:endParaRPr lang="fr-FR" dirty="0"/>
          </a:p>
          <a:p>
            <a:endParaRPr lang="fr-FR"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9144000" cy="908720"/>
          </a:xfrm>
        </p:spPr>
        <p:txBody>
          <a:bodyPr>
            <a:noAutofit/>
          </a:bodyPr>
          <a:lstStyle/>
          <a:p>
            <a:r>
              <a:rPr lang="fr-FR" sz="2800" b="1" dirty="0" smtClean="0">
                <a:latin typeface="Times New Roman" pitchFamily="18" charset="0"/>
                <a:cs typeface="Times New Roman" pitchFamily="18" charset="0"/>
              </a:rPr>
              <a:t>Un utopiste en révolution : le cas de G. Babeuf </a:t>
            </a:r>
            <a:br>
              <a:rPr lang="fr-FR" sz="2800" b="1" dirty="0" smtClean="0">
                <a:latin typeface="Times New Roman" pitchFamily="18" charset="0"/>
                <a:cs typeface="Times New Roman" pitchFamily="18" charset="0"/>
              </a:rPr>
            </a:br>
            <a:r>
              <a:rPr lang="fr-FR" sz="2800" dirty="0" smtClean="0">
                <a:latin typeface="Times New Roman" pitchFamily="18" charset="0"/>
                <a:cs typeface="Times New Roman" pitchFamily="18" charset="0"/>
              </a:rPr>
              <a:t>(S. </a:t>
            </a:r>
            <a:r>
              <a:rPr lang="fr-FR" sz="2800" dirty="0" err="1" smtClean="0">
                <a:latin typeface="Times New Roman" pitchFamily="18" charset="0"/>
                <a:cs typeface="Times New Roman" pitchFamily="18" charset="0"/>
              </a:rPr>
              <a:t>Roza</a:t>
            </a:r>
            <a:r>
              <a:rPr lang="fr-FR" sz="2800" dirty="0" smtClean="0">
                <a:latin typeface="Times New Roman" pitchFamily="18" charset="0"/>
                <a:cs typeface="Times New Roman" pitchFamily="18" charset="0"/>
              </a:rPr>
              <a:t>, « Comment la révolution a transformé l’utopie »)</a:t>
            </a:r>
            <a:endParaRPr lang="fr-FR" sz="2800" b="1" dirty="0">
              <a:latin typeface="Times New Roman" pitchFamily="18" charset="0"/>
              <a:cs typeface="Times New Roman" pitchFamily="18" charset="0"/>
            </a:endParaRPr>
          </a:p>
        </p:txBody>
      </p:sp>
      <p:sp>
        <p:nvSpPr>
          <p:cNvPr id="3" name="Espace réservé du contenu 2"/>
          <p:cNvSpPr>
            <a:spLocks noGrp="1"/>
          </p:cNvSpPr>
          <p:nvPr>
            <p:ph idx="1"/>
          </p:nvPr>
        </p:nvSpPr>
        <p:spPr>
          <a:xfrm>
            <a:off x="0" y="1556792"/>
            <a:ext cx="9144000" cy="5301208"/>
          </a:xfrm>
        </p:spPr>
        <p:txBody>
          <a:bodyPr>
            <a:normAutofit fontScale="62500" lnSpcReduction="20000"/>
          </a:bodyPr>
          <a:lstStyle/>
          <a:p>
            <a:pPr algn="just"/>
            <a:r>
              <a:rPr lang="fr-FR" dirty="0" smtClean="0">
                <a:latin typeface="Times New Roman" pitchFamily="18" charset="0"/>
                <a:cs typeface="Times New Roman" pitchFamily="18" charset="0"/>
              </a:rPr>
              <a:t>Son but est de déterminer </a:t>
            </a:r>
            <a:r>
              <a:rPr lang="fr-FR" dirty="0">
                <a:latin typeface="Times New Roman" pitchFamily="18" charset="0"/>
                <a:cs typeface="Times New Roman" pitchFamily="18" charset="0"/>
              </a:rPr>
              <a:t>l’influence que la Révolution a exercée sur les idées et la pratique de Gracchus Babeuf</a:t>
            </a:r>
            <a:r>
              <a:rPr lang="fr-FR" dirty="0" smtClean="0">
                <a:latin typeface="Times New Roman" pitchFamily="18" charset="0"/>
                <a:cs typeface="Times New Roman" pitchFamily="18" charset="0"/>
              </a:rPr>
              <a:t>.</a:t>
            </a:r>
          </a:p>
          <a:p>
            <a:pPr algn="just"/>
            <a:endParaRPr lang="fr-FR" dirty="0">
              <a:latin typeface="Times New Roman" pitchFamily="18" charset="0"/>
              <a:cs typeface="Times New Roman" pitchFamily="18" charset="0"/>
            </a:endParaRPr>
          </a:p>
          <a:p>
            <a:pPr algn="just"/>
            <a:r>
              <a:rPr lang="fr-FR" dirty="0" smtClean="0">
                <a:latin typeface="Times New Roman" pitchFamily="18" charset="0"/>
                <a:cs typeface="Times New Roman" pitchFamily="18" charset="0"/>
              </a:rPr>
              <a:t>On l’a vu, le genre utopique se </a:t>
            </a:r>
            <a:r>
              <a:rPr lang="fr-FR" dirty="0">
                <a:latin typeface="Times New Roman" pitchFamily="18" charset="0"/>
                <a:cs typeface="Times New Roman" pitchFamily="18" charset="0"/>
              </a:rPr>
              <a:t>diversifie au siècle des Lumières au point que ses limites deviennent problématiques : un auteur comme </a:t>
            </a:r>
            <a:r>
              <a:rPr lang="fr-FR" dirty="0" err="1">
                <a:latin typeface="Times New Roman" pitchFamily="18" charset="0"/>
                <a:cs typeface="Times New Roman" pitchFamily="18" charset="0"/>
              </a:rPr>
              <a:t>Nicolaas</a:t>
            </a:r>
            <a:r>
              <a:rPr lang="fr-FR" dirty="0">
                <a:latin typeface="Times New Roman" pitchFamily="18" charset="0"/>
                <a:cs typeface="Times New Roman" pitchFamily="18" charset="0"/>
              </a:rPr>
              <a:t> Van </a:t>
            </a:r>
            <a:r>
              <a:rPr lang="fr-FR" dirty="0" err="1">
                <a:latin typeface="Times New Roman" pitchFamily="18" charset="0"/>
                <a:cs typeface="Times New Roman" pitchFamily="18" charset="0"/>
              </a:rPr>
              <a:t>Wijngaarden</a:t>
            </a:r>
            <a:r>
              <a:rPr lang="fr-FR" dirty="0">
                <a:latin typeface="Times New Roman" pitchFamily="18" charset="0"/>
                <a:cs typeface="Times New Roman" pitchFamily="18" charset="0"/>
              </a:rPr>
              <a:t> distingue ainsi les « odyssées philosophiques », voyages romanesques en Utopie, des « utopies sérieuses, pour ainsi dire, les utopies où l’auteur, sans l’invention d’aucune fable, nous expose les mesures à prendre pour transformer le monde plein d’iniquités en un séjour de bienheureux </a:t>
            </a:r>
            <a:r>
              <a:rPr lang="fr-FR" dirty="0" smtClean="0">
                <a:latin typeface="Times New Roman" pitchFamily="18" charset="0"/>
                <a:cs typeface="Times New Roman" pitchFamily="18" charset="0"/>
              </a:rPr>
              <a:t>».</a:t>
            </a:r>
          </a:p>
          <a:p>
            <a:pPr algn="just"/>
            <a:endParaRPr lang="fr-FR" dirty="0">
              <a:latin typeface="Times New Roman" pitchFamily="18" charset="0"/>
              <a:cs typeface="Times New Roman" pitchFamily="18" charset="0"/>
            </a:endParaRPr>
          </a:p>
          <a:p>
            <a:pPr algn="just"/>
            <a:r>
              <a:rPr lang="fr-FR" dirty="0" smtClean="0">
                <a:latin typeface="Times New Roman" pitchFamily="18" charset="0"/>
                <a:cs typeface="Times New Roman" pitchFamily="18" charset="0"/>
              </a:rPr>
              <a:t>A. Soboul </a:t>
            </a:r>
            <a:r>
              <a:rPr lang="fr-FR" dirty="0">
                <a:latin typeface="Times New Roman" pitchFamily="18" charset="0"/>
                <a:cs typeface="Times New Roman" pitchFamily="18" charset="0"/>
              </a:rPr>
              <a:t>et </a:t>
            </a:r>
            <a:r>
              <a:rPr lang="fr-FR" dirty="0" smtClean="0">
                <a:latin typeface="Times New Roman" pitchFamily="18" charset="0"/>
                <a:cs typeface="Times New Roman" pitchFamily="18" charset="0"/>
              </a:rPr>
              <a:t>I. </a:t>
            </a:r>
            <a:r>
              <a:rPr lang="fr-FR" dirty="0" err="1">
                <a:latin typeface="Times New Roman" pitchFamily="18" charset="0"/>
                <a:cs typeface="Times New Roman" pitchFamily="18" charset="0"/>
              </a:rPr>
              <a:t>Hartig</a:t>
            </a:r>
            <a:r>
              <a:rPr lang="fr-FR" dirty="0">
                <a:latin typeface="Times New Roman" pitchFamily="18" charset="0"/>
                <a:cs typeface="Times New Roman" pitchFamily="18" charset="0"/>
              </a:rPr>
              <a:t>, dans un important article de synthèse, font valoir que les « utopies sociales », qui ont abandonné la forme romanesque (ils visent notamment le </a:t>
            </a:r>
            <a:r>
              <a:rPr lang="fr-FR" i="1" dirty="0">
                <a:latin typeface="Times New Roman" pitchFamily="18" charset="0"/>
                <a:cs typeface="Times New Roman" pitchFamily="18" charset="0"/>
              </a:rPr>
              <a:t>Testament</a:t>
            </a:r>
            <a:r>
              <a:rPr lang="fr-FR" dirty="0">
                <a:latin typeface="Times New Roman" pitchFamily="18" charset="0"/>
                <a:cs typeface="Times New Roman" pitchFamily="18" charset="0"/>
              </a:rPr>
              <a:t> du curé </a:t>
            </a:r>
            <a:r>
              <a:rPr lang="fr-FR" dirty="0" err="1">
                <a:latin typeface="Times New Roman" pitchFamily="18" charset="0"/>
                <a:cs typeface="Times New Roman" pitchFamily="18" charset="0"/>
              </a:rPr>
              <a:t>Meslier</a:t>
            </a:r>
            <a:r>
              <a:rPr lang="fr-FR" dirty="0">
                <a:latin typeface="Times New Roman" pitchFamily="18" charset="0"/>
                <a:cs typeface="Times New Roman" pitchFamily="18" charset="0"/>
              </a:rPr>
              <a:t>, Le </a:t>
            </a:r>
            <a:r>
              <a:rPr lang="fr-FR" i="1" dirty="0">
                <a:latin typeface="Times New Roman" pitchFamily="18" charset="0"/>
                <a:cs typeface="Times New Roman" pitchFamily="18" charset="0"/>
              </a:rPr>
              <a:t>Code de la nature</a:t>
            </a:r>
            <a:r>
              <a:rPr lang="fr-FR" dirty="0">
                <a:latin typeface="Times New Roman" pitchFamily="18" charset="0"/>
                <a:cs typeface="Times New Roman" pitchFamily="18" charset="0"/>
              </a:rPr>
              <a:t> de </a:t>
            </a:r>
            <a:r>
              <a:rPr lang="fr-FR" dirty="0" err="1">
                <a:latin typeface="Times New Roman" pitchFamily="18" charset="0"/>
                <a:cs typeface="Times New Roman" pitchFamily="18" charset="0"/>
              </a:rPr>
              <a:t>Morelly</a:t>
            </a:r>
            <a:r>
              <a:rPr lang="fr-FR" dirty="0">
                <a:latin typeface="Times New Roman" pitchFamily="18" charset="0"/>
                <a:cs typeface="Times New Roman" pitchFamily="18" charset="0"/>
              </a:rPr>
              <a:t>, le </a:t>
            </a:r>
            <a:r>
              <a:rPr lang="fr-FR" i="1" dirty="0">
                <a:latin typeface="Times New Roman" pitchFamily="18" charset="0"/>
                <a:cs typeface="Times New Roman" pitchFamily="18" charset="0"/>
              </a:rPr>
              <a:t>Véritable Système</a:t>
            </a:r>
            <a:r>
              <a:rPr lang="fr-FR" dirty="0">
                <a:latin typeface="Times New Roman" pitchFamily="18" charset="0"/>
                <a:cs typeface="Times New Roman" pitchFamily="18" charset="0"/>
              </a:rPr>
              <a:t> de Dom Deschamps) ont « intégré un des aspects essentiels de la pensée des Lumières » à travers la présence, dans leurs théories, des concepts de l’école du droit </a:t>
            </a:r>
            <a:r>
              <a:rPr lang="fr-FR" dirty="0" smtClean="0">
                <a:latin typeface="Times New Roman" pitchFamily="18" charset="0"/>
                <a:cs typeface="Times New Roman" pitchFamily="18" charset="0"/>
              </a:rPr>
              <a:t>naturel. </a:t>
            </a:r>
            <a:r>
              <a:rPr lang="fr-FR" dirty="0">
                <a:latin typeface="Times New Roman" pitchFamily="18" charset="0"/>
                <a:cs typeface="Times New Roman" pitchFamily="18" charset="0"/>
              </a:rPr>
              <a:t>Ce fait est évident, par exemple, dans le </a:t>
            </a:r>
            <a:r>
              <a:rPr lang="fr-FR" i="1" dirty="0">
                <a:latin typeface="Times New Roman" pitchFamily="18" charset="0"/>
                <a:cs typeface="Times New Roman" pitchFamily="18" charset="0"/>
              </a:rPr>
              <a:t>Code de la Nature</a:t>
            </a:r>
            <a:r>
              <a:rPr lang="fr-FR" dirty="0">
                <a:latin typeface="Times New Roman" pitchFamily="18" charset="0"/>
                <a:cs typeface="Times New Roman" pitchFamily="18" charset="0"/>
              </a:rPr>
              <a:t>, texte de 1755 où le plan de législation idéale fait suite à une réflexion sur l’évolution de l’histoire humaine, qui s’insère dans le schéma où l’état civil succède à l’état de nature</a:t>
            </a:r>
          </a:p>
          <a:p>
            <a:endParaRPr lang="fr-FR"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9144000" cy="620688"/>
          </a:xfrm>
        </p:spPr>
        <p:txBody>
          <a:bodyPr>
            <a:noAutofit/>
          </a:bodyPr>
          <a:lstStyle/>
          <a:p>
            <a:r>
              <a:rPr lang="fr-FR" sz="2400" b="1" dirty="0" smtClean="0">
                <a:latin typeface="Times New Roman" pitchFamily="18" charset="0"/>
                <a:cs typeface="Times New Roman" pitchFamily="18" charset="0"/>
              </a:rPr>
              <a:t>Babeuf avant 1789 : se frotter aux inégalités sociales, questionner la propriété</a:t>
            </a:r>
            <a:endParaRPr lang="fr-FR" sz="2400" b="1" dirty="0">
              <a:latin typeface="Times New Roman" pitchFamily="18" charset="0"/>
              <a:cs typeface="Times New Roman" pitchFamily="18" charset="0"/>
            </a:endParaRPr>
          </a:p>
        </p:txBody>
      </p:sp>
      <p:sp>
        <p:nvSpPr>
          <p:cNvPr id="3" name="Espace réservé du contenu 2"/>
          <p:cNvSpPr>
            <a:spLocks noGrp="1"/>
          </p:cNvSpPr>
          <p:nvPr>
            <p:ph idx="1"/>
          </p:nvPr>
        </p:nvSpPr>
        <p:spPr>
          <a:xfrm>
            <a:off x="0" y="908720"/>
            <a:ext cx="9144000" cy="5949280"/>
          </a:xfrm>
        </p:spPr>
        <p:txBody>
          <a:bodyPr>
            <a:normAutofit fontScale="55000" lnSpcReduction="20000"/>
          </a:bodyPr>
          <a:lstStyle/>
          <a:p>
            <a:pPr algn="just"/>
            <a:r>
              <a:rPr lang="fr-FR" dirty="0" smtClean="0">
                <a:latin typeface="Times New Roman" pitchFamily="18" charset="0"/>
                <a:cs typeface="Times New Roman" pitchFamily="18" charset="0"/>
              </a:rPr>
              <a:t>« </a:t>
            </a:r>
            <a:r>
              <a:rPr lang="fr-FR" dirty="0">
                <a:latin typeface="Times New Roman" pitchFamily="18" charset="0"/>
                <a:cs typeface="Times New Roman" pitchFamily="18" charset="0"/>
              </a:rPr>
              <a:t>En 1785, alors que se joue la crise ultime de l’Ancien Régime, Babeuf vient d’ouvrir </a:t>
            </a:r>
            <a:r>
              <a:rPr lang="fr-FR" dirty="0" smtClean="0">
                <a:latin typeface="Times New Roman" pitchFamily="18" charset="0"/>
                <a:cs typeface="Times New Roman" pitchFamily="18" charset="0"/>
              </a:rPr>
              <a:t>en </a:t>
            </a:r>
            <a:r>
              <a:rPr lang="fr-FR" dirty="0">
                <a:latin typeface="Times New Roman" pitchFamily="18" charset="0"/>
                <a:cs typeface="Times New Roman" pitchFamily="18" charset="0"/>
              </a:rPr>
              <a:t>Picardie, un cabinet d’arpenteur-géomètre </a:t>
            </a:r>
            <a:r>
              <a:rPr lang="fr-FR" dirty="0" smtClean="0">
                <a:latin typeface="Times New Roman" pitchFamily="18" charset="0"/>
                <a:cs typeface="Times New Roman" pitchFamily="18" charset="0"/>
              </a:rPr>
              <a:t>[…chargé] d’établir </a:t>
            </a:r>
            <a:r>
              <a:rPr lang="fr-FR" dirty="0">
                <a:latin typeface="Times New Roman" pitchFamily="18" charset="0"/>
                <a:cs typeface="Times New Roman" pitchFamily="18" charset="0"/>
              </a:rPr>
              <a:t>la liste des droits seigneuriaux sur les terres pour le compte des nobles. Il s’agit en fait d’assister ces derniers dans leur entreprise d’extorsion de fonds aux paysans. Il écrira plus tard : « Ce fut dans la poussière des archives seigneuriales que je découvris les mystères des usurpations de la caste noble </a:t>
            </a:r>
            <a:r>
              <a:rPr lang="fr-FR" dirty="0" smtClean="0">
                <a:latin typeface="Times New Roman" pitchFamily="18" charset="0"/>
                <a:cs typeface="Times New Roman" pitchFamily="18" charset="0"/>
              </a:rPr>
              <a:t>». </a:t>
            </a:r>
            <a:r>
              <a:rPr lang="fr-FR" dirty="0">
                <a:latin typeface="Times New Roman" pitchFamily="18" charset="0"/>
                <a:cs typeface="Times New Roman" pitchFamily="18" charset="0"/>
              </a:rPr>
              <a:t>Dès le début de son cheminement intellectuel, Babeuf est directement aux prises avec la réalité la plus concrète des rapports sociaux à la campagne, et à la racine même, pour ainsi dire, des inégalités de classe et de caste. Ces injustices le scandalisent de bonne heure : tous ses écrits tendent à montrer qu’il prend d’emblée intimement fait et cause pour les </a:t>
            </a:r>
            <a:r>
              <a:rPr lang="fr-FR" dirty="0" smtClean="0">
                <a:latin typeface="Times New Roman" pitchFamily="18" charset="0"/>
                <a:cs typeface="Times New Roman" pitchFamily="18" charset="0"/>
              </a:rPr>
              <a:t>paysans ».</a:t>
            </a:r>
          </a:p>
          <a:p>
            <a:pPr algn="just"/>
            <a:endParaRPr lang="fr-FR" dirty="0">
              <a:latin typeface="Times New Roman" pitchFamily="18" charset="0"/>
              <a:cs typeface="Times New Roman" pitchFamily="18" charset="0"/>
            </a:endParaRPr>
          </a:p>
          <a:p>
            <a:pPr algn="just"/>
            <a:r>
              <a:rPr lang="fr-FR" dirty="0">
                <a:latin typeface="Times New Roman" pitchFamily="18" charset="0"/>
                <a:cs typeface="Times New Roman" pitchFamily="18" charset="0"/>
              </a:rPr>
              <a:t>Dès avant la Révolution, Babeuf aspire plus ou moins clairement à une société de type communautaire. Selon </a:t>
            </a:r>
            <a:r>
              <a:rPr lang="fr-FR" dirty="0" err="1">
                <a:latin typeface="Times New Roman" pitchFamily="18" charset="0"/>
                <a:cs typeface="Times New Roman" pitchFamily="18" charset="0"/>
              </a:rPr>
              <a:t>Daline</a:t>
            </a:r>
            <a:r>
              <a:rPr lang="fr-FR" dirty="0">
                <a:latin typeface="Times New Roman" pitchFamily="18" charset="0"/>
                <a:cs typeface="Times New Roman" pitchFamily="18" charset="0"/>
              </a:rPr>
              <a:t>, il pense en fait à cette époque « qu’il était indispensable, mais encore prématuré, de poser cette question [de la propriété] </a:t>
            </a:r>
            <a:r>
              <a:rPr lang="fr-FR" dirty="0" smtClean="0">
                <a:latin typeface="Times New Roman" pitchFamily="18" charset="0"/>
                <a:cs typeface="Times New Roman" pitchFamily="18" charset="0"/>
              </a:rPr>
              <a:t>». </a:t>
            </a:r>
            <a:r>
              <a:rPr lang="fr-FR" dirty="0">
                <a:latin typeface="Times New Roman" pitchFamily="18" charset="0"/>
                <a:cs typeface="Times New Roman" pitchFamily="18" charset="0"/>
              </a:rPr>
              <a:t>Dans la pratique peut-être, mais pas en théorie. En témoigne encore cette proposition de sujet de concours envoyée par lui en mars 1787 à l’Académie d’Arras :</a:t>
            </a:r>
          </a:p>
          <a:p>
            <a:pPr algn="just">
              <a:buNone/>
            </a:pPr>
            <a:r>
              <a:rPr lang="fr-FR" i="1" dirty="0" smtClean="0">
                <a:latin typeface="Times New Roman" pitchFamily="18" charset="0"/>
                <a:cs typeface="Times New Roman" pitchFamily="18" charset="0"/>
              </a:rPr>
              <a:t>	«</a:t>
            </a:r>
            <a:r>
              <a:rPr lang="fr-FR" i="1" dirty="0">
                <a:latin typeface="Times New Roman" pitchFamily="18" charset="0"/>
                <a:cs typeface="Times New Roman" pitchFamily="18" charset="0"/>
              </a:rPr>
              <a:t> Avec la somme générale des connaissances maintenant acquises, quel serait l’état d’un peuple dont les institutions sociales seraient telles qu’il règnerait indistinctement, entre chacun de ses membres individuels, la plus parfaite égalité ; que le sol qu’il habiterait ne fût à personne mais appartînt à tous ; qu’enfin, tout fût commun jusqu’aux produits de tous les genres d’industrie ? De semblables institutions seraient-elles autorisées par la loi naturelle ? Serait-il possible que la société subsistât, et même, que les moyens de suivre une répartition absolument égale fussent praticables ? »</a:t>
            </a:r>
            <a:endParaRPr lang="fr-FR" i="1" dirty="0" smtClean="0">
              <a:latin typeface="Times New Roman" pitchFamily="18" charset="0"/>
              <a:cs typeface="Times New Roman" pitchFamily="18" charset="0"/>
            </a:endParaRPr>
          </a:p>
          <a:p>
            <a:pPr algn="just"/>
            <a:endParaRPr lang="fr-FR" dirty="0">
              <a:latin typeface="Times New Roman" pitchFamily="18" charset="0"/>
              <a:cs typeface="Times New Roman" pitchFamily="18" charset="0"/>
            </a:endParaRPr>
          </a:p>
          <a:p>
            <a:pPr algn="just"/>
            <a:r>
              <a:rPr lang="fr-FR" dirty="0" smtClean="0">
                <a:latin typeface="Times New Roman" pitchFamily="18" charset="0"/>
                <a:cs typeface="Times New Roman" pitchFamily="18" charset="0"/>
              </a:rPr>
              <a:t>Avant 1789, Babeuf lit des Rousseau et des utopistes (Mercier, mais aussi Claude-Boniface Collignon, auteur de </a:t>
            </a:r>
            <a:r>
              <a:rPr lang="fr-FR" i="1" dirty="0" smtClean="0">
                <a:latin typeface="Times New Roman" pitchFamily="18" charset="0"/>
                <a:cs typeface="Times New Roman" pitchFamily="18" charset="0"/>
              </a:rPr>
              <a:t>L’</a:t>
            </a:r>
            <a:r>
              <a:rPr lang="fr-FR" i="1" dirty="0" err="1" smtClean="0">
                <a:latin typeface="Times New Roman" pitchFamily="18" charset="0"/>
                <a:cs typeface="Times New Roman" pitchFamily="18" charset="0"/>
              </a:rPr>
              <a:t>Avant-Coureur</a:t>
            </a:r>
            <a:r>
              <a:rPr lang="fr-FR" i="1" dirty="0" smtClean="0">
                <a:latin typeface="Times New Roman" pitchFamily="18" charset="0"/>
                <a:cs typeface="Times New Roman" pitchFamily="18" charset="0"/>
              </a:rPr>
              <a:t> du changement du monde entier)</a:t>
            </a:r>
            <a:r>
              <a:rPr lang="fr-FR" dirty="0" smtClean="0">
                <a:latin typeface="Times New Roman" pitchFamily="18" charset="0"/>
                <a:cs typeface="Times New Roman" pitchFamily="18" charset="0"/>
              </a:rPr>
              <a:t>.</a:t>
            </a:r>
            <a:endParaRPr lang="fr-FR" dirty="0">
              <a:latin typeface="Times New Roman" pitchFamily="18" charset="0"/>
              <a:cs typeface="Times New Roman" pitchFamily="18" charset="0"/>
            </a:endParaRPr>
          </a:p>
          <a:p>
            <a:endParaRPr lang="fr-FR"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9144000" cy="620688"/>
          </a:xfrm>
        </p:spPr>
        <p:txBody>
          <a:bodyPr>
            <a:noAutofit/>
          </a:bodyPr>
          <a:lstStyle/>
          <a:p>
            <a:r>
              <a:rPr lang="fr-FR" sz="2800" b="1" dirty="0" smtClean="0">
                <a:latin typeface="Times New Roman" pitchFamily="18" charset="0"/>
                <a:cs typeface="Times New Roman" pitchFamily="18" charset="0"/>
              </a:rPr>
              <a:t>Babeuf et la « cause révolutionnaire »</a:t>
            </a:r>
            <a:endParaRPr lang="fr-FR" sz="2800" b="1" dirty="0">
              <a:latin typeface="Times New Roman" pitchFamily="18" charset="0"/>
              <a:cs typeface="Times New Roman" pitchFamily="18" charset="0"/>
            </a:endParaRPr>
          </a:p>
        </p:txBody>
      </p:sp>
      <p:sp>
        <p:nvSpPr>
          <p:cNvPr id="3" name="Espace réservé du contenu 2"/>
          <p:cNvSpPr>
            <a:spLocks noGrp="1"/>
          </p:cNvSpPr>
          <p:nvPr>
            <p:ph idx="1"/>
          </p:nvPr>
        </p:nvSpPr>
        <p:spPr>
          <a:xfrm>
            <a:off x="0" y="908720"/>
            <a:ext cx="9144000" cy="5949280"/>
          </a:xfrm>
        </p:spPr>
        <p:txBody>
          <a:bodyPr>
            <a:normAutofit fontScale="47500" lnSpcReduction="20000"/>
          </a:bodyPr>
          <a:lstStyle/>
          <a:p>
            <a:pPr algn="just"/>
            <a:r>
              <a:rPr lang="fr-FR" sz="3800" dirty="0">
                <a:latin typeface="Times New Roman" pitchFamily="18" charset="0"/>
                <a:cs typeface="Times New Roman" pitchFamily="18" charset="0"/>
              </a:rPr>
              <a:t>Fin juillet 1789, Babeuf arrive à Paris pour l’édition de son </a:t>
            </a:r>
            <a:r>
              <a:rPr lang="fr-FR" sz="3800" i="1" dirty="0">
                <a:latin typeface="Times New Roman" pitchFamily="18" charset="0"/>
                <a:cs typeface="Times New Roman" pitchFamily="18" charset="0"/>
              </a:rPr>
              <a:t>Cadastre Perpétuel</a:t>
            </a:r>
            <a:r>
              <a:rPr lang="fr-FR" sz="3800" dirty="0">
                <a:latin typeface="Times New Roman" pitchFamily="18" charset="0"/>
                <a:cs typeface="Times New Roman" pitchFamily="18" charset="0"/>
              </a:rPr>
              <a:t>, auquel il a ajouté un « Discours préliminaire », rédigé entre le printemps et l’été 89 et dédié à l’Assemblée nationale. Plus que jamais, il cherche à présenter « un plan admissible dans l’ordre qui existe </a:t>
            </a:r>
            <a:r>
              <a:rPr lang="fr-FR" sz="3800" dirty="0" smtClean="0">
                <a:latin typeface="Times New Roman" pitchFamily="18" charset="0"/>
                <a:cs typeface="Times New Roman" pitchFamily="18" charset="0"/>
              </a:rPr>
              <a:t>», </a:t>
            </a:r>
            <a:r>
              <a:rPr lang="fr-FR" sz="3800" dirty="0">
                <a:latin typeface="Times New Roman" pitchFamily="18" charset="0"/>
                <a:cs typeface="Times New Roman" pitchFamily="18" charset="0"/>
              </a:rPr>
              <a:t>« une réclamation très modérée de la part du peuple laborieux », même si ce plan est placé par son épigraphe, sous le patronage de </a:t>
            </a:r>
            <a:r>
              <a:rPr lang="fr-FR" sz="3800" i="1" dirty="0">
                <a:latin typeface="Times New Roman" pitchFamily="18" charset="0"/>
                <a:cs typeface="Times New Roman" pitchFamily="18" charset="0"/>
              </a:rPr>
              <a:t>L’An 2440</a:t>
            </a:r>
            <a:r>
              <a:rPr lang="fr-FR" sz="3800" dirty="0">
                <a:latin typeface="Times New Roman" pitchFamily="18" charset="0"/>
                <a:cs typeface="Times New Roman" pitchFamily="18" charset="0"/>
              </a:rPr>
              <a:t>. Il faut donc bien lire son texte à deux niveaux : on ne peut que noter les efforts rhétoriques et pédagogiques fournis pour montrer les avantages immédiats de ses propositions, notamment pour faire rentrer les impôts sur une base équitable. Babeuf insiste sur la simplicité et la modération du projet, sur les nombreux avantages que pauvres comme riches pourraient en retirer, les uns en termes de justice sociale, les autres en terme de sécurité et de paix. Mais derrière les mesures minimales, le programme maximal de refonte du système de propriété foncier se profile, notamment l’objectif de rendre la terre inaliénable et de la répartir en « 6 millions de manoirs de 11 arpents » exactement. Ce souci de précision mathématique et d’égalitarisme strict, ne peut pas ne pas rappeler les comptes extrêmement précis que tiennent souvent les utopistes dans leurs romans, pour donner corps à leurs projets. </a:t>
            </a:r>
            <a:endParaRPr lang="fr-FR" sz="3800" dirty="0" smtClean="0">
              <a:latin typeface="Times New Roman" pitchFamily="18" charset="0"/>
              <a:cs typeface="Times New Roman" pitchFamily="18" charset="0"/>
            </a:endParaRPr>
          </a:p>
          <a:p>
            <a:pPr algn="just"/>
            <a:endParaRPr lang="fr-FR" sz="3800" dirty="0" smtClean="0">
              <a:latin typeface="Times New Roman" pitchFamily="18" charset="0"/>
              <a:cs typeface="Times New Roman" pitchFamily="18" charset="0"/>
            </a:endParaRPr>
          </a:p>
          <a:p>
            <a:pPr algn="just"/>
            <a:r>
              <a:rPr lang="fr-FR" sz="3800" dirty="0" smtClean="0">
                <a:latin typeface="Times New Roman" pitchFamily="18" charset="0"/>
                <a:cs typeface="Times New Roman" pitchFamily="18" charset="0"/>
              </a:rPr>
              <a:t>Partant de la logique de l’égalité des droits, il la pousse jusqu’au bout dans ces années révolutionnaires. Se confrontant de plus en plus à la pratique, il ne mènera pas à bien le projet des </a:t>
            </a:r>
            <a:r>
              <a:rPr lang="fr-FR" sz="3800" i="1" dirty="0" smtClean="0">
                <a:latin typeface="Times New Roman" pitchFamily="18" charset="0"/>
                <a:cs typeface="Times New Roman" pitchFamily="18" charset="0"/>
              </a:rPr>
              <a:t>Lueurs philosophiques</a:t>
            </a:r>
            <a:r>
              <a:rPr lang="fr-FR" sz="3800" dirty="0" smtClean="0">
                <a:latin typeface="Times New Roman" pitchFamily="18" charset="0"/>
                <a:cs typeface="Times New Roman" pitchFamily="18" charset="0"/>
              </a:rPr>
              <a:t>, recueil de méditations théoriques écrites entre mars 1790 et le printemps 1791, dont il projetait pourtant de faire une sorte de « code civil de la Cité universelle »</a:t>
            </a:r>
          </a:p>
          <a:p>
            <a:pPr algn="just">
              <a:buNone/>
            </a:pPr>
            <a:endParaRPr lang="fr-FR" sz="2900" dirty="0" smtClean="0">
              <a:latin typeface="Times New Roman" pitchFamily="18" charset="0"/>
              <a:cs typeface="Times New Roman" pitchFamily="18" charset="0"/>
            </a:endParaRPr>
          </a:p>
          <a:p>
            <a:pPr algn="just"/>
            <a:r>
              <a:rPr lang="fr-FR" sz="2900" i="1" dirty="0" smtClean="0">
                <a:latin typeface="Times New Roman" pitchFamily="18" charset="0"/>
                <a:cs typeface="Times New Roman" pitchFamily="18" charset="0"/>
              </a:rPr>
              <a:t>Lectures</a:t>
            </a:r>
            <a:endParaRPr lang="fr-FR" sz="2900" i="1" dirty="0">
              <a:latin typeface="Times New Roman" pitchFamily="18" charset="0"/>
              <a:cs typeface="Times New Roman" pitchFamily="18" charset="0"/>
            </a:endParaRPr>
          </a:p>
          <a:p>
            <a:pPr algn="just">
              <a:buNone/>
            </a:pPr>
            <a:r>
              <a:rPr lang="fr-FR" sz="2900" dirty="0" smtClean="0">
                <a:latin typeface="Times New Roman" pitchFamily="18" charset="0"/>
                <a:cs typeface="Times New Roman" pitchFamily="18" charset="0"/>
              </a:rPr>
              <a:t>	-Babeuf, «Contre le droit de propriété», </a:t>
            </a:r>
            <a:r>
              <a:rPr lang="fr-FR" sz="2900" i="1" dirty="0" smtClean="0">
                <a:latin typeface="Times New Roman" pitchFamily="18" charset="0"/>
                <a:cs typeface="Times New Roman" pitchFamily="18" charset="0"/>
              </a:rPr>
              <a:t>Le Tribun du peuple, </a:t>
            </a:r>
            <a:r>
              <a:rPr lang="fr-FR" sz="2900" dirty="0" smtClean="0">
                <a:latin typeface="Times New Roman" pitchFamily="18" charset="0"/>
                <a:cs typeface="Times New Roman" pitchFamily="18" charset="0"/>
              </a:rPr>
              <a:t>21 novembre 1795.</a:t>
            </a:r>
            <a:endParaRPr lang="fr-FR" sz="2900" i="1" dirty="0" smtClean="0">
              <a:latin typeface="Times New Roman" pitchFamily="18" charset="0"/>
              <a:cs typeface="Times New Roman" pitchFamily="18" charset="0"/>
            </a:endParaRPr>
          </a:p>
          <a:p>
            <a:pPr algn="just">
              <a:buNone/>
            </a:pPr>
            <a:r>
              <a:rPr lang="fr-FR" sz="2900" dirty="0" smtClean="0">
                <a:latin typeface="Times New Roman" pitchFamily="18" charset="0"/>
                <a:cs typeface="Times New Roman" pitchFamily="18" charset="0"/>
              </a:rPr>
              <a:t>	-Babeuf, «Démocratie politique et démocratie sociale», un article du Correspondant Picard.</a:t>
            </a:r>
          </a:p>
          <a:p>
            <a:pPr algn="just">
              <a:buNone/>
            </a:pPr>
            <a:r>
              <a:rPr lang="fr-FR" sz="2900" i="1" dirty="0">
                <a:latin typeface="Times New Roman" pitchFamily="18" charset="0"/>
                <a:cs typeface="Times New Roman" pitchFamily="18" charset="0"/>
              </a:rPr>
              <a:t>	</a:t>
            </a:r>
            <a:r>
              <a:rPr lang="fr-FR" sz="2900" i="1" dirty="0" smtClean="0">
                <a:latin typeface="Times New Roman" pitchFamily="18" charset="0"/>
                <a:cs typeface="Times New Roman" pitchFamily="18" charset="0"/>
              </a:rPr>
              <a:t>-</a:t>
            </a:r>
            <a:r>
              <a:rPr lang="fr-FR" sz="2900" dirty="0" smtClean="0">
                <a:latin typeface="Times New Roman" pitchFamily="18" charset="0"/>
                <a:cs typeface="Times New Roman" pitchFamily="18" charset="0"/>
              </a:rPr>
              <a:t>Babeuf, Lettre à Coupé sur les élections à l’Assemblée législative, 20 août 1791.</a:t>
            </a:r>
          </a:p>
          <a:p>
            <a:pPr algn="just"/>
            <a:endParaRPr lang="fr-FR" dirty="0">
              <a:latin typeface="Times New Roman" pitchFamily="18" charset="0"/>
              <a:cs typeface="Times New Roman" pitchFamily="18" charset="0"/>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9144000" cy="620688"/>
          </a:xfrm>
        </p:spPr>
        <p:txBody>
          <a:bodyPr>
            <a:noAutofit/>
          </a:bodyPr>
          <a:lstStyle/>
          <a:p>
            <a:r>
              <a:rPr lang="fr-FR" sz="2800" b="1" dirty="0" smtClean="0">
                <a:latin typeface="Times New Roman" pitchFamily="18" charset="0"/>
                <a:cs typeface="Times New Roman" pitchFamily="18" charset="0"/>
              </a:rPr>
              <a:t>Babeuf : de la Terreur à la Conjuration</a:t>
            </a:r>
            <a:endParaRPr lang="fr-FR" sz="2800" b="1" dirty="0">
              <a:latin typeface="Times New Roman" pitchFamily="18" charset="0"/>
              <a:cs typeface="Times New Roman" pitchFamily="18" charset="0"/>
            </a:endParaRPr>
          </a:p>
        </p:txBody>
      </p:sp>
      <p:sp>
        <p:nvSpPr>
          <p:cNvPr id="3" name="Espace réservé du contenu 2"/>
          <p:cNvSpPr>
            <a:spLocks noGrp="1"/>
          </p:cNvSpPr>
          <p:nvPr>
            <p:ph idx="1"/>
          </p:nvPr>
        </p:nvSpPr>
        <p:spPr>
          <a:xfrm>
            <a:off x="0" y="764704"/>
            <a:ext cx="9144000" cy="6093296"/>
          </a:xfrm>
        </p:spPr>
        <p:txBody>
          <a:bodyPr>
            <a:normAutofit fontScale="55000" lnSpcReduction="20000"/>
          </a:bodyPr>
          <a:lstStyle/>
          <a:p>
            <a:pPr algn="just"/>
            <a:r>
              <a:rPr lang="fr-FR" dirty="0" smtClean="0">
                <a:latin typeface="Times New Roman" pitchFamily="18" charset="0"/>
                <a:cs typeface="Times New Roman" pitchFamily="18" charset="0"/>
              </a:rPr>
              <a:t>« Après </a:t>
            </a:r>
            <a:r>
              <a:rPr lang="fr-FR" dirty="0">
                <a:latin typeface="Times New Roman" pitchFamily="18" charset="0"/>
                <a:cs typeface="Times New Roman" pitchFamily="18" charset="0"/>
              </a:rPr>
              <a:t>avoir été élu administrateur de la Somme en septembre 1792, Babeuf tombe rapidement sous le coup d’un mandat d’arrêt pour un prétendu faux et usage de faux au profit d’un petit fermier, et il est contraint de fuir à Paris. Il y est nommé à l’administration des subsistances au printemps-été 1793, où il demeurera jusqu’à être jeté en prison au printemps 94 pour la même affaire. Cette période est décisive, dans la mesure où il assume de véritables responsabilités au sein de l’administration, qui l’amènent à viser d’autres objectifs. Si depuis le début de la Révolution, Babeuf s’était borné sur le plan social à exiger la loi agraire, avec une véritable démocratie politique, il prend conscience à Paris, en se mêlant au milieu sans-culotte, des problèmes urbains d’approvisionnement et de distribution, ainsi que des moyens extraordinaires dont dispose l’appareil d’État pour les </a:t>
            </a:r>
            <a:r>
              <a:rPr lang="fr-FR" dirty="0" smtClean="0">
                <a:latin typeface="Times New Roman" pitchFamily="18" charset="0"/>
                <a:cs typeface="Times New Roman" pitchFamily="18" charset="0"/>
              </a:rPr>
              <a:t>résoudre. </a:t>
            </a:r>
            <a:r>
              <a:rPr lang="fr-FR" dirty="0">
                <a:latin typeface="Times New Roman" pitchFamily="18" charset="0"/>
                <a:cs typeface="Times New Roman" pitchFamily="18" charset="0"/>
              </a:rPr>
              <a:t>C’est l’expérience de la taxation des marchandises sous le contrôle des sections sans-culottes des faubourgs, des réquisitions et du contrôle de la distribution par la Commune, ou par les bureaux de la Guerre pour l’armée, qui le convainquent peu à peu de la possibilité d’un communisme distributif, où la production de chacun serait centralisée et redistribuée par la puissance </a:t>
            </a:r>
            <a:r>
              <a:rPr lang="fr-FR" dirty="0" smtClean="0">
                <a:latin typeface="Times New Roman" pitchFamily="18" charset="0"/>
                <a:cs typeface="Times New Roman" pitchFamily="18" charset="0"/>
              </a:rPr>
              <a:t>publique. </a:t>
            </a:r>
          </a:p>
          <a:p>
            <a:pPr algn="just"/>
            <a:endParaRPr lang="fr-FR" dirty="0">
              <a:latin typeface="Times New Roman" pitchFamily="18" charset="0"/>
              <a:cs typeface="Times New Roman" pitchFamily="18" charset="0"/>
            </a:endParaRPr>
          </a:p>
          <a:p>
            <a:pPr algn="just"/>
            <a:r>
              <a:rPr lang="fr-FR" dirty="0" smtClean="0">
                <a:latin typeface="Times New Roman" pitchFamily="18" charset="0"/>
                <a:cs typeface="Times New Roman" pitchFamily="18" charset="0"/>
              </a:rPr>
              <a:t>En 1793-1795, il se félicite de la chute de Robespierre, publie son </a:t>
            </a:r>
            <a:r>
              <a:rPr lang="fr-FR" i="1" dirty="0" smtClean="0">
                <a:latin typeface="Times New Roman" pitchFamily="18" charset="0"/>
                <a:cs typeface="Times New Roman" pitchFamily="18" charset="0"/>
              </a:rPr>
              <a:t>Tribun du peuple </a:t>
            </a:r>
            <a:r>
              <a:rPr lang="fr-FR" dirty="0" smtClean="0">
                <a:latin typeface="Times New Roman" pitchFamily="18" charset="0"/>
                <a:cs typeface="Times New Roman" pitchFamily="18" charset="0"/>
              </a:rPr>
              <a:t>et affine sa pensée lors d’un séjour en prison au printemps 1795. A l’automne, il publie dans son journal le « manifeste des plébéiens ». Il y promet l’avènement du gouvernement «</a:t>
            </a:r>
            <a:r>
              <a:rPr lang="fr-FR" dirty="0">
                <a:latin typeface="Times New Roman" pitchFamily="18" charset="0"/>
                <a:cs typeface="Times New Roman" pitchFamily="18" charset="0"/>
              </a:rPr>
              <a:t> </a:t>
            </a:r>
            <a:r>
              <a:rPr lang="fr-FR" i="1" dirty="0">
                <a:latin typeface="Times New Roman" pitchFamily="18" charset="0"/>
                <a:cs typeface="Times New Roman" pitchFamily="18" charset="0"/>
              </a:rPr>
              <a:t>qui fera disparaître les bornes, les haies, les murs, les serrures aux portes, les procès, les disputes, les vols, les assassinats, tous les crimes ; les tribunaux, les prisons, les gibets, les peines, le désespoir que causent toutes ces calamités ; l’envie, la jalousie, l’insatiabilité, l’orgueil, la tromperie, la duplicité, enfin tous les vices ; plus […] le ver rongeur de l’inquiétude générale, particulière, perpétuelle de chacun de nous, sur notre sort du lendemain, du mois, de l’année suivante, de notre vieillesse, de nos enfants et de leurs enfants</a:t>
            </a:r>
            <a:r>
              <a:rPr lang="fr-FR" dirty="0">
                <a:latin typeface="Times New Roman" pitchFamily="18" charset="0"/>
                <a:cs typeface="Times New Roman" pitchFamily="18" charset="0"/>
              </a:rPr>
              <a:t> </a:t>
            </a:r>
            <a:r>
              <a:rPr lang="fr-FR" dirty="0" smtClean="0">
                <a:latin typeface="Times New Roman" pitchFamily="18" charset="0"/>
                <a:cs typeface="Times New Roman" pitchFamily="18" charset="0"/>
              </a:rPr>
              <a:t>». </a:t>
            </a:r>
            <a:endParaRPr lang="fr-FR" dirty="0">
              <a:latin typeface="Times New Roman" pitchFamily="18" charset="0"/>
              <a:cs typeface="Times New Roman" pitchFamily="18" charset="0"/>
            </a:endParaRPr>
          </a:p>
          <a:p>
            <a:endParaRPr lang="fr-FR" dirty="0" smtClean="0"/>
          </a:p>
          <a:p>
            <a:endParaRPr lang="fr-FR" dirty="0"/>
          </a:p>
          <a:p>
            <a:endParaRPr lang="fr-FR"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9144000" cy="548680"/>
          </a:xfrm>
        </p:spPr>
        <p:txBody>
          <a:bodyPr>
            <a:noAutofit/>
          </a:bodyPr>
          <a:lstStyle/>
          <a:p>
            <a:r>
              <a:rPr lang="fr-FR" sz="2800" b="1" dirty="0" smtClean="0">
                <a:latin typeface="Times New Roman" pitchFamily="18" charset="0"/>
                <a:cs typeface="Times New Roman" pitchFamily="18" charset="0"/>
              </a:rPr>
              <a:t>La tradition républicaine : « Propriété </a:t>
            </a:r>
            <a:r>
              <a:rPr lang="fr-FR" sz="2800" b="1" dirty="0" smtClean="0">
                <a:latin typeface="Times New Roman" pitchFamily="18" charset="0"/>
                <a:cs typeface="Times New Roman" pitchFamily="18" charset="0"/>
              </a:rPr>
              <a:t>contre </a:t>
            </a:r>
            <a:r>
              <a:rPr lang="fr-FR" sz="2800" b="1" dirty="0" smtClean="0">
                <a:latin typeface="Times New Roman" pitchFamily="18" charset="0"/>
                <a:cs typeface="Times New Roman" pitchFamily="18" charset="0"/>
              </a:rPr>
              <a:t>subsistance »</a:t>
            </a:r>
            <a:endParaRPr lang="fr-FR" sz="2800" b="1" dirty="0">
              <a:latin typeface="Times New Roman" pitchFamily="18" charset="0"/>
              <a:cs typeface="Times New Roman" pitchFamily="18" charset="0"/>
            </a:endParaRPr>
          </a:p>
        </p:txBody>
      </p:sp>
      <p:sp>
        <p:nvSpPr>
          <p:cNvPr id="3" name="Espace réservé du contenu 2"/>
          <p:cNvSpPr>
            <a:spLocks noGrp="1"/>
          </p:cNvSpPr>
          <p:nvPr>
            <p:ph idx="1"/>
          </p:nvPr>
        </p:nvSpPr>
        <p:spPr>
          <a:xfrm>
            <a:off x="0" y="980728"/>
            <a:ext cx="9144000" cy="5877272"/>
          </a:xfrm>
        </p:spPr>
        <p:txBody>
          <a:bodyPr>
            <a:normAutofit fontScale="70000" lnSpcReduction="20000"/>
          </a:bodyPr>
          <a:lstStyle/>
          <a:p>
            <a:pPr algn="just"/>
            <a:r>
              <a:rPr lang="fr-FR" dirty="0" smtClean="0">
                <a:latin typeface="Times New Roman" pitchFamily="18" charset="0"/>
                <a:cs typeface="Times New Roman" pitchFamily="18" charset="0"/>
              </a:rPr>
              <a:t>Robespierre, décembre 1792, </a:t>
            </a:r>
          </a:p>
          <a:p>
            <a:pPr algn="just">
              <a:buNone/>
            </a:pPr>
            <a:r>
              <a:rPr lang="fr-FR" i="1" dirty="0" smtClean="0">
                <a:latin typeface="Times New Roman" pitchFamily="18" charset="0"/>
                <a:cs typeface="Times New Roman" pitchFamily="18" charset="0"/>
              </a:rPr>
              <a:t>	« Dans tout pays où la nature fournit avec prodigalité aux besoins des hommes, la disette ne peut être imputée qu’aux vices de l’administration ou des lois elles-mêmes ; les mauvaises lois et la mauvaise administration ont leur source dans les faux principes et dans les mauvaises mœurs».</a:t>
            </a:r>
          </a:p>
          <a:p>
            <a:pPr algn="just">
              <a:buNone/>
            </a:pPr>
            <a:r>
              <a:rPr lang="fr-FR" i="1" dirty="0" smtClean="0">
                <a:latin typeface="Times New Roman" pitchFamily="18" charset="0"/>
                <a:cs typeface="Times New Roman" pitchFamily="18" charset="0"/>
              </a:rPr>
              <a:t>	« Quel est le premier objet de la société ? c’est de maintenir les droits imprescriptibles de l’homme. Quel est le premier de ces droits ? celui d’exister. La première loi sociale est donc celle qui garantit à tous les membres de la société les moyens d’exister ; toutes les autres sont subordonnées à celle-là ; la propriété n’a été instituée ou garantie que pour la cimenter ; c’est pour vivre d’abord que l’on a des propriétés. Il n’est pas vrai que la propriété puisse jamais être en opposition avec la subsistance des hommes. Les aliments nécessaires à l’homme sont aussi sacrés que la vie elle-même. Tout ce qui est indispensable pour la conserver est une propriété commune à la société entière, il n’y a que l’excédent qui soit une propriété individuelle, et qui soit abandonné à l’industrie des commerçants. Toute spéculation mercantile que je fais aux dépens de la vie de mon semblable n’est point un trafic, c’est un brigandage et un fratricide ».</a:t>
            </a:r>
          </a:p>
          <a:p>
            <a:pPr algn="just">
              <a:buNone/>
            </a:pPr>
            <a:endParaRPr lang="fr-FR" dirty="0" smtClean="0">
              <a:latin typeface="Times New Roman" pitchFamily="18" charset="0"/>
              <a:cs typeface="Times New Roman" pitchFamily="18" charset="0"/>
              <a:sym typeface="Wingdings" pitchFamily="2" charset="2"/>
            </a:endParaRPr>
          </a:p>
          <a:p>
            <a:pPr algn="just">
              <a:buNone/>
            </a:pPr>
            <a:r>
              <a:rPr lang="fr-FR" dirty="0" smtClean="0">
                <a:latin typeface="Times New Roman" pitchFamily="18" charset="0"/>
                <a:cs typeface="Times New Roman" pitchFamily="18" charset="0"/>
                <a:sym typeface="Wingdings" pitchFamily="2" charset="2"/>
              </a:rPr>
              <a:t>Idée centrale de </a:t>
            </a:r>
            <a:r>
              <a:rPr lang="fr-FR" b="1" dirty="0" smtClean="0">
                <a:latin typeface="Times New Roman" pitchFamily="18" charset="0"/>
                <a:cs typeface="Times New Roman" pitchFamily="18" charset="0"/>
                <a:sym typeface="Wingdings" pitchFamily="2" charset="2"/>
              </a:rPr>
              <a:t>fraternité </a:t>
            </a:r>
            <a:r>
              <a:rPr lang="fr-FR" dirty="0" smtClean="0">
                <a:latin typeface="Times New Roman" pitchFamily="18" charset="0"/>
                <a:cs typeface="Times New Roman" pitchFamily="18" charset="0"/>
                <a:sym typeface="Wingdings" pitchFamily="2" charset="2"/>
              </a:rPr>
              <a:t>chez ces penseurs de la république</a:t>
            </a:r>
            <a:r>
              <a:rPr lang="fr-FR" b="1" dirty="0" smtClean="0">
                <a:latin typeface="Times New Roman" pitchFamily="18" charset="0"/>
                <a:cs typeface="Times New Roman" pitchFamily="18" charset="0"/>
                <a:sym typeface="Wingdings" pitchFamily="2" charset="2"/>
              </a:rPr>
              <a:t>.</a:t>
            </a:r>
          </a:p>
          <a:p>
            <a:pPr algn="just">
              <a:buNone/>
            </a:pPr>
            <a:endParaRPr lang="fr-FR"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0"/>
            <a:ext cx="8229600" cy="764704"/>
          </a:xfrm>
        </p:spPr>
        <p:txBody>
          <a:bodyPr/>
          <a:lstStyle/>
          <a:p>
            <a:r>
              <a:rPr lang="fr-FR" b="1" dirty="0" smtClean="0">
                <a:latin typeface="Times New Roman" pitchFamily="18" charset="0"/>
                <a:cs typeface="Times New Roman" pitchFamily="18" charset="0"/>
              </a:rPr>
              <a:t>Propriété contre subsistance</a:t>
            </a:r>
            <a:endParaRPr lang="fr-FR" b="1" dirty="0">
              <a:latin typeface="Times New Roman" pitchFamily="18" charset="0"/>
              <a:cs typeface="Times New Roman" pitchFamily="18" charset="0"/>
            </a:endParaRPr>
          </a:p>
        </p:txBody>
      </p:sp>
      <p:sp>
        <p:nvSpPr>
          <p:cNvPr id="3" name="Espace réservé du contenu 2"/>
          <p:cNvSpPr>
            <a:spLocks noGrp="1"/>
          </p:cNvSpPr>
          <p:nvPr>
            <p:ph idx="1"/>
          </p:nvPr>
        </p:nvSpPr>
        <p:spPr>
          <a:xfrm>
            <a:off x="0" y="980728"/>
            <a:ext cx="9144000" cy="5877272"/>
          </a:xfrm>
        </p:spPr>
        <p:txBody>
          <a:bodyPr>
            <a:normAutofit fontScale="70000" lnSpcReduction="20000"/>
          </a:bodyPr>
          <a:lstStyle/>
          <a:p>
            <a:pPr algn="just"/>
            <a:r>
              <a:rPr lang="fr-FR" dirty="0" smtClean="0">
                <a:latin typeface="Times New Roman" pitchFamily="18" charset="0"/>
                <a:cs typeface="Times New Roman" pitchFamily="18" charset="0"/>
              </a:rPr>
              <a:t>Pour Armand de la Meuse, si le droit de propriété n’est pas encadré, le rapports avec les non propriétaires et l’égalité des droits ne sont qu’une « séduction politique ». Dans un discours d’avril 1793, il déclare : </a:t>
            </a:r>
          </a:p>
          <a:p>
            <a:pPr algn="just">
              <a:buNone/>
            </a:pPr>
            <a:r>
              <a:rPr lang="fr-FR" i="1" dirty="0" smtClean="0">
                <a:latin typeface="Times New Roman" pitchFamily="18" charset="0"/>
                <a:cs typeface="Times New Roman" pitchFamily="18" charset="0"/>
              </a:rPr>
              <a:t>	« L’erreur la plus funeste et la plus cruelle dans laquelle l’Assemblée constituante, l’Assemblée législative et la Convention nationale sont tombées en marchant servilement sur les pas des législateurs qui les ont précédées, dit-il, c’est de n’avoir pas marqué les limites du droit de propriété et d’avoir abandonné le peuple aux spéculations avides du riche insensible… ».</a:t>
            </a:r>
          </a:p>
          <a:p>
            <a:pPr algn="just"/>
            <a:endParaRPr lang="fr-FR" dirty="0" smtClean="0">
              <a:latin typeface="Times New Roman" pitchFamily="18" charset="0"/>
              <a:cs typeface="Times New Roman" pitchFamily="18" charset="0"/>
            </a:endParaRPr>
          </a:p>
          <a:p>
            <a:pPr algn="just">
              <a:buFont typeface="Wingdings"/>
              <a:buChar char="è"/>
            </a:pPr>
            <a:r>
              <a:rPr lang="fr-FR" dirty="0" smtClean="0">
                <a:latin typeface="Times New Roman" pitchFamily="18" charset="0"/>
                <a:cs typeface="Times New Roman" pitchFamily="18" charset="0"/>
              </a:rPr>
              <a:t>La propriété légitime, celle que la société doit protéger, ne peut pas comporter un droit d’accès exclusif à ce dont les autres ont un besoin essentiel pour exister de manière indépendante (Spitz).</a:t>
            </a:r>
          </a:p>
          <a:p>
            <a:pPr algn="just">
              <a:buFont typeface="Wingdings"/>
              <a:buChar char="è"/>
            </a:pPr>
            <a:endParaRPr lang="fr-FR" dirty="0" smtClean="0">
              <a:latin typeface="Times New Roman" pitchFamily="18" charset="0"/>
              <a:cs typeface="Times New Roman" pitchFamily="18" charset="0"/>
            </a:endParaRPr>
          </a:p>
          <a:p>
            <a:pPr algn="just">
              <a:buFont typeface="Wingdings"/>
              <a:buChar char="è"/>
            </a:pPr>
            <a:r>
              <a:rPr lang="fr-FR" dirty="0" smtClean="0">
                <a:latin typeface="Times New Roman" pitchFamily="18" charset="0"/>
                <a:cs typeface="Times New Roman" pitchFamily="18" charset="0"/>
              </a:rPr>
              <a:t>L’idée essentielle de la république est que l’égalité, définie par l’indépendance réciproque et l’absence d’assujettissement à la volonté arbitraire d’autrui, n’est pas une donnée de la nature que l’autorité publique aurait à respecter ou à protéger, mais une conséquence des institutions sociales qui ont pour fonction de la produire et de la préserver.</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9144000" cy="548680"/>
          </a:xfrm>
        </p:spPr>
        <p:txBody>
          <a:bodyPr>
            <a:normAutofit fontScale="90000"/>
          </a:bodyPr>
          <a:lstStyle/>
          <a:p>
            <a:r>
              <a:rPr lang="fr-FR" b="1" dirty="0">
                <a:latin typeface="Times New Roman" pitchFamily="18" charset="0"/>
                <a:cs typeface="Times New Roman" pitchFamily="18" charset="0"/>
              </a:rPr>
              <a:t>B</a:t>
            </a:r>
            <a:r>
              <a:rPr lang="fr-FR" b="1" dirty="0" smtClean="0">
                <a:latin typeface="Times New Roman" pitchFamily="18" charset="0"/>
                <a:cs typeface="Times New Roman" pitchFamily="18" charset="0"/>
              </a:rPr>
              <a:t>rève </a:t>
            </a:r>
            <a:r>
              <a:rPr lang="fr-FR" b="1" dirty="0" smtClean="0">
                <a:latin typeface="Times New Roman" pitchFamily="18" charset="0"/>
                <a:cs typeface="Times New Roman" pitchFamily="18" charset="0"/>
              </a:rPr>
              <a:t>histoire du républicanisme</a:t>
            </a:r>
            <a:endParaRPr lang="fr-FR" b="1" dirty="0">
              <a:latin typeface="Times New Roman" pitchFamily="18" charset="0"/>
              <a:cs typeface="Times New Roman" pitchFamily="18" charset="0"/>
            </a:endParaRPr>
          </a:p>
        </p:txBody>
      </p:sp>
      <p:sp>
        <p:nvSpPr>
          <p:cNvPr id="3" name="Espace réservé du contenu 2"/>
          <p:cNvSpPr>
            <a:spLocks noGrp="1"/>
          </p:cNvSpPr>
          <p:nvPr>
            <p:ph idx="1"/>
          </p:nvPr>
        </p:nvSpPr>
        <p:spPr>
          <a:xfrm>
            <a:off x="0" y="836712"/>
            <a:ext cx="9144000" cy="6021288"/>
          </a:xfrm>
        </p:spPr>
        <p:txBody>
          <a:bodyPr>
            <a:noAutofit/>
          </a:bodyPr>
          <a:lstStyle/>
          <a:p>
            <a:pPr algn="just"/>
            <a:r>
              <a:rPr lang="fr-FR" sz="1700" dirty="0" smtClean="0">
                <a:latin typeface="Times New Roman" pitchFamily="18" charset="0"/>
                <a:cs typeface="Times New Roman" pitchFamily="18" charset="0"/>
              </a:rPr>
              <a:t>Le « républicanisme » n’a été une réalité historique qu’épisodiquement. Ce fut le cas, par exemple, à Rome entre 509 et 27 avant JC ; mais aussi dans des cités-italiennes comme Florence, même si c’est de façon épisodique entre le XIIIe et le XVIe siècle ; la République de Cromwell après 1648 ; celle de Genève au moment où Rousseau écrit ;  ou encore 1</a:t>
            </a:r>
            <a:r>
              <a:rPr lang="fr-FR" sz="1700" baseline="30000" dirty="0" smtClean="0">
                <a:latin typeface="Times New Roman" pitchFamily="18" charset="0"/>
                <a:cs typeface="Times New Roman" pitchFamily="18" charset="0"/>
              </a:rPr>
              <a:t>ère</a:t>
            </a:r>
            <a:r>
              <a:rPr lang="fr-FR" sz="1700" dirty="0" smtClean="0">
                <a:latin typeface="Times New Roman" pitchFamily="18" charset="0"/>
                <a:cs typeface="Times New Roman" pitchFamily="18" charset="0"/>
              </a:rPr>
              <a:t> République en France (1792-1804).</a:t>
            </a:r>
          </a:p>
          <a:p>
            <a:pPr algn="just"/>
            <a:endParaRPr lang="fr-FR" sz="1900" dirty="0" smtClean="0">
              <a:latin typeface="Times New Roman" pitchFamily="18" charset="0"/>
              <a:cs typeface="Times New Roman" pitchFamily="18" charset="0"/>
            </a:endParaRPr>
          </a:p>
          <a:p>
            <a:pPr algn="just"/>
            <a:r>
              <a:rPr lang="fr-FR" sz="1700" dirty="0" smtClean="0">
                <a:latin typeface="Times New Roman" pitchFamily="18" charset="0"/>
                <a:cs typeface="Times New Roman" pitchFamily="18" charset="0"/>
              </a:rPr>
              <a:t>La force de la république romaine a avant tout été, comme le dit Olivier </a:t>
            </a:r>
            <a:r>
              <a:rPr lang="fr-FR" sz="1700" dirty="0" err="1" smtClean="0">
                <a:latin typeface="Times New Roman" pitchFamily="18" charset="0"/>
                <a:cs typeface="Times New Roman" pitchFamily="18" charset="0"/>
              </a:rPr>
              <a:t>Nay</a:t>
            </a:r>
            <a:r>
              <a:rPr lang="fr-FR" sz="1700" dirty="0" smtClean="0">
                <a:latin typeface="Times New Roman" pitchFamily="18" charset="0"/>
                <a:cs typeface="Times New Roman" pitchFamily="18" charset="0"/>
              </a:rPr>
              <a:t>, de « faire entrer la raison dans l’organisation et le fonctionnement de la vie politique ». Autrement dit, ils s’appuient considérablement sur l’expérience et les idées athéniennes tout en les concrétisant plus directement. </a:t>
            </a:r>
          </a:p>
          <a:p>
            <a:pPr algn="just">
              <a:buNone/>
            </a:pPr>
            <a:endParaRPr lang="fr-FR" sz="1900" dirty="0" smtClean="0">
              <a:latin typeface="Times New Roman" pitchFamily="18" charset="0"/>
              <a:cs typeface="Times New Roman" pitchFamily="18" charset="0"/>
            </a:endParaRPr>
          </a:p>
          <a:p>
            <a:pPr algn="just"/>
            <a:r>
              <a:rPr lang="fr-FR" sz="1900" dirty="0" smtClean="0">
                <a:latin typeface="Times New Roman" pitchFamily="18" charset="0"/>
                <a:cs typeface="Times New Roman" pitchFamily="18" charset="0"/>
              </a:rPr>
              <a:t>Un objectif politique central : la </a:t>
            </a:r>
            <a:r>
              <a:rPr lang="fr-FR" sz="1900" i="1" dirty="0" err="1" smtClean="0">
                <a:latin typeface="Times New Roman" pitchFamily="18" charset="0"/>
                <a:cs typeface="Times New Roman" pitchFamily="18" charset="0"/>
              </a:rPr>
              <a:t>libertas</a:t>
            </a:r>
            <a:r>
              <a:rPr lang="fr-FR" sz="1900" i="1" dirty="0" smtClean="0">
                <a:latin typeface="Times New Roman" pitchFamily="18" charset="0"/>
                <a:cs typeface="Times New Roman" pitchFamily="18" charset="0"/>
              </a:rPr>
              <a:t> /</a:t>
            </a:r>
            <a:r>
              <a:rPr lang="fr-FR" sz="1900" dirty="0" smtClean="0">
                <a:latin typeface="Times New Roman" pitchFamily="18" charset="0"/>
                <a:cs typeface="Times New Roman" pitchFamily="18" charset="0"/>
              </a:rPr>
              <a:t> le bien commun (</a:t>
            </a:r>
            <a:r>
              <a:rPr lang="fr-FR" sz="1900" i="1" dirty="0" err="1" smtClean="0">
                <a:latin typeface="Times New Roman" pitchFamily="18" charset="0"/>
                <a:cs typeface="Times New Roman" pitchFamily="18" charset="0"/>
              </a:rPr>
              <a:t>res</a:t>
            </a:r>
            <a:r>
              <a:rPr lang="fr-FR" sz="1900" i="1" dirty="0" smtClean="0">
                <a:latin typeface="Times New Roman" pitchFamily="18" charset="0"/>
                <a:cs typeface="Times New Roman" pitchFamily="18" charset="0"/>
              </a:rPr>
              <a:t> </a:t>
            </a:r>
            <a:r>
              <a:rPr lang="fr-FR" sz="1900" i="1" dirty="0" err="1" smtClean="0">
                <a:latin typeface="Times New Roman" pitchFamily="18" charset="0"/>
                <a:cs typeface="Times New Roman" pitchFamily="18" charset="0"/>
              </a:rPr>
              <a:t>publica</a:t>
            </a:r>
            <a:r>
              <a:rPr lang="fr-FR" sz="1900" i="1" dirty="0" smtClean="0">
                <a:latin typeface="Times New Roman" pitchFamily="18" charset="0"/>
                <a:cs typeface="Times New Roman" pitchFamily="18" charset="0"/>
              </a:rPr>
              <a:t>).</a:t>
            </a:r>
          </a:p>
          <a:p>
            <a:pPr algn="just"/>
            <a:endParaRPr lang="fr-FR" sz="1900" i="1" dirty="0" smtClean="0">
              <a:latin typeface="Times New Roman" pitchFamily="18" charset="0"/>
              <a:cs typeface="Times New Roman" pitchFamily="18" charset="0"/>
            </a:endParaRPr>
          </a:p>
          <a:p>
            <a:pPr algn="just"/>
            <a:r>
              <a:rPr lang="fr-FR" sz="1800" dirty="0" smtClean="0">
                <a:latin typeface="Times New Roman" pitchFamily="18" charset="0"/>
                <a:cs typeface="Times New Roman" pitchFamily="18" charset="0"/>
              </a:rPr>
              <a:t>Le républicanisme navigue historiquement entre une opposition à la souveraineté absolue mais aussi plus directement à la monarchie. En même temps, l’idée d’un gouvernement « mixte » est décisive dans l’histoire du républicanisme. La république est ainsi à la fois pouvoir du peuple et équilibre, stabilité. </a:t>
            </a:r>
          </a:p>
          <a:p>
            <a:pPr algn="just"/>
            <a:endParaRPr lang="fr-FR" sz="1900" dirty="0" smtClean="0">
              <a:latin typeface="Times New Roman" pitchFamily="18" charset="0"/>
              <a:cs typeface="Times New Roman" pitchFamily="18" charset="0"/>
            </a:endParaRPr>
          </a:p>
          <a:p>
            <a:pPr algn="just"/>
            <a:r>
              <a:rPr lang="fr-FR" sz="1800" dirty="0" smtClean="0">
                <a:latin typeface="Times New Roman" pitchFamily="18" charset="0"/>
                <a:cs typeface="Times New Roman" pitchFamily="18" charset="0"/>
              </a:rPr>
              <a:t>A mesure que se développe la modernité politique et l’individualisme libéral, le républicanisme intègre une perspective individualiste et ne se satisfait pas de la participation politique « pour elle-même ». La place du bonheur individuel devient également centrale.</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9144000" cy="908720"/>
          </a:xfrm>
        </p:spPr>
        <p:txBody>
          <a:bodyPr>
            <a:noAutofit/>
          </a:bodyPr>
          <a:lstStyle/>
          <a:p>
            <a:r>
              <a:rPr lang="fr-FR" sz="3000" b="1" dirty="0" smtClean="0">
                <a:latin typeface="Times New Roman" pitchFamily="18" charset="0"/>
                <a:cs typeface="Times New Roman" pitchFamily="18" charset="0"/>
              </a:rPr>
              <a:t>Riches contre pauvres, ou l’</a:t>
            </a:r>
            <a:r>
              <a:rPr lang="fr-FR" sz="3000" b="1" dirty="0" err="1" smtClean="0">
                <a:latin typeface="Times New Roman" pitchFamily="18" charset="0"/>
                <a:cs typeface="Times New Roman" pitchFamily="18" charset="0"/>
              </a:rPr>
              <a:t>Etat</a:t>
            </a:r>
            <a:r>
              <a:rPr lang="fr-FR" sz="3000" b="1" dirty="0" smtClean="0">
                <a:latin typeface="Times New Roman" pitchFamily="18" charset="0"/>
                <a:cs typeface="Times New Roman" pitchFamily="18" charset="0"/>
              </a:rPr>
              <a:t> républicain comme rempart et producteur de liberté</a:t>
            </a:r>
            <a:endParaRPr lang="fr-FR" sz="3000" b="1" dirty="0">
              <a:latin typeface="Times New Roman" pitchFamily="18" charset="0"/>
              <a:cs typeface="Times New Roman" pitchFamily="18" charset="0"/>
            </a:endParaRPr>
          </a:p>
        </p:txBody>
      </p:sp>
      <p:sp>
        <p:nvSpPr>
          <p:cNvPr id="3" name="Espace réservé du contenu 2"/>
          <p:cNvSpPr>
            <a:spLocks noGrp="1"/>
          </p:cNvSpPr>
          <p:nvPr>
            <p:ph idx="1"/>
          </p:nvPr>
        </p:nvSpPr>
        <p:spPr>
          <a:xfrm>
            <a:off x="0" y="1124744"/>
            <a:ext cx="9144000" cy="5733256"/>
          </a:xfrm>
        </p:spPr>
        <p:txBody>
          <a:bodyPr>
            <a:normAutofit fontScale="47500" lnSpcReduction="20000"/>
          </a:bodyPr>
          <a:lstStyle/>
          <a:p>
            <a:pPr algn="just"/>
            <a:r>
              <a:rPr lang="fr-FR" sz="3800" dirty="0" smtClean="0">
                <a:latin typeface="Times New Roman" pitchFamily="18" charset="0"/>
                <a:cs typeface="Times New Roman" pitchFamily="18" charset="0"/>
              </a:rPr>
              <a:t> Dans le </a:t>
            </a:r>
            <a:r>
              <a:rPr lang="fr-FR" sz="3800" i="1" dirty="0" smtClean="0">
                <a:latin typeface="Times New Roman" pitchFamily="18" charset="0"/>
                <a:cs typeface="Times New Roman" pitchFamily="18" charset="0"/>
              </a:rPr>
              <a:t>Discours sur l’économie politique, </a:t>
            </a:r>
            <a:r>
              <a:rPr lang="fr-FR" sz="3800" dirty="0" smtClean="0">
                <a:latin typeface="Times New Roman" pitchFamily="18" charset="0"/>
                <a:cs typeface="Times New Roman" pitchFamily="18" charset="0"/>
              </a:rPr>
              <a:t>Rousseau avait déjà décelé ce risque de nouvelles formes de domination à l’abri de l’égalité des droits et de l’impartialité des lois, y compris dans des régimes qui donnent aux citoyens le libre choix de leurs gouvernants : </a:t>
            </a:r>
          </a:p>
          <a:p>
            <a:pPr algn="just">
              <a:buNone/>
            </a:pPr>
            <a:r>
              <a:rPr lang="fr-FR" sz="3800" i="1" dirty="0" smtClean="0">
                <a:latin typeface="Times New Roman" pitchFamily="18" charset="0"/>
                <a:cs typeface="Times New Roman" pitchFamily="18" charset="0"/>
              </a:rPr>
              <a:t>	« Ces droits, tout beaux qu’ils sont, appartiennent à tous les hommes ; mais sans paraitre les attaquer directement, la mauvaise volonté des chefs en réduit aisément l’effet à rien. La loi dont on abuse sert à la fois au puissant d’arme offensive, et de bouclier contre le faible, et le prétexte du bien public est tjrs le plus dangereux fléau du peuple. Ce qu’il y a de plus nécessaire, et peut être de plus difficile dans le gouvernement, c’est une intégrité sévère à rendre justice à tous, et surtout à </a:t>
            </a:r>
            <a:r>
              <a:rPr lang="fr-FR" sz="3800" b="1" i="1" dirty="0" smtClean="0">
                <a:latin typeface="Times New Roman" pitchFamily="18" charset="0"/>
                <a:cs typeface="Times New Roman" pitchFamily="18" charset="0"/>
              </a:rPr>
              <a:t>protéger le pauvre contre la tyrannie du riche</a:t>
            </a:r>
            <a:r>
              <a:rPr lang="fr-FR" sz="3800" i="1" dirty="0" smtClean="0">
                <a:latin typeface="Times New Roman" pitchFamily="18" charset="0"/>
                <a:cs typeface="Times New Roman" pitchFamily="18" charset="0"/>
              </a:rPr>
              <a:t>. Le plus grand mal est déjà fait, quand on a des pauvres à défendre et des riches à contenir. C’est sur la médiocrité seule que s’exerce toute la force des lois ;elles sont également impuissantes contre les trésor du riche et contre la misère du pauvre ; le premier les élude, le second leur échappe ; l’un brise la toile, l’autre passe au travers. C’est donc une des plus importantes affaires du gouvernement, de prévenir l’extrême inégalité des fortunes, non en enlevant les trésors à leurs possesseurs, mais en ôtant à tous les moyens d’en accumuler, ni en bâtissant des hôpitaux pour les pauvres, mais en garantissant les citoyens de le devenir » ;</a:t>
            </a:r>
            <a:endParaRPr lang="fr-FR" sz="3800" dirty="0" smtClean="0">
              <a:latin typeface="Times New Roman" pitchFamily="18" charset="0"/>
              <a:cs typeface="Times New Roman" pitchFamily="18" charset="0"/>
            </a:endParaRPr>
          </a:p>
          <a:p>
            <a:pPr algn="just"/>
            <a:endParaRPr lang="fr-FR" dirty="0" smtClean="0">
              <a:latin typeface="Times New Roman" pitchFamily="18" charset="0"/>
              <a:cs typeface="Times New Roman" pitchFamily="18" charset="0"/>
            </a:endParaRPr>
          </a:p>
          <a:p>
            <a:pPr algn="just"/>
            <a:r>
              <a:rPr lang="fr-FR" sz="3400" dirty="0" smtClean="0">
                <a:latin typeface="Times New Roman" pitchFamily="18" charset="0"/>
                <a:cs typeface="Times New Roman" pitchFamily="18" charset="0"/>
              </a:rPr>
              <a:t>Babeuf : « Il est des époques où les derniers résultats des meurtrières règles sociales sont que l’universalité des richesses de tous se trouve engloutie sous la main de quelques-uns », et la société « sera toujours troublée par des dissensions et des révoltes, tant que cette funeste disproportion de ressources n’aura pas cessé d’exister ».</a:t>
            </a:r>
          </a:p>
          <a:p>
            <a:endParaRPr lang="fr-FR" dirty="0" smtClean="0"/>
          </a:p>
          <a:p>
            <a:pPr algn="ctr">
              <a:buNone/>
            </a:pPr>
            <a:r>
              <a:rPr lang="fr-FR" sz="3600" i="1" dirty="0" err="1" smtClean="0">
                <a:latin typeface="Times New Roman" pitchFamily="18" charset="0"/>
                <a:cs typeface="Times New Roman" pitchFamily="18" charset="0"/>
              </a:rPr>
              <a:t>Rq</a:t>
            </a:r>
            <a:r>
              <a:rPr lang="fr-FR" sz="3600" i="1" dirty="0" smtClean="0">
                <a:latin typeface="Times New Roman" pitchFamily="18" charset="0"/>
                <a:cs typeface="Times New Roman" pitchFamily="18" charset="0"/>
              </a:rPr>
              <a:t> : cette critique de la propriété et de la richesse est aussi directement politique (vote censitaire, citoyen actif, marc d’argent, </a:t>
            </a:r>
            <a:r>
              <a:rPr lang="fr-FR" sz="3600" i="1" dirty="0" err="1" smtClean="0">
                <a:latin typeface="Times New Roman" pitchFamily="18" charset="0"/>
                <a:cs typeface="Times New Roman" pitchFamily="18" charset="0"/>
              </a:rPr>
              <a:t>etc</a:t>
            </a:r>
            <a:r>
              <a:rPr lang="fr-FR" sz="3600" i="1" dirty="0" smtClean="0">
                <a:latin typeface="Times New Roman" pitchFamily="18" charset="0"/>
                <a:cs typeface="Times New Roman" pitchFamily="18" charset="0"/>
              </a:rPr>
              <a:t>…).</a:t>
            </a:r>
          </a:p>
          <a:p>
            <a:pPr algn="ctr">
              <a:buNone/>
            </a:pPr>
            <a:r>
              <a:rPr lang="fr-FR" sz="3600" i="1" dirty="0" err="1" smtClean="0">
                <a:latin typeface="Times New Roman" pitchFamily="18" charset="0"/>
                <a:cs typeface="Times New Roman" pitchFamily="18" charset="0"/>
              </a:rPr>
              <a:t>Rq</a:t>
            </a:r>
            <a:r>
              <a:rPr lang="fr-FR" sz="3600" i="1" dirty="0" smtClean="0">
                <a:latin typeface="Times New Roman" pitchFamily="18" charset="0"/>
                <a:cs typeface="Times New Roman" pitchFamily="18" charset="0"/>
              </a:rPr>
              <a:t> 2 : Spitz, « L’hiver républicain », </a:t>
            </a:r>
            <a:r>
              <a:rPr lang="fr-FR" sz="3600" dirty="0" smtClean="0">
                <a:latin typeface="Times New Roman" pitchFamily="18" charset="0"/>
                <a:cs typeface="Times New Roman" pitchFamily="18" charset="0"/>
              </a:rPr>
              <a:t>« La suite dans les idées », </a:t>
            </a:r>
            <a:r>
              <a:rPr lang="fr-FR" sz="3600" i="1" dirty="0" smtClean="0">
                <a:latin typeface="Times New Roman" pitchFamily="18" charset="0"/>
                <a:cs typeface="Times New Roman" pitchFamily="18" charset="0"/>
              </a:rPr>
              <a:t>France culture, septembre 2022.</a:t>
            </a:r>
          </a:p>
          <a:p>
            <a:pPr algn="ctr">
              <a:buNone/>
            </a:pPr>
            <a:endParaRPr lang="fr-FR" sz="3600" i="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95536" y="0"/>
            <a:ext cx="8229600" cy="836712"/>
          </a:xfrm>
        </p:spPr>
        <p:txBody>
          <a:bodyPr/>
          <a:lstStyle/>
          <a:p>
            <a:r>
              <a:rPr lang="fr-FR" b="1" dirty="0" smtClean="0">
                <a:latin typeface="Times New Roman" pitchFamily="18" charset="0"/>
                <a:cs typeface="Times New Roman" pitchFamily="18" charset="0"/>
              </a:rPr>
              <a:t>Lectures en ligne</a:t>
            </a:r>
            <a:endParaRPr lang="fr-FR" b="1" dirty="0">
              <a:latin typeface="Times New Roman" pitchFamily="18" charset="0"/>
              <a:cs typeface="Times New Roman" pitchFamily="18" charset="0"/>
            </a:endParaRPr>
          </a:p>
        </p:txBody>
      </p:sp>
      <p:sp>
        <p:nvSpPr>
          <p:cNvPr id="3" name="Espace réservé du contenu 2"/>
          <p:cNvSpPr>
            <a:spLocks noGrp="1"/>
          </p:cNvSpPr>
          <p:nvPr>
            <p:ph idx="1"/>
          </p:nvPr>
        </p:nvSpPr>
        <p:spPr>
          <a:xfrm>
            <a:off x="0" y="1628800"/>
            <a:ext cx="9144000" cy="5229200"/>
          </a:xfrm>
        </p:spPr>
        <p:txBody>
          <a:bodyPr>
            <a:normAutofit/>
          </a:bodyPr>
          <a:lstStyle/>
          <a:p>
            <a:pPr algn="just"/>
            <a:r>
              <a:rPr lang="fr-FR" sz="2600" dirty="0" smtClean="0">
                <a:latin typeface="Times New Roman" pitchFamily="18" charset="0"/>
                <a:cs typeface="Times New Roman" pitchFamily="18" charset="0"/>
              </a:rPr>
              <a:t>Robespierre, « Discours sur la propriété, suivi du projet complet de la DDHC », 24 avril 1793.</a:t>
            </a:r>
          </a:p>
          <a:p>
            <a:pPr algn="just"/>
            <a:endParaRPr lang="fr-FR" sz="2600" dirty="0">
              <a:latin typeface="Times New Roman" pitchFamily="18" charset="0"/>
              <a:cs typeface="Times New Roman" pitchFamily="18" charset="0"/>
            </a:endParaRPr>
          </a:p>
          <a:p>
            <a:pPr algn="just"/>
            <a:r>
              <a:rPr lang="fr-FR" sz="2600" dirty="0" smtClean="0">
                <a:latin typeface="Times New Roman" pitchFamily="18" charset="0"/>
                <a:cs typeface="Times New Roman" pitchFamily="18" charset="0"/>
              </a:rPr>
              <a:t>Robespierre, </a:t>
            </a:r>
            <a:r>
              <a:rPr lang="fr-FR" sz="2600" dirty="0">
                <a:latin typeface="Times New Roman" pitchFamily="18" charset="0"/>
                <a:cs typeface="Times New Roman" pitchFamily="18" charset="0"/>
              </a:rPr>
              <a:t>Maximilien Robespierre, «Sur la nécessité de révoquer les décrets qui attachent l'exercice des droits du citoyen à la contribution du marc d'argent ou d'un nombre déterminé de journées d'ouvrier», avril 1791.</a:t>
            </a:r>
          </a:p>
          <a:p>
            <a:pPr algn="just">
              <a:buNone/>
            </a:pPr>
            <a:endParaRPr lang="fr-FR" sz="2600" dirty="0">
              <a:latin typeface="Times New Roman" pitchFamily="18" charset="0"/>
              <a:cs typeface="Times New Roman" pitchFamily="18" charset="0"/>
            </a:endParaRPr>
          </a:p>
          <a:p>
            <a:pPr algn="just"/>
            <a:r>
              <a:rPr lang="fr-FR" sz="2600" b="1" dirty="0" smtClean="0">
                <a:latin typeface="Times New Roman" pitchFamily="18" charset="0"/>
                <a:cs typeface="Times New Roman" pitchFamily="18" charset="0"/>
              </a:rPr>
              <a:t>Sylvain Maréchal, </a:t>
            </a:r>
            <a:r>
              <a:rPr lang="fr-FR" sz="2400" b="1" dirty="0">
                <a:latin typeface="Times New Roman" pitchFamily="18" charset="0"/>
                <a:cs typeface="Times New Roman" pitchFamily="18" charset="0"/>
              </a:rPr>
              <a:t>« Le Manifeste des </a:t>
            </a:r>
            <a:r>
              <a:rPr lang="fr-FR" sz="2400" b="1" dirty="0" err="1">
                <a:latin typeface="Times New Roman" pitchFamily="18" charset="0"/>
                <a:cs typeface="Times New Roman" pitchFamily="18" charset="0"/>
              </a:rPr>
              <a:t>Egaux</a:t>
            </a:r>
            <a:r>
              <a:rPr lang="fr-FR" sz="2400" b="1" dirty="0">
                <a:latin typeface="Times New Roman" pitchFamily="18" charset="0"/>
                <a:cs typeface="Times New Roman" pitchFamily="18" charset="0"/>
              </a:rPr>
              <a:t> » (1796</a:t>
            </a:r>
            <a:r>
              <a:rPr lang="fr-FR" sz="2400" b="1" dirty="0" smtClean="0">
                <a:latin typeface="Times New Roman" pitchFamily="18" charset="0"/>
                <a:cs typeface="Times New Roman" pitchFamily="18" charset="0"/>
              </a:rPr>
              <a:t>).</a:t>
            </a:r>
            <a:endParaRPr lang="fr-FR" sz="2600" dirty="0" smtClean="0">
              <a:latin typeface="Times New Roman" pitchFamily="18" charset="0"/>
              <a:cs typeface="Times New Roman" pitchFamily="18" charset="0"/>
            </a:endParaRPr>
          </a:p>
          <a:p>
            <a:endParaRPr lang="fr-FR" b="1" dirty="0"/>
          </a:p>
          <a:p>
            <a:endParaRPr lang="fr-FR" b="1"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9144000" cy="908720"/>
          </a:xfrm>
        </p:spPr>
        <p:txBody>
          <a:bodyPr>
            <a:normAutofit fontScale="90000"/>
          </a:bodyPr>
          <a:lstStyle/>
          <a:p>
            <a:r>
              <a:rPr lang="fr-FR" sz="3800" b="1" dirty="0" smtClean="0">
                <a:latin typeface="Times New Roman" pitchFamily="18" charset="0"/>
                <a:cs typeface="Times New Roman" pitchFamily="18" charset="0"/>
              </a:rPr>
              <a:t>Polype (v. 205-v. 125 av. JC) et les cycles politiques : l’</a:t>
            </a:r>
            <a:r>
              <a:rPr lang="fr-FR" sz="3800" b="1" dirty="0" err="1" smtClean="0">
                <a:latin typeface="Times New Roman" pitchFamily="18" charset="0"/>
                <a:cs typeface="Times New Roman" pitchFamily="18" charset="0"/>
              </a:rPr>
              <a:t>anacyclose</a:t>
            </a:r>
            <a:endParaRPr lang="fr-FR" sz="3800" b="1" dirty="0">
              <a:latin typeface="Times New Roman" pitchFamily="18" charset="0"/>
              <a:cs typeface="Times New Roman" pitchFamily="18" charset="0"/>
            </a:endParaRPr>
          </a:p>
        </p:txBody>
      </p:sp>
      <p:pic>
        <p:nvPicPr>
          <p:cNvPr id="4" name="Espace réservé du contenu 3" descr="polybe.jpg"/>
          <p:cNvPicPr>
            <a:picLocks noGrp="1" noChangeAspect="1"/>
          </p:cNvPicPr>
          <p:nvPr>
            <p:ph idx="1"/>
          </p:nvPr>
        </p:nvPicPr>
        <p:blipFill>
          <a:blip r:embed="rId2" cstate="print"/>
          <a:stretch>
            <a:fillRect/>
          </a:stretch>
        </p:blipFill>
        <p:spPr>
          <a:xfrm>
            <a:off x="1043608" y="1651224"/>
            <a:ext cx="7488832" cy="5018136"/>
          </a:xfr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9144000" cy="620688"/>
          </a:xfrm>
        </p:spPr>
        <p:txBody>
          <a:bodyPr>
            <a:noAutofit/>
          </a:bodyPr>
          <a:lstStyle/>
          <a:p>
            <a:r>
              <a:rPr lang="fr-FR" sz="3700" b="1" dirty="0" smtClean="0">
                <a:latin typeface="Times New Roman" pitchFamily="18" charset="0"/>
                <a:cs typeface="Times New Roman" pitchFamily="18" charset="0"/>
              </a:rPr>
              <a:t>La république et l’équilibre du régime mixte </a:t>
            </a:r>
            <a:endParaRPr lang="fr-FR" sz="3700" b="1" dirty="0">
              <a:latin typeface="Times New Roman" pitchFamily="18" charset="0"/>
              <a:cs typeface="Times New Roman" pitchFamily="18" charset="0"/>
            </a:endParaRPr>
          </a:p>
        </p:txBody>
      </p:sp>
      <p:sp>
        <p:nvSpPr>
          <p:cNvPr id="3" name="Espace réservé du contenu 2"/>
          <p:cNvSpPr>
            <a:spLocks noGrp="1"/>
          </p:cNvSpPr>
          <p:nvPr>
            <p:ph idx="1"/>
          </p:nvPr>
        </p:nvSpPr>
        <p:spPr>
          <a:xfrm>
            <a:off x="0" y="908720"/>
            <a:ext cx="9144000" cy="5949280"/>
          </a:xfrm>
        </p:spPr>
        <p:txBody>
          <a:bodyPr>
            <a:normAutofit fontScale="55000" lnSpcReduction="20000"/>
          </a:bodyPr>
          <a:lstStyle/>
          <a:p>
            <a:pPr algn="just"/>
            <a:r>
              <a:rPr lang="fr-FR" dirty="0" smtClean="0">
                <a:latin typeface="Times New Roman" pitchFamily="18" charset="0"/>
                <a:cs typeface="Times New Roman" pitchFamily="18" charset="0"/>
              </a:rPr>
              <a:t>Pour remédier à cette décadence cyclique des régimes politiques : la solution du gouvernement mixte, dont la vertu réside dans l’harmonie qu’il parvient à réaliser entre des pouvoirs dissemblables mais interdépendants. Le régime mixte permet de lutter contre la corruption des régimes et de contrebalancer le rôle néfaste des intérêts privés. </a:t>
            </a:r>
          </a:p>
          <a:p>
            <a:pPr algn="just"/>
            <a:endParaRPr lang="fr-FR" dirty="0" smtClean="0">
              <a:latin typeface="Times New Roman" pitchFamily="18" charset="0"/>
              <a:cs typeface="Times New Roman" pitchFamily="18" charset="0"/>
            </a:endParaRPr>
          </a:p>
          <a:p>
            <a:pPr algn="just"/>
            <a:r>
              <a:rPr lang="fr-FR" dirty="0" smtClean="0">
                <a:latin typeface="Times New Roman" pitchFamily="18" charset="0"/>
                <a:cs typeface="Times New Roman" pitchFamily="18" charset="0"/>
              </a:rPr>
              <a:t>La répartition des pouvoirs : </a:t>
            </a:r>
          </a:p>
          <a:p>
            <a:pPr algn="just">
              <a:buNone/>
            </a:pPr>
            <a:r>
              <a:rPr lang="fr-FR" dirty="0" smtClean="0">
                <a:latin typeface="Times New Roman" pitchFamily="18" charset="0"/>
                <a:cs typeface="Times New Roman" pitchFamily="18" charset="0"/>
              </a:rPr>
              <a:t>-Le pouvoir des consuls : deux magistrats qui ont autorité sur toutes les affaires publiques (mais Les tribuns de la plèbe ne leur sont pas subordonnés). Ils peuvent : convoquer des assemblées qu’ils dirigent et décident comment appliquer les décisions qui y sont prises ; ils sont souverains en matières militaires.</a:t>
            </a:r>
          </a:p>
          <a:p>
            <a:pPr algn="just">
              <a:buNone/>
            </a:pPr>
            <a:r>
              <a:rPr lang="fr-FR" dirty="0" smtClean="0">
                <a:latin typeface="Times New Roman" pitchFamily="18" charset="0"/>
                <a:cs typeface="Times New Roman" pitchFamily="18" charset="0"/>
              </a:rPr>
              <a:t>-Le pouvoir du sénat (les patriciens issus des meilleures familles).  Le sénat peut engager les dépenses (contrôle économique), dispose du pouvoir pénal et du pouvoir diplomatique (traite avec les pouvoirs étrangers, envoie des émissaires, etc.).</a:t>
            </a:r>
          </a:p>
          <a:p>
            <a:pPr algn="just">
              <a:buNone/>
            </a:pPr>
            <a:r>
              <a:rPr lang="fr-FR" dirty="0" smtClean="0">
                <a:latin typeface="Times New Roman" pitchFamily="18" charset="0"/>
                <a:cs typeface="Times New Roman" pitchFamily="18" charset="0"/>
              </a:rPr>
              <a:t>-Le pouvoir du peuple (</a:t>
            </a:r>
            <a:r>
              <a:rPr lang="fr-FR" i="1" dirty="0" err="1" smtClean="0">
                <a:latin typeface="Times New Roman" pitchFamily="18" charset="0"/>
                <a:cs typeface="Times New Roman" pitchFamily="18" charset="0"/>
              </a:rPr>
              <a:t>libertas</a:t>
            </a:r>
            <a:r>
              <a:rPr lang="fr-FR" i="1" dirty="0" smtClean="0">
                <a:latin typeface="Times New Roman" pitchFamily="18" charset="0"/>
                <a:cs typeface="Times New Roman" pitchFamily="18" charset="0"/>
              </a:rPr>
              <a:t> </a:t>
            </a:r>
            <a:r>
              <a:rPr lang="fr-FR" dirty="0" smtClean="0">
                <a:latin typeface="Times New Roman" pitchFamily="18" charset="0"/>
                <a:cs typeface="Times New Roman" pitchFamily="18" charset="0"/>
              </a:rPr>
              <a:t>comme liberté de choisir ses gouvernants). Il décerne les honneurs (ou son contraire), il élit les magistrats (idée de mérite), a une fonction judiciaire (décide par exemple de l’application de la peine capitale) et est souverain dans le vote des lois. Il a une fonction guerrière et diplomatique à travers la signature des traités de paix.</a:t>
            </a:r>
          </a:p>
          <a:p>
            <a:pPr algn="just">
              <a:buNone/>
            </a:pPr>
            <a:endParaRPr lang="fr-FR" dirty="0" smtClean="0">
              <a:latin typeface="Times New Roman" pitchFamily="18" charset="0"/>
              <a:cs typeface="Times New Roman" pitchFamily="18" charset="0"/>
            </a:endParaRPr>
          </a:p>
          <a:p>
            <a:pPr algn="just">
              <a:buNone/>
            </a:pPr>
            <a:r>
              <a:rPr lang="fr-FR" b="1" dirty="0" smtClean="0">
                <a:latin typeface="Times New Roman" pitchFamily="18" charset="0"/>
                <a:cs typeface="Times New Roman" pitchFamily="18" charset="0"/>
              </a:rPr>
              <a:t>-Le pouvoir des consuls est de type monarchique, celui du sénat de type aristocratique et celui du peuple de type démocratique.</a:t>
            </a:r>
          </a:p>
          <a:p>
            <a:endParaRPr lang="fr-FR" dirty="0" smtClean="0"/>
          </a:p>
          <a:p>
            <a:pPr algn="just">
              <a:buNone/>
            </a:pPr>
            <a:r>
              <a:rPr lang="fr-FR" sz="2500" i="1" dirty="0" err="1" smtClean="0">
                <a:latin typeface="Times New Roman" pitchFamily="18" charset="0"/>
                <a:cs typeface="Times New Roman" pitchFamily="18" charset="0"/>
              </a:rPr>
              <a:t>Rq</a:t>
            </a:r>
            <a:r>
              <a:rPr lang="fr-FR" sz="2500" i="1" dirty="0" smtClean="0">
                <a:latin typeface="Times New Roman" pitchFamily="18" charset="0"/>
                <a:cs typeface="Times New Roman" pitchFamily="18" charset="0"/>
              </a:rPr>
              <a:t>: Le régime mixte n’est pas un régime de séparation des pouvoirs au sens fort, mais de répartition, d’équilibre, où les luttes et l’interdépendance sont au cœur du système. Chez Montesquieu, la séparation des pouvoirs repose sur le droit, sur une analyse du « type » de pouvoir et sur le design institutionnel requis pour arrêter le pouvoir.</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9144000" cy="620688"/>
          </a:xfrm>
        </p:spPr>
        <p:txBody>
          <a:bodyPr>
            <a:noAutofit/>
          </a:bodyPr>
          <a:lstStyle/>
          <a:p>
            <a:r>
              <a:rPr lang="fr-FR" sz="3700" b="1" dirty="0" smtClean="0">
                <a:latin typeface="Times New Roman" pitchFamily="18" charset="0"/>
                <a:cs typeface="Times New Roman" pitchFamily="18" charset="0"/>
              </a:rPr>
              <a:t>Le républicanisme de Machiavel</a:t>
            </a:r>
            <a:endParaRPr lang="fr-FR" sz="3700" b="1" dirty="0">
              <a:latin typeface="Times New Roman" pitchFamily="18" charset="0"/>
              <a:cs typeface="Times New Roman" pitchFamily="18" charset="0"/>
            </a:endParaRPr>
          </a:p>
        </p:txBody>
      </p:sp>
      <p:sp>
        <p:nvSpPr>
          <p:cNvPr id="3" name="Espace réservé du contenu 2"/>
          <p:cNvSpPr>
            <a:spLocks noGrp="1"/>
          </p:cNvSpPr>
          <p:nvPr>
            <p:ph idx="1"/>
          </p:nvPr>
        </p:nvSpPr>
        <p:spPr>
          <a:xfrm>
            <a:off x="0" y="1196752"/>
            <a:ext cx="9144000" cy="5661248"/>
          </a:xfrm>
        </p:spPr>
        <p:txBody>
          <a:bodyPr>
            <a:normAutofit fontScale="47500" lnSpcReduction="20000"/>
          </a:bodyPr>
          <a:lstStyle/>
          <a:p>
            <a:pPr algn="just"/>
            <a:r>
              <a:rPr lang="fr-FR" sz="3800" dirty="0" smtClean="0">
                <a:latin typeface="Times New Roman" pitchFamily="18" charset="0"/>
                <a:cs typeface="Times New Roman" pitchFamily="18" charset="0"/>
              </a:rPr>
              <a:t>Machiavel, dans les </a:t>
            </a:r>
            <a:r>
              <a:rPr lang="fr-FR" sz="3800" i="1" dirty="0" smtClean="0">
                <a:latin typeface="Times New Roman" pitchFamily="18" charset="0"/>
                <a:cs typeface="Times New Roman" pitchFamily="18" charset="0"/>
              </a:rPr>
              <a:t>Discours, </a:t>
            </a:r>
            <a:r>
              <a:rPr lang="fr-FR" sz="3800" dirty="0" smtClean="0">
                <a:latin typeface="Times New Roman" pitchFamily="18" charset="0"/>
                <a:cs typeface="Times New Roman" pitchFamily="18" charset="0"/>
              </a:rPr>
              <a:t>affirme que seule la république permet la liberté (absence de tyrannie, de pillage de la part des princes ou des aristocrates) et la participation du peuple aux affaires publiques. Mais plus fondamentalement il explique que la république est le régime le plus stable, parce que c’est un régime mixte qui crée un équilibre entre les différentes forces qui cherchent à prendre le pouvoir dans une société : le roi potentiel, les aristocrates et le peuple. </a:t>
            </a:r>
            <a:r>
              <a:rPr lang="fr-FR" sz="3800" b="1" dirty="0" smtClean="0">
                <a:latin typeface="Times New Roman" pitchFamily="18" charset="0"/>
                <a:cs typeface="Times New Roman" pitchFamily="18" charset="0"/>
              </a:rPr>
              <a:t>La stabilité des régimes reste son souci principal, même après </a:t>
            </a:r>
            <a:r>
              <a:rPr lang="fr-FR" sz="3800" b="1" i="1" dirty="0" smtClean="0">
                <a:latin typeface="Times New Roman" pitchFamily="18" charset="0"/>
                <a:cs typeface="Times New Roman" pitchFamily="18" charset="0"/>
              </a:rPr>
              <a:t>Le Prince. </a:t>
            </a:r>
            <a:endParaRPr lang="fr-FR" sz="3800" b="1" dirty="0" smtClean="0">
              <a:latin typeface="Times New Roman" pitchFamily="18" charset="0"/>
              <a:cs typeface="Times New Roman" pitchFamily="18" charset="0"/>
            </a:endParaRPr>
          </a:p>
          <a:p>
            <a:pPr algn="just"/>
            <a:endParaRPr lang="fr-FR" sz="3800" b="1" dirty="0" smtClean="0">
              <a:latin typeface="Times New Roman" pitchFamily="18" charset="0"/>
              <a:cs typeface="Times New Roman" pitchFamily="18" charset="0"/>
            </a:endParaRPr>
          </a:p>
          <a:p>
            <a:pPr algn="just"/>
            <a:r>
              <a:rPr lang="fr-FR" sz="3800" b="1" dirty="0" smtClean="0">
                <a:latin typeface="Times New Roman" pitchFamily="18" charset="0"/>
                <a:cs typeface="Times New Roman" pitchFamily="18" charset="0"/>
              </a:rPr>
              <a:t>Déjà, dans </a:t>
            </a:r>
            <a:r>
              <a:rPr lang="fr-FR" sz="3800" b="1" i="1" dirty="0" smtClean="0">
                <a:latin typeface="Times New Roman" pitchFamily="18" charset="0"/>
                <a:cs typeface="Times New Roman" pitchFamily="18" charset="0"/>
              </a:rPr>
              <a:t>Le Prince (IX), </a:t>
            </a:r>
            <a:r>
              <a:rPr lang="fr-FR" sz="3800" b="1" dirty="0" smtClean="0">
                <a:latin typeface="Times New Roman" pitchFamily="18" charset="0"/>
                <a:cs typeface="Times New Roman" pitchFamily="18" charset="0"/>
              </a:rPr>
              <a:t>Machiavel parle de l’humeur du corps politique, à savoir que « </a:t>
            </a:r>
            <a:r>
              <a:rPr lang="fr-FR" sz="3800" dirty="0" smtClean="0">
                <a:latin typeface="Times New Roman" pitchFamily="18" charset="0"/>
                <a:cs typeface="Times New Roman" pitchFamily="18" charset="0"/>
              </a:rPr>
              <a:t>dans toute cité, on trouve ces deux humeurs différentes : et cela naît de ce que le peuple désire ne pas être commandé ni écrasé par les grands, et que les grands désirent commander et écraser le peuple ». Le prince doit, avec </a:t>
            </a:r>
            <a:r>
              <a:rPr lang="fr-FR" sz="3800" i="1" dirty="0" err="1" smtClean="0">
                <a:latin typeface="Times New Roman" pitchFamily="18" charset="0"/>
                <a:cs typeface="Times New Roman" pitchFamily="18" charset="0"/>
              </a:rPr>
              <a:t>virtu</a:t>
            </a:r>
            <a:r>
              <a:rPr lang="fr-FR" sz="3800" i="1" dirty="0" smtClean="0">
                <a:latin typeface="Times New Roman" pitchFamily="18" charset="0"/>
                <a:cs typeface="Times New Roman" pitchFamily="18" charset="0"/>
              </a:rPr>
              <a:t>, </a:t>
            </a:r>
            <a:r>
              <a:rPr lang="fr-FR" sz="3800" dirty="0" smtClean="0">
                <a:latin typeface="Times New Roman" pitchFamily="18" charset="0"/>
                <a:cs typeface="Times New Roman" pitchFamily="18" charset="0"/>
              </a:rPr>
              <a:t>jouer sur ces deux humeurs.</a:t>
            </a:r>
            <a:endParaRPr lang="fr-FR" sz="3800" b="1" dirty="0" smtClean="0">
              <a:latin typeface="Times New Roman" pitchFamily="18" charset="0"/>
              <a:cs typeface="Times New Roman" pitchFamily="18" charset="0"/>
            </a:endParaRPr>
          </a:p>
          <a:p>
            <a:pPr algn="just"/>
            <a:endParaRPr lang="fr-FR" sz="3800" b="1" dirty="0" smtClean="0">
              <a:latin typeface="Times New Roman" pitchFamily="18" charset="0"/>
              <a:cs typeface="Times New Roman" pitchFamily="18" charset="0"/>
            </a:endParaRPr>
          </a:p>
          <a:p>
            <a:pPr algn="just"/>
            <a:r>
              <a:rPr lang="fr-FR" sz="3800" dirty="0" smtClean="0">
                <a:latin typeface="Times New Roman" pitchFamily="18" charset="0"/>
                <a:cs typeface="Times New Roman" pitchFamily="18" charset="0"/>
              </a:rPr>
              <a:t>Comme Polype (et d’autres), il montre que  la monarchie, l’aristocratie et la démocratie sont voués à la </a:t>
            </a:r>
            <a:r>
              <a:rPr lang="fr-FR" sz="3800" b="1" dirty="0" smtClean="0">
                <a:latin typeface="Times New Roman" pitchFamily="18" charset="0"/>
                <a:cs typeface="Times New Roman" pitchFamily="18" charset="0"/>
              </a:rPr>
              <a:t>corruption</a:t>
            </a:r>
            <a:r>
              <a:rPr lang="fr-FR" sz="3800" dirty="0" smtClean="0">
                <a:latin typeface="Times New Roman" pitchFamily="18" charset="0"/>
                <a:cs typeface="Times New Roman" pitchFamily="18" charset="0"/>
              </a:rPr>
              <a:t>. Comme chez Polype, ce qui engendre la corruption c’est le temps et, plus précisément, le phénomène de la succession. C’est le passage du temps et le changement de génération qui fait que les méfaits des régimes précédents sont oubliés. Son choix pour la république n’est pas lié à un « régime idéal », mais au fait que c’est un régime qui apporterait de la stabilité (qui résulte des conflits entre les différents groupes de la société). </a:t>
            </a:r>
          </a:p>
          <a:p>
            <a:pPr algn="just">
              <a:buNone/>
            </a:pPr>
            <a:endParaRPr lang="fr-FR" b="1" dirty="0" smtClean="0">
              <a:latin typeface="Times New Roman" pitchFamily="18" charset="0"/>
              <a:cs typeface="Times New Roman" pitchFamily="18" charset="0"/>
            </a:endParaRPr>
          </a:p>
          <a:p>
            <a:pPr algn="just">
              <a:buNone/>
            </a:pPr>
            <a:endParaRPr lang="fr-FR" b="1" dirty="0" smtClean="0">
              <a:latin typeface="Times New Roman" pitchFamily="18" charset="0"/>
              <a:cs typeface="Times New Roman" pitchFamily="18" charset="0"/>
            </a:endParaRPr>
          </a:p>
          <a:p>
            <a:pPr algn="just">
              <a:buNone/>
            </a:pPr>
            <a:r>
              <a:rPr lang="fr-FR" sz="3100" i="1" dirty="0" err="1" smtClean="0">
                <a:latin typeface="Times New Roman" pitchFamily="18" charset="0"/>
                <a:cs typeface="Times New Roman" pitchFamily="18" charset="0"/>
              </a:rPr>
              <a:t>Rq</a:t>
            </a:r>
            <a:r>
              <a:rPr lang="fr-FR" sz="3100" i="1" dirty="0" smtClean="0">
                <a:latin typeface="Times New Roman" pitchFamily="18" charset="0"/>
                <a:cs typeface="Times New Roman" pitchFamily="18" charset="0"/>
              </a:rPr>
              <a:t> : Dans ce phénomène de « dégradation », on voit se dessiner deux thèmes centraux du républicanisme, à savoir l’opposition entre bien commun et intérêt privé et la centralité structurelle de la corruption et son remède : la vertu civique (qu’il faut construire, rendre non accidentelle).</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9144000" cy="620688"/>
          </a:xfrm>
        </p:spPr>
        <p:txBody>
          <a:bodyPr>
            <a:noAutofit/>
          </a:bodyPr>
          <a:lstStyle/>
          <a:p>
            <a:r>
              <a:rPr lang="fr-FR" sz="3700" b="1" dirty="0" smtClean="0">
                <a:latin typeface="Times New Roman" pitchFamily="18" charset="0"/>
                <a:cs typeface="Times New Roman" pitchFamily="18" charset="0"/>
              </a:rPr>
              <a:t>Le républicanisme de Machiavel</a:t>
            </a:r>
            <a:endParaRPr lang="fr-FR" sz="3700" b="1" dirty="0">
              <a:latin typeface="Times New Roman" pitchFamily="18" charset="0"/>
              <a:cs typeface="Times New Roman" pitchFamily="18" charset="0"/>
            </a:endParaRPr>
          </a:p>
        </p:txBody>
      </p:sp>
      <p:sp>
        <p:nvSpPr>
          <p:cNvPr id="3" name="Espace réservé du contenu 2"/>
          <p:cNvSpPr>
            <a:spLocks noGrp="1"/>
          </p:cNvSpPr>
          <p:nvPr>
            <p:ph idx="1"/>
          </p:nvPr>
        </p:nvSpPr>
        <p:spPr>
          <a:xfrm>
            <a:off x="0" y="1340768"/>
            <a:ext cx="9144000" cy="5517232"/>
          </a:xfrm>
        </p:spPr>
        <p:txBody>
          <a:bodyPr>
            <a:normAutofit fontScale="92500" lnSpcReduction="10000"/>
          </a:bodyPr>
          <a:lstStyle/>
          <a:p>
            <a:pPr algn="just"/>
            <a:r>
              <a:rPr lang="fr-FR" sz="2400" dirty="0" smtClean="0">
                <a:latin typeface="Times New Roman" pitchFamily="18" charset="0"/>
                <a:cs typeface="Times New Roman" pitchFamily="18" charset="0"/>
              </a:rPr>
              <a:t>Pour contrer cette dégradation, M. prône la république comme gouvernement mixte (en se basant explicitement sur Rome).  </a:t>
            </a:r>
          </a:p>
          <a:p>
            <a:pPr algn="just">
              <a:buNone/>
            </a:pPr>
            <a:endParaRPr lang="fr-FR" sz="2400" dirty="0" smtClean="0">
              <a:latin typeface="Times New Roman" pitchFamily="18" charset="0"/>
              <a:cs typeface="Times New Roman" pitchFamily="18" charset="0"/>
            </a:endParaRPr>
          </a:p>
          <a:p>
            <a:pPr algn="just"/>
            <a:r>
              <a:rPr lang="fr-FR" sz="2400" dirty="0" smtClean="0">
                <a:latin typeface="Times New Roman" pitchFamily="18" charset="0"/>
                <a:cs typeface="Times New Roman" pitchFamily="18" charset="0"/>
              </a:rPr>
              <a:t>Machiavel explique que la liberté naît d’un rapport de force (équilibré institutionnellement). Le régime mixte est une neutralisation organisée de la domination. Dans le chapitre IV des </a:t>
            </a:r>
            <a:r>
              <a:rPr lang="fr-FR" sz="2400" i="1" dirty="0" smtClean="0">
                <a:latin typeface="Times New Roman" pitchFamily="18" charset="0"/>
                <a:cs typeface="Times New Roman" pitchFamily="18" charset="0"/>
              </a:rPr>
              <a:t>Discours</a:t>
            </a:r>
            <a:r>
              <a:rPr lang="fr-FR" sz="2400" dirty="0" smtClean="0">
                <a:latin typeface="Times New Roman" pitchFamily="18" charset="0"/>
                <a:cs typeface="Times New Roman" pitchFamily="18" charset="0"/>
              </a:rPr>
              <a:t> :</a:t>
            </a:r>
          </a:p>
          <a:p>
            <a:pPr algn="just">
              <a:buNone/>
            </a:pPr>
            <a:r>
              <a:rPr lang="fr-FR" sz="2200" i="1" dirty="0" smtClean="0">
                <a:latin typeface="Times New Roman" pitchFamily="18" charset="0"/>
                <a:cs typeface="Times New Roman" pitchFamily="18" charset="0"/>
              </a:rPr>
              <a:t>	« Je soutiens à ceux qui condamnent les querelles du Sénat et du peuple qu’ils condamnent ce qui fut le principe de la liberté, et qu’ils sont beaucoup plus frappés des cris et du bruit qu’elles occasionnaient sur la place publique que des bons effets qu’elles produisaient. Dans toute république, il y a deux partis : celui des grands et celui du peuple ; et toutes les lois favorables à la liberté ne naissent que de leur opposition. »</a:t>
            </a:r>
            <a:endParaRPr lang="fr-FR" sz="2400" dirty="0" smtClean="0">
              <a:latin typeface="Times New Roman" pitchFamily="18" charset="0"/>
              <a:cs typeface="Times New Roman" pitchFamily="18" charset="0"/>
            </a:endParaRPr>
          </a:p>
          <a:p>
            <a:pPr algn="just">
              <a:buNone/>
            </a:pPr>
            <a:endParaRPr lang="fr-FR" sz="2400" dirty="0" smtClean="0">
              <a:latin typeface="Times New Roman" pitchFamily="18" charset="0"/>
              <a:cs typeface="Times New Roman" pitchFamily="18" charset="0"/>
            </a:endParaRPr>
          </a:p>
          <a:p>
            <a:pPr algn="just"/>
            <a:r>
              <a:rPr lang="fr-FR" sz="2400" dirty="0" smtClean="0">
                <a:latin typeface="Times New Roman" pitchFamily="18" charset="0"/>
                <a:cs typeface="Times New Roman" pitchFamily="18" charset="0"/>
              </a:rPr>
              <a:t>On voit </a:t>
            </a:r>
            <a:r>
              <a:rPr lang="fr-FR" sz="2400" dirty="0" smtClean="0">
                <a:latin typeface="Times New Roman" pitchFamily="18" charset="0"/>
                <a:cs typeface="Times New Roman" pitchFamily="18" charset="0"/>
              </a:rPr>
              <a:t>que </a:t>
            </a:r>
            <a:r>
              <a:rPr lang="fr-FR" sz="2400" dirty="0" smtClean="0">
                <a:latin typeface="Times New Roman" pitchFamily="18" charset="0"/>
                <a:cs typeface="Times New Roman" pitchFamily="18" charset="0"/>
              </a:rPr>
              <a:t>Machiavel, lorsqu’il défend la république, n’abandonne pas son </a:t>
            </a:r>
            <a:r>
              <a:rPr lang="fr-FR" sz="2400" b="1" dirty="0" smtClean="0">
                <a:latin typeface="Times New Roman" pitchFamily="18" charset="0"/>
                <a:cs typeface="Times New Roman" pitchFamily="18" charset="0"/>
              </a:rPr>
              <a:t>réalisme politique et son anthropologie pessimiste (les hommes sont méchants)</a:t>
            </a:r>
            <a:r>
              <a:rPr lang="fr-FR" sz="2400" dirty="0" smtClean="0">
                <a:latin typeface="Times New Roman" pitchFamily="18" charset="0"/>
                <a:cs typeface="Times New Roman" pitchFamily="18" charset="0"/>
              </a:rPr>
              <a:t>. En ce sens, la république est la plus adaptée à la réalité humaine. </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9144000" cy="692696"/>
          </a:xfrm>
        </p:spPr>
        <p:txBody>
          <a:bodyPr>
            <a:normAutofit/>
          </a:bodyPr>
          <a:lstStyle/>
          <a:p>
            <a:r>
              <a:rPr lang="fr-FR" sz="3600" b="1" dirty="0" smtClean="0">
                <a:latin typeface="Times New Roman" pitchFamily="18" charset="0"/>
                <a:cs typeface="Times New Roman" pitchFamily="18" charset="0"/>
              </a:rPr>
              <a:t>Rousseau entre libéralisme et républicanisme</a:t>
            </a:r>
            <a:endParaRPr lang="fr-FR" sz="3600" b="1" dirty="0">
              <a:latin typeface="Times New Roman" pitchFamily="18" charset="0"/>
              <a:cs typeface="Times New Roman" pitchFamily="18" charset="0"/>
            </a:endParaRPr>
          </a:p>
        </p:txBody>
      </p:sp>
      <p:sp>
        <p:nvSpPr>
          <p:cNvPr id="3" name="Espace réservé du contenu 2"/>
          <p:cNvSpPr>
            <a:spLocks noGrp="1"/>
          </p:cNvSpPr>
          <p:nvPr>
            <p:ph idx="1"/>
          </p:nvPr>
        </p:nvSpPr>
        <p:spPr>
          <a:xfrm>
            <a:off x="0" y="980728"/>
            <a:ext cx="9144000" cy="5877272"/>
          </a:xfrm>
        </p:spPr>
        <p:txBody>
          <a:bodyPr>
            <a:normAutofit fontScale="92500" lnSpcReduction="10000"/>
          </a:bodyPr>
          <a:lstStyle/>
          <a:p>
            <a:pPr algn="just"/>
            <a:r>
              <a:rPr lang="fr-FR" sz="2600" dirty="0" smtClean="0">
                <a:latin typeface="Times New Roman" pitchFamily="18" charset="0"/>
                <a:cs typeface="Times New Roman" pitchFamily="18" charset="0"/>
              </a:rPr>
              <a:t>Jean Jacques Rousseau (1712, Genève – 1778, Ermenonville). Père horloger ; orphelin de mère jeune ; vie assez errante. Il profite de la relative extension de l’alphabétisation et de l’éducation à des fractions de la classe moyenne. </a:t>
            </a:r>
          </a:p>
          <a:p>
            <a:pPr algn="just">
              <a:buNone/>
            </a:pPr>
            <a:r>
              <a:rPr lang="fr-FR" sz="2000" i="1" dirty="0" err="1" smtClean="0">
                <a:latin typeface="Times New Roman" pitchFamily="18" charset="0"/>
                <a:cs typeface="Times New Roman" pitchFamily="18" charset="0"/>
              </a:rPr>
              <a:t>Rq</a:t>
            </a:r>
            <a:r>
              <a:rPr lang="fr-FR" sz="2000" i="1" dirty="0" smtClean="0">
                <a:latin typeface="Times New Roman" pitchFamily="18" charset="0"/>
                <a:cs typeface="Times New Roman" pitchFamily="18" charset="0"/>
              </a:rPr>
              <a:t> : Roger Chartier écrit que l’on passe de </a:t>
            </a:r>
            <a:r>
              <a:rPr lang="fr-FR" sz="2000" dirty="0" smtClean="0">
                <a:latin typeface="Times New Roman" pitchFamily="18" charset="0"/>
                <a:cs typeface="Times New Roman" pitchFamily="18" charset="0"/>
              </a:rPr>
              <a:t>29 à 47% pour les hommes et de 14 à 27% pour les femmes entre 1686-1690 et 1786-1790. </a:t>
            </a:r>
          </a:p>
          <a:p>
            <a:pPr algn="just">
              <a:buNone/>
            </a:pPr>
            <a:endParaRPr lang="fr-FR" i="1" dirty="0" smtClean="0">
              <a:latin typeface="Times New Roman" pitchFamily="18" charset="0"/>
              <a:cs typeface="Times New Roman" pitchFamily="18" charset="0"/>
            </a:endParaRPr>
          </a:p>
          <a:p>
            <a:pPr algn="just"/>
            <a:r>
              <a:rPr lang="fr-FR" sz="2600" dirty="0" smtClean="0">
                <a:latin typeface="Times New Roman" pitchFamily="18" charset="0"/>
                <a:cs typeface="Times New Roman" pitchFamily="18" charset="0"/>
              </a:rPr>
              <a:t>Il devient, à partir de 1749, très connu après avoir gagné un concours de l’Académie de Dijon portant sur la question : « « le rétablissement des sciences et des arts a-t-il contribué à épurer ou à corrompre les mœurs ? ». Il publie ce </a:t>
            </a:r>
            <a:r>
              <a:rPr lang="fr-FR" sz="2600" i="1" dirty="0" smtClean="0">
                <a:latin typeface="Times New Roman" pitchFamily="18" charset="0"/>
                <a:cs typeface="Times New Roman" pitchFamily="18" charset="0"/>
              </a:rPr>
              <a:t>Discours sur les sciences et les arts </a:t>
            </a:r>
            <a:r>
              <a:rPr lang="fr-FR" sz="2600" dirty="0" smtClean="0">
                <a:latin typeface="Times New Roman" pitchFamily="18" charset="0"/>
                <a:cs typeface="Times New Roman" pitchFamily="18" charset="0"/>
              </a:rPr>
              <a:t>en 1750.</a:t>
            </a:r>
          </a:p>
          <a:p>
            <a:pPr algn="just"/>
            <a:endParaRPr lang="fr-FR" dirty="0" smtClean="0">
              <a:latin typeface="Times New Roman" pitchFamily="18" charset="0"/>
              <a:cs typeface="Times New Roman" pitchFamily="18" charset="0"/>
            </a:endParaRPr>
          </a:p>
          <a:p>
            <a:pPr algn="just"/>
            <a:r>
              <a:rPr lang="fr-FR" sz="2600" dirty="0" smtClean="0">
                <a:latin typeface="Times New Roman" pitchFamily="18" charset="0"/>
                <a:cs typeface="Times New Roman" pitchFamily="18" charset="0"/>
              </a:rPr>
              <a:t>Ses deux ouvrages politiques les plus connus sont le </a:t>
            </a:r>
            <a:r>
              <a:rPr lang="fr-FR" sz="2600" i="1" dirty="0" smtClean="0">
                <a:latin typeface="Times New Roman" pitchFamily="18" charset="0"/>
                <a:cs typeface="Times New Roman" pitchFamily="18" charset="0"/>
              </a:rPr>
              <a:t>Discours sur l’origine et les fondements de l’inégalité parmi les hommes </a:t>
            </a:r>
            <a:r>
              <a:rPr lang="fr-FR" sz="2600" dirty="0" smtClean="0">
                <a:latin typeface="Times New Roman" pitchFamily="18" charset="0"/>
                <a:cs typeface="Times New Roman" pitchFamily="18" charset="0"/>
              </a:rPr>
              <a:t>(1755) et </a:t>
            </a:r>
            <a:r>
              <a:rPr lang="fr-FR" sz="2600" i="1" dirty="0" smtClean="0">
                <a:latin typeface="Times New Roman" pitchFamily="18" charset="0"/>
                <a:cs typeface="Times New Roman" pitchFamily="18" charset="0"/>
              </a:rPr>
              <a:t>Du contrat social </a:t>
            </a:r>
            <a:r>
              <a:rPr lang="fr-FR" sz="2600" dirty="0" smtClean="0">
                <a:latin typeface="Times New Roman" pitchFamily="18" charset="0"/>
                <a:cs typeface="Times New Roman" pitchFamily="18" charset="0"/>
              </a:rPr>
              <a:t>(1762).</a:t>
            </a:r>
          </a:p>
          <a:p>
            <a:pPr>
              <a:buNone/>
            </a:pPr>
            <a:endParaRPr lang="fr-FR" dirty="0" smtClean="0">
              <a:latin typeface="Times New Roman" pitchFamily="18" charset="0"/>
              <a:cs typeface="Times New Roman" pitchFamily="18" charset="0"/>
            </a:endParaRPr>
          </a:p>
          <a:p>
            <a:pPr>
              <a:buNone/>
            </a:pPr>
            <a:endParaRPr lang="fr-FR" i="1" dirty="0" smtClean="0"/>
          </a:p>
          <a:p>
            <a:endParaRPr lang="fr-FR"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9144000" cy="692696"/>
          </a:xfrm>
        </p:spPr>
        <p:txBody>
          <a:bodyPr>
            <a:noAutofit/>
          </a:bodyPr>
          <a:lstStyle/>
          <a:p>
            <a:r>
              <a:rPr lang="fr-FR" sz="3200" b="1" dirty="0" smtClean="0">
                <a:latin typeface="Times New Roman" pitchFamily="18" charset="0"/>
                <a:cs typeface="Times New Roman" pitchFamily="18" charset="0"/>
              </a:rPr>
              <a:t>Le problème de l’inégalité et comment y remédier</a:t>
            </a:r>
            <a:endParaRPr lang="fr-FR" sz="3200" b="1" dirty="0">
              <a:latin typeface="Times New Roman" pitchFamily="18" charset="0"/>
              <a:cs typeface="Times New Roman" pitchFamily="18" charset="0"/>
            </a:endParaRPr>
          </a:p>
        </p:txBody>
      </p:sp>
      <p:sp>
        <p:nvSpPr>
          <p:cNvPr id="3" name="Espace réservé du contenu 2"/>
          <p:cNvSpPr>
            <a:spLocks noGrp="1"/>
          </p:cNvSpPr>
          <p:nvPr>
            <p:ph idx="1"/>
          </p:nvPr>
        </p:nvSpPr>
        <p:spPr>
          <a:xfrm>
            <a:off x="0" y="836712"/>
            <a:ext cx="9144000" cy="6021288"/>
          </a:xfrm>
        </p:spPr>
        <p:txBody>
          <a:bodyPr>
            <a:normAutofit fontScale="55000" lnSpcReduction="20000"/>
          </a:bodyPr>
          <a:lstStyle/>
          <a:p>
            <a:pPr algn="just"/>
            <a:r>
              <a:rPr lang="fr-FR" b="1" dirty="0" smtClean="0">
                <a:latin typeface="Times New Roman" pitchFamily="18" charset="0"/>
                <a:cs typeface="Times New Roman" pitchFamily="18" charset="0"/>
              </a:rPr>
              <a:t>En ouvrant le </a:t>
            </a:r>
            <a:r>
              <a:rPr lang="fr-FR" b="1" i="1" dirty="0" smtClean="0">
                <a:latin typeface="Times New Roman" pitchFamily="18" charset="0"/>
                <a:cs typeface="Times New Roman" pitchFamily="18" charset="0"/>
              </a:rPr>
              <a:t>Contrat Social ou Principes du Droit Politique, </a:t>
            </a:r>
            <a:r>
              <a:rPr lang="fr-FR" b="1" dirty="0" smtClean="0">
                <a:latin typeface="Times New Roman" pitchFamily="18" charset="0"/>
                <a:cs typeface="Times New Roman" pitchFamily="18" charset="0"/>
              </a:rPr>
              <a:t>Rousseau écrit : </a:t>
            </a:r>
          </a:p>
          <a:p>
            <a:pPr algn="just">
              <a:buNone/>
            </a:pPr>
            <a:r>
              <a:rPr lang="fr-FR" dirty="0" smtClean="0">
                <a:latin typeface="Times New Roman" pitchFamily="18" charset="0"/>
                <a:cs typeface="Times New Roman" pitchFamily="18" charset="0"/>
              </a:rPr>
              <a:t>	« </a:t>
            </a:r>
            <a:r>
              <a:rPr lang="fr-CA" dirty="0" smtClean="0">
                <a:latin typeface="Times New Roman" pitchFamily="18" charset="0"/>
                <a:cs typeface="Times New Roman" pitchFamily="18" charset="0"/>
              </a:rPr>
              <a:t>Je yeux chercher si, dans l'ordre civil, il peut y avoir quelque règle d'administration légitime et sûre, en prenant les hommes tels 'qu'ils sont, et les lois telles qu'elles peuvent être. Je tâcherai d'allier toujours, dans cette recherche, ce que le droit permet avec ce que l'intérêt prescrit, afin que la justice et l'utilité ne se trouvent point divisées.</a:t>
            </a:r>
            <a:endParaRPr lang="fr-FR" dirty="0" smtClean="0">
              <a:latin typeface="Times New Roman" pitchFamily="18" charset="0"/>
              <a:cs typeface="Times New Roman" pitchFamily="18" charset="0"/>
            </a:endParaRPr>
          </a:p>
          <a:p>
            <a:pPr algn="just">
              <a:buNone/>
            </a:pPr>
            <a:r>
              <a:rPr lang="fr-CA" dirty="0" smtClean="0">
                <a:latin typeface="Times New Roman" pitchFamily="18" charset="0"/>
                <a:cs typeface="Times New Roman" pitchFamily="18" charset="0"/>
              </a:rPr>
              <a:t>	J'entre en matière sans prouver l'importance de mon sujet. On me demandera si je suis prince ou législateur pour écrire sur la politique. Je réponds que non, et que c'est pour cela que j'écris sur la politique. Si j’étais prince ou législateur, je ne perdrais pas mon temps à dire ce qu'il faut faire ; je le ferais, ou je me tairais.</a:t>
            </a:r>
            <a:endParaRPr lang="fr-FR" dirty="0" smtClean="0">
              <a:latin typeface="Times New Roman" pitchFamily="18" charset="0"/>
              <a:cs typeface="Times New Roman" pitchFamily="18" charset="0"/>
            </a:endParaRPr>
          </a:p>
          <a:p>
            <a:pPr algn="just">
              <a:buNone/>
            </a:pPr>
            <a:r>
              <a:rPr lang="fr-CA" dirty="0" smtClean="0">
                <a:latin typeface="Times New Roman" pitchFamily="18" charset="0"/>
                <a:cs typeface="Times New Roman" pitchFamily="18" charset="0"/>
              </a:rPr>
              <a:t>	Né citoyen d'un État libre, et membre du souverain, quelque faible influence que puisse avoir ma voix dans les affaires publiques, le droit d'y voter suffit pour m'imposer le devoir de m'en instruire : heureux, toutes les fois que je médite sur les gouvernements, de trouver toujours dans mes recherches de nouvelles raisons d'aimer celui de mon pays ! »</a:t>
            </a:r>
          </a:p>
          <a:p>
            <a:pPr algn="just">
              <a:buNone/>
            </a:pPr>
            <a:endParaRPr lang="fr-CA" dirty="0" smtClean="0">
              <a:latin typeface="Times New Roman" pitchFamily="18" charset="0"/>
              <a:cs typeface="Times New Roman" pitchFamily="18" charset="0"/>
            </a:endParaRPr>
          </a:p>
          <a:p>
            <a:pPr algn="just"/>
            <a:r>
              <a:rPr lang="fr-CA" b="1" dirty="0" smtClean="0">
                <a:latin typeface="Times New Roman" pitchFamily="18" charset="0"/>
                <a:cs typeface="Times New Roman" pitchFamily="18" charset="0"/>
              </a:rPr>
              <a:t>Chapitre 1 : </a:t>
            </a:r>
          </a:p>
          <a:p>
            <a:pPr algn="just">
              <a:buNone/>
            </a:pPr>
            <a:r>
              <a:rPr lang="fr-CA" dirty="0" smtClean="0">
                <a:latin typeface="Times New Roman" pitchFamily="18" charset="0"/>
                <a:cs typeface="Times New Roman" pitchFamily="18" charset="0"/>
              </a:rPr>
              <a:t>	« L'homme est né libre, et partout il est dans les fers, Tel se croit le maître des autres, qui ne laisse pas d'être plus esclave qu'eux. Comment ce changement s'est-il fait ? Je l'ignore. Qu’est-ce qui peut le rendre légitime ? Je crois pouvoir résoudre cette question.</a:t>
            </a:r>
            <a:r>
              <a:rPr lang="fr-FR" dirty="0" smtClean="0">
                <a:latin typeface="Times New Roman" pitchFamily="18" charset="0"/>
                <a:cs typeface="Times New Roman" pitchFamily="18" charset="0"/>
              </a:rPr>
              <a:t> »</a:t>
            </a:r>
          </a:p>
          <a:p>
            <a:pPr algn="just">
              <a:buNone/>
            </a:pPr>
            <a:endParaRPr lang="fr-FR" dirty="0" smtClean="0">
              <a:latin typeface="Times New Roman" pitchFamily="18" charset="0"/>
              <a:cs typeface="Times New Roman" pitchFamily="18" charset="0"/>
            </a:endParaRPr>
          </a:p>
          <a:p>
            <a:pPr algn="just"/>
            <a:r>
              <a:rPr lang="fr-FR" b="1" dirty="0" smtClean="0">
                <a:latin typeface="Times New Roman" pitchFamily="18" charset="0"/>
                <a:cs typeface="Times New Roman" pitchFamily="18" charset="0"/>
              </a:rPr>
              <a:t>Chapitre 2 : </a:t>
            </a:r>
          </a:p>
          <a:p>
            <a:pPr algn="just">
              <a:buNone/>
            </a:pPr>
            <a:r>
              <a:rPr lang="fr-FR" dirty="0" smtClean="0">
                <a:latin typeface="Times New Roman" pitchFamily="18" charset="0"/>
                <a:cs typeface="Times New Roman" pitchFamily="18" charset="0"/>
              </a:rPr>
              <a:t>	« </a:t>
            </a:r>
            <a:r>
              <a:rPr lang="fr-CA" dirty="0" smtClean="0">
                <a:latin typeface="Times New Roman" pitchFamily="18" charset="0"/>
                <a:cs typeface="Times New Roman" pitchFamily="18" charset="0"/>
              </a:rPr>
              <a:t>Cette liberté commune est une conséquence de la nature de l'homme. Sa première loi est de veiller à sa propre conservation, ses premiers soins sont ceux qu'il se doit à lui-même ; et sitôt qu'il est en âge de raison, lui seul étant juge des moyens propres à le conserver, devient par là son propre maître.</a:t>
            </a:r>
            <a:r>
              <a:rPr lang="fr-FR" dirty="0" smtClean="0">
                <a:latin typeface="Times New Roman" pitchFamily="18" charset="0"/>
                <a:cs typeface="Times New Roman" pitchFamily="18" charset="0"/>
              </a:rPr>
              <a:t> »</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731</TotalTime>
  <Words>1156</Words>
  <Application>Microsoft Office PowerPoint</Application>
  <PresentationFormat>Affichage à l'écran (4:3)</PresentationFormat>
  <Paragraphs>232</Paragraphs>
  <Slides>31</Slides>
  <Notes>0</Notes>
  <HiddenSlides>0</HiddenSlides>
  <MMClips>0</MMClips>
  <ScaleCrop>false</ScaleCrop>
  <HeadingPairs>
    <vt:vector size="4" baseType="variant">
      <vt:variant>
        <vt:lpstr>Thème</vt:lpstr>
      </vt:variant>
      <vt:variant>
        <vt:i4>1</vt:i4>
      </vt:variant>
      <vt:variant>
        <vt:lpstr>Titres des diapositives</vt:lpstr>
      </vt:variant>
      <vt:variant>
        <vt:i4>31</vt:i4>
      </vt:variant>
    </vt:vector>
  </HeadingPairs>
  <TitlesOfParts>
    <vt:vector size="32" baseType="lpstr">
      <vt:lpstr>Thème Office</vt:lpstr>
      <vt:lpstr>Philosophie Politique</vt:lpstr>
      <vt:lpstr>Plan de la séance</vt:lpstr>
      <vt:lpstr>Brève histoire du républicanisme</vt:lpstr>
      <vt:lpstr>Polype (v. 205-v. 125 av. JC) et les cycles politiques : l’anacyclose</vt:lpstr>
      <vt:lpstr>La république et l’équilibre du régime mixte </vt:lpstr>
      <vt:lpstr>Le républicanisme de Machiavel</vt:lpstr>
      <vt:lpstr>Le républicanisme de Machiavel</vt:lpstr>
      <vt:lpstr>Rousseau entre libéralisme et républicanisme</vt:lpstr>
      <vt:lpstr>Le problème de l’inégalité et comment y remédier</vt:lpstr>
      <vt:lpstr>Penser ensemble le Second Discours et le Contrat Social</vt:lpstr>
      <vt:lpstr>Le « second » discours (1755).</vt:lpstr>
      <vt:lpstr>Un état de nature authentique</vt:lpstr>
      <vt:lpstr>Le « second » discours (1755).</vt:lpstr>
      <vt:lpstr>Le Contrat social </vt:lpstr>
      <vt:lpstr>Le Contrat social </vt:lpstr>
      <vt:lpstr>Le républicanisme de Rousseau</vt:lpstr>
      <vt:lpstr>La loi républicaine</vt:lpstr>
      <vt:lpstr>Rousseau entre républicanisme et individualisme</vt:lpstr>
      <vt:lpstr>Le républicanisme de Rousseau</vt:lpstr>
      <vt:lpstr>Républicanisme et Révolution Française </vt:lpstr>
      <vt:lpstr>Réflexions sur la crise à partir de Dobry</vt:lpstr>
      <vt:lpstr>Réflexions sur la crise à partir de Tackett</vt:lpstr>
      <vt:lpstr>Réflexions sur les idées et la crise</vt:lpstr>
      <vt:lpstr>Un utopiste en révolution : le cas de G. Babeuf  (S. Roza, « Comment la révolution a transformé l’utopie »)</vt:lpstr>
      <vt:lpstr>Babeuf avant 1789 : se frotter aux inégalités sociales, questionner la propriété</vt:lpstr>
      <vt:lpstr>Babeuf et la « cause révolutionnaire »</vt:lpstr>
      <vt:lpstr>Babeuf : de la Terreur à la Conjuration</vt:lpstr>
      <vt:lpstr>La tradition républicaine : « Propriété contre subsistance »</vt:lpstr>
      <vt:lpstr>Propriété contre subsistance</vt:lpstr>
      <vt:lpstr>Riches contre pauvres, ou l’Etat républicain comme rempart et producteur de liberté</vt:lpstr>
      <vt:lpstr>Lectures en ligne</vt:lpstr>
    </vt:vector>
  </TitlesOfParts>
  <Company>Mairie de Paris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Philosophie Politique</dc:title>
  <dc:creator>aubertlo</dc:creator>
  <cp:lastModifiedBy>aubertlo</cp:lastModifiedBy>
  <cp:revision>98</cp:revision>
  <dcterms:created xsi:type="dcterms:W3CDTF">2022-11-14T09:55:05Z</dcterms:created>
  <dcterms:modified xsi:type="dcterms:W3CDTF">2022-11-14T22:06:50Z</dcterms:modified>
</cp:coreProperties>
</file>