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4" r:id="rId1"/>
    <p:sldMasterId id="2147483651" r:id="rId2"/>
  </p:sldMasterIdLst>
  <p:notesMasterIdLst>
    <p:notesMasterId r:id="rId15"/>
  </p:notesMasterIdLst>
  <p:handoutMasterIdLst>
    <p:handoutMasterId r:id="rId16"/>
  </p:handoutMasterIdLst>
  <p:sldIdLst>
    <p:sldId id="262" r:id="rId3"/>
    <p:sldId id="259" r:id="rId4"/>
    <p:sldId id="266" r:id="rId5"/>
    <p:sldId id="295" r:id="rId6"/>
    <p:sldId id="285" r:id="rId7"/>
    <p:sldId id="294" r:id="rId8"/>
    <p:sldId id="286" r:id="rId9"/>
    <p:sldId id="268" r:id="rId10"/>
    <p:sldId id="267" r:id="rId11"/>
    <p:sldId id="280" r:id="rId12"/>
    <p:sldId id="292" r:id="rId13"/>
    <p:sldId id="284" r:id="rId1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2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843"/>
    <p:restoredTop sz="95781" autoAdjust="0"/>
  </p:normalViewPr>
  <p:slideViewPr>
    <p:cSldViewPr>
      <p:cViewPr varScale="1">
        <p:scale>
          <a:sx n="110" d="100"/>
          <a:sy n="110" d="100"/>
        </p:scale>
        <p:origin x="1760" y="88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6" d="100"/>
          <a:sy n="86" d="100"/>
        </p:scale>
        <p:origin x="-379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33DFCA-E819-4C5E-BF88-F6AC08CBCBE8}"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fr-FR"/>
        </a:p>
      </dgm:t>
    </dgm:pt>
    <dgm:pt modelId="{BC164FA5-6345-42A0-BBC2-C910FDAE8692}">
      <dgm:prSet phldrT="[Texte]"/>
      <dgm:spPr/>
      <dgm:t>
        <a:bodyPr/>
        <a:lstStyle/>
        <a:p>
          <a:r>
            <a:rPr lang="fr-FR" dirty="0">
              <a:solidFill>
                <a:schemeClr val="tx1"/>
              </a:solidFill>
            </a:rPr>
            <a:t>Le bouche à oreille</a:t>
          </a:r>
        </a:p>
      </dgm:t>
    </dgm:pt>
    <dgm:pt modelId="{72BA5083-9A2D-4E87-8910-CBD7FB54CE74}" type="parTrans" cxnId="{D00B3FB4-3B97-4E2D-9EC4-E0D2AD3204EC}">
      <dgm:prSet/>
      <dgm:spPr/>
      <dgm:t>
        <a:bodyPr/>
        <a:lstStyle/>
        <a:p>
          <a:endParaRPr lang="fr-FR"/>
        </a:p>
      </dgm:t>
    </dgm:pt>
    <dgm:pt modelId="{E5432A48-3B31-42AC-8F01-AAF34B32E8EB}" type="sibTrans" cxnId="{D00B3FB4-3B97-4E2D-9EC4-E0D2AD3204EC}">
      <dgm:prSet/>
      <dgm:spPr/>
      <dgm:t>
        <a:bodyPr/>
        <a:lstStyle/>
        <a:p>
          <a:endParaRPr lang="fr-FR"/>
        </a:p>
      </dgm:t>
    </dgm:pt>
    <dgm:pt modelId="{34C8DE16-55C9-4EF6-B268-711D9D9C4487}">
      <dgm:prSet phldrT="[Texte]"/>
      <dgm:spPr/>
      <dgm:t>
        <a:bodyPr/>
        <a:lstStyle/>
        <a:p>
          <a:r>
            <a:rPr lang="fr-FR" dirty="0">
              <a:solidFill>
                <a:schemeClr val="tx1"/>
              </a:solidFill>
            </a:rPr>
            <a:t>La promotion vers l’extérieur de la M.E.  </a:t>
          </a:r>
        </a:p>
      </dgm:t>
    </dgm:pt>
    <dgm:pt modelId="{CD9C43B7-DBC9-4B1A-B40B-759F65F8E28A}" type="parTrans" cxnId="{06ADA1D9-E86E-49AC-A67F-47EB8422B5BA}">
      <dgm:prSet/>
      <dgm:spPr/>
      <dgm:t>
        <a:bodyPr/>
        <a:lstStyle/>
        <a:p>
          <a:endParaRPr lang="fr-FR"/>
        </a:p>
      </dgm:t>
    </dgm:pt>
    <dgm:pt modelId="{D2BB3077-FE7B-4235-B4C1-08F7FBB4E1FF}" type="sibTrans" cxnId="{06ADA1D9-E86E-49AC-A67F-47EB8422B5BA}">
      <dgm:prSet/>
      <dgm:spPr/>
      <dgm:t>
        <a:bodyPr/>
        <a:lstStyle/>
        <a:p>
          <a:endParaRPr lang="fr-FR"/>
        </a:p>
      </dgm:t>
    </dgm:pt>
    <dgm:pt modelId="{9B370FA9-DD4D-453A-949F-D280B0A83746}">
      <dgm:prSet phldrT="[Texte]"/>
      <dgm:spPr/>
      <dgm:t>
        <a:bodyPr/>
        <a:lstStyle/>
        <a:p>
          <a:r>
            <a:rPr lang="fr-FR" dirty="0">
              <a:solidFill>
                <a:schemeClr val="tx1"/>
              </a:solidFill>
            </a:rPr>
            <a:t>La cooptation</a:t>
          </a:r>
        </a:p>
      </dgm:t>
    </dgm:pt>
    <dgm:pt modelId="{3F0423F0-E51D-4DF3-B2CF-A9E03CF80718}" type="parTrans" cxnId="{01CA729E-5ECC-48D8-B68C-AD7200AD114D}">
      <dgm:prSet/>
      <dgm:spPr/>
      <dgm:t>
        <a:bodyPr/>
        <a:lstStyle/>
        <a:p>
          <a:endParaRPr lang="fr-FR"/>
        </a:p>
      </dgm:t>
    </dgm:pt>
    <dgm:pt modelId="{0E3B634F-07BC-47C3-9286-1E5905748B9E}" type="sibTrans" cxnId="{01CA729E-5ECC-48D8-B68C-AD7200AD114D}">
      <dgm:prSet/>
      <dgm:spPr/>
      <dgm:t>
        <a:bodyPr/>
        <a:lstStyle/>
        <a:p>
          <a:endParaRPr lang="fr-FR"/>
        </a:p>
      </dgm:t>
    </dgm:pt>
    <dgm:pt modelId="{C091D5BC-BBDA-4CB4-AFFE-FA1DB610CDC0}">
      <dgm:prSet/>
      <dgm:spPr/>
      <dgm:t>
        <a:bodyPr/>
        <a:lstStyle/>
        <a:p>
          <a:r>
            <a:rPr lang="fr-FR" dirty="0"/>
            <a:t>Salariés : meilleurs ambassadeurs</a:t>
          </a:r>
        </a:p>
      </dgm:t>
    </dgm:pt>
    <dgm:pt modelId="{F907DC3C-AA03-4CA4-8FD8-0440449C7EDA}" type="parTrans" cxnId="{2C1967F8-F0A5-438D-8AF2-44A89EAFA197}">
      <dgm:prSet/>
      <dgm:spPr/>
      <dgm:t>
        <a:bodyPr/>
        <a:lstStyle/>
        <a:p>
          <a:endParaRPr lang="fr-FR"/>
        </a:p>
      </dgm:t>
    </dgm:pt>
    <dgm:pt modelId="{53B440B8-1903-4AB9-A0A5-4D9C8D9E3DB7}" type="sibTrans" cxnId="{2C1967F8-F0A5-438D-8AF2-44A89EAFA197}">
      <dgm:prSet/>
      <dgm:spPr/>
      <dgm:t>
        <a:bodyPr/>
        <a:lstStyle/>
        <a:p>
          <a:endParaRPr lang="fr-FR"/>
        </a:p>
      </dgm:t>
    </dgm:pt>
    <dgm:pt modelId="{7D270043-E875-4EEE-B0AA-9E7EC4C9E947}">
      <dgm:prSet/>
      <dgm:spPr/>
      <dgm:t>
        <a:bodyPr/>
        <a:lstStyle/>
        <a:p>
          <a:r>
            <a:rPr lang="fr-FR" dirty="0"/>
            <a:t>Les forums et salons</a:t>
          </a:r>
        </a:p>
      </dgm:t>
    </dgm:pt>
    <dgm:pt modelId="{1B3078D9-9F0B-4B34-9883-A333CB59243D}" type="parTrans" cxnId="{FC2BFB6B-8D01-43AC-8AC7-B6CC1462CF6B}">
      <dgm:prSet/>
      <dgm:spPr/>
      <dgm:t>
        <a:bodyPr/>
        <a:lstStyle/>
        <a:p>
          <a:endParaRPr lang="fr-FR"/>
        </a:p>
      </dgm:t>
    </dgm:pt>
    <dgm:pt modelId="{F0056034-0ED2-4E39-896F-0AD4B6728392}" type="sibTrans" cxnId="{FC2BFB6B-8D01-43AC-8AC7-B6CC1462CF6B}">
      <dgm:prSet/>
      <dgm:spPr/>
      <dgm:t>
        <a:bodyPr/>
        <a:lstStyle/>
        <a:p>
          <a:endParaRPr lang="fr-FR"/>
        </a:p>
      </dgm:t>
    </dgm:pt>
    <dgm:pt modelId="{E1F02BC0-AAD5-4EFC-B999-ADE2966978D6}">
      <dgm:prSet phldrT="[Texte]"/>
      <dgm:spPr/>
      <dgm:t>
        <a:bodyPr/>
        <a:lstStyle/>
        <a:p>
          <a:r>
            <a:rPr lang="fr-FR" dirty="0">
              <a:solidFill>
                <a:schemeClr val="tx1"/>
              </a:solidFill>
            </a:rPr>
            <a:t>La publicité par les tiers</a:t>
          </a:r>
        </a:p>
      </dgm:t>
    </dgm:pt>
    <dgm:pt modelId="{9272B379-59A4-4BBF-95E2-2E287AED593D}" type="parTrans" cxnId="{88894B2C-8203-4DDB-AE52-D7E6BDC76138}">
      <dgm:prSet/>
      <dgm:spPr/>
      <dgm:t>
        <a:bodyPr/>
        <a:lstStyle/>
        <a:p>
          <a:endParaRPr lang="fr-FR"/>
        </a:p>
      </dgm:t>
    </dgm:pt>
    <dgm:pt modelId="{2A27BCF0-8611-410B-831A-020973CBA8BB}" type="sibTrans" cxnId="{88894B2C-8203-4DDB-AE52-D7E6BDC76138}">
      <dgm:prSet/>
      <dgm:spPr/>
      <dgm:t>
        <a:bodyPr/>
        <a:lstStyle/>
        <a:p>
          <a:endParaRPr lang="fr-FR"/>
        </a:p>
      </dgm:t>
    </dgm:pt>
    <dgm:pt modelId="{D544029C-1A1D-48D5-8EBB-7A42D13719C0}">
      <dgm:prSet/>
      <dgm:spPr/>
      <dgm:t>
        <a:bodyPr/>
        <a:lstStyle/>
        <a:p>
          <a:r>
            <a:rPr lang="fr-FR" dirty="0"/>
            <a:t>Presse, télévision, Internet </a:t>
          </a:r>
        </a:p>
      </dgm:t>
    </dgm:pt>
    <dgm:pt modelId="{51E876FB-EAEF-4C24-A106-693861F5B371}" type="parTrans" cxnId="{702F414D-BBBA-4D52-AB7D-E98019AE697F}">
      <dgm:prSet/>
      <dgm:spPr/>
      <dgm:t>
        <a:bodyPr/>
        <a:lstStyle/>
        <a:p>
          <a:endParaRPr lang="fr-FR"/>
        </a:p>
      </dgm:t>
    </dgm:pt>
    <dgm:pt modelId="{C64DDD7A-D4AF-4F79-939C-FE20ABF2914E}" type="sibTrans" cxnId="{702F414D-BBBA-4D52-AB7D-E98019AE697F}">
      <dgm:prSet/>
      <dgm:spPr/>
      <dgm:t>
        <a:bodyPr/>
        <a:lstStyle/>
        <a:p>
          <a:endParaRPr lang="fr-FR"/>
        </a:p>
      </dgm:t>
    </dgm:pt>
    <dgm:pt modelId="{7095D546-50CD-4F26-A62E-4AAF22EFB4BF}">
      <dgm:prSet/>
      <dgm:spPr/>
      <dgm:t>
        <a:bodyPr/>
        <a:lstStyle/>
        <a:p>
          <a:r>
            <a:rPr lang="fr-FR" dirty="0"/>
            <a:t>Les partenariats avec les écoles</a:t>
          </a:r>
        </a:p>
      </dgm:t>
    </dgm:pt>
    <dgm:pt modelId="{29095A05-4D8E-42FE-AB47-10C97CF0559C}" type="parTrans" cxnId="{A00ED443-5582-4D90-985C-568212A3038B}">
      <dgm:prSet/>
      <dgm:spPr/>
      <dgm:t>
        <a:bodyPr/>
        <a:lstStyle/>
        <a:p>
          <a:endParaRPr lang="fr-FR"/>
        </a:p>
      </dgm:t>
    </dgm:pt>
    <dgm:pt modelId="{F68BC96E-FD4E-479D-9305-41E206B7C103}" type="sibTrans" cxnId="{A00ED443-5582-4D90-985C-568212A3038B}">
      <dgm:prSet/>
      <dgm:spPr/>
      <dgm:t>
        <a:bodyPr/>
        <a:lstStyle/>
        <a:p>
          <a:endParaRPr lang="fr-FR"/>
        </a:p>
      </dgm:t>
    </dgm:pt>
    <dgm:pt modelId="{29063259-7896-485B-A8A8-CC3A061C56B3}">
      <dgm:prSet/>
      <dgm:spPr/>
      <dgm:t>
        <a:bodyPr/>
        <a:lstStyle/>
        <a:p>
          <a:r>
            <a:rPr lang="fr-FR" dirty="0"/>
            <a:t>Les interviews</a:t>
          </a:r>
        </a:p>
      </dgm:t>
    </dgm:pt>
    <dgm:pt modelId="{6424F538-8748-4E88-B5F4-DC3F0E5F33FD}" type="parTrans" cxnId="{A6AD1187-2482-4803-971C-A5BD59B09CA1}">
      <dgm:prSet/>
      <dgm:spPr/>
      <dgm:t>
        <a:bodyPr/>
        <a:lstStyle/>
        <a:p>
          <a:endParaRPr lang="fr-FR"/>
        </a:p>
      </dgm:t>
    </dgm:pt>
    <dgm:pt modelId="{1910D128-BB19-487F-BD70-FD27FC7A954B}" type="sibTrans" cxnId="{A6AD1187-2482-4803-971C-A5BD59B09CA1}">
      <dgm:prSet/>
      <dgm:spPr/>
      <dgm:t>
        <a:bodyPr/>
        <a:lstStyle/>
        <a:p>
          <a:endParaRPr lang="fr-FR"/>
        </a:p>
      </dgm:t>
    </dgm:pt>
    <dgm:pt modelId="{42D422CC-0A38-48EF-802E-C057C5D56334}" type="pres">
      <dgm:prSet presAssocID="{5D33DFCA-E819-4C5E-BF88-F6AC08CBCBE8}" presName="linear" presStyleCnt="0">
        <dgm:presLayoutVars>
          <dgm:dir/>
          <dgm:animLvl val="lvl"/>
          <dgm:resizeHandles val="exact"/>
        </dgm:presLayoutVars>
      </dgm:prSet>
      <dgm:spPr/>
    </dgm:pt>
    <dgm:pt modelId="{B2DB9CF4-F2EB-4567-932B-1E51CF94D542}" type="pres">
      <dgm:prSet presAssocID="{BC164FA5-6345-42A0-BBC2-C910FDAE8692}" presName="parentLin" presStyleCnt="0"/>
      <dgm:spPr/>
    </dgm:pt>
    <dgm:pt modelId="{5A4E1811-797A-4685-BA16-A6CADBD9E951}" type="pres">
      <dgm:prSet presAssocID="{BC164FA5-6345-42A0-BBC2-C910FDAE8692}" presName="parentLeftMargin" presStyleLbl="node1" presStyleIdx="0" presStyleCnt="4"/>
      <dgm:spPr/>
    </dgm:pt>
    <dgm:pt modelId="{299F59FF-543F-4896-9EFB-E06E248F184B}" type="pres">
      <dgm:prSet presAssocID="{BC164FA5-6345-42A0-BBC2-C910FDAE8692}" presName="parentText" presStyleLbl="node1" presStyleIdx="0" presStyleCnt="4" custLinFactX="-60263" custLinFactNeighborX="-100000" custLinFactNeighborY="-6983">
        <dgm:presLayoutVars>
          <dgm:chMax val="0"/>
          <dgm:bulletEnabled val="1"/>
        </dgm:presLayoutVars>
      </dgm:prSet>
      <dgm:spPr/>
    </dgm:pt>
    <dgm:pt modelId="{7A455834-219B-4E62-A1D1-1E0C1F1B2DC2}" type="pres">
      <dgm:prSet presAssocID="{BC164FA5-6345-42A0-BBC2-C910FDAE8692}" presName="negativeSpace" presStyleCnt="0"/>
      <dgm:spPr/>
    </dgm:pt>
    <dgm:pt modelId="{EE47DE26-B380-4B1A-A03A-D943B2F79CDF}" type="pres">
      <dgm:prSet presAssocID="{BC164FA5-6345-42A0-BBC2-C910FDAE8692}" presName="childText" presStyleLbl="conFgAcc1" presStyleIdx="0" presStyleCnt="4">
        <dgm:presLayoutVars>
          <dgm:bulletEnabled val="1"/>
        </dgm:presLayoutVars>
      </dgm:prSet>
      <dgm:spPr/>
    </dgm:pt>
    <dgm:pt modelId="{CCCA69A2-1CD6-43BE-9A09-0867155FE6C8}" type="pres">
      <dgm:prSet presAssocID="{E5432A48-3B31-42AC-8F01-AAF34B32E8EB}" presName="spaceBetweenRectangles" presStyleCnt="0"/>
      <dgm:spPr/>
    </dgm:pt>
    <dgm:pt modelId="{D5E188C8-C4C1-43A1-B2AE-70D9349589CF}" type="pres">
      <dgm:prSet presAssocID="{34C8DE16-55C9-4EF6-B268-711D9D9C4487}" presName="parentLin" presStyleCnt="0"/>
      <dgm:spPr/>
    </dgm:pt>
    <dgm:pt modelId="{88C2806D-6C26-46F9-9F35-DDE7EFFB7586}" type="pres">
      <dgm:prSet presAssocID="{34C8DE16-55C9-4EF6-B268-711D9D9C4487}" presName="parentLeftMargin" presStyleLbl="node1" presStyleIdx="0" presStyleCnt="4"/>
      <dgm:spPr/>
    </dgm:pt>
    <dgm:pt modelId="{D52897EE-0600-4030-A345-E29189298F8F}" type="pres">
      <dgm:prSet presAssocID="{34C8DE16-55C9-4EF6-B268-711D9D9C4487}" presName="parentText" presStyleLbl="node1" presStyleIdx="1" presStyleCnt="4" custLinFactNeighborX="-4107" custLinFactNeighborY="-3744">
        <dgm:presLayoutVars>
          <dgm:chMax val="0"/>
          <dgm:bulletEnabled val="1"/>
        </dgm:presLayoutVars>
      </dgm:prSet>
      <dgm:spPr/>
    </dgm:pt>
    <dgm:pt modelId="{9AAC6D98-8CA8-4DC2-AEBF-B66B22D0E58F}" type="pres">
      <dgm:prSet presAssocID="{34C8DE16-55C9-4EF6-B268-711D9D9C4487}" presName="negativeSpace" presStyleCnt="0"/>
      <dgm:spPr/>
    </dgm:pt>
    <dgm:pt modelId="{C27F9CE9-8831-4972-9605-E543ECF33681}" type="pres">
      <dgm:prSet presAssocID="{34C8DE16-55C9-4EF6-B268-711D9D9C4487}" presName="childText" presStyleLbl="conFgAcc1" presStyleIdx="1" presStyleCnt="4">
        <dgm:presLayoutVars>
          <dgm:bulletEnabled val="1"/>
        </dgm:presLayoutVars>
      </dgm:prSet>
      <dgm:spPr/>
    </dgm:pt>
    <dgm:pt modelId="{744D00BC-E750-47F0-A25F-4414904E49B2}" type="pres">
      <dgm:prSet presAssocID="{D2BB3077-FE7B-4235-B4C1-08F7FBB4E1FF}" presName="spaceBetweenRectangles" presStyleCnt="0"/>
      <dgm:spPr/>
    </dgm:pt>
    <dgm:pt modelId="{BAD1A79B-95D7-4C0B-9DB9-B16A9D527D65}" type="pres">
      <dgm:prSet presAssocID="{9B370FA9-DD4D-453A-949F-D280B0A83746}" presName="parentLin" presStyleCnt="0"/>
      <dgm:spPr/>
    </dgm:pt>
    <dgm:pt modelId="{A8B07AC8-76C3-4222-86E9-25C00C59FEAA}" type="pres">
      <dgm:prSet presAssocID="{9B370FA9-DD4D-453A-949F-D280B0A83746}" presName="parentLeftMargin" presStyleLbl="node1" presStyleIdx="1" presStyleCnt="4"/>
      <dgm:spPr/>
    </dgm:pt>
    <dgm:pt modelId="{2AA3FCC7-D5D3-4B1E-81C7-CEB0AFC267B1}" type="pres">
      <dgm:prSet presAssocID="{9B370FA9-DD4D-453A-949F-D280B0A83746}" presName="parentText" presStyleLbl="node1" presStyleIdx="2" presStyleCnt="4" custLinFactX="4613" custLinFactY="100000" custLinFactNeighborX="100000" custLinFactNeighborY="143103">
        <dgm:presLayoutVars>
          <dgm:chMax val="0"/>
          <dgm:bulletEnabled val="1"/>
        </dgm:presLayoutVars>
      </dgm:prSet>
      <dgm:spPr/>
    </dgm:pt>
    <dgm:pt modelId="{64E246A2-FFFD-4400-9A50-F8B0CE9C1098}" type="pres">
      <dgm:prSet presAssocID="{9B370FA9-DD4D-453A-949F-D280B0A83746}" presName="negativeSpace" presStyleCnt="0"/>
      <dgm:spPr/>
    </dgm:pt>
    <dgm:pt modelId="{7D6A764B-A25B-41B1-B1A7-20AC9E9CEA81}" type="pres">
      <dgm:prSet presAssocID="{9B370FA9-DD4D-453A-949F-D280B0A83746}" presName="childText" presStyleLbl="conFgAcc1" presStyleIdx="2" presStyleCnt="4" custLinFactY="255889" custLinFactNeighborY="300000">
        <dgm:presLayoutVars>
          <dgm:bulletEnabled val="1"/>
        </dgm:presLayoutVars>
      </dgm:prSet>
      <dgm:spPr/>
    </dgm:pt>
    <dgm:pt modelId="{85C2D7B2-68F1-433E-AFFC-E8A675E87A1D}" type="pres">
      <dgm:prSet presAssocID="{0E3B634F-07BC-47C3-9286-1E5905748B9E}" presName="spaceBetweenRectangles" presStyleCnt="0"/>
      <dgm:spPr/>
    </dgm:pt>
    <dgm:pt modelId="{B268B974-49D6-4EE0-B549-A8C524D56361}" type="pres">
      <dgm:prSet presAssocID="{E1F02BC0-AAD5-4EFC-B999-ADE2966978D6}" presName="parentLin" presStyleCnt="0"/>
      <dgm:spPr/>
    </dgm:pt>
    <dgm:pt modelId="{4A05B03D-49E1-4C5F-9ABD-6CC87810EB82}" type="pres">
      <dgm:prSet presAssocID="{E1F02BC0-AAD5-4EFC-B999-ADE2966978D6}" presName="parentLeftMargin" presStyleLbl="node1" presStyleIdx="2" presStyleCnt="4"/>
      <dgm:spPr/>
    </dgm:pt>
    <dgm:pt modelId="{42FE7663-AD5D-40E7-BF92-6B9830117D58}" type="pres">
      <dgm:prSet presAssocID="{E1F02BC0-AAD5-4EFC-B999-ADE2966978D6}" presName="parentText" presStyleLbl="node1" presStyleIdx="3" presStyleCnt="4" custLinFactX="7196" custLinFactY="-46324" custLinFactNeighborX="100000" custLinFactNeighborY="-100000">
        <dgm:presLayoutVars>
          <dgm:chMax val="0"/>
          <dgm:bulletEnabled val="1"/>
        </dgm:presLayoutVars>
      </dgm:prSet>
      <dgm:spPr/>
    </dgm:pt>
    <dgm:pt modelId="{5F04F278-0470-4A01-B62E-800D34FDD077}" type="pres">
      <dgm:prSet presAssocID="{E1F02BC0-AAD5-4EFC-B999-ADE2966978D6}" presName="negativeSpace" presStyleCnt="0"/>
      <dgm:spPr/>
    </dgm:pt>
    <dgm:pt modelId="{A4713809-ACF4-4B66-BBDF-9EAA6BFD48A8}" type="pres">
      <dgm:prSet presAssocID="{E1F02BC0-AAD5-4EFC-B999-ADE2966978D6}" presName="childText" presStyleLbl="conFgAcc1" presStyleIdx="3" presStyleCnt="4" custLinFactY="-48639" custLinFactNeighborY="-100000">
        <dgm:presLayoutVars>
          <dgm:bulletEnabled val="1"/>
        </dgm:presLayoutVars>
      </dgm:prSet>
      <dgm:spPr/>
    </dgm:pt>
  </dgm:ptLst>
  <dgm:cxnLst>
    <dgm:cxn modelId="{A3B04C08-1610-4B5F-8377-343750A2ABB5}" type="presOf" srcId="{BC164FA5-6345-42A0-BBC2-C910FDAE8692}" destId="{5A4E1811-797A-4685-BA16-A6CADBD9E951}" srcOrd="0" destOrd="0" presId="urn:microsoft.com/office/officeart/2005/8/layout/list1"/>
    <dgm:cxn modelId="{55EE7C0F-5BC3-4957-874E-57FCF2155103}" type="presOf" srcId="{34C8DE16-55C9-4EF6-B268-711D9D9C4487}" destId="{D52897EE-0600-4030-A345-E29189298F8F}" srcOrd="1" destOrd="0" presId="urn:microsoft.com/office/officeart/2005/8/layout/list1"/>
    <dgm:cxn modelId="{C0894715-AD58-4116-A9D6-7713CB91F386}" type="presOf" srcId="{7D270043-E875-4EEE-B0AA-9E7EC4C9E947}" destId="{C27F9CE9-8831-4972-9605-E543ECF33681}" srcOrd="0" destOrd="0" presId="urn:microsoft.com/office/officeart/2005/8/layout/list1"/>
    <dgm:cxn modelId="{A56A7D1C-4CD0-492E-BEFB-AB78E18C2E47}" type="presOf" srcId="{BC164FA5-6345-42A0-BBC2-C910FDAE8692}" destId="{299F59FF-543F-4896-9EFB-E06E248F184B}" srcOrd="1" destOrd="0" presId="urn:microsoft.com/office/officeart/2005/8/layout/list1"/>
    <dgm:cxn modelId="{88894B2C-8203-4DDB-AE52-D7E6BDC76138}" srcId="{5D33DFCA-E819-4C5E-BF88-F6AC08CBCBE8}" destId="{E1F02BC0-AAD5-4EFC-B999-ADE2966978D6}" srcOrd="3" destOrd="0" parTransId="{9272B379-59A4-4BBF-95E2-2E287AED593D}" sibTransId="{2A27BCF0-8611-410B-831A-020973CBA8BB}"/>
    <dgm:cxn modelId="{A00ED443-5582-4D90-985C-568212A3038B}" srcId="{34C8DE16-55C9-4EF6-B268-711D9D9C4487}" destId="{7095D546-50CD-4F26-A62E-4AAF22EFB4BF}" srcOrd="1" destOrd="0" parTransId="{29095A05-4D8E-42FE-AB47-10C97CF0559C}" sibTransId="{F68BC96E-FD4E-479D-9305-41E206B7C103}"/>
    <dgm:cxn modelId="{702F414D-BBBA-4D52-AB7D-E98019AE697F}" srcId="{E1F02BC0-AAD5-4EFC-B999-ADE2966978D6}" destId="{D544029C-1A1D-48D5-8EBB-7A42D13719C0}" srcOrd="0" destOrd="0" parTransId="{51E876FB-EAEF-4C24-A106-693861F5B371}" sibTransId="{C64DDD7A-D4AF-4F79-939C-FE20ABF2914E}"/>
    <dgm:cxn modelId="{AE207A66-5391-4CCA-9693-556496E444A1}" type="presOf" srcId="{9B370FA9-DD4D-453A-949F-D280B0A83746}" destId="{2AA3FCC7-D5D3-4B1E-81C7-CEB0AFC267B1}" srcOrd="1" destOrd="0" presId="urn:microsoft.com/office/officeart/2005/8/layout/list1"/>
    <dgm:cxn modelId="{FC2BFB6B-8D01-43AC-8AC7-B6CC1462CF6B}" srcId="{34C8DE16-55C9-4EF6-B268-711D9D9C4487}" destId="{7D270043-E875-4EEE-B0AA-9E7EC4C9E947}" srcOrd="0" destOrd="0" parTransId="{1B3078D9-9F0B-4B34-9883-A333CB59243D}" sibTransId="{F0056034-0ED2-4E39-896F-0AD4B6728392}"/>
    <dgm:cxn modelId="{BBAAED73-76A5-4DC5-9C68-D7CC44D6615B}" type="presOf" srcId="{E1F02BC0-AAD5-4EFC-B999-ADE2966978D6}" destId="{4A05B03D-49E1-4C5F-9ABD-6CC87810EB82}" srcOrd="0" destOrd="0" presId="urn:microsoft.com/office/officeart/2005/8/layout/list1"/>
    <dgm:cxn modelId="{A6AD1187-2482-4803-971C-A5BD59B09CA1}" srcId="{34C8DE16-55C9-4EF6-B268-711D9D9C4487}" destId="{29063259-7896-485B-A8A8-CC3A061C56B3}" srcOrd="2" destOrd="0" parTransId="{6424F538-8748-4E88-B5F4-DC3F0E5F33FD}" sibTransId="{1910D128-BB19-487F-BD70-FD27FC7A954B}"/>
    <dgm:cxn modelId="{BA20E68E-972F-475F-A07C-5B37EC598CC1}" type="presOf" srcId="{9B370FA9-DD4D-453A-949F-D280B0A83746}" destId="{A8B07AC8-76C3-4222-86E9-25C00C59FEAA}" srcOrd="0" destOrd="0" presId="urn:microsoft.com/office/officeart/2005/8/layout/list1"/>
    <dgm:cxn modelId="{01CA729E-5ECC-48D8-B68C-AD7200AD114D}" srcId="{5D33DFCA-E819-4C5E-BF88-F6AC08CBCBE8}" destId="{9B370FA9-DD4D-453A-949F-D280B0A83746}" srcOrd="2" destOrd="0" parTransId="{3F0423F0-E51D-4DF3-B2CF-A9E03CF80718}" sibTransId="{0E3B634F-07BC-47C3-9286-1E5905748B9E}"/>
    <dgm:cxn modelId="{D00B3FB4-3B97-4E2D-9EC4-E0D2AD3204EC}" srcId="{5D33DFCA-E819-4C5E-BF88-F6AC08CBCBE8}" destId="{BC164FA5-6345-42A0-BBC2-C910FDAE8692}" srcOrd="0" destOrd="0" parTransId="{72BA5083-9A2D-4E87-8910-CBD7FB54CE74}" sibTransId="{E5432A48-3B31-42AC-8F01-AAF34B32E8EB}"/>
    <dgm:cxn modelId="{C58674B8-35A8-4FE1-A473-2D77757A1F5F}" type="presOf" srcId="{E1F02BC0-AAD5-4EFC-B999-ADE2966978D6}" destId="{42FE7663-AD5D-40E7-BF92-6B9830117D58}" srcOrd="1" destOrd="0" presId="urn:microsoft.com/office/officeart/2005/8/layout/list1"/>
    <dgm:cxn modelId="{2DD08ABF-D077-47A7-BEA1-730315600842}" type="presOf" srcId="{D544029C-1A1D-48D5-8EBB-7A42D13719C0}" destId="{A4713809-ACF4-4B66-BBDF-9EAA6BFD48A8}" srcOrd="0" destOrd="0" presId="urn:microsoft.com/office/officeart/2005/8/layout/list1"/>
    <dgm:cxn modelId="{F50860D1-82B7-4854-9477-6FADAB6D4B79}" type="presOf" srcId="{34C8DE16-55C9-4EF6-B268-711D9D9C4487}" destId="{88C2806D-6C26-46F9-9F35-DDE7EFFB7586}" srcOrd="0" destOrd="0" presId="urn:microsoft.com/office/officeart/2005/8/layout/list1"/>
    <dgm:cxn modelId="{A927DED3-8B26-4519-B7B4-212B3C30A6F3}" type="presOf" srcId="{C091D5BC-BBDA-4CB4-AFFE-FA1DB610CDC0}" destId="{EE47DE26-B380-4B1A-A03A-D943B2F79CDF}" srcOrd="0" destOrd="0" presId="urn:microsoft.com/office/officeart/2005/8/layout/list1"/>
    <dgm:cxn modelId="{81F4AAD5-C695-4B6E-B727-6C0DA8968C34}" type="presOf" srcId="{29063259-7896-485B-A8A8-CC3A061C56B3}" destId="{C27F9CE9-8831-4972-9605-E543ECF33681}" srcOrd="0" destOrd="2" presId="urn:microsoft.com/office/officeart/2005/8/layout/list1"/>
    <dgm:cxn modelId="{06ADA1D9-E86E-49AC-A67F-47EB8422B5BA}" srcId="{5D33DFCA-E819-4C5E-BF88-F6AC08CBCBE8}" destId="{34C8DE16-55C9-4EF6-B268-711D9D9C4487}" srcOrd="1" destOrd="0" parTransId="{CD9C43B7-DBC9-4B1A-B40B-759F65F8E28A}" sibTransId="{D2BB3077-FE7B-4235-B4C1-08F7FBB4E1FF}"/>
    <dgm:cxn modelId="{D30EB3EC-735D-48EF-A1FC-6561A6703FF3}" type="presOf" srcId="{7095D546-50CD-4F26-A62E-4AAF22EFB4BF}" destId="{C27F9CE9-8831-4972-9605-E543ECF33681}" srcOrd="0" destOrd="1" presId="urn:microsoft.com/office/officeart/2005/8/layout/list1"/>
    <dgm:cxn modelId="{2C1967F8-F0A5-438D-8AF2-44A89EAFA197}" srcId="{BC164FA5-6345-42A0-BBC2-C910FDAE8692}" destId="{C091D5BC-BBDA-4CB4-AFFE-FA1DB610CDC0}" srcOrd="0" destOrd="0" parTransId="{F907DC3C-AA03-4CA4-8FD8-0440449C7EDA}" sibTransId="{53B440B8-1903-4AB9-A0A5-4D9C8D9E3DB7}"/>
    <dgm:cxn modelId="{0ECFEBFD-85C7-4351-80D9-86485947EC38}" type="presOf" srcId="{5D33DFCA-E819-4C5E-BF88-F6AC08CBCBE8}" destId="{42D422CC-0A38-48EF-802E-C057C5D56334}" srcOrd="0" destOrd="0" presId="urn:microsoft.com/office/officeart/2005/8/layout/list1"/>
    <dgm:cxn modelId="{7337308B-C57A-416E-A636-79DB26E9C7C7}" type="presParOf" srcId="{42D422CC-0A38-48EF-802E-C057C5D56334}" destId="{B2DB9CF4-F2EB-4567-932B-1E51CF94D542}" srcOrd="0" destOrd="0" presId="urn:microsoft.com/office/officeart/2005/8/layout/list1"/>
    <dgm:cxn modelId="{B67B9DB4-573D-4C9D-AEBE-DDCCBF795280}" type="presParOf" srcId="{B2DB9CF4-F2EB-4567-932B-1E51CF94D542}" destId="{5A4E1811-797A-4685-BA16-A6CADBD9E951}" srcOrd="0" destOrd="0" presId="urn:microsoft.com/office/officeart/2005/8/layout/list1"/>
    <dgm:cxn modelId="{A3D6C478-EF63-47EB-BDF8-E050BEDA370A}" type="presParOf" srcId="{B2DB9CF4-F2EB-4567-932B-1E51CF94D542}" destId="{299F59FF-543F-4896-9EFB-E06E248F184B}" srcOrd="1" destOrd="0" presId="urn:microsoft.com/office/officeart/2005/8/layout/list1"/>
    <dgm:cxn modelId="{0C9447D2-B468-42B9-AEC2-22B16C0AE18C}" type="presParOf" srcId="{42D422CC-0A38-48EF-802E-C057C5D56334}" destId="{7A455834-219B-4E62-A1D1-1E0C1F1B2DC2}" srcOrd="1" destOrd="0" presId="urn:microsoft.com/office/officeart/2005/8/layout/list1"/>
    <dgm:cxn modelId="{2934BDF7-B157-4A3E-A9B8-D99C0971B48B}" type="presParOf" srcId="{42D422CC-0A38-48EF-802E-C057C5D56334}" destId="{EE47DE26-B380-4B1A-A03A-D943B2F79CDF}" srcOrd="2" destOrd="0" presId="urn:microsoft.com/office/officeart/2005/8/layout/list1"/>
    <dgm:cxn modelId="{B3965EC1-C540-43F9-A989-D9365B5F6D13}" type="presParOf" srcId="{42D422CC-0A38-48EF-802E-C057C5D56334}" destId="{CCCA69A2-1CD6-43BE-9A09-0867155FE6C8}" srcOrd="3" destOrd="0" presId="urn:microsoft.com/office/officeart/2005/8/layout/list1"/>
    <dgm:cxn modelId="{9BA841DA-E042-4174-B330-94F5BA1B0523}" type="presParOf" srcId="{42D422CC-0A38-48EF-802E-C057C5D56334}" destId="{D5E188C8-C4C1-43A1-B2AE-70D9349589CF}" srcOrd="4" destOrd="0" presId="urn:microsoft.com/office/officeart/2005/8/layout/list1"/>
    <dgm:cxn modelId="{A2C650E3-F726-49B1-BB7A-732AFD40AD37}" type="presParOf" srcId="{D5E188C8-C4C1-43A1-B2AE-70D9349589CF}" destId="{88C2806D-6C26-46F9-9F35-DDE7EFFB7586}" srcOrd="0" destOrd="0" presId="urn:microsoft.com/office/officeart/2005/8/layout/list1"/>
    <dgm:cxn modelId="{DFCFCC22-8498-46F2-AF96-9709FBAAC041}" type="presParOf" srcId="{D5E188C8-C4C1-43A1-B2AE-70D9349589CF}" destId="{D52897EE-0600-4030-A345-E29189298F8F}" srcOrd="1" destOrd="0" presId="urn:microsoft.com/office/officeart/2005/8/layout/list1"/>
    <dgm:cxn modelId="{C99161DF-73CA-4820-8B1D-93F4D5B3FEC5}" type="presParOf" srcId="{42D422CC-0A38-48EF-802E-C057C5D56334}" destId="{9AAC6D98-8CA8-4DC2-AEBF-B66B22D0E58F}" srcOrd="5" destOrd="0" presId="urn:microsoft.com/office/officeart/2005/8/layout/list1"/>
    <dgm:cxn modelId="{2DE43383-0598-4708-951F-D5C9C5290965}" type="presParOf" srcId="{42D422CC-0A38-48EF-802E-C057C5D56334}" destId="{C27F9CE9-8831-4972-9605-E543ECF33681}" srcOrd="6" destOrd="0" presId="urn:microsoft.com/office/officeart/2005/8/layout/list1"/>
    <dgm:cxn modelId="{EB0BC943-9FDD-4C96-8F80-B51A2664B3D0}" type="presParOf" srcId="{42D422CC-0A38-48EF-802E-C057C5D56334}" destId="{744D00BC-E750-47F0-A25F-4414904E49B2}" srcOrd="7" destOrd="0" presId="urn:microsoft.com/office/officeart/2005/8/layout/list1"/>
    <dgm:cxn modelId="{4DC32236-BB25-434F-A851-169B978B744C}" type="presParOf" srcId="{42D422CC-0A38-48EF-802E-C057C5D56334}" destId="{BAD1A79B-95D7-4C0B-9DB9-B16A9D527D65}" srcOrd="8" destOrd="0" presId="urn:microsoft.com/office/officeart/2005/8/layout/list1"/>
    <dgm:cxn modelId="{708339C1-4511-4DDE-8322-6AE821A14223}" type="presParOf" srcId="{BAD1A79B-95D7-4C0B-9DB9-B16A9D527D65}" destId="{A8B07AC8-76C3-4222-86E9-25C00C59FEAA}" srcOrd="0" destOrd="0" presId="urn:microsoft.com/office/officeart/2005/8/layout/list1"/>
    <dgm:cxn modelId="{552E04EF-ED0B-423E-A028-FAE498FB1481}" type="presParOf" srcId="{BAD1A79B-95D7-4C0B-9DB9-B16A9D527D65}" destId="{2AA3FCC7-D5D3-4B1E-81C7-CEB0AFC267B1}" srcOrd="1" destOrd="0" presId="urn:microsoft.com/office/officeart/2005/8/layout/list1"/>
    <dgm:cxn modelId="{00611253-D530-4E0D-AAE3-B81FCC31B0EE}" type="presParOf" srcId="{42D422CC-0A38-48EF-802E-C057C5D56334}" destId="{64E246A2-FFFD-4400-9A50-F8B0CE9C1098}" srcOrd="9" destOrd="0" presId="urn:microsoft.com/office/officeart/2005/8/layout/list1"/>
    <dgm:cxn modelId="{36C55662-D267-416D-9387-4CE63709252B}" type="presParOf" srcId="{42D422CC-0A38-48EF-802E-C057C5D56334}" destId="{7D6A764B-A25B-41B1-B1A7-20AC9E9CEA81}" srcOrd="10" destOrd="0" presId="urn:microsoft.com/office/officeart/2005/8/layout/list1"/>
    <dgm:cxn modelId="{F200ABF2-038B-450D-B9F5-F51E35EB69ED}" type="presParOf" srcId="{42D422CC-0A38-48EF-802E-C057C5D56334}" destId="{85C2D7B2-68F1-433E-AFFC-E8A675E87A1D}" srcOrd="11" destOrd="0" presId="urn:microsoft.com/office/officeart/2005/8/layout/list1"/>
    <dgm:cxn modelId="{7D2AF41F-985A-4B14-9D54-486D0FD6309A}" type="presParOf" srcId="{42D422CC-0A38-48EF-802E-C057C5D56334}" destId="{B268B974-49D6-4EE0-B549-A8C524D56361}" srcOrd="12" destOrd="0" presId="urn:microsoft.com/office/officeart/2005/8/layout/list1"/>
    <dgm:cxn modelId="{1A23B8CD-DE1B-4CA6-BB86-E69C1A0712FE}" type="presParOf" srcId="{B268B974-49D6-4EE0-B549-A8C524D56361}" destId="{4A05B03D-49E1-4C5F-9ABD-6CC87810EB82}" srcOrd="0" destOrd="0" presId="urn:microsoft.com/office/officeart/2005/8/layout/list1"/>
    <dgm:cxn modelId="{CEAA54F3-2C2C-4E05-A7EB-CB1C69AB1D62}" type="presParOf" srcId="{B268B974-49D6-4EE0-B549-A8C524D56361}" destId="{42FE7663-AD5D-40E7-BF92-6B9830117D58}" srcOrd="1" destOrd="0" presId="urn:microsoft.com/office/officeart/2005/8/layout/list1"/>
    <dgm:cxn modelId="{27F67E0B-396F-41E7-83BC-A208DD87E901}" type="presParOf" srcId="{42D422CC-0A38-48EF-802E-C057C5D56334}" destId="{5F04F278-0470-4A01-B62E-800D34FDD077}" srcOrd="13" destOrd="0" presId="urn:microsoft.com/office/officeart/2005/8/layout/list1"/>
    <dgm:cxn modelId="{1F76D148-2ACE-4818-BC1A-59C77F06FE7D}" type="presParOf" srcId="{42D422CC-0A38-48EF-802E-C057C5D56334}" destId="{A4713809-ACF4-4B66-BBDF-9EAA6BFD48A8}" srcOrd="14" destOrd="0" presId="urn:microsoft.com/office/officeart/2005/8/layout/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47DE26-B380-4B1A-A03A-D943B2F79CDF}">
      <dsp:nvSpPr>
        <dsp:cNvPr id="0" name=""/>
        <dsp:cNvSpPr/>
      </dsp:nvSpPr>
      <dsp:spPr>
        <a:xfrm>
          <a:off x="0" y="609116"/>
          <a:ext cx="3652912" cy="467774"/>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83507" tIns="229108" rIns="283507" bIns="78232" numCol="1" spcCol="1270" anchor="t" anchorCtr="0">
          <a:noAutofit/>
        </a:bodyPr>
        <a:lstStyle/>
        <a:p>
          <a:pPr marL="57150" lvl="1" indent="-57150" algn="l" defTabSz="488950">
            <a:lnSpc>
              <a:spcPct val="90000"/>
            </a:lnSpc>
            <a:spcBef>
              <a:spcPct val="0"/>
            </a:spcBef>
            <a:spcAft>
              <a:spcPct val="15000"/>
            </a:spcAft>
            <a:buChar char="•"/>
          </a:pPr>
          <a:r>
            <a:rPr lang="fr-FR" sz="1100" kern="1200" dirty="0"/>
            <a:t>Salariés : meilleurs ambassadeurs</a:t>
          </a:r>
        </a:p>
      </dsp:txBody>
      <dsp:txXfrm>
        <a:off x="0" y="609116"/>
        <a:ext cx="3652912" cy="467774"/>
      </dsp:txXfrm>
    </dsp:sp>
    <dsp:sp modelId="{299F59FF-543F-4896-9EFB-E06E248F184B}">
      <dsp:nvSpPr>
        <dsp:cNvPr id="0" name=""/>
        <dsp:cNvSpPr/>
      </dsp:nvSpPr>
      <dsp:spPr>
        <a:xfrm>
          <a:off x="0" y="424080"/>
          <a:ext cx="2557038" cy="3247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6650" tIns="0" rIns="96650" bIns="0" numCol="1" spcCol="1270" anchor="ctr" anchorCtr="0">
          <a:noAutofit/>
        </a:bodyPr>
        <a:lstStyle/>
        <a:p>
          <a:pPr marL="0" lvl="0" indent="0" algn="l" defTabSz="488950">
            <a:lnSpc>
              <a:spcPct val="90000"/>
            </a:lnSpc>
            <a:spcBef>
              <a:spcPct val="0"/>
            </a:spcBef>
            <a:spcAft>
              <a:spcPct val="35000"/>
            </a:spcAft>
            <a:buNone/>
          </a:pPr>
          <a:r>
            <a:rPr lang="fr-FR" sz="1100" kern="1200" dirty="0">
              <a:solidFill>
                <a:schemeClr val="tx1"/>
              </a:solidFill>
            </a:rPr>
            <a:t>Le bouche à oreille</a:t>
          </a:r>
        </a:p>
      </dsp:txBody>
      <dsp:txXfrm>
        <a:off x="15852" y="439932"/>
        <a:ext cx="2525334" cy="293016"/>
      </dsp:txXfrm>
    </dsp:sp>
    <dsp:sp modelId="{C27F9CE9-8831-4972-9605-E543ECF33681}">
      <dsp:nvSpPr>
        <dsp:cNvPr id="0" name=""/>
        <dsp:cNvSpPr/>
      </dsp:nvSpPr>
      <dsp:spPr>
        <a:xfrm>
          <a:off x="0" y="1298651"/>
          <a:ext cx="3652912" cy="831599"/>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83507" tIns="229108" rIns="283507" bIns="78232" numCol="1" spcCol="1270" anchor="t" anchorCtr="0">
          <a:noAutofit/>
        </a:bodyPr>
        <a:lstStyle/>
        <a:p>
          <a:pPr marL="57150" lvl="1" indent="-57150" algn="l" defTabSz="488950">
            <a:lnSpc>
              <a:spcPct val="90000"/>
            </a:lnSpc>
            <a:spcBef>
              <a:spcPct val="0"/>
            </a:spcBef>
            <a:spcAft>
              <a:spcPct val="15000"/>
            </a:spcAft>
            <a:buChar char="•"/>
          </a:pPr>
          <a:r>
            <a:rPr lang="fr-FR" sz="1100" kern="1200" dirty="0"/>
            <a:t>Les forums et salons</a:t>
          </a:r>
        </a:p>
        <a:p>
          <a:pPr marL="57150" lvl="1" indent="-57150" algn="l" defTabSz="488950">
            <a:lnSpc>
              <a:spcPct val="90000"/>
            </a:lnSpc>
            <a:spcBef>
              <a:spcPct val="0"/>
            </a:spcBef>
            <a:spcAft>
              <a:spcPct val="15000"/>
            </a:spcAft>
            <a:buChar char="•"/>
          </a:pPr>
          <a:r>
            <a:rPr lang="fr-FR" sz="1100" kern="1200" dirty="0"/>
            <a:t>Les partenariats avec les écoles</a:t>
          </a:r>
        </a:p>
        <a:p>
          <a:pPr marL="57150" lvl="1" indent="-57150" algn="l" defTabSz="488950">
            <a:lnSpc>
              <a:spcPct val="90000"/>
            </a:lnSpc>
            <a:spcBef>
              <a:spcPct val="0"/>
            </a:spcBef>
            <a:spcAft>
              <a:spcPct val="15000"/>
            </a:spcAft>
            <a:buChar char="•"/>
          </a:pPr>
          <a:r>
            <a:rPr lang="fr-FR" sz="1100" kern="1200" dirty="0"/>
            <a:t>Les interviews</a:t>
          </a:r>
        </a:p>
      </dsp:txBody>
      <dsp:txXfrm>
        <a:off x="0" y="1298651"/>
        <a:ext cx="3652912" cy="831599"/>
      </dsp:txXfrm>
    </dsp:sp>
    <dsp:sp modelId="{D52897EE-0600-4030-A345-E29189298F8F}">
      <dsp:nvSpPr>
        <dsp:cNvPr id="0" name=""/>
        <dsp:cNvSpPr/>
      </dsp:nvSpPr>
      <dsp:spPr>
        <a:xfrm>
          <a:off x="175144" y="1124133"/>
          <a:ext cx="2557038" cy="3247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6650" tIns="0" rIns="96650" bIns="0" numCol="1" spcCol="1270" anchor="ctr" anchorCtr="0">
          <a:noAutofit/>
        </a:bodyPr>
        <a:lstStyle/>
        <a:p>
          <a:pPr marL="0" lvl="0" indent="0" algn="l" defTabSz="488950">
            <a:lnSpc>
              <a:spcPct val="90000"/>
            </a:lnSpc>
            <a:spcBef>
              <a:spcPct val="0"/>
            </a:spcBef>
            <a:spcAft>
              <a:spcPct val="35000"/>
            </a:spcAft>
            <a:buNone/>
          </a:pPr>
          <a:r>
            <a:rPr lang="fr-FR" sz="1100" kern="1200" dirty="0">
              <a:solidFill>
                <a:schemeClr val="tx1"/>
              </a:solidFill>
            </a:rPr>
            <a:t>La promotion vers l’extérieur de la M.E.  </a:t>
          </a:r>
        </a:p>
      </dsp:txBody>
      <dsp:txXfrm>
        <a:off x="190996" y="1139985"/>
        <a:ext cx="2525334" cy="293016"/>
      </dsp:txXfrm>
    </dsp:sp>
    <dsp:sp modelId="{7D6A764B-A25B-41B1-B1A7-20AC9E9CEA81}">
      <dsp:nvSpPr>
        <dsp:cNvPr id="0" name=""/>
        <dsp:cNvSpPr/>
      </dsp:nvSpPr>
      <dsp:spPr>
        <a:xfrm>
          <a:off x="0" y="3239535"/>
          <a:ext cx="3652912" cy="277199"/>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AA3FCC7-D5D3-4B1E-81C7-CEB0AFC267B1}">
      <dsp:nvSpPr>
        <dsp:cNvPr id="0" name=""/>
        <dsp:cNvSpPr/>
      </dsp:nvSpPr>
      <dsp:spPr>
        <a:xfrm>
          <a:off x="483247" y="2979055"/>
          <a:ext cx="2557038" cy="3247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6650" tIns="0" rIns="96650" bIns="0" numCol="1" spcCol="1270" anchor="ctr" anchorCtr="0">
          <a:noAutofit/>
        </a:bodyPr>
        <a:lstStyle/>
        <a:p>
          <a:pPr marL="0" lvl="0" indent="0" algn="l" defTabSz="488950">
            <a:lnSpc>
              <a:spcPct val="90000"/>
            </a:lnSpc>
            <a:spcBef>
              <a:spcPct val="0"/>
            </a:spcBef>
            <a:spcAft>
              <a:spcPct val="35000"/>
            </a:spcAft>
            <a:buNone/>
          </a:pPr>
          <a:r>
            <a:rPr lang="fr-FR" sz="1100" kern="1200" dirty="0">
              <a:solidFill>
                <a:schemeClr val="tx1"/>
              </a:solidFill>
            </a:rPr>
            <a:t>La cooptation</a:t>
          </a:r>
        </a:p>
      </dsp:txBody>
      <dsp:txXfrm>
        <a:off x="499099" y="2994907"/>
        <a:ext cx="2525334" cy="293016"/>
      </dsp:txXfrm>
    </dsp:sp>
    <dsp:sp modelId="{A4713809-ACF4-4B66-BBDF-9EAA6BFD48A8}">
      <dsp:nvSpPr>
        <dsp:cNvPr id="0" name=""/>
        <dsp:cNvSpPr/>
      </dsp:nvSpPr>
      <dsp:spPr>
        <a:xfrm>
          <a:off x="0" y="2461089"/>
          <a:ext cx="3652912" cy="467774"/>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83507" tIns="229108" rIns="283507" bIns="78232" numCol="1" spcCol="1270" anchor="t" anchorCtr="0">
          <a:noAutofit/>
        </a:bodyPr>
        <a:lstStyle/>
        <a:p>
          <a:pPr marL="57150" lvl="1" indent="-57150" algn="l" defTabSz="488950">
            <a:lnSpc>
              <a:spcPct val="90000"/>
            </a:lnSpc>
            <a:spcBef>
              <a:spcPct val="0"/>
            </a:spcBef>
            <a:spcAft>
              <a:spcPct val="15000"/>
            </a:spcAft>
            <a:buChar char="•"/>
          </a:pPr>
          <a:r>
            <a:rPr lang="fr-FR" sz="1100" kern="1200" dirty="0"/>
            <a:t>Presse, télévision, Internet </a:t>
          </a:r>
        </a:p>
      </dsp:txBody>
      <dsp:txXfrm>
        <a:off x="0" y="2461089"/>
        <a:ext cx="3652912" cy="467774"/>
      </dsp:txXfrm>
    </dsp:sp>
    <dsp:sp modelId="{42FE7663-AD5D-40E7-BF92-6B9830117D58}">
      <dsp:nvSpPr>
        <dsp:cNvPr id="0" name=""/>
        <dsp:cNvSpPr/>
      </dsp:nvSpPr>
      <dsp:spPr>
        <a:xfrm>
          <a:off x="549295" y="2213467"/>
          <a:ext cx="2557038" cy="3247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6650" tIns="0" rIns="96650" bIns="0" numCol="1" spcCol="1270" anchor="ctr" anchorCtr="0">
          <a:noAutofit/>
        </a:bodyPr>
        <a:lstStyle/>
        <a:p>
          <a:pPr marL="0" lvl="0" indent="0" algn="l" defTabSz="488950">
            <a:lnSpc>
              <a:spcPct val="90000"/>
            </a:lnSpc>
            <a:spcBef>
              <a:spcPct val="0"/>
            </a:spcBef>
            <a:spcAft>
              <a:spcPct val="35000"/>
            </a:spcAft>
            <a:buNone/>
          </a:pPr>
          <a:r>
            <a:rPr lang="fr-FR" sz="1100" kern="1200" dirty="0">
              <a:solidFill>
                <a:schemeClr val="tx1"/>
              </a:solidFill>
            </a:rPr>
            <a:t>La publicité par les tiers</a:t>
          </a:r>
        </a:p>
      </dsp:txBody>
      <dsp:txXfrm>
        <a:off x="565147" y="2229319"/>
        <a:ext cx="2525334" cy="29301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812BEDD-D4FA-40C7-B091-7AF07F1C36D9}" type="datetimeFigureOut">
              <a:rPr lang="fr-FR" smtClean="0"/>
              <a:t>04/10/2023</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8C0FDF-EADE-4093-9B08-3FA8D2DB3295}" type="slidenum">
              <a:rPr lang="fr-FR" smtClean="0"/>
              <a:t>‹N°›</a:t>
            </a:fld>
            <a:endParaRPr lang="fr-FR"/>
          </a:p>
        </p:txBody>
      </p:sp>
    </p:spTree>
    <p:extLst>
      <p:ext uri="{BB962C8B-B14F-4D97-AF65-F5344CB8AC3E}">
        <p14:creationId xmlns:p14="http://schemas.microsoft.com/office/powerpoint/2010/main" val="39705603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5FEDB8-F62C-4198-917C-1B769A693059}" type="datetimeFigureOut">
              <a:rPr lang="fr-FR" smtClean="0"/>
              <a:t>04/10/2023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7CD540-7DBA-4F4B-9415-484B6732A614}" type="slidenum">
              <a:rPr lang="fr-FR" smtClean="0"/>
              <a:t>‹N°›</a:t>
            </a:fld>
            <a:endParaRPr lang="fr-FR"/>
          </a:p>
        </p:txBody>
      </p:sp>
    </p:spTree>
    <p:extLst>
      <p:ext uri="{BB962C8B-B14F-4D97-AF65-F5344CB8AC3E}">
        <p14:creationId xmlns:p14="http://schemas.microsoft.com/office/powerpoint/2010/main" val="1467717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resnumorg.hypotheses.org/350"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27CD540-7DBA-4F4B-9415-484B6732A614}" type="slidenum">
              <a:rPr lang="fr-FR" smtClean="0"/>
              <a:t>2</a:t>
            </a:fld>
            <a:endParaRPr lang="fr-FR"/>
          </a:p>
        </p:txBody>
      </p:sp>
    </p:spTree>
    <p:extLst>
      <p:ext uri="{BB962C8B-B14F-4D97-AF65-F5344CB8AC3E}">
        <p14:creationId xmlns:p14="http://schemas.microsoft.com/office/powerpoint/2010/main" val="3448225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27CD540-7DBA-4F4B-9415-484B6732A614}" type="slidenum">
              <a:rPr lang="fr-FR" smtClean="0"/>
              <a:t>3</a:t>
            </a:fld>
            <a:endParaRPr lang="fr-FR"/>
          </a:p>
        </p:txBody>
      </p:sp>
    </p:spTree>
    <p:extLst>
      <p:ext uri="{BB962C8B-B14F-4D97-AF65-F5344CB8AC3E}">
        <p14:creationId xmlns:p14="http://schemas.microsoft.com/office/powerpoint/2010/main" val="2915955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27CD540-7DBA-4F4B-9415-484B6732A614}" type="slidenum">
              <a:rPr lang="fr-FR" smtClean="0"/>
              <a:t>4</a:t>
            </a:fld>
            <a:endParaRPr lang="fr-FR"/>
          </a:p>
        </p:txBody>
      </p:sp>
    </p:spTree>
    <p:extLst>
      <p:ext uri="{BB962C8B-B14F-4D97-AF65-F5344CB8AC3E}">
        <p14:creationId xmlns:p14="http://schemas.microsoft.com/office/powerpoint/2010/main" val="3614744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fontAlgn="base"/>
            <a:r>
              <a:rPr lang="fr-FR" b="0" i="0" dirty="0">
                <a:solidFill>
                  <a:srgbClr val="333333"/>
                </a:solidFill>
                <a:effectLst/>
                <a:latin typeface="Work Sans" panose="020F0502020204030204" pitchFamily="34" charset="0"/>
              </a:rPr>
              <a:t>Marque employeur : commençons par le commencement</a:t>
            </a:r>
          </a:p>
          <a:p>
            <a:pPr algn="l" fontAlgn="base"/>
            <a:r>
              <a:rPr lang="fr-FR" b="0" i="0" dirty="0">
                <a:solidFill>
                  <a:srgbClr val="333333"/>
                </a:solidFill>
                <a:effectLst/>
                <a:latin typeface="Work Sans" panose="020F0502020204030204" pitchFamily="34" charset="0"/>
              </a:rPr>
              <a:t>Le terme « employeur brand » (marque employeur), a été entendu pour la première fois en 1990 lors d’une conférence de </a:t>
            </a:r>
            <a:r>
              <a:rPr lang="fr-FR" b="1" i="0" u="none" strike="noStrike" dirty="0">
                <a:solidFill>
                  <a:srgbClr val="000080"/>
                </a:solidFill>
                <a:effectLst/>
                <a:latin typeface="inherit"/>
                <a:hlinkClick r:id="rId3"/>
              </a:rPr>
              <a:t>Simon Barrow</a:t>
            </a:r>
            <a:r>
              <a:rPr lang="fr-FR" b="0" i="0" dirty="0">
                <a:solidFill>
                  <a:srgbClr val="333333"/>
                </a:solidFill>
                <a:effectLst/>
                <a:latin typeface="Work Sans" panose="020F0502020204030204" pitchFamily="34" charset="0"/>
              </a:rPr>
              <a:t> (président de People in Business). Six ans plus tard, en 1996, Simon Barrow et Tim Ambler (London Business </a:t>
            </a:r>
            <a:r>
              <a:rPr lang="fr-FR" b="0" i="0" dirty="0" err="1">
                <a:solidFill>
                  <a:srgbClr val="333333"/>
                </a:solidFill>
                <a:effectLst/>
                <a:latin typeface="Work Sans" panose="020F0502020204030204" pitchFamily="34" charset="0"/>
              </a:rPr>
              <a:t>School</a:t>
            </a:r>
            <a:r>
              <a:rPr lang="fr-FR" b="0" i="0" dirty="0">
                <a:solidFill>
                  <a:srgbClr val="333333"/>
                </a:solidFill>
                <a:effectLst/>
                <a:latin typeface="Work Sans" panose="020F0502020204030204" pitchFamily="34" charset="0"/>
              </a:rPr>
              <a:t>, Centre for Marketing) définissent le concept au sein du Journal of Brand Management comme « l’ensemble des avantages fonctionnels, économiques et psychologiques des emplois que propose une entreprise en tant qu’employeur ».</a:t>
            </a:r>
          </a:p>
          <a:p>
            <a:pPr algn="l" fontAlgn="base"/>
            <a:r>
              <a:rPr lang="fr-FR" b="1" i="0" dirty="0">
                <a:solidFill>
                  <a:srgbClr val="333333"/>
                </a:solidFill>
                <a:effectLst/>
                <a:latin typeface="inherit"/>
              </a:rPr>
              <a:t>Didier </a:t>
            </a:r>
            <a:r>
              <a:rPr lang="fr-FR" b="1" i="0" dirty="0" err="1">
                <a:solidFill>
                  <a:srgbClr val="333333"/>
                </a:solidFill>
                <a:effectLst/>
                <a:latin typeface="inherit"/>
              </a:rPr>
              <a:t>Pitelet</a:t>
            </a:r>
            <a:r>
              <a:rPr lang="fr-FR" b="0" i="0" dirty="0">
                <a:solidFill>
                  <a:srgbClr val="333333"/>
                </a:solidFill>
                <a:effectLst/>
                <a:latin typeface="Work Sans" panose="020F0502020204030204" pitchFamily="34" charset="0"/>
              </a:rPr>
              <a:t> (Président de Guillaume Tell - Publicis) introduira cette notion en France dès 1998 en déposant le terme « marque employeur » et en le définissant comme « la synthèse de ce que les dirigeants d’une entreprise décident de partager avec l’ensemble de l’écosystème pour exprimer leur vision, les valeurs et le positionnement, et la dimension durable et sociable de leur politique RH ».</a:t>
            </a:r>
          </a:p>
          <a:p>
            <a:endParaRPr lang="fr-FR" dirty="0"/>
          </a:p>
        </p:txBody>
      </p:sp>
      <p:sp>
        <p:nvSpPr>
          <p:cNvPr id="4" name="Espace réservé du numéro de diapositive 3"/>
          <p:cNvSpPr>
            <a:spLocks noGrp="1"/>
          </p:cNvSpPr>
          <p:nvPr>
            <p:ph type="sldNum" sz="quarter" idx="5"/>
          </p:nvPr>
        </p:nvSpPr>
        <p:spPr/>
        <p:txBody>
          <a:bodyPr/>
          <a:lstStyle/>
          <a:p>
            <a:fld id="{D27CD540-7DBA-4F4B-9415-484B6732A614}" type="slidenum">
              <a:rPr lang="fr-FR" smtClean="0"/>
              <a:t>6</a:t>
            </a:fld>
            <a:endParaRPr lang="fr-FR"/>
          </a:p>
        </p:txBody>
      </p:sp>
    </p:spTree>
    <p:extLst>
      <p:ext uri="{BB962C8B-B14F-4D97-AF65-F5344CB8AC3E}">
        <p14:creationId xmlns:p14="http://schemas.microsoft.com/office/powerpoint/2010/main" val="22493395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789040"/>
            <a:ext cx="7772400" cy="1470025"/>
          </a:xfrm>
        </p:spPr>
        <p:txBody>
          <a:bodyPr/>
          <a:lstStyle/>
          <a:p>
            <a:r>
              <a:rPr lang="fr-FR"/>
              <a:t>Modifiez le style du titre</a:t>
            </a:r>
          </a:p>
        </p:txBody>
      </p:sp>
      <p:sp>
        <p:nvSpPr>
          <p:cNvPr id="4" name="Espace réservé de la date 3"/>
          <p:cNvSpPr>
            <a:spLocks noGrp="1"/>
          </p:cNvSpPr>
          <p:nvPr>
            <p:ph type="dt" sz="half" idx="10"/>
          </p:nvPr>
        </p:nvSpPr>
        <p:spPr/>
        <p:txBody>
          <a:bodyPr/>
          <a:lstStyle/>
          <a:p>
            <a:fld id="{7A8FD2EC-1FEB-4C50-B50B-8D5FD04DF1F6}" type="datetimeFigureOut">
              <a:rPr lang="fr-FR" smtClean="0"/>
              <a:t>04/10/2023</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FBA8A5D3-0B12-4EC3-8463-56FABE69EB82}" type="slidenum">
              <a:rPr lang="fr-FR" smtClean="0"/>
              <a:t>‹N°›</a:t>
            </a:fld>
            <a:endParaRPr lang="fr-FR"/>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6708" y="1988840"/>
            <a:ext cx="5479103" cy="1719249"/>
          </a:xfrm>
          <a:prstGeom prst="rect">
            <a:avLst/>
          </a:prstGeom>
        </p:spPr>
      </p:pic>
    </p:spTree>
    <p:extLst>
      <p:ext uri="{BB962C8B-B14F-4D97-AF65-F5344CB8AC3E}">
        <p14:creationId xmlns:p14="http://schemas.microsoft.com/office/powerpoint/2010/main" val="268530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IN">
    <p:spTree>
      <p:nvGrpSpPr>
        <p:cNvPr id="1" name=""/>
        <p:cNvGrpSpPr/>
        <p:nvPr/>
      </p:nvGrpSpPr>
      <p:grpSpPr>
        <a:xfrm>
          <a:off x="0" y="0"/>
          <a:ext cx="0" cy="0"/>
          <a:chOff x="0" y="0"/>
          <a:chExt cx="0" cy="0"/>
        </a:xfrm>
      </p:grpSpPr>
      <p:sp>
        <p:nvSpPr>
          <p:cNvPr id="2" name="Titre 1"/>
          <p:cNvSpPr>
            <a:spLocks noGrp="1"/>
          </p:cNvSpPr>
          <p:nvPr>
            <p:ph type="title"/>
          </p:nvPr>
        </p:nvSpPr>
        <p:spPr>
          <a:xfrm>
            <a:off x="457200" y="1700808"/>
            <a:ext cx="8229600" cy="1143000"/>
          </a:xfrm>
        </p:spPr>
        <p:txBody>
          <a:bodyPr/>
          <a:lstStyle/>
          <a:p>
            <a:r>
              <a:rPr lang="fr-FR"/>
              <a:t>Modifiez le style du titre</a:t>
            </a:r>
          </a:p>
        </p:txBody>
      </p:sp>
      <p:sp>
        <p:nvSpPr>
          <p:cNvPr id="4" name="Espace réservé de la date 3"/>
          <p:cNvSpPr>
            <a:spLocks noGrp="1"/>
          </p:cNvSpPr>
          <p:nvPr>
            <p:ph type="dt" sz="half" idx="10"/>
          </p:nvPr>
        </p:nvSpPr>
        <p:spPr/>
        <p:txBody>
          <a:bodyPr/>
          <a:lstStyle/>
          <a:p>
            <a:fld id="{7A8FD2EC-1FEB-4C50-B50B-8D5FD04DF1F6}" type="datetimeFigureOut">
              <a:rPr lang="fr-FR" smtClean="0"/>
              <a:t>04/10/2023</a:t>
            </a:fld>
            <a:endParaRPr lang="fr-FR"/>
          </a:p>
        </p:txBody>
      </p:sp>
      <p:sp>
        <p:nvSpPr>
          <p:cNvPr id="6" name="Espace réservé du numéro de diapositive 5"/>
          <p:cNvSpPr>
            <a:spLocks noGrp="1"/>
          </p:cNvSpPr>
          <p:nvPr>
            <p:ph type="sldNum" sz="quarter" idx="12"/>
          </p:nvPr>
        </p:nvSpPr>
        <p:spPr/>
        <p:txBody>
          <a:bodyPr/>
          <a:lstStyle/>
          <a:p>
            <a:fld id="{FBA8A5D3-0B12-4EC3-8463-56FABE69EB82}" type="slidenum">
              <a:rPr lang="fr-FR" smtClean="0"/>
              <a:t>‹N°›</a:t>
            </a:fld>
            <a:endParaRPr lang="fr-FR"/>
          </a:p>
        </p:txBody>
      </p:sp>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2287" y="3506383"/>
            <a:ext cx="4067946" cy="1276452"/>
          </a:xfrm>
          <a:prstGeom prst="rect">
            <a:avLst/>
          </a:prstGeom>
        </p:spPr>
      </p:pic>
    </p:spTree>
    <p:extLst>
      <p:ext uri="{BB962C8B-B14F-4D97-AF65-F5344CB8AC3E}">
        <p14:creationId xmlns:p14="http://schemas.microsoft.com/office/powerpoint/2010/main" val="1332822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FFC5582-9170-4D6E-86CD-EC697FFE3AB2}" type="datetime1">
              <a:rPr lang="fr-FR" smtClean="0"/>
              <a:t>04/10/2023</a:t>
            </a:fld>
            <a:endParaRPr lang="fr-FR"/>
          </a:p>
        </p:txBody>
      </p:sp>
      <p:sp>
        <p:nvSpPr>
          <p:cNvPr id="6" name="Espace réservé du numéro de diapositive 5"/>
          <p:cNvSpPr>
            <a:spLocks noGrp="1"/>
          </p:cNvSpPr>
          <p:nvPr>
            <p:ph type="sldNum" sz="quarter" idx="12"/>
          </p:nvPr>
        </p:nvSpPr>
        <p:spPr/>
        <p:txBody>
          <a:bodyPr/>
          <a:lstStyle/>
          <a:p>
            <a:fld id="{76D3B6CB-722A-4B8E-9787-9814958463A7}" type="slidenum">
              <a:rPr lang="fr-FR" smtClean="0"/>
              <a:t>‹N°›</a:t>
            </a:fld>
            <a:endParaRPr lang="fr-FR"/>
          </a:p>
        </p:txBody>
      </p:sp>
    </p:spTree>
    <p:extLst>
      <p:ext uri="{BB962C8B-B14F-4D97-AF65-F5344CB8AC3E}">
        <p14:creationId xmlns:p14="http://schemas.microsoft.com/office/powerpoint/2010/main" val="249251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4"/>
          <p:cNvSpPr>
            <a:spLocks noGrp="1"/>
          </p:cNvSpPr>
          <p:nvPr>
            <p:ph type="dt" sz="half" idx="10"/>
          </p:nvPr>
        </p:nvSpPr>
        <p:spPr/>
        <p:txBody>
          <a:bodyPr/>
          <a:lstStyle/>
          <a:p>
            <a:fld id="{D623FB79-AC39-4E75-A8D6-6F058E646727}" type="datetime1">
              <a:rPr lang="fr-FR" smtClean="0"/>
              <a:t>04/10/2023</a:t>
            </a:fld>
            <a:endParaRPr lang="fr-FR"/>
          </a:p>
        </p:txBody>
      </p:sp>
      <p:sp>
        <p:nvSpPr>
          <p:cNvPr id="7" name="Espace réservé du numéro de diapositive 6"/>
          <p:cNvSpPr>
            <a:spLocks noGrp="1"/>
          </p:cNvSpPr>
          <p:nvPr>
            <p:ph type="sldNum" sz="quarter" idx="12"/>
          </p:nvPr>
        </p:nvSpPr>
        <p:spPr/>
        <p:txBody>
          <a:bodyPr/>
          <a:lstStyle/>
          <a:p>
            <a:fld id="{76D3B6CB-722A-4B8E-9787-9814958463A7}" type="slidenum">
              <a:rPr lang="fr-FR" smtClean="0"/>
              <a:t>‹N°›</a:t>
            </a:fld>
            <a:endParaRPr lang="fr-FR"/>
          </a:p>
        </p:txBody>
      </p:sp>
    </p:spTree>
    <p:extLst>
      <p:ext uri="{BB962C8B-B14F-4D97-AF65-F5344CB8AC3E}">
        <p14:creationId xmlns:p14="http://schemas.microsoft.com/office/powerpoint/2010/main" val="3025956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388400"/>
            <a:ext cx="5486400" cy="566738"/>
          </a:xfrm>
        </p:spPr>
        <p:txBody>
          <a:bodyPr anchor="b">
            <a:normAutofit/>
          </a:bodyPr>
          <a:lstStyle>
            <a:lvl1pPr algn="l">
              <a:defRPr sz="1500" b="1"/>
            </a:lvl1pPr>
          </a:lstStyle>
          <a:p>
            <a:r>
              <a:rPr lang="fr-FR" dirty="0"/>
              <a:t>Modifiez le style du titre</a:t>
            </a:r>
          </a:p>
        </p:txBody>
      </p:sp>
      <p:sp>
        <p:nvSpPr>
          <p:cNvPr id="3" name="Espace réservé pour une image  2"/>
          <p:cNvSpPr>
            <a:spLocks noGrp="1"/>
          </p:cNvSpPr>
          <p:nvPr>
            <p:ph type="pic" idx="1"/>
          </p:nvPr>
        </p:nvSpPr>
        <p:spPr>
          <a:xfrm>
            <a:off x="1792288" y="273600"/>
            <a:ext cx="5486400" cy="4114800"/>
          </a:xfrm>
        </p:spPr>
        <p:txBody>
          <a:bodyPr>
            <a:normAutofit/>
          </a:bodyPr>
          <a:lstStyle>
            <a:lvl1pPr marL="0" indent="0">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4968000"/>
            <a:ext cx="5486400"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Modifiez les styles du texte du masque</a:t>
            </a:r>
          </a:p>
        </p:txBody>
      </p:sp>
      <p:sp>
        <p:nvSpPr>
          <p:cNvPr id="5" name="Espace réservé de la date 4"/>
          <p:cNvSpPr>
            <a:spLocks noGrp="1"/>
          </p:cNvSpPr>
          <p:nvPr>
            <p:ph type="dt" sz="half" idx="10"/>
          </p:nvPr>
        </p:nvSpPr>
        <p:spPr/>
        <p:txBody>
          <a:bodyPr/>
          <a:lstStyle/>
          <a:p>
            <a:fld id="{36192DB2-84CA-46B2-9284-A4408A596178}" type="datetime1">
              <a:rPr lang="fr-FR" smtClean="0"/>
              <a:t>04/10/2023</a:t>
            </a:fld>
            <a:endParaRPr lang="fr-FR"/>
          </a:p>
        </p:txBody>
      </p:sp>
      <p:sp>
        <p:nvSpPr>
          <p:cNvPr id="7" name="Espace réservé du numéro de diapositive 6"/>
          <p:cNvSpPr>
            <a:spLocks noGrp="1"/>
          </p:cNvSpPr>
          <p:nvPr>
            <p:ph type="sldNum" sz="quarter" idx="12"/>
          </p:nvPr>
        </p:nvSpPr>
        <p:spPr/>
        <p:txBody>
          <a:bodyPr/>
          <a:lstStyle/>
          <a:p>
            <a:fld id="{76D3B6CB-722A-4B8E-9787-9814958463A7}" type="slidenum">
              <a:rPr lang="fr-FR" smtClean="0"/>
              <a:t>‹N°›</a:t>
            </a:fld>
            <a:endParaRPr lang="fr-FR"/>
          </a:p>
        </p:txBody>
      </p:sp>
    </p:spTree>
    <p:extLst>
      <p:ext uri="{BB962C8B-B14F-4D97-AF65-F5344CB8AC3E}">
        <p14:creationId xmlns:p14="http://schemas.microsoft.com/office/powerpoint/2010/main" val="3977596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re et contenu">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309039" y="152345"/>
            <a:ext cx="1467142" cy="325404"/>
          </a:xfrm>
          <a:prstGeom prst="rect">
            <a:avLst/>
          </a:prstGeom>
        </p:spPr>
        <p:txBody>
          <a:bodyPr lIns="0" tIns="0" rIns="0" bIns="0" anchor="t" anchorCtr="0">
            <a:noAutofit/>
          </a:bodyPr>
          <a:lstStyle>
            <a:lvl1pPr algn="l">
              <a:defRPr sz="1600">
                <a:solidFill>
                  <a:schemeClr val="bg1"/>
                </a:solidFill>
                <a:latin typeface="Segoe UI Semilight" panose="020B0402040204020203" pitchFamily="34" charset="0"/>
                <a:cs typeface="Segoe UI Semilight" panose="020B0402040204020203" pitchFamily="34" charset="0"/>
              </a:defRPr>
            </a:lvl1pPr>
          </a:lstStyle>
          <a:p>
            <a:r>
              <a:rPr lang="fr-FR" dirty="0"/>
              <a:t>Chapitre 1</a:t>
            </a:r>
          </a:p>
        </p:txBody>
      </p:sp>
      <p:sp>
        <p:nvSpPr>
          <p:cNvPr id="3" name="Espace réservé du contenu 2"/>
          <p:cNvSpPr>
            <a:spLocks noGrp="1"/>
          </p:cNvSpPr>
          <p:nvPr>
            <p:ph idx="1" hasCustomPrompt="1"/>
          </p:nvPr>
        </p:nvSpPr>
        <p:spPr>
          <a:xfrm>
            <a:off x="562518" y="1492820"/>
            <a:ext cx="7887629" cy="4525963"/>
          </a:xfrm>
          <a:prstGeom prst="rect">
            <a:avLst/>
          </a:prstGeom>
        </p:spPr>
        <p:txBody>
          <a:bodyPr/>
          <a:lstStyle>
            <a:lvl1pPr marL="342900" indent="-342900">
              <a:buSzPct val="120000"/>
              <a:buFontTx/>
              <a:buBlip>
                <a:blip r:embed="rId3"/>
              </a:buBlip>
              <a:defRPr sz="2600">
                <a:solidFill>
                  <a:srgbClr val="123A61"/>
                </a:solidFill>
                <a:latin typeface="Segoe UI Black" panose="020B0A02040204020203" pitchFamily="34" charset="0"/>
                <a:ea typeface="Segoe UI Black" panose="020B0A02040204020203" pitchFamily="34" charset="0"/>
                <a:cs typeface="Segoe UI Black" panose="020B0A02040204020203" pitchFamily="34" charset="0"/>
              </a:defRPr>
            </a:lvl1pPr>
            <a:lvl2pPr>
              <a:defRPr sz="2000">
                <a:solidFill>
                  <a:srgbClr val="000000"/>
                </a:solidFill>
                <a:latin typeface="Segoe UI Semilight" panose="020B0402040204020203" pitchFamily="34" charset="0"/>
                <a:cs typeface="Segoe UI Semilight" panose="020B0402040204020203" pitchFamily="34" charset="0"/>
              </a:defRPr>
            </a:lvl2pPr>
            <a:lvl3pPr>
              <a:defRPr sz="1800">
                <a:solidFill>
                  <a:srgbClr val="000000"/>
                </a:solidFill>
                <a:latin typeface="Segoe UI Semilight" panose="020B0402040204020203" pitchFamily="34" charset="0"/>
                <a:cs typeface="Segoe UI Semilight" panose="020B0402040204020203" pitchFamily="34" charset="0"/>
              </a:defRPr>
            </a:lvl3pPr>
            <a:lvl4pPr>
              <a:defRPr sz="1600">
                <a:solidFill>
                  <a:schemeClr val="tx1"/>
                </a:solidFill>
                <a:latin typeface="Segoe UI Semilight" panose="020B0402040204020203" pitchFamily="34" charset="0"/>
                <a:cs typeface="Segoe UI Semilight" panose="020B0402040204020203" pitchFamily="34" charset="0"/>
              </a:defRPr>
            </a:lvl4pPr>
            <a:lvl5pPr>
              <a:defRPr sz="1600">
                <a:solidFill>
                  <a:schemeClr val="tx1"/>
                </a:solidFill>
                <a:latin typeface="Segoe UI Semilight" panose="020B0402040204020203" pitchFamily="34" charset="0"/>
                <a:cs typeface="Segoe UI Semilight" panose="020B0402040204020203" pitchFamily="34" charset="0"/>
              </a:defRPr>
            </a:lvl5pPr>
          </a:lstStyle>
          <a:p>
            <a:pPr lvl="0"/>
            <a:r>
              <a:rPr lang="fr-FR" dirty="0"/>
              <a:t> Contenu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lvl1pPr>
              <a:defRPr sz="800">
                <a:latin typeface="Segoe UI Semilight" panose="020B0402040204020203" pitchFamily="34" charset="0"/>
                <a:cs typeface="Segoe UI Semilight" panose="020B0402040204020203" pitchFamily="34" charset="0"/>
              </a:defRPr>
            </a:lvl1pPr>
          </a:lstStyle>
          <a:p>
            <a:fld id="{5BBF241E-D95D-F947-BD40-BA0B1092A59D}" type="datetimeFigureOut">
              <a:rPr lang="fr-FR" smtClean="0"/>
              <a:pPr/>
              <a:t>04/10/2023</a:t>
            </a:fld>
            <a:endParaRPr lang="fr-FR"/>
          </a:p>
        </p:txBody>
      </p:sp>
      <p:sp>
        <p:nvSpPr>
          <p:cNvPr id="5" name="Espace réservé du pied de page 4"/>
          <p:cNvSpPr>
            <a:spLocks noGrp="1"/>
          </p:cNvSpPr>
          <p:nvPr>
            <p:ph type="ftr" sz="quarter" idx="11"/>
          </p:nvPr>
        </p:nvSpPr>
        <p:spPr/>
        <p:txBody>
          <a:bodyPr/>
          <a:lstStyle>
            <a:lvl1pPr>
              <a:defRPr sz="800">
                <a:latin typeface="Segoe UI Semilight" panose="020B0402040204020203" pitchFamily="34" charset="0"/>
                <a:cs typeface="Segoe UI Semilight" panose="020B0402040204020203" pitchFamily="34" charset="0"/>
              </a:defRPr>
            </a:lvl1pPr>
          </a:lstStyle>
          <a:p>
            <a:endParaRPr lang="fr-FR"/>
          </a:p>
        </p:txBody>
      </p:sp>
      <p:sp>
        <p:nvSpPr>
          <p:cNvPr id="6" name="Espace réservé du numéro de diapositive 5"/>
          <p:cNvSpPr>
            <a:spLocks noGrp="1"/>
          </p:cNvSpPr>
          <p:nvPr>
            <p:ph type="sldNum" sz="quarter" idx="12"/>
          </p:nvPr>
        </p:nvSpPr>
        <p:spPr>
          <a:xfrm>
            <a:off x="7484074" y="6245225"/>
            <a:ext cx="270265" cy="215444"/>
          </a:xfrm>
        </p:spPr>
        <p:txBody>
          <a:bodyPr/>
          <a:lstStyle>
            <a:lvl1pPr>
              <a:defRPr sz="800">
                <a:latin typeface="Segoe UI Semilight" panose="020B0402040204020203" pitchFamily="34" charset="0"/>
                <a:cs typeface="Segoe UI Semilight" panose="020B0402040204020203" pitchFamily="34" charset="0"/>
              </a:defRPr>
            </a:lvl1pPr>
          </a:lstStyle>
          <a:p>
            <a:fld id="{604F9983-238B-5A48-87F7-46742A2BA19E}" type="slidenum">
              <a:rPr lang="fr-FR" smtClean="0"/>
              <a:pPr/>
              <a:t>‹N°›</a:t>
            </a:fld>
            <a:endParaRPr lang="fr-FR"/>
          </a:p>
        </p:txBody>
      </p:sp>
      <p:sp>
        <p:nvSpPr>
          <p:cNvPr id="11" name="Espace réservé du texte 10"/>
          <p:cNvSpPr>
            <a:spLocks noGrp="1"/>
          </p:cNvSpPr>
          <p:nvPr>
            <p:ph type="body" sz="quarter" idx="13" hasCustomPrompt="1"/>
          </p:nvPr>
        </p:nvSpPr>
        <p:spPr>
          <a:xfrm>
            <a:off x="317422" y="477749"/>
            <a:ext cx="3557405" cy="363761"/>
          </a:xfrm>
          <a:prstGeom prst="rect">
            <a:avLst/>
          </a:prstGeom>
        </p:spPr>
        <p:txBody>
          <a:bodyPr lIns="0" tIns="0" rIns="0" bIns="0">
            <a:normAutofit/>
          </a:bodyPr>
          <a:lstStyle>
            <a:lvl1pPr marL="0" indent="0">
              <a:buFontTx/>
              <a:buNone/>
              <a:defRPr sz="1500">
                <a:solidFill>
                  <a:schemeClr val="bg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r>
              <a:rPr lang="fr-FR" dirty="0"/>
              <a:t>RAPPEL DU TITRE DU CHAPITRE</a:t>
            </a:r>
          </a:p>
        </p:txBody>
      </p:sp>
    </p:spTree>
    <p:extLst>
      <p:ext uri="{BB962C8B-B14F-4D97-AF65-F5344CB8AC3E}">
        <p14:creationId xmlns:p14="http://schemas.microsoft.com/office/powerpoint/2010/main" val="1783020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Deux contenus">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Espace réservé du texte 10"/>
          <p:cNvSpPr>
            <a:spLocks noGrp="1"/>
          </p:cNvSpPr>
          <p:nvPr>
            <p:ph type="body" sz="quarter" idx="13" hasCustomPrompt="1"/>
          </p:nvPr>
        </p:nvSpPr>
        <p:spPr>
          <a:xfrm>
            <a:off x="317422" y="477749"/>
            <a:ext cx="3557405" cy="363761"/>
          </a:xfrm>
          <a:prstGeom prst="rect">
            <a:avLst/>
          </a:prstGeom>
        </p:spPr>
        <p:txBody>
          <a:bodyPr lIns="0" tIns="0" rIns="0" bIns="0">
            <a:normAutofit/>
          </a:bodyPr>
          <a:lstStyle>
            <a:lvl1pPr marL="0" indent="0">
              <a:buFontTx/>
              <a:buNone/>
              <a:defRPr sz="1500">
                <a:solidFill>
                  <a:schemeClr val="bg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r>
              <a:rPr lang="fr-FR"/>
              <a:t>RAPPEL DU TITRE DU CHAPITRE</a:t>
            </a:r>
          </a:p>
        </p:txBody>
      </p:sp>
      <p:sp>
        <p:nvSpPr>
          <p:cNvPr id="3" name="Espace réservé du contenu 2"/>
          <p:cNvSpPr>
            <a:spLocks noGrp="1"/>
          </p:cNvSpPr>
          <p:nvPr>
            <p:ph sz="half" idx="1"/>
          </p:nvPr>
        </p:nvSpPr>
        <p:spPr>
          <a:xfrm>
            <a:off x="1087320" y="2259913"/>
            <a:ext cx="3251110" cy="3394075"/>
          </a:xfrm>
          <a:prstGeom prst="rect">
            <a:avLst/>
          </a:prstGeom>
        </p:spPr>
        <p:txBody>
          <a:bodyPr lIns="0" tIns="0" rIns="0" bIns="0">
            <a:normAutofit/>
          </a:bodyPr>
          <a:lstStyle>
            <a:lvl1pPr marL="0" indent="0">
              <a:buFontTx/>
              <a:buNone/>
              <a:defRPr sz="1400">
                <a:latin typeface="Segoe UI Semilight" panose="020B0402040204020203" pitchFamily="34" charset="0"/>
                <a:cs typeface="Segoe UI Semilight" panose="020B0402040204020203"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p:txBody>
      </p:sp>
      <p:sp>
        <p:nvSpPr>
          <p:cNvPr id="4" name="Espace réservé du contenu 3"/>
          <p:cNvSpPr>
            <a:spLocks noGrp="1"/>
          </p:cNvSpPr>
          <p:nvPr>
            <p:ph sz="half" idx="2"/>
          </p:nvPr>
        </p:nvSpPr>
        <p:spPr>
          <a:xfrm>
            <a:off x="5136530" y="2259913"/>
            <a:ext cx="3296822" cy="3394075"/>
          </a:xfrm>
          <a:prstGeom prst="rect">
            <a:avLst/>
          </a:prstGeom>
        </p:spPr>
        <p:txBody>
          <a:bodyPr vert="horz" lIns="0" tIns="0" rIns="0" bIns="0" rtlCol="0">
            <a:normAutofit/>
          </a:bodyPr>
          <a:lstStyle>
            <a:lvl1pPr marL="342900" indent="-342900">
              <a:buFontTx/>
              <a:buNone/>
              <a:defRPr lang="fr-FR" sz="1400">
                <a:latin typeface="Segoe UI Semilight" panose="020B0402040204020203" pitchFamily="34" charset="0"/>
                <a:cs typeface="Segoe UI Semilight" panose="020B0402040204020203" pitchFamily="34" charset="0"/>
              </a:defRPr>
            </a:lvl1pPr>
            <a:lvl2pPr>
              <a:defRPr lang="fr-FR" sz="2400"/>
            </a:lvl2pPr>
            <a:lvl3pPr>
              <a:defRPr lang="fr-FR" sz="2000"/>
            </a:lvl3pPr>
            <a:lvl4pPr>
              <a:defRPr lang="fr-FR" sz="1800"/>
            </a:lvl4pPr>
            <a:lvl5pPr>
              <a:defRPr lang="fr-FR" sz="1800"/>
            </a:lvl5pPr>
          </a:lstStyle>
          <a:p>
            <a:pPr marL="0" lvl="0" indent="0">
              <a:buFontTx/>
              <a:buNone/>
            </a:pPr>
            <a:r>
              <a:rPr lang="fr-FR"/>
              <a:t>Modifiez les styles du texte du masque</a:t>
            </a:r>
          </a:p>
        </p:txBody>
      </p:sp>
      <p:sp>
        <p:nvSpPr>
          <p:cNvPr id="5" name="Espace réservé de la date 4"/>
          <p:cNvSpPr>
            <a:spLocks noGrp="1"/>
          </p:cNvSpPr>
          <p:nvPr>
            <p:ph type="dt" sz="half" idx="10"/>
          </p:nvPr>
        </p:nvSpPr>
        <p:spPr/>
        <p:txBody>
          <a:bodyPr/>
          <a:lstStyle>
            <a:lvl1pPr>
              <a:defRPr sz="800">
                <a:latin typeface="Segoe UI Semilight" panose="020B0402040204020203" pitchFamily="34" charset="0"/>
                <a:cs typeface="Segoe UI Semilight" panose="020B0402040204020203" pitchFamily="34" charset="0"/>
              </a:defRPr>
            </a:lvl1pPr>
          </a:lstStyle>
          <a:p>
            <a:fld id="{5BBF241E-D95D-F947-BD40-BA0B1092A59D}" type="datetimeFigureOut">
              <a:rPr lang="fr-FR" smtClean="0"/>
              <a:pPr/>
              <a:t>04/10/2023</a:t>
            </a:fld>
            <a:endParaRPr lang="fr-FR"/>
          </a:p>
        </p:txBody>
      </p:sp>
      <p:sp>
        <p:nvSpPr>
          <p:cNvPr id="6" name="Espace réservé du pied de page 5"/>
          <p:cNvSpPr>
            <a:spLocks noGrp="1"/>
          </p:cNvSpPr>
          <p:nvPr>
            <p:ph type="ftr" sz="quarter" idx="11"/>
          </p:nvPr>
        </p:nvSpPr>
        <p:spPr/>
        <p:txBody>
          <a:bodyPr/>
          <a:lstStyle>
            <a:lvl1pPr>
              <a:defRPr sz="800">
                <a:latin typeface="Segoe UI Semilight" panose="020B0402040204020203" pitchFamily="34" charset="0"/>
                <a:cs typeface="Segoe UI Semilight" panose="020B0402040204020203" pitchFamily="34" charset="0"/>
              </a:defRPr>
            </a:lvl1pPr>
          </a:lstStyle>
          <a:p>
            <a:endParaRPr lang="fr-FR"/>
          </a:p>
        </p:txBody>
      </p:sp>
      <p:sp>
        <p:nvSpPr>
          <p:cNvPr id="7" name="Espace réservé du numéro de diapositive 6"/>
          <p:cNvSpPr>
            <a:spLocks noGrp="1"/>
          </p:cNvSpPr>
          <p:nvPr>
            <p:ph type="sldNum" sz="quarter" idx="12"/>
          </p:nvPr>
        </p:nvSpPr>
        <p:spPr>
          <a:xfrm>
            <a:off x="7484074" y="6245225"/>
            <a:ext cx="270265" cy="215444"/>
          </a:xfrm>
        </p:spPr>
        <p:txBody>
          <a:bodyPr/>
          <a:lstStyle>
            <a:lvl1pPr>
              <a:defRPr sz="800">
                <a:latin typeface="Segoe UI Semilight" panose="020B0402040204020203" pitchFamily="34" charset="0"/>
                <a:cs typeface="Segoe UI Semilight" panose="020B0402040204020203" pitchFamily="34" charset="0"/>
              </a:defRPr>
            </a:lvl1pPr>
          </a:lstStyle>
          <a:p>
            <a:fld id="{604F9983-238B-5A48-87F7-46742A2BA19E}" type="slidenum">
              <a:rPr lang="fr-FR" smtClean="0"/>
              <a:pPr/>
              <a:t>‹N°›</a:t>
            </a:fld>
            <a:endParaRPr lang="fr-FR"/>
          </a:p>
        </p:txBody>
      </p:sp>
      <p:sp>
        <p:nvSpPr>
          <p:cNvPr id="12" name="Titre 11"/>
          <p:cNvSpPr>
            <a:spLocks noGrp="1"/>
          </p:cNvSpPr>
          <p:nvPr>
            <p:ph type="title" hasCustomPrompt="1"/>
          </p:nvPr>
        </p:nvSpPr>
        <p:spPr>
          <a:xfrm>
            <a:off x="314227" y="155184"/>
            <a:ext cx="2491325" cy="306016"/>
          </a:xfrm>
          <a:prstGeom prst="rect">
            <a:avLst/>
          </a:prstGeom>
        </p:spPr>
        <p:txBody>
          <a:bodyPr vert="horz" lIns="0" tIns="0" rIns="0" bIns="0" rtlCol="0" anchor="t" anchorCtr="0">
            <a:noAutofit/>
          </a:bodyPr>
          <a:lstStyle>
            <a:lvl1pPr algn="l">
              <a:lnSpc>
                <a:spcPts val="1920"/>
              </a:lnSpc>
              <a:defRPr lang="fr-FR" sz="1600">
                <a:solidFill>
                  <a:schemeClr val="bg1"/>
                </a:solidFill>
                <a:latin typeface="Segoe UI Semilight" panose="020B0402040204020203" pitchFamily="34" charset="0"/>
                <a:cs typeface="Segoe UI Semilight" panose="020B0402040204020203" pitchFamily="34" charset="0"/>
              </a:defRPr>
            </a:lvl1pPr>
          </a:lstStyle>
          <a:p>
            <a:pPr marL="0" lvl="0" algn="l"/>
            <a:r>
              <a:rPr lang="fr-FR" dirty="0"/>
              <a:t>Chapitre 1</a:t>
            </a:r>
          </a:p>
        </p:txBody>
      </p:sp>
      <p:sp>
        <p:nvSpPr>
          <p:cNvPr id="15" name="Espace réservé du texte 14"/>
          <p:cNvSpPr>
            <a:spLocks noGrp="1"/>
          </p:cNvSpPr>
          <p:nvPr>
            <p:ph type="body" sz="quarter" idx="15" hasCustomPrompt="1"/>
          </p:nvPr>
        </p:nvSpPr>
        <p:spPr>
          <a:xfrm>
            <a:off x="4569646" y="1473830"/>
            <a:ext cx="3124904" cy="786084"/>
          </a:xfrm>
          <a:prstGeom prst="rect">
            <a:avLst/>
          </a:prstGeom>
        </p:spPr>
        <p:txBody>
          <a:bodyPr vert="horz" lIns="91440" tIns="45720" rIns="91440" bIns="45720" rtlCol="0">
            <a:normAutofit/>
          </a:bodyPr>
          <a:lstStyle>
            <a:lvl1pPr marL="342900" indent="-342900">
              <a:buSzPct val="120000"/>
              <a:buFontTx/>
              <a:buBlip>
                <a:blip r:embed="rId3"/>
              </a:buBlip>
              <a:defRPr lang="fr-FR" sz="2600" baseline="0">
                <a:solidFill>
                  <a:srgbClr val="123A61"/>
                </a:solidFill>
                <a:latin typeface="Segoe UI Black" panose="020B0A02040204020203" pitchFamily="34" charset="0"/>
                <a:ea typeface="Segoe UI Black" panose="020B0A02040204020203" pitchFamily="34" charset="0"/>
                <a:cs typeface="Segoe UI Black" panose="020B0A02040204020203" pitchFamily="34" charset="0"/>
              </a:defRPr>
            </a:lvl1pPr>
            <a:lvl2pPr>
              <a:defRPr lang="fr-FR" sz="2000">
                <a:solidFill>
                  <a:srgbClr val="000000"/>
                </a:solidFill>
                <a:latin typeface="SegoeBook"/>
                <a:cs typeface="SegoeBook"/>
              </a:defRPr>
            </a:lvl2pPr>
            <a:lvl3pPr>
              <a:defRPr lang="fr-FR" sz="1800">
                <a:solidFill>
                  <a:srgbClr val="000000"/>
                </a:solidFill>
                <a:latin typeface="SegoeBook"/>
                <a:cs typeface="SegoeBook"/>
              </a:defRPr>
            </a:lvl3pPr>
            <a:lvl4pPr>
              <a:defRPr lang="fr-FR" sz="1600">
                <a:latin typeface="SegoeBook"/>
                <a:cs typeface="SegoeBook"/>
              </a:defRPr>
            </a:lvl4pPr>
            <a:lvl5pPr>
              <a:defRPr lang="fr-FR" sz="1600">
                <a:latin typeface="SegoeBook"/>
                <a:cs typeface="SegoeBook"/>
              </a:defRPr>
            </a:lvl5pPr>
          </a:lstStyle>
          <a:p>
            <a:pPr lvl="0">
              <a:buSzPct val="120000"/>
              <a:buFontTx/>
              <a:buBlip>
                <a:blip r:embed="rId3"/>
              </a:buBlip>
            </a:pPr>
            <a:r>
              <a:rPr lang="fr-FR" dirty="0"/>
              <a:t> Contenu</a:t>
            </a:r>
          </a:p>
        </p:txBody>
      </p:sp>
      <p:sp>
        <p:nvSpPr>
          <p:cNvPr id="16" name="Espace réservé du texte 14"/>
          <p:cNvSpPr>
            <a:spLocks noGrp="1"/>
          </p:cNvSpPr>
          <p:nvPr>
            <p:ph type="body" sz="quarter" idx="16" hasCustomPrompt="1"/>
          </p:nvPr>
        </p:nvSpPr>
        <p:spPr>
          <a:xfrm>
            <a:off x="611560" y="1473830"/>
            <a:ext cx="3124904" cy="786084"/>
          </a:xfrm>
          <a:prstGeom prst="rect">
            <a:avLst/>
          </a:prstGeom>
        </p:spPr>
        <p:txBody>
          <a:bodyPr vert="horz" lIns="91440" tIns="45720" rIns="91440" bIns="45720" rtlCol="0">
            <a:normAutofit/>
          </a:bodyPr>
          <a:lstStyle>
            <a:lvl1pPr marL="457200" indent="-457200">
              <a:buSzPct val="121000"/>
              <a:buFontTx/>
              <a:buBlip>
                <a:blip r:embed="rId3"/>
              </a:buBlip>
              <a:defRPr lang="fr-FR" sz="2600" baseline="0">
                <a:solidFill>
                  <a:srgbClr val="123A6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buSzPct val="120000"/>
              <a:buFontTx/>
              <a:buBlip>
                <a:blip r:embed="rId3"/>
              </a:buBlip>
            </a:pPr>
            <a:r>
              <a:rPr lang="fr-FR"/>
              <a:t>Contenu</a:t>
            </a:r>
          </a:p>
        </p:txBody>
      </p:sp>
    </p:spTree>
    <p:extLst>
      <p:ext uri="{BB962C8B-B14F-4D97-AF65-F5344CB8AC3E}">
        <p14:creationId xmlns:p14="http://schemas.microsoft.com/office/powerpoint/2010/main" val="3334541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hape 11"/>
          <p:cNvSpPr>
            <a:spLocks noGrp="1"/>
          </p:cNvSpPr>
          <p:nvPr>
            <p:ph type="sldNum" sz="quarter" idx="2"/>
          </p:nvPr>
        </p:nvSpPr>
        <p:spPr>
          <a:prstGeom prst="rect">
            <a:avLst/>
          </a:prstGeom>
        </p:spPr>
        <p:txBody>
          <a:bodyPr/>
          <a:lstStyle/>
          <a:p>
            <a:fld id="{86CB4B4D-7CA3-9044-876B-883B54F8677D}" type="slidenum">
              <a:t>‹N°›</a:t>
            </a:fld>
            <a:endParaRPr/>
          </a:p>
        </p:txBody>
      </p:sp>
      <p:sp>
        <p:nvSpPr>
          <p:cNvPr id="12" name="Shape 12"/>
          <p:cNvSpPr>
            <a:spLocks noGrp="1"/>
          </p:cNvSpPr>
          <p:nvPr>
            <p:ph type="title"/>
          </p:nvPr>
        </p:nvSpPr>
        <p:spPr>
          <a:prstGeom prst="rect">
            <a:avLst/>
          </a:prstGeom>
        </p:spPr>
        <p:txBody>
          <a:bodyPr/>
          <a:lstStyle/>
          <a:p>
            <a:r>
              <a:t>Texte du titre</a:t>
            </a:r>
          </a:p>
        </p:txBody>
      </p:sp>
      <p:sp>
        <p:nvSpPr>
          <p:cNvPr id="13" name="Shape 13"/>
          <p:cNvSpPr>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Tree>
    <p:extLst>
      <p:ext uri="{BB962C8B-B14F-4D97-AF65-F5344CB8AC3E}">
        <p14:creationId xmlns:p14="http://schemas.microsoft.com/office/powerpoint/2010/main" val="4208955922"/>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252520" cy="6957392"/>
          </a:xfrm>
          <a:prstGeom prst="rect">
            <a:avLst/>
          </a:prstGeom>
          <a:solidFill>
            <a:srgbClr val="003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Arial" panose="020B0604020202020204" pitchFamily="34" charset="0"/>
                <a:cs typeface="Arial" panose="020B0604020202020204" pitchFamily="34" charset="0"/>
              </a:defRPr>
            </a:lvl1pPr>
          </a:lstStyle>
          <a:p>
            <a:fld id="{7A8FD2EC-1FEB-4C50-B50B-8D5FD04DF1F6}" type="datetimeFigureOut">
              <a:rPr lang="fr-FR" smtClean="0"/>
              <a:pPr/>
              <a:t>04/10/2023</a:t>
            </a:fld>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FBA8A5D3-0B12-4EC3-8463-56FABE69EB82}" type="slidenum">
              <a:rPr lang="fr-FR" smtClean="0"/>
              <a:pPr/>
              <a:t>‹N°›</a:t>
            </a:fld>
            <a:endParaRPr lang="fr-FR"/>
          </a:p>
        </p:txBody>
      </p:sp>
    </p:spTree>
    <p:extLst>
      <p:ext uri="{BB962C8B-B14F-4D97-AF65-F5344CB8AC3E}">
        <p14:creationId xmlns:p14="http://schemas.microsoft.com/office/powerpoint/2010/main" val="3682897196"/>
      </p:ext>
    </p:extLst>
  </p:cSld>
  <p:clrMap bg1="lt1" tx1="dk1" bg2="lt2" tx2="dk2" accent1="accent1" accent2="accent2" accent3="accent3" accent4="accent4" accent5="accent5" accent6="accent6" hlink="hlink" folHlink="folHlink"/>
  <p:sldLayoutIdLst>
    <p:sldLayoutId id="2147483665" r:id="rId1"/>
    <p:sldLayoutId id="2147483666" r:id="rId2"/>
  </p:sldLayoutIdLst>
  <p:txStyles>
    <p:titleStyle>
      <a:lvl1pPr algn="ctr" defTabSz="914400" rtl="0" eaLnBrk="1" latinLnBrk="0" hangingPunct="1">
        <a:spcBef>
          <a:spcPct val="0"/>
        </a:spcBef>
        <a:buNone/>
        <a:defRPr sz="25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457200" y="1600200"/>
            <a:ext cx="8229600" cy="4133055"/>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326E"/>
                </a:solidFill>
                <a:latin typeface="Arial" panose="020B0604020202020204" pitchFamily="34" charset="0"/>
                <a:cs typeface="Arial" panose="020B0604020202020204" pitchFamily="34" charset="0"/>
              </a:defRPr>
            </a:lvl1pPr>
          </a:lstStyle>
          <a:p>
            <a:fld id="{DF2264EF-EFA7-4C61-BB74-97680F7EC902}" type="datetime1">
              <a:rPr lang="fr-FR" smtClean="0"/>
              <a:t>04/10/2023</a:t>
            </a:fld>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326E"/>
                </a:solidFill>
                <a:latin typeface="Arial" panose="020B0604020202020204" pitchFamily="34" charset="0"/>
                <a:cs typeface="Arial" panose="020B0604020202020204" pitchFamily="34" charset="0"/>
              </a:defRPr>
            </a:lvl1pPr>
          </a:lstStyle>
          <a:p>
            <a:fld id="{76D3B6CB-722A-4B8E-9787-9814958463A7}" type="slidenum">
              <a:rPr lang="fr-FR" smtClean="0"/>
              <a:pPr/>
              <a:t>‹N°›</a:t>
            </a:fld>
            <a:endParaRPr lang="fr-FR"/>
          </a:p>
        </p:txBody>
      </p:sp>
      <p:pic>
        <p:nvPicPr>
          <p:cNvPr id="5" name="Image 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864647" y="6309320"/>
            <a:ext cx="1414706" cy="432048"/>
          </a:xfrm>
          <a:prstGeom prst="rect">
            <a:avLst/>
          </a:prstGeom>
        </p:spPr>
      </p:pic>
    </p:spTree>
    <p:extLst>
      <p:ext uri="{BB962C8B-B14F-4D97-AF65-F5344CB8AC3E}">
        <p14:creationId xmlns:p14="http://schemas.microsoft.com/office/powerpoint/2010/main" val="2386228720"/>
      </p:ext>
    </p:extLst>
  </p:cSld>
  <p:clrMap bg1="lt1" tx1="dk1" bg2="lt2" tx2="dk2" accent1="accent1" accent2="accent2" accent3="accent3" accent4="accent4" accent5="accent5" accent6="accent6" hlink="hlink" folHlink="folHlink"/>
  <p:sldLayoutIdLst>
    <p:sldLayoutId id="2147483653" r:id="rId1"/>
    <p:sldLayoutId id="2147483655" r:id="rId2"/>
    <p:sldLayoutId id="2147483660" r:id="rId3"/>
    <p:sldLayoutId id="2147483667" r:id="rId4"/>
    <p:sldLayoutId id="2147483668" r:id="rId5"/>
    <p:sldLayoutId id="2147483669" r:id="rId6"/>
  </p:sldLayoutIdLst>
  <p:hf hdr="0"/>
  <p:txStyles>
    <p:titleStyle>
      <a:lvl1pPr algn="l" defTabSz="914400" rtl="0" eaLnBrk="1" latinLnBrk="0" hangingPunct="1">
        <a:spcBef>
          <a:spcPct val="0"/>
        </a:spcBef>
        <a:buNone/>
        <a:defRPr sz="2500" b="1" kern="1200">
          <a:solidFill>
            <a:srgbClr val="00326E"/>
          </a:solidFill>
          <a:latin typeface="Arial" panose="020B0604020202020204" pitchFamily="34" charset="0"/>
          <a:ea typeface="Verdana" panose="020B0604030504040204" pitchFamily="34" charset="0"/>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1500" kern="1200">
          <a:solidFill>
            <a:srgbClr val="00326E"/>
          </a:solidFill>
          <a:latin typeface="Arial" panose="020B0604020202020204" pitchFamily="34" charset="0"/>
          <a:ea typeface="Verdana" panose="020B0604030504040204" pitchFamily="34" charset="0"/>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200" kern="1200">
          <a:solidFill>
            <a:srgbClr val="00326E"/>
          </a:solidFill>
          <a:latin typeface="Arial" panose="020B0604020202020204" pitchFamily="34" charset="0"/>
          <a:ea typeface="Verdana" panose="020B0604030504040204" pitchFamily="34" charset="0"/>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200" kern="1200">
          <a:solidFill>
            <a:srgbClr val="00326E"/>
          </a:solidFill>
          <a:latin typeface="Arial" panose="020B0604020202020204" pitchFamily="34" charset="0"/>
          <a:ea typeface="Verdana" panose="020B0604030504040204" pitchFamily="34" charset="0"/>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200" kern="1200">
          <a:solidFill>
            <a:srgbClr val="00326E"/>
          </a:solidFill>
          <a:latin typeface="Arial" panose="020B0604020202020204" pitchFamily="34" charset="0"/>
          <a:ea typeface="Verdana" panose="020B0604030504040204" pitchFamily="34" charset="0"/>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200" kern="1200">
          <a:solidFill>
            <a:srgbClr val="00326E"/>
          </a:solidFill>
          <a:latin typeface="Arial" panose="020B0604020202020204" pitchFamily="34" charset="0"/>
          <a:ea typeface="Verdana" panose="020B0604030504040204" pitchFamily="34" charset="0"/>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0.png"/><Relationship Id="rId7" Type="http://schemas.openxmlformats.org/officeDocument/2006/relationships/diagramLayout" Target="../diagrams/layout1.xm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12.png"/><Relationship Id="rId10" Type="http://schemas.microsoft.com/office/2007/relationships/diagramDrawing" Target="../diagrams/drawing1.xml"/><Relationship Id="rId4" Type="http://schemas.openxmlformats.org/officeDocument/2006/relationships/image" Target="../media/image11.png"/><Relationship Id="rId9" Type="http://schemas.openxmlformats.org/officeDocument/2006/relationships/diagramColors" Target="../diagrams/colors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parlonsrh.com/media/livres-blancs/" TargetMode="External"/><Relationship Id="rId2" Type="http://schemas.openxmlformats.org/officeDocument/2006/relationships/image" Target="../media/image13.tiff"/><Relationship Id="rId1" Type="http://schemas.openxmlformats.org/officeDocument/2006/relationships/slideLayout" Target="../slideLayouts/slideLayout8.xml"/><Relationship Id="rId4" Type="http://schemas.openxmlformats.org/officeDocument/2006/relationships/hyperlink" Target="https://www.leslivresblancs.fr/"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Année 23-24 LP07 Groupe A </a:t>
            </a:r>
            <a:br>
              <a:rPr lang="fr-FR" dirty="0"/>
            </a:br>
            <a:r>
              <a:rPr lang="fr-FR" dirty="0"/>
              <a:t>Cécile de Bernardi</a:t>
            </a:r>
            <a:br>
              <a:rPr lang="fr-FR" dirty="0"/>
            </a:br>
            <a:r>
              <a:rPr lang="fr-FR" dirty="0"/>
              <a:t>Cours n°4</a:t>
            </a:r>
          </a:p>
        </p:txBody>
      </p:sp>
    </p:spTree>
    <p:extLst>
      <p:ext uri="{BB962C8B-B14F-4D97-AF65-F5344CB8AC3E}">
        <p14:creationId xmlns:p14="http://schemas.microsoft.com/office/powerpoint/2010/main" val="1644131725"/>
      </p:ext>
    </p:extLst>
  </p:cSld>
  <p:clrMapOvr>
    <a:masterClrMapping/>
  </p:clrMapOvr>
  <mc:AlternateContent xmlns:mc="http://schemas.openxmlformats.org/markup-compatibility/2006" xmlns:p14="http://schemas.microsoft.com/office/powerpoint/2010/main">
    <mc:Choice Requires="p14">
      <p:transition spd="slow" p14:dur="2000" advTm="2513"/>
    </mc:Choice>
    <mc:Fallback xmlns="">
      <p:transition spd="slow" advTm="251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p:cNvSpPr>
            <a:spLocks noGrp="1"/>
          </p:cNvSpPr>
          <p:nvPr>
            <p:ph type="body" sz="quarter" idx="16"/>
          </p:nvPr>
        </p:nvSpPr>
        <p:spPr>
          <a:xfrm>
            <a:off x="248528" y="1736545"/>
            <a:ext cx="4036640" cy="514407"/>
          </a:xfrm>
        </p:spPr>
        <p:txBody>
          <a:bodyPr>
            <a:noAutofit/>
          </a:bodyPr>
          <a:lstStyle/>
          <a:p>
            <a:r>
              <a:rPr lang="fr-FR" sz="2400" dirty="0">
                <a:latin typeface="+mn-lt"/>
              </a:rPr>
              <a:t>La Marque Employeur 2.0</a:t>
            </a:r>
          </a:p>
        </p:txBody>
      </p:sp>
      <p:sp>
        <p:nvSpPr>
          <p:cNvPr id="8" name="Espace réservé du texte 3"/>
          <p:cNvSpPr>
            <a:spLocks noGrp="1"/>
          </p:cNvSpPr>
          <p:nvPr>
            <p:ph type="body" sz="quarter" idx="13"/>
          </p:nvPr>
        </p:nvSpPr>
        <p:spPr>
          <a:xfrm>
            <a:off x="262879" y="434094"/>
            <a:ext cx="7144917" cy="460852"/>
          </a:xfrm>
        </p:spPr>
        <p:txBody>
          <a:bodyPr>
            <a:noAutofit/>
          </a:bodyPr>
          <a:lstStyle/>
          <a:p>
            <a:r>
              <a:rPr lang="fr-FR" sz="2000" dirty="0"/>
              <a:t>La pluralité des outils de communication de la ME</a:t>
            </a:r>
            <a:endParaRPr lang="fr-FR" sz="2400" dirty="0"/>
          </a:p>
        </p:txBody>
      </p:sp>
      <p:pic>
        <p:nvPicPr>
          <p:cNvPr id="9" name="Image 8"/>
          <p:cNvPicPr>
            <a:picLocks noChangeAspect="1"/>
          </p:cNvPicPr>
          <p:nvPr/>
        </p:nvPicPr>
        <p:blipFill rotWithShape="1">
          <a:blip r:embed="rId2">
            <a:extLst>
              <a:ext uri="{28A0092B-C50C-407E-A947-70E740481C1C}">
                <a14:useLocalDpi xmlns:a14="http://schemas.microsoft.com/office/drawing/2010/main" val="0"/>
              </a:ext>
            </a:extLst>
          </a:blip>
          <a:srcRect l="7750" t="9333" r="7667"/>
          <a:stretch/>
        </p:blipFill>
        <p:spPr>
          <a:xfrm>
            <a:off x="112350" y="2229721"/>
            <a:ext cx="3020995" cy="1821526"/>
          </a:xfrm>
          <a:prstGeom prst="rect">
            <a:avLst/>
          </a:prstGeom>
        </p:spPr>
      </p:pic>
      <p:pic>
        <p:nvPicPr>
          <p:cNvPr id="11" name="Image 10"/>
          <p:cNvPicPr>
            <a:picLocks noChangeAspect="1"/>
          </p:cNvPicPr>
          <p:nvPr/>
        </p:nvPicPr>
        <p:blipFill rotWithShape="1">
          <a:blip r:embed="rId3">
            <a:extLst>
              <a:ext uri="{28A0092B-C50C-407E-A947-70E740481C1C}">
                <a14:useLocalDpi xmlns:a14="http://schemas.microsoft.com/office/drawing/2010/main" val="0"/>
              </a:ext>
            </a:extLst>
          </a:blip>
          <a:srcRect t="13333" r="5500"/>
          <a:stretch/>
        </p:blipFill>
        <p:spPr>
          <a:xfrm>
            <a:off x="879750" y="3407867"/>
            <a:ext cx="3008973" cy="1552248"/>
          </a:xfrm>
          <a:prstGeom prst="rect">
            <a:avLst/>
          </a:prstGeom>
        </p:spPr>
      </p:pic>
      <p:pic>
        <p:nvPicPr>
          <p:cNvPr id="2" name="Image 1"/>
          <p:cNvPicPr>
            <a:picLocks noChangeAspect="1"/>
          </p:cNvPicPr>
          <p:nvPr/>
        </p:nvPicPr>
        <p:blipFill rotWithShape="1">
          <a:blip r:embed="rId4">
            <a:extLst>
              <a:ext uri="{28A0092B-C50C-407E-A947-70E740481C1C}">
                <a14:useLocalDpi xmlns:a14="http://schemas.microsoft.com/office/drawing/2010/main" val="0"/>
              </a:ext>
            </a:extLst>
          </a:blip>
          <a:srcRect l="9399"/>
          <a:stretch/>
        </p:blipFill>
        <p:spPr>
          <a:xfrm>
            <a:off x="3291841" y="2250952"/>
            <a:ext cx="1456913" cy="1072025"/>
          </a:xfrm>
          <a:prstGeom prst="rect">
            <a:avLst/>
          </a:prstGeom>
          <a:ln>
            <a:noFill/>
          </a:ln>
          <a:effectLst>
            <a:outerShdw blurRad="292100" dist="139700" dir="2700000" algn="tl" rotWithShape="0">
              <a:srgbClr val="333333">
                <a:alpha val="65000"/>
              </a:srgbClr>
            </a:outerShdw>
          </a:effectLst>
        </p:spPr>
      </p:pic>
      <p:pic>
        <p:nvPicPr>
          <p:cNvPr id="10" name="Image 9"/>
          <p:cNvPicPr>
            <a:picLocks noChangeAspect="1"/>
          </p:cNvPicPr>
          <p:nvPr/>
        </p:nvPicPr>
        <p:blipFill rotWithShape="1">
          <a:blip r:embed="rId5">
            <a:extLst>
              <a:ext uri="{28A0092B-C50C-407E-A947-70E740481C1C}">
                <a14:useLocalDpi xmlns:a14="http://schemas.microsoft.com/office/drawing/2010/main" val="0"/>
              </a:ext>
            </a:extLst>
          </a:blip>
          <a:srcRect l="7500" t="9333" r="20416" b="18402"/>
          <a:stretch/>
        </p:blipFill>
        <p:spPr>
          <a:xfrm>
            <a:off x="363380" y="4221030"/>
            <a:ext cx="2928461" cy="1651403"/>
          </a:xfrm>
          <a:prstGeom prst="rect">
            <a:avLst/>
          </a:prstGeom>
        </p:spPr>
      </p:pic>
      <p:sp>
        <p:nvSpPr>
          <p:cNvPr id="12" name="Espace réservé du texte 6"/>
          <p:cNvSpPr>
            <a:spLocks noGrp="1"/>
          </p:cNvSpPr>
          <p:nvPr>
            <p:ph type="body" sz="quarter" idx="16"/>
          </p:nvPr>
        </p:nvSpPr>
        <p:spPr>
          <a:xfrm>
            <a:off x="5417936" y="1736545"/>
            <a:ext cx="3451744" cy="514407"/>
          </a:xfrm>
        </p:spPr>
        <p:txBody>
          <a:bodyPr>
            <a:noAutofit/>
          </a:bodyPr>
          <a:lstStyle/>
          <a:p>
            <a:r>
              <a:rPr lang="fr-FR" sz="2400" dirty="0">
                <a:latin typeface="+mn-lt"/>
              </a:rPr>
              <a:t>Les outils classiques</a:t>
            </a:r>
          </a:p>
        </p:txBody>
      </p:sp>
      <p:graphicFrame>
        <p:nvGraphicFramePr>
          <p:cNvPr id="4" name="Diagramme 3"/>
          <p:cNvGraphicFramePr/>
          <p:nvPr/>
        </p:nvGraphicFramePr>
        <p:xfrm>
          <a:off x="5216768" y="2122796"/>
          <a:ext cx="3652912" cy="376550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68926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Espace réservé du contenu 7"/>
          <p:cNvGraphicFramePr>
            <a:graphicFrameLocks noGrp="1"/>
          </p:cNvGraphicFramePr>
          <p:nvPr>
            <p:ph sz="half" idx="1"/>
          </p:nvPr>
        </p:nvGraphicFramePr>
        <p:xfrm>
          <a:off x="67055" y="1668018"/>
          <a:ext cx="8997695" cy="4272614"/>
        </p:xfrm>
        <a:graphic>
          <a:graphicData uri="http://schemas.openxmlformats.org/drawingml/2006/table">
            <a:tbl>
              <a:tblPr firstRow="1" bandRow="1">
                <a:tableStyleId>{21E4AEA4-8DFA-4A89-87EB-49C32662AFE0}</a:tableStyleId>
              </a:tblPr>
              <a:tblGrid>
                <a:gridCol w="1799539">
                  <a:extLst>
                    <a:ext uri="{9D8B030D-6E8A-4147-A177-3AD203B41FA5}">
                      <a16:colId xmlns:a16="http://schemas.microsoft.com/office/drawing/2014/main" val="20000"/>
                    </a:ext>
                  </a:extLst>
                </a:gridCol>
                <a:gridCol w="1799539">
                  <a:extLst>
                    <a:ext uri="{9D8B030D-6E8A-4147-A177-3AD203B41FA5}">
                      <a16:colId xmlns:a16="http://schemas.microsoft.com/office/drawing/2014/main" val="20001"/>
                    </a:ext>
                  </a:extLst>
                </a:gridCol>
                <a:gridCol w="1799539">
                  <a:extLst>
                    <a:ext uri="{9D8B030D-6E8A-4147-A177-3AD203B41FA5}">
                      <a16:colId xmlns:a16="http://schemas.microsoft.com/office/drawing/2014/main" val="20002"/>
                    </a:ext>
                  </a:extLst>
                </a:gridCol>
                <a:gridCol w="1799539">
                  <a:extLst>
                    <a:ext uri="{9D8B030D-6E8A-4147-A177-3AD203B41FA5}">
                      <a16:colId xmlns:a16="http://schemas.microsoft.com/office/drawing/2014/main" val="20003"/>
                    </a:ext>
                  </a:extLst>
                </a:gridCol>
                <a:gridCol w="1799539">
                  <a:extLst>
                    <a:ext uri="{9D8B030D-6E8A-4147-A177-3AD203B41FA5}">
                      <a16:colId xmlns:a16="http://schemas.microsoft.com/office/drawing/2014/main" val="20004"/>
                    </a:ext>
                  </a:extLst>
                </a:gridCol>
              </a:tblGrid>
              <a:tr h="1237488">
                <a:tc>
                  <a:txBody>
                    <a:bodyPr/>
                    <a:lstStyle/>
                    <a:p>
                      <a:pPr algn="ctr"/>
                      <a:r>
                        <a:rPr lang="fr-FR" sz="1400" dirty="0"/>
                        <a:t>Un effet</a:t>
                      </a:r>
                      <a:r>
                        <a:rPr lang="fr-FR" sz="1400" baseline="0" dirty="0"/>
                        <a:t> de mode ? </a:t>
                      </a:r>
                      <a:endParaRPr lang="fr-FR" sz="1400" dirty="0"/>
                    </a:p>
                  </a:txBody>
                  <a:tcPr anchor="ctr"/>
                </a:tc>
                <a:tc>
                  <a:txBody>
                    <a:bodyPr/>
                    <a:lstStyle/>
                    <a:p>
                      <a:pPr algn="ctr"/>
                      <a:r>
                        <a:rPr lang="fr-FR" sz="1400" dirty="0"/>
                        <a:t>Un</a:t>
                      </a:r>
                      <a:r>
                        <a:rPr lang="fr-FR" sz="1400" baseline="0" dirty="0"/>
                        <a:t> sujet dont s’empare majoritairement </a:t>
                      </a:r>
                      <a:r>
                        <a:rPr lang="fr-FR" sz="1400" dirty="0"/>
                        <a:t>les</a:t>
                      </a:r>
                      <a:r>
                        <a:rPr lang="fr-FR" sz="1400" baseline="0" dirty="0"/>
                        <a:t> </a:t>
                      </a:r>
                      <a:r>
                        <a:rPr lang="fr-FR" sz="1400" dirty="0"/>
                        <a:t>grandes entreprises </a:t>
                      </a:r>
                    </a:p>
                  </a:txBody>
                  <a:tcPr anchor="ctr"/>
                </a:tc>
                <a:tc>
                  <a:txBody>
                    <a:bodyPr/>
                    <a:lstStyle/>
                    <a:p>
                      <a:pPr algn="ctr"/>
                      <a:r>
                        <a:rPr lang="fr-FR" sz="1400" dirty="0"/>
                        <a:t>Les</a:t>
                      </a:r>
                      <a:r>
                        <a:rPr lang="fr-FR" sz="1400" baseline="0" dirty="0"/>
                        <a:t> risques inhérents aux outils numériques</a:t>
                      </a:r>
                      <a:endParaRPr lang="fr-FR" sz="1400" dirty="0"/>
                    </a:p>
                  </a:txBody>
                  <a:tcPr anchor="ctr"/>
                </a:tc>
                <a:tc>
                  <a:txBody>
                    <a:bodyPr/>
                    <a:lstStyle/>
                    <a:p>
                      <a:pPr algn="ctr"/>
                      <a:r>
                        <a:rPr lang="fr-FR" sz="1400" dirty="0"/>
                        <a:t>Les risques de l’incohérence entre</a:t>
                      </a:r>
                      <a:r>
                        <a:rPr lang="fr-FR" sz="1400" baseline="0" dirty="0"/>
                        <a:t> les messages internes/externes</a:t>
                      </a:r>
                      <a:endParaRPr lang="fr-FR" sz="1400" dirty="0"/>
                    </a:p>
                  </a:txBody>
                  <a:tcPr anchor="ctr"/>
                </a:tc>
                <a:tc>
                  <a:txBody>
                    <a:bodyPr/>
                    <a:lstStyle/>
                    <a:p>
                      <a:pPr algn="ctr"/>
                      <a:r>
                        <a:rPr lang="fr-FR" sz="1400" dirty="0"/>
                        <a:t>Un processus à construire sur le long terme</a:t>
                      </a:r>
                    </a:p>
                  </a:txBody>
                  <a:tcPr anchor="ctr"/>
                </a:tc>
                <a:extLst>
                  <a:ext uri="{0D108BD9-81ED-4DB2-BD59-A6C34878D82A}">
                    <a16:rowId xmlns:a16="http://schemas.microsoft.com/office/drawing/2014/main" val="10000"/>
                  </a:ext>
                </a:extLst>
              </a:tr>
              <a:tr h="3035126">
                <a:tc>
                  <a:txBody>
                    <a:bodyPr/>
                    <a:lstStyle/>
                    <a:p>
                      <a:pPr algn="l"/>
                      <a:r>
                        <a:rPr lang="fr-FR" sz="1400" b="0" i="0" u="none" strike="noStrike" kern="1200" dirty="0">
                          <a:solidFill>
                            <a:schemeClr val="dk1"/>
                          </a:solidFill>
                          <a:effectLst/>
                          <a:latin typeface="+mn-lt"/>
                          <a:ea typeface="+mn-ea"/>
                          <a:cs typeface="+mn-cs"/>
                        </a:rPr>
                        <a:t>Comment parvenir à attirer les talents si toutes les entreprises vantent des avantages et des pratiques similaires.</a:t>
                      </a:r>
                      <a:br>
                        <a:rPr lang="fr-FR" sz="1200" b="0" dirty="0">
                          <a:effectLst/>
                        </a:rPr>
                      </a:br>
                      <a:endParaRPr lang="fr-FR" sz="1400" dirty="0"/>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400" dirty="0"/>
                        <a:t>En réalité, pour des questions de temps et d’argent les PME n’ont souvent pas la possibilité de développer leur Marque Employeur. </a:t>
                      </a:r>
                    </a:p>
                    <a:p>
                      <a:pPr algn="l"/>
                      <a:endParaRPr lang="fr-FR" sz="1400" dirty="0"/>
                    </a:p>
                  </a:txBody>
                  <a:tcPr anchor="ctr"/>
                </a:tc>
                <a:tc>
                  <a:txBody>
                    <a:bodyPr/>
                    <a:lstStyle/>
                    <a:p>
                      <a:pPr algn="l"/>
                      <a:r>
                        <a:rPr lang="fr-FR" sz="1400" b="0" i="0" u="none" strike="noStrike" kern="1200" dirty="0">
                          <a:solidFill>
                            <a:schemeClr val="dk1"/>
                          </a:solidFill>
                          <a:effectLst/>
                          <a:latin typeface="+mn-lt"/>
                          <a:ea typeface="+mn-ea"/>
                          <a:cs typeface="+mn-cs"/>
                        </a:rPr>
                        <a:t>“L’entreprise ne peut plus se cacher derrière ses marques et leur imaginaire : les médias, le bouche à oreille, le net, les blogs, les forums, rendent un jour ou l’autre tout transparent”</a:t>
                      </a:r>
                      <a:br>
                        <a:rPr lang="fr-FR" sz="1200" b="0" dirty="0">
                          <a:effectLst/>
                        </a:rPr>
                      </a:br>
                      <a:endParaRPr lang="fr-FR" sz="1400" dirty="0"/>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400" dirty="0"/>
                        <a:t>Les entreprises risquent d’obtenir l’effet inverse, c’est-à-dire des départs importants et rapides des nouveaux venus et une démotivation des salariés. </a:t>
                      </a:r>
                    </a:p>
                    <a:p>
                      <a:endParaRPr lang="fr-FR" sz="1400" dirty="0"/>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400" dirty="0"/>
                        <a:t>Pour être efficace la Marque Employeur doit être développer sur le long terme. Beaucoup d’entreprises s’en préoccupent en période de pénurie, or c’est le plus mauvais moment car la concurrence est très forte. </a:t>
                      </a:r>
                      <a:endParaRPr lang="fr-FR" sz="1400" dirty="0">
                        <a:solidFill>
                          <a:srgbClr val="123A61"/>
                        </a:solidFill>
                        <a:latin typeface="+mn-lt"/>
                        <a:ea typeface="Segoe UI Black" panose="020B0A02040204020203" pitchFamily="34" charset="0"/>
                        <a:cs typeface="Segoe UI Black" panose="020B0A02040204020203" pitchFamily="34" charset="0"/>
                      </a:endParaRPr>
                    </a:p>
                  </a:txBody>
                  <a:tcPr anchor="ctr"/>
                </a:tc>
                <a:extLst>
                  <a:ext uri="{0D108BD9-81ED-4DB2-BD59-A6C34878D82A}">
                    <a16:rowId xmlns:a16="http://schemas.microsoft.com/office/drawing/2014/main" val="10001"/>
                  </a:ext>
                </a:extLst>
              </a:tr>
            </a:tbl>
          </a:graphicData>
        </a:graphic>
      </p:graphicFrame>
      <p:sp>
        <p:nvSpPr>
          <p:cNvPr id="9" name="Espace réservé du texte 3"/>
          <p:cNvSpPr>
            <a:spLocks noGrp="1"/>
          </p:cNvSpPr>
          <p:nvPr>
            <p:ph type="body" sz="quarter" idx="13"/>
          </p:nvPr>
        </p:nvSpPr>
        <p:spPr>
          <a:xfrm>
            <a:off x="304284" y="456516"/>
            <a:ext cx="5615824" cy="460852"/>
          </a:xfrm>
        </p:spPr>
        <p:txBody>
          <a:bodyPr>
            <a:noAutofit/>
          </a:bodyPr>
          <a:lstStyle/>
          <a:p>
            <a:r>
              <a:rPr lang="fr-FR" sz="2000" dirty="0"/>
              <a:t>Les limites de la Marque Employeur</a:t>
            </a:r>
            <a:endParaRPr lang="fr-FR" sz="2400" dirty="0"/>
          </a:p>
        </p:txBody>
      </p:sp>
    </p:spTree>
    <p:extLst>
      <p:ext uri="{BB962C8B-B14F-4D97-AF65-F5344CB8AC3E}">
        <p14:creationId xmlns:p14="http://schemas.microsoft.com/office/powerpoint/2010/main" val="745750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18">
            <a:extLst>
              <a:ext uri="{FF2B5EF4-FFF2-40B4-BE49-F238E27FC236}">
                <a16:creationId xmlns:a16="http://schemas.microsoft.com/office/drawing/2014/main" id="{57633A3D-010F-DC48-8A4E-7B8913A2600D}"/>
              </a:ext>
            </a:extLst>
          </p:cNvPr>
          <p:cNvSpPr txBox="1">
            <a:spLocks/>
          </p:cNvSpPr>
          <p:nvPr/>
        </p:nvSpPr>
        <p:spPr>
          <a:xfrm>
            <a:off x="2577609" y="230063"/>
            <a:ext cx="6566391" cy="1143002"/>
          </a:xfrm>
          <a:prstGeom prst="rect">
            <a:avLst/>
          </a:prstGeom>
          <a:solidFill>
            <a:srgbClr val="6B6BCF"/>
          </a:solidFill>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marL="0" marR="0" indent="39687" algn="l" defTabSz="914400" rtl="0" latinLnBrk="0">
              <a:lnSpc>
                <a:spcPct val="100000"/>
              </a:lnSpc>
              <a:spcBef>
                <a:spcPts val="0"/>
              </a:spcBef>
              <a:spcAft>
                <a:spcPts val="0"/>
              </a:spcAft>
              <a:buClrTx/>
              <a:buSzTx/>
              <a:buFontTx/>
              <a:buNone/>
              <a:tabLst/>
              <a:defRPr sz="2800" b="1" i="0" u="none" strike="noStrike" cap="none" spc="0" baseline="0">
                <a:ln>
                  <a:noFill/>
                </a:ln>
                <a:solidFill>
                  <a:srgbClr val="FFFFFF"/>
                </a:solidFill>
                <a:uFillTx/>
                <a:latin typeface="Arial"/>
                <a:ea typeface="Arial"/>
                <a:cs typeface="Arial"/>
                <a:sym typeface="Arial"/>
              </a:defRPr>
            </a:lvl1pPr>
            <a:lvl2pPr marL="0" marR="0" indent="39687" algn="l" defTabSz="914400" rtl="0" latinLnBrk="0">
              <a:lnSpc>
                <a:spcPct val="100000"/>
              </a:lnSpc>
              <a:spcBef>
                <a:spcPts val="0"/>
              </a:spcBef>
              <a:spcAft>
                <a:spcPts val="0"/>
              </a:spcAft>
              <a:buClrTx/>
              <a:buSzTx/>
              <a:buFontTx/>
              <a:buNone/>
              <a:tabLst/>
              <a:defRPr sz="2800" b="1" i="0" u="none" strike="noStrike" cap="none" spc="0" baseline="0">
                <a:ln>
                  <a:noFill/>
                </a:ln>
                <a:solidFill>
                  <a:srgbClr val="808080"/>
                </a:solidFill>
                <a:uFillTx/>
                <a:latin typeface="Arial"/>
                <a:ea typeface="Arial"/>
                <a:cs typeface="Arial"/>
                <a:sym typeface="Arial"/>
              </a:defRPr>
            </a:lvl2pPr>
            <a:lvl3pPr marL="0" marR="0" indent="39687" algn="l" defTabSz="914400" rtl="0" latinLnBrk="0">
              <a:lnSpc>
                <a:spcPct val="100000"/>
              </a:lnSpc>
              <a:spcBef>
                <a:spcPts val="0"/>
              </a:spcBef>
              <a:spcAft>
                <a:spcPts val="0"/>
              </a:spcAft>
              <a:buClrTx/>
              <a:buSzTx/>
              <a:buFontTx/>
              <a:buNone/>
              <a:tabLst/>
              <a:defRPr sz="2800" b="1" i="0" u="none" strike="noStrike" cap="none" spc="0" baseline="0">
                <a:ln>
                  <a:noFill/>
                </a:ln>
                <a:solidFill>
                  <a:srgbClr val="808080"/>
                </a:solidFill>
                <a:uFillTx/>
                <a:latin typeface="Arial"/>
                <a:ea typeface="Arial"/>
                <a:cs typeface="Arial"/>
                <a:sym typeface="Arial"/>
              </a:defRPr>
            </a:lvl3pPr>
            <a:lvl4pPr marL="0" marR="0" indent="39687" algn="l" defTabSz="914400" rtl="0" latinLnBrk="0">
              <a:lnSpc>
                <a:spcPct val="100000"/>
              </a:lnSpc>
              <a:spcBef>
                <a:spcPts val="0"/>
              </a:spcBef>
              <a:spcAft>
                <a:spcPts val="0"/>
              </a:spcAft>
              <a:buClrTx/>
              <a:buSzTx/>
              <a:buFontTx/>
              <a:buNone/>
              <a:tabLst/>
              <a:defRPr sz="2800" b="1" i="0" u="none" strike="noStrike" cap="none" spc="0" baseline="0">
                <a:ln>
                  <a:noFill/>
                </a:ln>
                <a:solidFill>
                  <a:srgbClr val="808080"/>
                </a:solidFill>
                <a:uFillTx/>
                <a:latin typeface="Arial"/>
                <a:ea typeface="Arial"/>
                <a:cs typeface="Arial"/>
                <a:sym typeface="Arial"/>
              </a:defRPr>
            </a:lvl4pPr>
            <a:lvl5pPr marL="0" marR="0" indent="39687" algn="l" defTabSz="914400" rtl="0" latinLnBrk="0">
              <a:lnSpc>
                <a:spcPct val="100000"/>
              </a:lnSpc>
              <a:spcBef>
                <a:spcPts val="0"/>
              </a:spcBef>
              <a:spcAft>
                <a:spcPts val="0"/>
              </a:spcAft>
              <a:buClrTx/>
              <a:buSzTx/>
              <a:buFontTx/>
              <a:buNone/>
              <a:tabLst/>
              <a:defRPr sz="2800" b="1" i="0" u="none" strike="noStrike" cap="none" spc="0" baseline="0">
                <a:ln>
                  <a:noFill/>
                </a:ln>
                <a:solidFill>
                  <a:srgbClr val="808080"/>
                </a:solidFill>
                <a:uFillTx/>
                <a:latin typeface="Arial"/>
                <a:ea typeface="Arial"/>
                <a:cs typeface="Arial"/>
                <a:sym typeface="Arial"/>
              </a:defRPr>
            </a:lvl5pPr>
            <a:lvl6pPr marL="0" marR="0" indent="496887" algn="l" defTabSz="914400" rtl="0" latinLnBrk="0">
              <a:lnSpc>
                <a:spcPct val="100000"/>
              </a:lnSpc>
              <a:spcBef>
                <a:spcPts val="0"/>
              </a:spcBef>
              <a:spcAft>
                <a:spcPts val="0"/>
              </a:spcAft>
              <a:buClrTx/>
              <a:buSzTx/>
              <a:buFontTx/>
              <a:buNone/>
              <a:tabLst/>
              <a:defRPr sz="2800" b="1" i="0" u="none" strike="noStrike" cap="none" spc="0" baseline="0">
                <a:ln>
                  <a:noFill/>
                </a:ln>
                <a:solidFill>
                  <a:srgbClr val="808080"/>
                </a:solidFill>
                <a:uFillTx/>
                <a:latin typeface="Arial"/>
                <a:ea typeface="Arial"/>
                <a:cs typeface="Arial"/>
                <a:sym typeface="Arial"/>
              </a:defRPr>
            </a:lvl6pPr>
            <a:lvl7pPr marL="0" marR="0" indent="954087" algn="l" defTabSz="914400" rtl="0" latinLnBrk="0">
              <a:lnSpc>
                <a:spcPct val="100000"/>
              </a:lnSpc>
              <a:spcBef>
                <a:spcPts val="0"/>
              </a:spcBef>
              <a:spcAft>
                <a:spcPts val="0"/>
              </a:spcAft>
              <a:buClrTx/>
              <a:buSzTx/>
              <a:buFontTx/>
              <a:buNone/>
              <a:tabLst/>
              <a:defRPr sz="2800" b="1" i="0" u="none" strike="noStrike" cap="none" spc="0" baseline="0">
                <a:ln>
                  <a:noFill/>
                </a:ln>
                <a:solidFill>
                  <a:srgbClr val="808080"/>
                </a:solidFill>
                <a:uFillTx/>
                <a:latin typeface="Arial"/>
                <a:ea typeface="Arial"/>
                <a:cs typeface="Arial"/>
                <a:sym typeface="Arial"/>
              </a:defRPr>
            </a:lvl7pPr>
            <a:lvl8pPr marL="0" marR="0" indent="1411287" algn="l" defTabSz="914400" rtl="0" latinLnBrk="0">
              <a:lnSpc>
                <a:spcPct val="100000"/>
              </a:lnSpc>
              <a:spcBef>
                <a:spcPts val="0"/>
              </a:spcBef>
              <a:spcAft>
                <a:spcPts val="0"/>
              </a:spcAft>
              <a:buClrTx/>
              <a:buSzTx/>
              <a:buFontTx/>
              <a:buNone/>
              <a:tabLst/>
              <a:defRPr sz="2800" b="1" i="0" u="none" strike="noStrike" cap="none" spc="0" baseline="0">
                <a:ln>
                  <a:noFill/>
                </a:ln>
                <a:solidFill>
                  <a:srgbClr val="808080"/>
                </a:solidFill>
                <a:uFillTx/>
                <a:latin typeface="Arial"/>
                <a:ea typeface="Arial"/>
                <a:cs typeface="Arial"/>
                <a:sym typeface="Arial"/>
              </a:defRPr>
            </a:lvl8pPr>
            <a:lvl9pPr marL="0" marR="0" indent="1868487" algn="l" defTabSz="914400" rtl="0" latinLnBrk="0">
              <a:lnSpc>
                <a:spcPct val="100000"/>
              </a:lnSpc>
              <a:spcBef>
                <a:spcPts val="0"/>
              </a:spcBef>
              <a:spcAft>
                <a:spcPts val="0"/>
              </a:spcAft>
              <a:buClrTx/>
              <a:buSzTx/>
              <a:buFontTx/>
              <a:buNone/>
              <a:tabLst/>
              <a:defRPr sz="2800" b="1" i="0" u="none" strike="noStrike" cap="none" spc="0" baseline="0">
                <a:ln>
                  <a:noFill/>
                </a:ln>
                <a:solidFill>
                  <a:srgbClr val="808080"/>
                </a:solidFill>
                <a:uFillTx/>
                <a:latin typeface="Arial"/>
                <a:ea typeface="Arial"/>
                <a:cs typeface="Arial"/>
                <a:sym typeface="Arial"/>
              </a:defRPr>
            </a:lvl9pPr>
          </a:lstStyle>
          <a:p>
            <a:pPr algn="ctr" hangingPunct="1"/>
            <a:r>
              <a:rPr lang="fr-FR" dirty="0"/>
              <a:t>La marque employeur </a:t>
            </a:r>
          </a:p>
        </p:txBody>
      </p:sp>
      <p:pic>
        <p:nvPicPr>
          <p:cNvPr id="2" name="Image 1">
            <a:extLst>
              <a:ext uri="{FF2B5EF4-FFF2-40B4-BE49-F238E27FC236}">
                <a16:creationId xmlns:a16="http://schemas.microsoft.com/office/drawing/2014/main" id="{227F8B0F-7E2B-7B4B-BC3F-CAA9273BFCCA}"/>
              </a:ext>
            </a:extLst>
          </p:cNvPr>
          <p:cNvPicPr>
            <a:picLocks noChangeAspect="1"/>
          </p:cNvPicPr>
          <p:nvPr/>
        </p:nvPicPr>
        <p:blipFill>
          <a:blip r:embed="rId2"/>
          <a:stretch>
            <a:fillRect/>
          </a:stretch>
        </p:blipFill>
        <p:spPr>
          <a:xfrm>
            <a:off x="177290" y="280620"/>
            <a:ext cx="2068532" cy="1041889"/>
          </a:xfrm>
          <a:prstGeom prst="rect">
            <a:avLst/>
          </a:prstGeom>
        </p:spPr>
      </p:pic>
      <p:sp>
        <p:nvSpPr>
          <p:cNvPr id="6" name="Espace réservé du texte 5">
            <a:extLst>
              <a:ext uri="{FF2B5EF4-FFF2-40B4-BE49-F238E27FC236}">
                <a16:creationId xmlns:a16="http://schemas.microsoft.com/office/drawing/2014/main" id="{6DFFB9C5-DFE4-4F4D-A2CF-CA7FFD194DA6}"/>
              </a:ext>
            </a:extLst>
          </p:cNvPr>
          <p:cNvSpPr>
            <a:spLocks noGrp="1"/>
          </p:cNvSpPr>
          <p:nvPr>
            <p:ph type="body" idx="1"/>
          </p:nvPr>
        </p:nvSpPr>
        <p:spPr>
          <a:xfrm>
            <a:off x="468312" y="1628775"/>
            <a:ext cx="8229601" cy="4627059"/>
          </a:xfrm>
        </p:spPr>
        <p:txBody>
          <a:bodyPr>
            <a:normAutofit/>
          </a:bodyPr>
          <a:lstStyle/>
          <a:p>
            <a:pPr marL="39687" indent="0">
              <a:buNone/>
            </a:pPr>
            <a:r>
              <a:rPr lang="fr-FR" dirty="0"/>
              <a:t>Plusieurs start-up qui se sont saisies du concept de marque employeur :</a:t>
            </a:r>
          </a:p>
          <a:p>
            <a:pPr marL="0" indent="0">
              <a:buNone/>
            </a:pPr>
            <a:endParaRPr lang="fr-FR" dirty="0"/>
          </a:p>
          <a:p>
            <a:r>
              <a:rPr lang="fr-FR" dirty="0"/>
              <a:t>Parlons RH : téléchargez le livre blanc « Comment déployer une démarche de marque employeur ? » comprenez la méthodologie et repérez les erreurs les plus fréquentes. </a:t>
            </a:r>
          </a:p>
          <a:p>
            <a:r>
              <a:rPr lang="fr-FR" dirty="0">
                <a:hlinkClick r:id="rId3"/>
              </a:rPr>
              <a:t>https://www.parlonsrh.com/media/livres-blancs/</a:t>
            </a:r>
            <a:endParaRPr lang="fr-FR" dirty="0"/>
          </a:p>
          <a:p>
            <a:endParaRPr lang="fr-FR" dirty="0"/>
          </a:p>
          <a:p>
            <a:r>
              <a:rPr lang="fr-FR" dirty="0"/>
              <a:t>Allez sur : </a:t>
            </a:r>
            <a:r>
              <a:rPr lang="fr-FR" dirty="0">
                <a:solidFill>
                  <a:srgbClr val="0000FF"/>
                </a:solidFill>
                <a:hlinkClick r:id="rId4">
                  <a:extLst>
                    <a:ext uri="{A12FA001-AC4F-418D-AE19-62706E023703}">
                      <ahyp:hlinkClr xmlns:ahyp="http://schemas.microsoft.com/office/drawing/2018/hyperlinkcolor" val="tx"/>
                    </a:ext>
                  </a:extLst>
                </a:hlinkClick>
              </a:rPr>
              <a:t>https://www.leslivresblancs.fr/</a:t>
            </a:r>
            <a:r>
              <a:rPr lang="fr-FR" dirty="0">
                <a:solidFill>
                  <a:srgbClr val="0000FF"/>
                </a:solidFill>
              </a:rPr>
              <a:t> </a:t>
            </a:r>
            <a:r>
              <a:rPr lang="fr-FR" dirty="0"/>
              <a:t>et chercher un livre blanc sur le ME. </a:t>
            </a:r>
          </a:p>
          <a:p>
            <a:r>
              <a:rPr lang="fr-FR" dirty="0"/>
              <a:t>Quel concept vous parait indissociable de celui de ME ? </a:t>
            </a:r>
          </a:p>
          <a:p>
            <a:endParaRPr lang="fr-FR" dirty="0"/>
          </a:p>
          <a:p>
            <a:r>
              <a:rPr lang="fr-FR" dirty="0"/>
              <a:t>Rendez-vous sur le site </a:t>
            </a:r>
            <a:r>
              <a:rPr lang="fr-FR" dirty="0" err="1"/>
              <a:t>Welcome</a:t>
            </a:r>
            <a:r>
              <a:rPr lang="fr-FR" dirty="0"/>
              <a:t> to the Jungle </a:t>
            </a:r>
          </a:p>
          <a:p>
            <a:endParaRPr lang="fr-FR" dirty="0"/>
          </a:p>
          <a:p>
            <a:r>
              <a:rPr lang="fr-FR" dirty="0"/>
              <a:t>Rendez-vous sur le site </a:t>
            </a:r>
            <a:r>
              <a:rPr lang="fr-FR" dirty="0" err="1"/>
              <a:t>Glassdoor</a:t>
            </a:r>
            <a:r>
              <a:rPr lang="fr-FR" dirty="0"/>
              <a:t> et cherchez votre entreprise sinon tapez « alternance RH ». </a:t>
            </a:r>
            <a:r>
              <a:rPr lang="fr-FR"/>
              <a:t>Que trouvez-vous </a:t>
            </a:r>
            <a:r>
              <a:rPr lang="fr-FR" dirty="0"/>
              <a:t>? </a:t>
            </a:r>
          </a:p>
          <a:p>
            <a:endParaRPr lang="fr-FR" dirty="0"/>
          </a:p>
          <a:p>
            <a:endParaRPr lang="fr-FR" dirty="0"/>
          </a:p>
        </p:txBody>
      </p:sp>
    </p:spTree>
    <p:extLst>
      <p:ext uri="{BB962C8B-B14F-4D97-AF65-F5344CB8AC3E}">
        <p14:creationId xmlns:p14="http://schemas.microsoft.com/office/powerpoint/2010/main" val="3799305965"/>
      </p:ext>
    </p:extLst>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Calendrier de l’année</a:t>
            </a:r>
          </a:p>
        </p:txBody>
      </p:sp>
      <p:sp>
        <p:nvSpPr>
          <p:cNvPr id="4" name="Espace réservé de la date 3"/>
          <p:cNvSpPr>
            <a:spLocks noGrp="1"/>
          </p:cNvSpPr>
          <p:nvPr>
            <p:ph type="dt" sz="half" idx="10"/>
          </p:nvPr>
        </p:nvSpPr>
        <p:spPr/>
        <p:txBody>
          <a:bodyPr/>
          <a:lstStyle/>
          <a:p>
            <a:fld id="{CFFC5582-9170-4D6E-86CD-EC697FFE3AB2}" type="datetime1">
              <a:rPr lang="fr-FR" smtClean="0"/>
              <a:t>04/10/2023</a:t>
            </a:fld>
            <a:endParaRPr lang="fr-FR"/>
          </a:p>
        </p:txBody>
      </p:sp>
      <p:sp>
        <p:nvSpPr>
          <p:cNvPr id="5" name="Espace réservé du numéro de diapositive 4"/>
          <p:cNvSpPr>
            <a:spLocks noGrp="1"/>
          </p:cNvSpPr>
          <p:nvPr>
            <p:ph type="sldNum" sz="quarter" idx="12"/>
          </p:nvPr>
        </p:nvSpPr>
        <p:spPr/>
        <p:txBody>
          <a:bodyPr/>
          <a:lstStyle/>
          <a:p>
            <a:fld id="{76D3B6CB-722A-4B8E-9787-9814958463A7}" type="slidenum">
              <a:rPr lang="fr-FR" smtClean="0"/>
              <a:t>2</a:t>
            </a:fld>
            <a:endParaRPr lang="fr-FR"/>
          </a:p>
        </p:txBody>
      </p:sp>
      <p:sp>
        <p:nvSpPr>
          <p:cNvPr id="8" name="Shape 49">
            <a:extLst>
              <a:ext uri="{FF2B5EF4-FFF2-40B4-BE49-F238E27FC236}">
                <a16:creationId xmlns:a16="http://schemas.microsoft.com/office/drawing/2014/main" id="{5F00ED42-477A-284F-8482-E89665DBB9BF}"/>
              </a:ext>
            </a:extLst>
          </p:cNvPr>
          <p:cNvSpPr>
            <a:spLocks noGrp="1"/>
          </p:cNvSpPr>
          <p:nvPr>
            <p:ph idx="1"/>
          </p:nvPr>
        </p:nvSpPr>
        <p:spPr>
          <a:prstGeom prst="rect">
            <a:avLst/>
          </a:prstGeom>
          <a:solidFill>
            <a:srgbClr val="9ED3D7"/>
          </a:solidFill>
          <a:ln w="57150">
            <a:solidFill>
              <a:schemeClr val="tx1"/>
            </a:solidFill>
          </a:ln>
        </p:spPr>
        <p:txBody>
          <a:bodyPr>
            <a:normAutofit/>
          </a:bodyPr>
          <a:lstStyle/>
          <a:p>
            <a:pPr>
              <a:buChar char="■"/>
              <a:defRPr sz="1600" b="1"/>
            </a:pPr>
            <a:endParaRPr dirty="0"/>
          </a:p>
          <a:p>
            <a:pPr>
              <a:buChar char="■"/>
              <a:defRPr sz="1600" b="1">
                <a:solidFill>
                  <a:srgbClr val="FFFFFF"/>
                </a:solidFill>
              </a:defRPr>
            </a:pPr>
            <a:r>
              <a:rPr lang="fr-FR" dirty="0">
                <a:solidFill>
                  <a:schemeClr val="bg1"/>
                </a:solidFill>
              </a:rPr>
              <a:t>Jeu</a:t>
            </a:r>
            <a:r>
              <a:rPr dirty="0">
                <a:solidFill>
                  <a:schemeClr val="bg1"/>
                </a:solidFill>
              </a:rPr>
              <a:t>di </a:t>
            </a:r>
            <a:r>
              <a:rPr lang="fr-FR" dirty="0">
                <a:solidFill>
                  <a:schemeClr val="bg1"/>
                </a:solidFill>
              </a:rPr>
              <a:t>31 août matin</a:t>
            </a:r>
          </a:p>
          <a:p>
            <a:pPr>
              <a:buFont typeface="Wingdings"/>
              <a:buChar char="■"/>
              <a:defRPr sz="1600" b="1">
                <a:solidFill>
                  <a:srgbClr val="FFFFFF"/>
                </a:solidFill>
              </a:defRPr>
            </a:pPr>
            <a:r>
              <a:rPr lang="fr-FR" dirty="0">
                <a:solidFill>
                  <a:schemeClr val="bg1"/>
                </a:solidFill>
              </a:rPr>
              <a:t>Lundi 4 septembre après midi</a:t>
            </a:r>
          </a:p>
          <a:p>
            <a:pPr>
              <a:buFont typeface="Wingdings"/>
              <a:buChar char="■"/>
              <a:defRPr sz="1600" b="1">
                <a:solidFill>
                  <a:srgbClr val="FFFFFF"/>
                </a:solidFill>
              </a:defRPr>
            </a:pPr>
            <a:r>
              <a:rPr lang="fr-FR" dirty="0">
                <a:solidFill>
                  <a:schemeClr val="bg1"/>
                </a:solidFill>
              </a:rPr>
              <a:t>Mercredi 6 septembre après midi</a:t>
            </a:r>
            <a:endParaRPr dirty="0">
              <a:solidFill>
                <a:schemeClr val="bg1"/>
              </a:solidFill>
            </a:endParaRPr>
          </a:p>
          <a:p>
            <a:pPr>
              <a:buChar char="■"/>
              <a:defRPr sz="1600" b="1">
                <a:solidFill>
                  <a:srgbClr val="FFFFFF"/>
                </a:solidFill>
              </a:defRPr>
            </a:pPr>
            <a:r>
              <a:rPr lang="fr-FR" dirty="0">
                <a:solidFill>
                  <a:srgbClr val="FF0000"/>
                </a:solidFill>
              </a:rPr>
              <a:t>Mercredi 4 octobre après midi</a:t>
            </a:r>
          </a:p>
          <a:p>
            <a:pPr>
              <a:buChar char="■"/>
              <a:defRPr sz="1600" b="1">
                <a:solidFill>
                  <a:srgbClr val="FFFFFF"/>
                </a:solidFill>
              </a:defRPr>
            </a:pPr>
            <a:r>
              <a:rPr lang="fr-FR" dirty="0"/>
              <a:t>Vendredi 10 novembre </a:t>
            </a:r>
            <a:r>
              <a:rPr lang="fr-FR" dirty="0">
                <a:solidFill>
                  <a:schemeClr val="bg1"/>
                </a:solidFill>
              </a:rPr>
              <a:t>après midi</a:t>
            </a:r>
          </a:p>
          <a:p>
            <a:pPr>
              <a:buFont typeface="Arial" panose="020B0604020202020204" pitchFamily="34" charset="0"/>
              <a:buChar char="■"/>
              <a:defRPr sz="1600" b="1">
                <a:solidFill>
                  <a:srgbClr val="FFFFFF"/>
                </a:solidFill>
              </a:defRPr>
            </a:pPr>
            <a:r>
              <a:rPr lang="fr-FR" dirty="0"/>
              <a:t>Jeudi 11 janvier après midi</a:t>
            </a:r>
            <a:endParaRPr lang="fr-FR" dirty="0">
              <a:solidFill>
                <a:schemeClr val="bg1"/>
              </a:solidFill>
            </a:endParaRPr>
          </a:p>
          <a:p>
            <a:pPr>
              <a:buChar char="■"/>
              <a:defRPr sz="1600" b="1">
                <a:solidFill>
                  <a:srgbClr val="FFFFFF"/>
                </a:solidFill>
              </a:defRPr>
            </a:pPr>
            <a:r>
              <a:rPr lang="fr-FR" dirty="0"/>
              <a:t>Lundi 29 janvier </a:t>
            </a:r>
            <a:r>
              <a:rPr lang="fr-FR" dirty="0">
                <a:solidFill>
                  <a:schemeClr val="bg1"/>
                </a:solidFill>
              </a:rPr>
              <a:t>matin</a:t>
            </a:r>
            <a:endParaRPr lang="fr-FR" dirty="0"/>
          </a:p>
          <a:p>
            <a:pPr>
              <a:buChar char="■"/>
              <a:defRPr sz="1600" b="1">
                <a:solidFill>
                  <a:srgbClr val="FFFFFF"/>
                </a:solidFill>
              </a:defRPr>
            </a:pPr>
            <a:r>
              <a:rPr lang="fr-FR" dirty="0"/>
              <a:t>Jeu</a:t>
            </a:r>
            <a:r>
              <a:rPr dirty="0"/>
              <a:t>di </a:t>
            </a:r>
            <a:r>
              <a:rPr lang="fr-FR" dirty="0"/>
              <a:t>21 mars après midi</a:t>
            </a:r>
          </a:p>
          <a:p>
            <a:pPr>
              <a:buFont typeface="Wingdings"/>
              <a:buChar char="■"/>
              <a:defRPr sz="1600" b="1">
                <a:solidFill>
                  <a:srgbClr val="FFFFFF"/>
                </a:solidFill>
              </a:defRPr>
            </a:pPr>
            <a:r>
              <a:rPr lang="fr-FR" dirty="0"/>
              <a:t>Mardi 2 avril matin</a:t>
            </a:r>
            <a:endParaRPr dirty="0"/>
          </a:p>
          <a:p>
            <a:pPr>
              <a:buChar char="■"/>
              <a:defRPr sz="1600" b="1">
                <a:solidFill>
                  <a:srgbClr val="FFFFFF"/>
                </a:solidFill>
              </a:defRPr>
            </a:pPr>
            <a:r>
              <a:rPr lang="fr-FR" dirty="0"/>
              <a:t>Mercredi 24 avril après midi</a:t>
            </a:r>
            <a:endParaRPr dirty="0"/>
          </a:p>
        </p:txBody>
      </p:sp>
    </p:spTree>
    <p:extLst>
      <p:ext uri="{BB962C8B-B14F-4D97-AF65-F5344CB8AC3E}">
        <p14:creationId xmlns:p14="http://schemas.microsoft.com/office/powerpoint/2010/main" val="2509749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Planning des interventions</a:t>
            </a:r>
          </a:p>
        </p:txBody>
      </p:sp>
      <p:graphicFrame>
        <p:nvGraphicFramePr>
          <p:cNvPr id="9" name="Table 128">
            <a:extLst>
              <a:ext uri="{FF2B5EF4-FFF2-40B4-BE49-F238E27FC236}">
                <a16:creationId xmlns:a16="http://schemas.microsoft.com/office/drawing/2014/main" id="{5B464EEE-9735-8047-A20E-1A376BA2D6B2}"/>
              </a:ext>
            </a:extLst>
          </p:cNvPr>
          <p:cNvGraphicFramePr>
            <a:graphicFrameLocks noGrp="1"/>
          </p:cNvGraphicFramePr>
          <p:nvPr>
            <p:ph idx="1"/>
            <p:extLst>
              <p:ext uri="{D42A27DB-BD31-4B8C-83A1-F6EECF244321}">
                <p14:modId xmlns:p14="http://schemas.microsoft.com/office/powerpoint/2010/main" val="1975951786"/>
              </p:ext>
            </p:extLst>
          </p:nvPr>
        </p:nvGraphicFramePr>
        <p:xfrm>
          <a:off x="457200" y="1196752"/>
          <a:ext cx="8330207" cy="5032420"/>
        </p:xfrm>
        <a:graphic>
          <a:graphicData uri="http://schemas.openxmlformats.org/drawingml/2006/table">
            <a:tbl>
              <a:tblPr firstRow="1"/>
              <a:tblGrid>
                <a:gridCol w="841375">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gridCol w="2952328">
                  <a:extLst>
                    <a:ext uri="{9D8B030D-6E8A-4147-A177-3AD203B41FA5}">
                      <a16:colId xmlns:a16="http://schemas.microsoft.com/office/drawing/2014/main" val="20002"/>
                    </a:ext>
                  </a:extLst>
                </a:gridCol>
              </a:tblGrid>
              <a:tr h="719338">
                <a:tc>
                  <a:txBody>
                    <a:bodyPr/>
                    <a:lstStyle/>
                    <a:p>
                      <a:pPr algn="ctr">
                        <a:tabLst>
                          <a:tab pos="914400" algn="l"/>
                        </a:tabLst>
                        <a:defRPr sz="1800" b="0"/>
                      </a:pPr>
                      <a:r>
                        <a:rPr sz="2000" b="1" dirty="0">
                          <a:solidFill>
                            <a:srgbClr val="3B00A4"/>
                          </a:solidFill>
                        </a:rPr>
                        <a:t>Date</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a:tabLst>
                          <a:tab pos="914400" algn="l"/>
                        </a:tabLst>
                        <a:defRPr sz="1800" b="0"/>
                      </a:pPr>
                      <a:r>
                        <a:rPr lang="fr-FR" sz="2000" b="1" dirty="0">
                          <a:solidFill>
                            <a:srgbClr val="3B00A4"/>
                          </a:solidFill>
                        </a:rPr>
                        <a:t>Thèmes</a:t>
                      </a:r>
                      <a:endParaRPr sz="2000" b="1" dirty="0">
                        <a:solidFill>
                          <a:srgbClr val="3B00A4"/>
                        </a:solidFill>
                      </a:endParaRP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a:tabLst>
                          <a:tab pos="914400" algn="l"/>
                        </a:tabLst>
                        <a:defRPr sz="1800" b="0"/>
                      </a:pPr>
                      <a:r>
                        <a:rPr sz="2000" b="1" dirty="0">
                          <a:solidFill>
                            <a:srgbClr val="3B00A4"/>
                          </a:solidFill>
                        </a:rPr>
                        <a:t>Qui</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0000"/>
                  </a:ext>
                </a:extLst>
              </a:tr>
              <a:tr h="411050">
                <a:tc>
                  <a:txBody>
                    <a:bodyPr/>
                    <a:lstStyle/>
                    <a:p>
                      <a:pPr algn="l">
                        <a:tabLst>
                          <a:tab pos="914400" algn="l"/>
                        </a:tabLst>
                        <a:defRPr sz="1800"/>
                      </a:pPr>
                      <a:r>
                        <a:rPr lang="fr-FR" sz="2000" dirty="0"/>
                        <a:t>4/09</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buFontTx/>
                        <a:buNone/>
                        <a:defRPr sz="1600" b="1">
                          <a:solidFill>
                            <a:srgbClr val="FFFFFF"/>
                          </a:solidFill>
                        </a:defRPr>
                      </a:pPr>
                      <a:r>
                        <a:rPr lang="fr-FR" sz="2000" b="0" i="0" baseline="0" dirty="0">
                          <a:solidFill>
                            <a:schemeClr val="tx1"/>
                          </a:solidFill>
                        </a:rPr>
                        <a:t>Recruter sans discriminer </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tabLst>
                          <a:tab pos="914400" algn="l"/>
                        </a:tabLst>
                        <a:defRPr sz="1800"/>
                      </a:pPr>
                      <a:r>
                        <a:rPr lang="fr-FR" sz="2000" dirty="0">
                          <a:solidFill>
                            <a:schemeClr val="tx1"/>
                          </a:solidFill>
                        </a:rPr>
                        <a:t>Stella Roger Baho</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11050">
                <a:tc>
                  <a:txBody>
                    <a:bodyPr/>
                    <a:lstStyle/>
                    <a:p>
                      <a:pPr algn="l">
                        <a:tabLst>
                          <a:tab pos="914400" algn="l"/>
                        </a:tabLst>
                        <a:defRPr sz="1800"/>
                      </a:pPr>
                      <a:r>
                        <a:rPr lang="fr-FR" sz="2000" dirty="0">
                          <a:solidFill>
                            <a:schemeClr val="tx1"/>
                          </a:solidFill>
                        </a:rPr>
                        <a:t>6/09</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tabLst>
                          <a:tab pos="914400" algn="l"/>
                        </a:tabLst>
                        <a:defRPr sz="1800"/>
                      </a:pPr>
                      <a:r>
                        <a:rPr lang="fr-FR" sz="2000" dirty="0">
                          <a:solidFill>
                            <a:schemeClr val="tx1"/>
                          </a:solidFill>
                        </a:rPr>
                        <a:t>L’innovation dans le recrutement </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tabLst>
                          <a:tab pos="914400" algn="l"/>
                        </a:tabLst>
                        <a:defRPr sz="1800"/>
                      </a:pPr>
                      <a:r>
                        <a:rPr lang="fr-FR" sz="2000" dirty="0">
                          <a:solidFill>
                            <a:schemeClr val="tx1"/>
                          </a:solidFill>
                        </a:rPr>
                        <a:t>Mathias </a:t>
                      </a:r>
                      <a:r>
                        <a:rPr lang="fr-FR" sz="2000" dirty="0" err="1">
                          <a:solidFill>
                            <a:schemeClr val="tx1"/>
                          </a:solidFill>
                        </a:rPr>
                        <a:t>Elanur</a:t>
                      </a:r>
                      <a:r>
                        <a:rPr lang="fr-FR" sz="2000" dirty="0">
                          <a:solidFill>
                            <a:schemeClr val="tx1"/>
                          </a:solidFill>
                        </a:rPr>
                        <a:t> Jean</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02778">
                <a:tc>
                  <a:txBody>
                    <a:bodyPr/>
                    <a:lstStyle/>
                    <a:p>
                      <a:pPr algn="l">
                        <a:tabLst>
                          <a:tab pos="914400" algn="l"/>
                        </a:tabLst>
                        <a:defRPr sz="1800"/>
                      </a:pPr>
                      <a:r>
                        <a:rPr lang="fr-FR" sz="2000" dirty="0">
                          <a:highlight>
                            <a:srgbClr val="FFFF00"/>
                          </a:highlight>
                        </a:rPr>
                        <a:t>4/10</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tabLst>
                          <a:tab pos="914400" algn="l"/>
                        </a:tabLst>
                        <a:defRPr sz="1800"/>
                      </a:pPr>
                      <a:r>
                        <a:rPr lang="fr-FR" sz="2000" dirty="0">
                          <a:solidFill>
                            <a:schemeClr val="tx1"/>
                          </a:solidFill>
                          <a:highlight>
                            <a:srgbClr val="FFFF00"/>
                          </a:highlight>
                        </a:rPr>
                        <a:t>La marque employeur</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tabLst>
                          <a:tab pos="914400" algn="l"/>
                        </a:tabLst>
                        <a:defRPr sz="1800"/>
                      </a:pPr>
                      <a:r>
                        <a:rPr lang="fr-FR" sz="2000" dirty="0" err="1">
                          <a:solidFill>
                            <a:schemeClr val="tx1"/>
                          </a:solidFill>
                          <a:highlight>
                            <a:srgbClr val="FFFF00"/>
                          </a:highlight>
                        </a:rPr>
                        <a:t>Maïla</a:t>
                      </a:r>
                      <a:r>
                        <a:rPr lang="fr-FR" sz="2000" dirty="0">
                          <a:solidFill>
                            <a:schemeClr val="tx1"/>
                          </a:solidFill>
                          <a:highlight>
                            <a:srgbClr val="FFFF00"/>
                          </a:highlight>
                        </a:rPr>
                        <a:t>, </a:t>
                      </a:r>
                      <a:r>
                        <a:rPr lang="fr-FR" sz="2000" dirty="0" err="1">
                          <a:solidFill>
                            <a:schemeClr val="tx1"/>
                          </a:solidFill>
                          <a:highlight>
                            <a:srgbClr val="FFFF00"/>
                          </a:highlight>
                        </a:rPr>
                        <a:t>Rojda</a:t>
                      </a:r>
                      <a:r>
                        <a:rPr lang="fr-FR" sz="2000" dirty="0">
                          <a:solidFill>
                            <a:schemeClr val="tx1"/>
                          </a:solidFill>
                          <a:highlight>
                            <a:srgbClr val="FFFF00"/>
                          </a:highlight>
                        </a:rPr>
                        <a:t> </a:t>
                      </a:r>
                    </a:p>
                    <a:p>
                      <a:pPr algn="l">
                        <a:tabLst>
                          <a:tab pos="914400" algn="l"/>
                        </a:tabLst>
                        <a:defRPr sz="1800"/>
                      </a:pPr>
                      <a:endParaRPr lang="fr-FR" sz="2000" dirty="0">
                        <a:solidFill>
                          <a:schemeClr val="tx1"/>
                        </a:solidFill>
                        <a:highlight>
                          <a:srgbClr val="FFFF00"/>
                        </a:highlight>
                      </a:endParaRP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16244">
                <a:tc>
                  <a:txBody>
                    <a:bodyPr/>
                    <a:lstStyle/>
                    <a:p>
                      <a:pPr algn="l">
                        <a:tabLst>
                          <a:tab pos="914400" algn="l"/>
                        </a:tabLst>
                        <a:defRPr sz="1800"/>
                      </a:pPr>
                      <a:r>
                        <a:rPr lang="fr-FR" sz="2000" dirty="0"/>
                        <a:t>10/11</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800"/>
                      </a:pPr>
                      <a:r>
                        <a:rPr lang="fr-FR" sz="2100" dirty="0">
                          <a:solidFill>
                            <a:schemeClr val="tx1"/>
                          </a:solidFill>
                        </a:rPr>
                        <a:t>La cooptation</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800"/>
                      </a:pPr>
                      <a:r>
                        <a:rPr lang="fr-FR" sz="2100" dirty="0">
                          <a:solidFill>
                            <a:schemeClr val="tx1"/>
                          </a:solidFill>
                        </a:rPr>
                        <a:t>Mireille et Alexandru</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11050">
                <a:tc>
                  <a:txBody>
                    <a:bodyPr/>
                    <a:lstStyle/>
                    <a:p>
                      <a:pPr algn="l">
                        <a:tabLst>
                          <a:tab pos="914400" algn="l"/>
                        </a:tabLst>
                        <a:defRPr sz="1800"/>
                      </a:pPr>
                      <a:r>
                        <a:rPr lang="fr-FR" sz="2000" dirty="0"/>
                        <a:t>11/01</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tabLst>
                          <a:tab pos="914400" algn="l"/>
                        </a:tabLst>
                        <a:defRPr sz="1800"/>
                      </a:pPr>
                      <a:r>
                        <a:rPr lang="fr-FR" sz="2000" dirty="0">
                          <a:solidFill>
                            <a:schemeClr val="tx1"/>
                          </a:solidFill>
                        </a:rPr>
                        <a:t>Le recrutement à l’international</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tabLst>
                          <a:tab pos="914400" algn="l"/>
                        </a:tabLst>
                        <a:defRPr sz="1800"/>
                      </a:pPr>
                      <a:r>
                        <a:rPr lang="fr-FR" sz="2000" dirty="0">
                          <a:solidFill>
                            <a:schemeClr val="tx1"/>
                          </a:solidFill>
                        </a:rPr>
                        <a:t>Solène </a:t>
                      </a:r>
                      <a:r>
                        <a:rPr lang="fr-FR" sz="2000" dirty="0" err="1">
                          <a:solidFill>
                            <a:schemeClr val="tx1"/>
                          </a:solidFill>
                        </a:rPr>
                        <a:t>Téné</a:t>
                      </a:r>
                      <a:r>
                        <a:rPr lang="fr-FR" sz="2000" dirty="0">
                          <a:solidFill>
                            <a:schemeClr val="tx1"/>
                          </a:solidFill>
                        </a:rPr>
                        <a:t> Nomma</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11050">
                <a:tc>
                  <a:txBody>
                    <a:bodyPr/>
                    <a:lstStyle/>
                    <a:p>
                      <a:pPr algn="l">
                        <a:tabLst>
                          <a:tab pos="914400" algn="l"/>
                        </a:tabLst>
                        <a:defRPr sz="1800"/>
                      </a:pPr>
                      <a:r>
                        <a:rPr lang="fr-FR" sz="2000" dirty="0"/>
                        <a:t>29/01</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tabLst>
                          <a:tab pos="914400" algn="l"/>
                        </a:tabLst>
                        <a:defRPr sz="1800"/>
                      </a:pPr>
                      <a:r>
                        <a:rPr lang="fr-FR" sz="2000" dirty="0">
                          <a:solidFill>
                            <a:schemeClr val="tx1"/>
                          </a:solidFill>
                        </a:rPr>
                        <a:t>Les outils digitaux</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tabLst>
                          <a:tab pos="914400" algn="l"/>
                        </a:tabLst>
                        <a:defRPr sz="1800"/>
                      </a:pPr>
                      <a:r>
                        <a:rPr lang="fr-FR" sz="2000" dirty="0" err="1">
                          <a:solidFill>
                            <a:schemeClr val="tx1"/>
                          </a:solidFill>
                        </a:rPr>
                        <a:t>Navina</a:t>
                      </a:r>
                      <a:r>
                        <a:rPr lang="fr-FR" sz="2000" dirty="0">
                          <a:solidFill>
                            <a:schemeClr val="tx1"/>
                          </a:solidFill>
                        </a:rPr>
                        <a:t> Sabrina </a:t>
                      </a:r>
                      <a:r>
                        <a:rPr lang="fr-FR" sz="2000" dirty="0" err="1">
                          <a:solidFill>
                            <a:schemeClr val="tx1"/>
                          </a:solidFill>
                        </a:rPr>
                        <a:t>Chririne</a:t>
                      </a:r>
                      <a:endParaRPr lang="fr-FR" sz="2000" dirty="0">
                        <a:solidFill>
                          <a:schemeClr val="tx1"/>
                        </a:solidFill>
                      </a:endParaRP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11050">
                <a:tc>
                  <a:txBody>
                    <a:bodyPr/>
                    <a:lstStyle/>
                    <a:p>
                      <a:pPr algn="l">
                        <a:tabLst>
                          <a:tab pos="914400" algn="l"/>
                        </a:tabLst>
                        <a:defRPr sz="1800"/>
                      </a:pPr>
                      <a:r>
                        <a:rPr lang="fr-FR" sz="2000" dirty="0"/>
                        <a:t>21/03</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tabLst>
                          <a:tab pos="914400" algn="l"/>
                        </a:tabLst>
                        <a:defRPr sz="1800"/>
                      </a:pPr>
                      <a:r>
                        <a:rPr lang="fr-FR" sz="2000" dirty="0"/>
                        <a:t>L’entretien de recrutement</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tabLst>
                          <a:tab pos="914400" algn="l"/>
                        </a:tabLst>
                        <a:defRPr sz="1800"/>
                      </a:pPr>
                      <a:r>
                        <a:rPr lang="fr-FR" sz="2000" dirty="0" err="1"/>
                        <a:t>Myriem</a:t>
                      </a:r>
                      <a:r>
                        <a:rPr lang="fr-FR" sz="2000" dirty="0"/>
                        <a:t> Ines</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11050">
                <a:tc>
                  <a:txBody>
                    <a:bodyPr/>
                    <a:lstStyle/>
                    <a:p>
                      <a:pPr marL="0" marR="0" indent="0" algn="l" defTabSz="914400" rtl="0" eaLnBrk="1" fontAlgn="auto" latinLnBrk="0" hangingPunct="1">
                        <a:lnSpc>
                          <a:spcPct val="100000"/>
                        </a:lnSpc>
                        <a:spcBef>
                          <a:spcPts val="0"/>
                        </a:spcBef>
                        <a:spcAft>
                          <a:spcPts val="0"/>
                        </a:spcAft>
                        <a:buClrTx/>
                        <a:buSzTx/>
                        <a:buFontTx/>
                        <a:buNone/>
                        <a:tabLst>
                          <a:tab pos="914400" algn="l"/>
                        </a:tabLst>
                        <a:defRPr sz="1800"/>
                      </a:pPr>
                      <a:r>
                        <a:rPr lang="fr-FR" sz="2000" dirty="0"/>
                        <a:t>02/04</a:t>
                      </a:r>
                      <a:endParaRPr lang="mr-IN" sz="2000" dirty="0"/>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tabLst>
                          <a:tab pos="914400" algn="l"/>
                        </a:tabLst>
                        <a:defRPr sz="1800"/>
                      </a:pPr>
                      <a:r>
                        <a:rPr lang="fr-FR" sz="2000" dirty="0"/>
                        <a:t>Les travailleurs handicapés</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tabLst>
                          <a:tab pos="914400" algn="l"/>
                        </a:tabLst>
                        <a:defRPr sz="1800"/>
                      </a:pPr>
                      <a:r>
                        <a:rPr lang="fr-FR" sz="2000" dirty="0"/>
                        <a:t>Anouar Janet</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10320970"/>
                  </a:ext>
                </a:extLst>
              </a:tr>
              <a:tr h="719338">
                <a:tc>
                  <a:txBody>
                    <a:bodyPr/>
                    <a:lstStyle/>
                    <a:p>
                      <a:pPr marL="0" marR="0" indent="0" algn="l" defTabSz="914400" rtl="0" eaLnBrk="1" fontAlgn="auto" latinLnBrk="0" hangingPunct="1">
                        <a:lnSpc>
                          <a:spcPct val="100000"/>
                        </a:lnSpc>
                        <a:spcBef>
                          <a:spcPts val="0"/>
                        </a:spcBef>
                        <a:spcAft>
                          <a:spcPts val="0"/>
                        </a:spcAft>
                        <a:buClrTx/>
                        <a:buSzTx/>
                        <a:buFontTx/>
                        <a:buNone/>
                        <a:tabLst>
                          <a:tab pos="914400" algn="l"/>
                        </a:tabLst>
                        <a:defRPr sz="1800"/>
                      </a:pPr>
                      <a:r>
                        <a:rPr lang="fr-FR" sz="2000" dirty="0"/>
                        <a:t>24</a:t>
                      </a:r>
                      <a:r>
                        <a:rPr lang="mr-IN" sz="2000" dirty="0"/>
                        <a:t>/</a:t>
                      </a:r>
                      <a:r>
                        <a:rPr lang="fr-FR" sz="2000" dirty="0"/>
                        <a:t>04</a:t>
                      </a:r>
                      <a:endParaRPr lang="mr-IN" sz="2000" dirty="0"/>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tabLst>
                          <a:tab pos="914400" algn="l"/>
                        </a:tabLst>
                        <a:defRPr sz="1800"/>
                      </a:pPr>
                      <a:r>
                        <a:rPr lang="fr-FR" sz="2000" dirty="0"/>
                        <a:t>L’intégration des nouveaux embauchés</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tabLst>
                          <a:tab pos="914400" algn="l"/>
                        </a:tabLst>
                        <a:defRPr sz="1800"/>
                      </a:pPr>
                      <a:r>
                        <a:rPr lang="fr-FR" sz="2000" dirty="0"/>
                        <a:t>Tess, </a:t>
                      </a:r>
                      <a:r>
                        <a:rPr lang="fr-FR" sz="2000" dirty="0" err="1"/>
                        <a:t>Lowencia</a:t>
                      </a:r>
                      <a:endParaRPr lang="fr-FR" sz="2000" dirty="0"/>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89932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611AA9-4057-DFA8-997E-CE7815D3FC07}"/>
              </a:ext>
            </a:extLst>
          </p:cNvPr>
          <p:cNvSpPr>
            <a:spLocks noGrp="1"/>
          </p:cNvSpPr>
          <p:nvPr>
            <p:ph type="title"/>
          </p:nvPr>
        </p:nvSpPr>
        <p:spPr/>
        <p:txBody>
          <a:bodyPr/>
          <a:lstStyle/>
          <a:p>
            <a:r>
              <a:rPr lang="fr-FR" dirty="0"/>
              <a:t>Votre entreprise d’accueil</a:t>
            </a:r>
          </a:p>
        </p:txBody>
      </p:sp>
      <p:sp>
        <p:nvSpPr>
          <p:cNvPr id="3" name="Espace réservé du contenu 2">
            <a:extLst>
              <a:ext uri="{FF2B5EF4-FFF2-40B4-BE49-F238E27FC236}">
                <a16:creationId xmlns:a16="http://schemas.microsoft.com/office/drawing/2014/main" id="{33586194-083E-2AB5-993D-D309A6DF465B}"/>
              </a:ext>
            </a:extLst>
          </p:cNvPr>
          <p:cNvSpPr>
            <a:spLocks noGrp="1"/>
          </p:cNvSpPr>
          <p:nvPr>
            <p:ph sz="half" idx="1"/>
          </p:nvPr>
        </p:nvSpPr>
        <p:spPr>
          <a:xfrm>
            <a:off x="457200" y="1600200"/>
            <a:ext cx="7499176" cy="4525963"/>
          </a:xfrm>
        </p:spPr>
        <p:txBody>
          <a:bodyPr>
            <a:normAutofit fontScale="85000" lnSpcReduction="20000"/>
          </a:bodyPr>
          <a:lstStyle/>
          <a:p>
            <a:r>
              <a:rPr lang="fr-FR" sz="2000" dirty="0"/>
              <a:t>Date d’entrée dans l’entreprise =</a:t>
            </a:r>
          </a:p>
          <a:p>
            <a:r>
              <a:rPr lang="fr-FR" sz="2000" dirty="0"/>
              <a:t>Lieu d’exercice de la mission =</a:t>
            </a:r>
          </a:p>
          <a:p>
            <a:r>
              <a:rPr lang="fr-FR" sz="2000" dirty="0"/>
              <a:t>Description de la mission =</a:t>
            </a:r>
          </a:p>
          <a:p>
            <a:r>
              <a:rPr lang="fr-FR" sz="2000" dirty="0"/>
              <a:t>Difficultés rencontrées dans l’exercice de la mission =</a:t>
            </a:r>
          </a:p>
          <a:p>
            <a:r>
              <a:rPr lang="fr-FR" sz="2000" dirty="0"/>
              <a:t>Relation avec les collègues (Note de 1 à 10)</a:t>
            </a:r>
          </a:p>
          <a:p>
            <a:r>
              <a:rPr lang="fr-FR" sz="2000" dirty="0"/>
              <a:t>Le nom de votre Maitre d’Apprentissage et sa fonction</a:t>
            </a:r>
          </a:p>
          <a:p>
            <a:r>
              <a:rPr lang="fr-FR" sz="2000" dirty="0"/>
              <a:t>Relation avec le maitre d’apprentissage (Note de 1 à 10)</a:t>
            </a:r>
          </a:p>
          <a:p>
            <a:r>
              <a:rPr lang="fr-FR" sz="2000" dirty="0"/>
              <a:t>Télétravail = oui/non si oui à quel rythme ?</a:t>
            </a:r>
          </a:p>
          <a:p>
            <a:r>
              <a:rPr lang="fr-FR" sz="2000" dirty="0"/>
              <a:t>Satisfaction globale (Note de 1 à 10)</a:t>
            </a:r>
          </a:p>
          <a:p>
            <a:r>
              <a:rPr lang="fr-FR" sz="2000" dirty="0"/>
              <a:t>Autre remarque ou commentaire = </a:t>
            </a:r>
          </a:p>
          <a:p>
            <a:endParaRPr lang="fr-FR" sz="2000" dirty="0"/>
          </a:p>
          <a:p>
            <a:r>
              <a:rPr lang="fr-FR" sz="2000" dirty="0"/>
              <a:t>Votre mémoire :</a:t>
            </a:r>
          </a:p>
          <a:p>
            <a:r>
              <a:rPr lang="fr-FR" sz="2000" dirty="0"/>
              <a:t>Avez-vous choisi le thème de votre mémoire ? </a:t>
            </a:r>
          </a:p>
          <a:p>
            <a:r>
              <a:rPr lang="fr-FR" sz="2000" dirty="0"/>
              <a:t>Si oui lequel :</a:t>
            </a:r>
          </a:p>
          <a:p>
            <a:r>
              <a:rPr lang="fr-FR" sz="2000" dirty="0"/>
              <a:t>Avez-vous choisi la problématique ?</a:t>
            </a:r>
          </a:p>
          <a:p>
            <a:r>
              <a:rPr lang="fr-FR" sz="2000" dirty="0"/>
              <a:t>Si oui lequel : </a:t>
            </a:r>
          </a:p>
          <a:p>
            <a:endParaRPr lang="fr-FR" sz="2000" dirty="0"/>
          </a:p>
          <a:p>
            <a:endParaRPr lang="fr-FR" sz="2000" dirty="0"/>
          </a:p>
          <a:p>
            <a:pPr marL="0" indent="0">
              <a:buNone/>
            </a:pPr>
            <a:endParaRPr lang="fr-FR" sz="2000" dirty="0"/>
          </a:p>
          <a:p>
            <a:pPr marL="0" indent="0">
              <a:buNone/>
            </a:pPr>
            <a:endParaRPr lang="fr-FR" dirty="0"/>
          </a:p>
        </p:txBody>
      </p:sp>
      <p:sp>
        <p:nvSpPr>
          <p:cNvPr id="5" name="Espace réservé de la date 4">
            <a:extLst>
              <a:ext uri="{FF2B5EF4-FFF2-40B4-BE49-F238E27FC236}">
                <a16:creationId xmlns:a16="http://schemas.microsoft.com/office/drawing/2014/main" id="{58310445-A8CF-9CD3-8E2F-3313CC923B6C}"/>
              </a:ext>
            </a:extLst>
          </p:cNvPr>
          <p:cNvSpPr>
            <a:spLocks noGrp="1"/>
          </p:cNvSpPr>
          <p:nvPr>
            <p:ph type="dt" sz="half" idx="10"/>
          </p:nvPr>
        </p:nvSpPr>
        <p:spPr/>
        <p:txBody>
          <a:bodyPr/>
          <a:lstStyle/>
          <a:p>
            <a:fld id="{D623FB79-AC39-4E75-A8D6-6F058E646727}" type="datetime1">
              <a:rPr lang="fr-FR" smtClean="0"/>
              <a:t>04/10/2023</a:t>
            </a:fld>
            <a:endParaRPr lang="fr-FR"/>
          </a:p>
        </p:txBody>
      </p:sp>
      <p:sp>
        <p:nvSpPr>
          <p:cNvPr id="6" name="Espace réservé du numéro de diapositive 5">
            <a:extLst>
              <a:ext uri="{FF2B5EF4-FFF2-40B4-BE49-F238E27FC236}">
                <a16:creationId xmlns:a16="http://schemas.microsoft.com/office/drawing/2014/main" id="{96B7AF71-D42B-F090-4487-121BBA10D7BC}"/>
              </a:ext>
            </a:extLst>
          </p:cNvPr>
          <p:cNvSpPr>
            <a:spLocks noGrp="1"/>
          </p:cNvSpPr>
          <p:nvPr>
            <p:ph type="sldNum" sz="quarter" idx="12"/>
          </p:nvPr>
        </p:nvSpPr>
        <p:spPr/>
        <p:txBody>
          <a:bodyPr/>
          <a:lstStyle/>
          <a:p>
            <a:fld id="{76D3B6CB-722A-4B8E-9787-9814958463A7}" type="slidenum">
              <a:rPr lang="fr-FR" smtClean="0"/>
              <a:t>4</a:t>
            </a:fld>
            <a:endParaRPr lang="fr-FR"/>
          </a:p>
        </p:txBody>
      </p:sp>
    </p:spTree>
    <p:extLst>
      <p:ext uri="{BB962C8B-B14F-4D97-AF65-F5344CB8AC3E}">
        <p14:creationId xmlns:p14="http://schemas.microsoft.com/office/powerpoint/2010/main" val="4217333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42673" y="1674115"/>
            <a:ext cx="8407474" cy="3697223"/>
          </a:xfrm>
        </p:spPr>
        <p:txBody>
          <a:bodyPr/>
          <a:lstStyle/>
          <a:p>
            <a:r>
              <a:rPr lang="fr-FR" sz="2000" b="1" dirty="0">
                <a:latin typeface="+mn-lt"/>
              </a:rPr>
              <a:t>Sujet à inscrire dans un triple contexte </a:t>
            </a:r>
            <a:r>
              <a:rPr lang="fr-FR" sz="2400" b="1" dirty="0">
                <a:latin typeface="+mn-lt"/>
              </a:rPr>
              <a:t>: </a:t>
            </a:r>
          </a:p>
          <a:p>
            <a:pPr lvl="1"/>
            <a:r>
              <a:rPr lang="fr-FR" sz="1700" dirty="0">
                <a:solidFill>
                  <a:srgbClr val="123A61"/>
                </a:solidFill>
                <a:latin typeface="+mn-lt"/>
                <a:ea typeface="Segoe UI Black" panose="020B0A02040204020203" pitchFamily="34" charset="0"/>
                <a:cs typeface="Segoe UI Black" panose="020B0A02040204020203" pitchFamily="34" charset="0"/>
              </a:rPr>
              <a:t>Les nouvelles attentes des salariés  </a:t>
            </a:r>
          </a:p>
          <a:p>
            <a:pPr lvl="1"/>
            <a:r>
              <a:rPr lang="fr-FR" sz="1700" dirty="0">
                <a:solidFill>
                  <a:srgbClr val="123A61"/>
                </a:solidFill>
                <a:latin typeface="+mn-lt"/>
                <a:ea typeface="Segoe UI Black" panose="020B0A02040204020203" pitchFamily="34" charset="0"/>
                <a:cs typeface="Segoe UI Black" panose="020B0A02040204020203" pitchFamily="34" charset="0"/>
              </a:rPr>
              <a:t>Les nouveaux enjeux RH</a:t>
            </a:r>
          </a:p>
          <a:p>
            <a:pPr lvl="1"/>
            <a:r>
              <a:rPr lang="fr-FR" sz="1700" dirty="0">
                <a:solidFill>
                  <a:srgbClr val="123A61"/>
                </a:solidFill>
                <a:latin typeface="+mn-lt"/>
                <a:ea typeface="Segoe UI Black" panose="020B0A02040204020203" pitchFamily="34" charset="0"/>
                <a:cs typeface="Segoe UI Black" panose="020B0A02040204020203" pitchFamily="34" charset="0"/>
              </a:rPr>
              <a:t>L’avènement des réseaux sociaux</a:t>
            </a:r>
          </a:p>
        </p:txBody>
      </p:sp>
      <p:sp>
        <p:nvSpPr>
          <p:cNvPr id="7" name="Espace réservé du texte 3"/>
          <p:cNvSpPr>
            <a:spLocks noGrp="1"/>
          </p:cNvSpPr>
          <p:nvPr>
            <p:ph type="body" sz="quarter" idx="13"/>
          </p:nvPr>
        </p:nvSpPr>
        <p:spPr>
          <a:xfrm>
            <a:off x="334537" y="323385"/>
            <a:ext cx="4688401" cy="1028587"/>
          </a:xfrm>
        </p:spPr>
        <p:txBody>
          <a:bodyPr>
            <a:noAutofit/>
          </a:bodyPr>
          <a:lstStyle/>
          <a:p>
            <a:r>
              <a:rPr lang="fr-FR" sz="2000" dirty="0"/>
              <a:t>La marque employeur</a:t>
            </a:r>
            <a:endParaRPr lang="fr-FR" sz="2400" dirty="0"/>
          </a:p>
        </p:txBody>
      </p:sp>
      <p:graphicFrame>
        <p:nvGraphicFramePr>
          <p:cNvPr id="8" name="Tableau 7"/>
          <p:cNvGraphicFramePr>
            <a:graphicFrameLocks noGrp="1"/>
          </p:cNvGraphicFramePr>
          <p:nvPr/>
        </p:nvGraphicFramePr>
        <p:xfrm>
          <a:off x="248530" y="3109602"/>
          <a:ext cx="8627247" cy="2804154"/>
        </p:xfrm>
        <a:graphic>
          <a:graphicData uri="http://schemas.openxmlformats.org/drawingml/2006/table">
            <a:tbl>
              <a:tblPr firstRow="1" bandRow="1">
                <a:tableStyleId>{5C22544A-7EE6-4342-B048-85BDC9FD1C3A}</a:tableStyleId>
              </a:tblPr>
              <a:tblGrid>
                <a:gridCol w="2856854">
                  <a:extLst>
                    <a:ext uri="{9D8B030D-6E8A-4147-A177-3AD203B41FA5}">
                      <a16:colId xmlns:a16="http://schemas.microsoft.com/office/drawing/2014/main" val="20000"/>
                    </a:ext>
                  </a:extLst>
                </a:gridCol>
                <a:gridCol w="2894644">
                  <a:extLst>
                    <a:ext uri="{9D8B030D-6E8A-4147-A177-3AD203B41FA5}">
                      <a16:colId xmlns:a16="http://schemas.microsoft.com/office/drawing/2014/main" val="20001"/>
                    </a:ext>
                  </a:extLst>
                </a:gridCol>
                <a:gridCol w="2875749">
                  <a:extLst>
                    <a:ext uri="{9D8B030D-6E8A-4147-A177-3AD203B41FA5}">
                      <a16:colId xmlns:a16="http://schemas.microsoft.com/office/drawing/2014/main" val="20002"/>
                    </a:ext>
                  </a:extLst>
                </a:gridCol>
              </a:tblGrid>
              <a:tr h="292194">
                <a:tc>
                  <a:txBody>
                    <a:bodyPr/>
                    <a:lstStyle/>
                    <a:p>
                      <a:pPr algn="ctr"/>
                      <a:r>
                        <a:rPr lang="fr-FR" sz="1200" dirty="0"/>
                        <a:t>L’EVOLUTION DES ATTENTES</a:t>
                      </a:r>
                    </a:p>
                  </a:txBody>
                  <a:tcPr/>
                </a:tc>
                <a:tc>
                  <a:txBody>
                    <a:bodyPr/>
                    <a:lstStyle/>
                    <a:p>
                      <a:r>
                        <a:rPr lang="fr-FR" sz="900" dirty="0"/>
                        <a:t>Modèle</a:t>
                      </a:r>
                      <a:r>
                        <a:rPr lang="fr-FR" sz="900" baseline="0" dirty="0"/>
                        <a:t> traditionnel</a:t>
                      </a:r>
                      <a:endParaRPr lang="fr-FR" sz="900" dirty="0"/>
                    </a:p>
                  </a:txBody>
                  <a:tcPr/>
                </a:tc>
                <a:tc>
                  <a:txBody>
                    <a:bodyPr/>
                    <a:lstStyle/>
                    <a:p>
                      <a:r>
                        <a:rPr lang="fr-FR" sz="900" dirty="0"/>
                        <a:t>Attentes</a:t>
                      </a:r>
                      <a:r>
                        <a:rPr lang="fr-FR" sz="900" baseline="0" dirty="0"/>
                        <a:t> actuelles</a:t>
                      </a:r>
                      <a:endParaRPr lang="fr-FR" sz="900" dirty="0"/>
                    </a:p>
                  </a:txBody>
                  <a:tcPr/>
                </a:tc>
                <a:extLst>
                  <a:ext uri="{0D108BD9-81ED-4DB2-BD59-A6C34878D82A}">
                    <a16:rowId xmlns:a16="http://schemas.microsoft.com/office/drawing/2014/main" val="10000"/>
                  </a:ext>
                </a:extLst>
              </a:tr>
              <a:tr h="292194">
                <a:tc>
                  <a:txBody>
                    <a:bodyPr/>
                    <a:lstStyle/>
                    <a:p>
                      <a:r>
                        <a:rPr lang="fr-FR" sz="900" b="1" dirty="0"/>
                        <a:t>Modèle</a:t>
                      </a:r>
                    </a:p>
                  </a:txBody>
                  <a:tcPr anchor="ctr">
                    <a:solidFill>
                      <a:schemeClr val="accent1">
                        <a:lumMod val="60000"/>
                        <a:lumOff val="40000"/>
                      </a:schemeClr>
                    </a:solidFill>
                  </a:tcPr>
                </a:tc>
                <a:tc>
                  <a:txBody>
                    <a:bodyPr/>
                    <a:lstStyle/>
                    <a:p>
                      <a:r>
                        <a:rPr lang="fr-FR" sz="900" dirty="0"/>
                        <a:t>Emploi à vie</a:t>
                      </a:r>
                    </a:p>
                  </a:txBody>
                  <a:tcPr anchor="ctr"/>
                </a:tc>
                <a:tc>
                  <a:txBody>
                    <a:bodyPr/>
                    <a:lstStyle/>
                    <a:p>
                      <a:r>
                        <a:rPr lang="fr-FR" sz="900" dirty="0"/>
                        <a:t>Nomadisme</a:t>
                      </a:r>
                    </a:p>
                  </a:txBody>
                  <a:tcPr anchor="ctr"/>
                </a:tc>
                <a:extLst>
                  <a:ext uri="{0D108BD9-81ED-4DB2-BD59-A6C34878D82A}">
                    <a16:rowId xmlns:a16="http://schemas.microsoft.com/office/drawing/2014/main" val="10001"/>
                  </a:ext>
                </a:extLst>
              </a:tr>
              <a:tr h="292194">
                <a:tc>
                  <a:txBody>
                    <a:bodyPr/>
                    <a:lstStyle/>
                    <a:p>
                      <a:r>
                        <a:rPr lang="fr-FR" sz="900" b="1" dirty="0"/>
                        <a:t>Vision</a:t>
                      </a:r>
                    </a:p>
                  </a:txBody>
                  <a:tcPr anchor="ctr">
                    <a:solidFill>
                      <a:schemeClr val="accent1">
                        <a:lumMod val="60000"/>
                        <a:lumOff val="40000"/>
                      </a:schemeClr>
                    </a:solidFill>
                  </a:tcPr>
                </a:tc>
                <a:tc>
                  <a:txBody>
                    <a:bodyPr/>
                    <a:lstStyle/>
                    <a:p>
                      <a:r>
                        <a:rPr lang="fr-FR" sz="900" dirty="0"/>
                        <a:t>Long terme</a:t>
                      </a:r>
                    </a:p>
                  </a:txBody>
                  <a:tcPr anchor="ctr"/>
                </a:tc>
                <a:tc>
                  <a:txBody>
                    <a:bodyPr/>
                    <a:lstStyle/>
                    <a:p>
                      <a:r>
                        <a:rPr lang="fr-FR" sz="900" dirty="0"/>
                        <a:t>Très court terme</a:t>
                      </a:r>
                    </a:p>
                  </a:txBody>
                  <a:tcPr anchor="ctr"/>
                </a:tc>
                <a:extLst>
                  <a:ext uri="{0D108BD9-81ED-4DB2-BD59-A6C34878D82A}">
                    <a16:rowId xmlns:a16="http://schemas.microsoft.com/office/drawing/2014/main" val="10002"/>
                  </a:ext>
                </a:extLst>
              </a:tr>
              <a:tr h="292194">
                <a:tc>
                  <a:txBody>
                    <a:bodyPr/>
                    <a:lstStyle/>
                    <a:p>
                      <a:r>
                        <a:rPr lang="fr-FR" sz="900" b="1" dirty="0"/>
                        <a:t>Emploi</a:t>
                      </a:r>
                    </a:p>
                  </a:txBody>
                  <a:tcPr anchor="ctr">
                    <a:solidFill>
                      <a:schemeClr val="accent1">
                        <a:lumMod val="60000"/>
                        <a:lumOff val="40000"/>
                      </a:schemeClr>
                    </a:solidFill>
                  </a:tcPr>
                </a:tc>
                <a:tc>
                  <a:txBody>
                    <a:bodyPr/>
                    <a:lstStyle/>
                    <a:p>
                      <a:r>
                        <a:rPr lang="fr-FR" sz="900" dirty="0"/>
                        <a:t>Sécurité</a:t>
                      </a:r>
                    </a:p>
                  </a:txBody>
                  <a:tcPr anchor="ctr"/>
                </a:tc>
                <a:tc>
                  <a:txBody>
                    <a:bodyPr/>
                    <a:lstStyle/>
                    <a:p>
                      <a:r>
                        <a:rPr lang="fr-FR" sz="900" dirty="0"/>
                        <a:t>Volatilité / Flexibilité</a:t>
                      </a:r>
                    </a:p>
                  </a:txBody>
                  <a:tcPr anchor="ctr"/>
                </a:tc>
                <a:extLst>
                  <a:ext uri="{0D108BD9-81ED-4DB2-BD59-A6C34878D82A}">
                    <a16:rowId xmlns:a16="http://schemas.microsoft.com/office/drawing/2014/main" val="10003"/>
                  </a:ext>
                </a:extLst>
              </a:tr>
              <a:tr h="292194">
                <a:tc>
                  <a:txBody>
                    <a:bodyPr/>
                    <a:lstStyle/>
                    <a:p>
                      <a:r>
                        <a:rPr lang="fr-FR" sz="900" b="1" dirty="0"/>
                        <a:t>Développement des compétences</a:t>
                      </a:r>
                    </a:p>
                  </a:txBody>
                  <a:tcPr anchor="ctr">
                    <a:solidFill>
                      <a:schemeClr val="accent1">
                        <a:lumMod val="60000"/>
                        <a:lumOff val="40000"/>
                      </a:schemeClr>
                    </a:solidFill>
                  </a:tcPr>
                </a:tc>
                <a:tc>
                  <a:txBody>
                    <a:bodyPr/>
                    <a:lstStyle/>
                    <a:p>
                      <a:r>
                        <a:rPr lang="fr-FR" sz="900" dirty="0"/>
                        <a:t>Formation</a:t>
                      </a:r>
                    </a:p>
                  </a:txBody>
                  <a:tcPr anchor="ctr"/>
                </a:tc>
                <a:tc>
                  <a:txBody>
                    <a:bodyPr/>
                    <a:lstStyle/>
                    <a:p>
                      <a:r>
                        <a:rPr lang="fr-FR" sz="900" dirty="0"/>
                        <a:t>Prise de contrôle par le</a:t>
                      </a:r>
                      <a:r>
                        <a:rPr lang="fr-FR" sz="900" baseline="0" dirty="0"/>
                        <a:t> salarié de son employabilité</a:t>
                      </a:r>
                      <a:endParaRPr lang="fr-FR" sz="900" dirty="0"/>
                    </a:p>
                  </a:txBody>
                  <a:tcPr anchor="ctr"/>
                </a:tc>
                <a:extLst>
                  <a:ext uri="{0D108BD9-81ED-4DB2-BD59-A6C34878D82A}">
                    <a16:rowId xmlns:a16="http://schemas.microsoft.com/office/drawing/2014/main" val="10004"/>
                  </a:ext>
                </a:extLst>
              </a:tr>
              <a:tr h="292194">
                <a:tc>
                  <a:txBody>
                    <a:bodyPr/>
                    <a:lstStyle/>
                    <a:p>
                      <a:r>
                        <a:rPr lang="fr-FR" sz="900" b="1" dirty="0"/>
                        <a:t>Progression de carrière</a:t>
                      </a:r>
                    </a:p>
                  </a:txBody>
                  <a:tcPr anchor="ctr">
                    <a:solidFill>
                      <a:schemeClr val="accent1">
                        <a:lumMod val="60000"/>
                        <a:lumOff val="40000"/>
                      </a:schemeClr>
                    </a:solidFill>
                  </a:tcPr>
                </a:tc>
                <a:tc>
                  <a:txBody>
                    <a:bodyPr/>
                    <a:lstStyle/>
                    <a:p>
                      <a:r>
                        <a:rPr lang="fr-FR" sz="900" dirty="0"/>
                        <a:t>Linéaire</a:t>
                      </a:r>
                    </a:p>
                  </a:txBody>
                  <a:tcPr anchor="ctr"/>
                </a:tc>
                <a:tc>
                  <a:txBody>
                    <a:bodyPr/>
                    <a:lstStyle/>
                    <a:p>
                      <a:r>
                        <a:rPr lang="fr-FR" sz="900" dirty="0"/>
                        <a:t>Chaotique</a:t>
                      </a:r>
                    </a:p>
                  </a:txBody>
                  <a:tcPr anchor="ctr"/>
                </a:tc>
                <a:extLst>
                  <a:ext uri="{0D108BD9-81ED-4DB2-BD59-A6C34878D82A}">
                    <a16:rowId xmlns:a16="http://schemas.microsoft.com/office/drawing/2014/main" val="10005"/>
                  </a:ext>
                </a:extLst>
              </a:tr>
              <a:tr h="355537">
                <a:tc>
                  <a:txBody>
                    <a:bodyPr/>
                    <a:lstStyle/>
                    <a:p>
                      <a:r>
                        <a:rPr lang="fr-FR" sz="900" b="1" dirty="0"/>
                        <a:t>Rémunération</a:t>
                      </a:r>
                    </a:p>
                  </a:txBody>
                  <a:tcPr anchor="ctr">
                    <a:solidFill>
                      <a:schemeClr val="accent1">
                        <a:lumMod val="60000"/>
                        <a:lumOff val="40000"/>
                      </a:schemeClr>
                    </a:solidFill>
                  </a:tcPr>
                </a:tc>
                <a:tc>
                  <a:txBody>
                    <a:bodyPr/>
                    <a:lstStyle/>
                    <a:p>
                      <a:r>
                        <a:rPr lang="fr-FR" sz="900" dirty="0"/>
                        <a:t>Garantie</a:t>
                      </a:r>
                    </a:p>
                  </a:txBody>
                  <a:tcPr anchor="ctr"/>
                </a:tc>
                <a:tc>
                  <a:txBody>
                    <a:bodyPr/>
                    <a:lstStyle/>
                    <a:p>
                      <a:r>
                        <a:rPr lang="fr-FR" sz="900" dirty="0"/>
                        <a:t>Package de rémunération souvent individualisé et tenant compte de la performance à court terme</a:t>
                      </a:r>
                    </a:p>
                  </a:txBody>
                  <a:tcPr anchor="ctr"/>
                </a:tc>
                <a:extLst>
                  <a:ext uri="{0D108BD9-81ED-4DB2-BD59-A6C34878D82A}">
                    <a16:rowId xmlns:a16="http://schemas.microsoft.com/office/drawing/2014/main" val="10006"/>
                  </a:ext>
                </a:extLst>
              </a:tr>
              <a:tr h="340932">
                <a:tc>
                  <a:txBody>
                    <a:bodyPr/>
                    <a:lstStyle/>
                    <a:p>
                      <a:r>
                        <a:rPr lang="fr-FR" sz="900" b="1" dirty="0"/>
                        <a:t>Relation avec l’employeur</a:t>
                      </a:r>
                    </a:p>
                  </a:txBody>
                  <a:tcPr anchor="ctr">
                    <a:solidFill>
                      <a:schemeClr val="accent1">
                        <a:lumMod val="60000"/>
                        <a:lumOff val="40000"/>
                      </a:schemeClr>
                    </a:solidFill>
                  </a:tcPr>
                </a:tc>
                <a:tc>
                  <a:txBody>
                    <a:bodyPr/>
                    <a:lstStyle/>
                    <a:p>
                      <a:r>
                        <a:rPr lang="fr-FR" sz="900" dirty="0"/>
                        <a:t>Loyauté </a:t>
                      </a:r>
                    </a:p>
                  </a:txBody>
                  <a:tcPr anchor="ctr"/>
                </a:tc>
                <a:tc>
                  <a:txBody>
                    <a:bodyPr/>
                    <a:lstStyle/>
                    <a:p>
                      <a:r>
                        <a:rPr lang="fr-FR" sz="900" dirty="0"/>
                        <a:t>Méfiance</a:t>
                      </a:r>
                    </a:p>
                  </a:txBody>
                  <a:tcPr anchor="ctr"/>
                </a:tc>
                <a:extLst>
                  <a:ext uri="{0D108BD9-81ED-4DB2-BD59-A6C34878D82A}">
                    <a16:rowId xmlns:a16="http://schemas.microsoft.com/office/drawing/2014/main" val="10007"/>
                  </a:ext>
                </a:extLst>
              </a:tr>
              <a:tr h="34429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900" b="1" dirty="0"/>
                        <a:t>Rapport à la hiérarchie</a:t>
                      </a:r>
                    </a:p>
                  </a:txBody>
                  <a:tcPr anchor="ctr">
                    <a:solidFill>
                      <a:schemeClr val="accent1">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900" dirty="0"/>
                        <a:t>Hiérarchie</a:t>
                      </a:r>
                      <a:r>
                        <a:rPr lang="fr-FR" sz="900" baseline="0" dirty="0"/>
                        <a:t> verticale</a:t>
                      </a:r>
                      <a:endParaRPr lang="fr-FR" sz="900" dirty="0"/>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900" dirty="0"/>
                        <a:t>Hiérarchie horizontale</a:t>
                      </a:r>
                    </a:p>
                  </a:txBody>
                  <a:tcPr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712145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a:extLst>
              <a:ext uri="{FF2B5EF4-FFF2-40B4-BE49-F238E27FC236}">
                <a16:creationId xmlns:a16="http://schemas.microsoft.com/office/drawing/2014/main" id="{C40006BD-95FC-1879-7596-892B27301326}"/>
              </a:ext>
            </a:extLst>
          </p:cNvPr>
          <p:cNvSpPr>
            <a:spLocks noGrp="1"/>
          </p:cNvSpPr>
          <p:nvPr>
            <p:ph type="dt" sz="half" idx="10"/>
          </p:nvPr>
        </p:nvSpPr>
        <p:spPr/>
        <p:txBody>
          <a:bodyPr/>
          <a:lstStyle/>
          <a:p>
            <a:fld id="{D623FB79-AC39-4E75-A8D6-6F058E646727}" type="datetime1">
              <a:rPr lang="fr-FR" smtClean="0"/>
              <a:t>04/10/2023</a:t>
            </a:fld>
            <a:endParaRPr lang="fr-FR"/>
          </a:p>
        </p:txBody>
      </p:sp>
      <p:sp>
        <p:nvSpPr>
          <p:cNvPr id="6" name="Espace réservé du numéro de diapositive 5">
            <a:extLst>
              <a:ext uri="{FF2B5EF4-FFF2-40B4-BE49-F238E27FC236}">
                <a16:creationId xmlns:a16="http://schemas.microsoft.com/office/drawing/2014/main" id="{983EF629-B0D0-1700-60EE-C75832AAD5EC}"/>
              </a:ext>
            </a:extLst>
          </p:cNvPr>
          <p:cNvSpPr>
            <a:spLocks noGrp="1"/>
          </p:cNvSpPr>
          <p:nvPr>
            <p:ph type="sldNum" sz="quarter" idx="12"/>
          </p:nvPr>
        </p:nvSpPr>
        <p:spPr/>
        <p:txBody>
          <a:bodyPr/>
          <a:lstStyle/>
          <a:p>
            <a:fld id="{76D3B6CB-722A-4B8E-9787-9814958463A7}" type="slidenum">
              <a:rPr lang="fr-FR" smtClean="0"/>
              <a:t>6</a:t>
            </a:fld>
            <a:endParaRPr lang="fr-FR"/>
          </a:p>
        </p:txBody>
      </p:sp>
      <p:pic>
        <p:nvPicPr>
          <p:cNvPr id="7" name="Picture 4" descr="Stream episode The State of Employer Brand Management, with Simon Barrow by  The Employer Branding Podcast podcast | Listen online for free on SoundCloud">
            <a:extLst>
              <a:ext uri="{FF2B5EF4-FFF2-40B4-BE49-F238E27FC236}">
                <a16:creationId xmlns:a16="http://schemas.microsoft.com/office/drawing/2014/main" id="{247EA0A0-05D8-2881-9C0B-A1DB520DFF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432" r="11350"/>
          <a:stretch/>
        </p:blipFill>
        <p:spPr bwMode="auto">
          <a:xfrm>
            <a:off x="1547663" y="2785155"/>
            <a:ext cx="1403959" cy="189166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ZoneTexte 7">
            <a:extLst>
              <a:ext uri="{FF2B5EF4-FFF2-40B4-BE49-F238E27FC236}">
                <a16:creationId xmlns:a16="http://schemas.microsoft.com/office/drawing/2014/main" id="{7191FBE1-3C76-F51C-5281-6CAA70E3B70A}"/>
              </a:ext>
            </a:extLst>
          </p:cNvPr>
          <p:cNvSpPr txBox="1"/>
          <p:nvPr/>
        </p:nvSpPr>
        <p:spPr>
          <a:xfrm>
            <a:off x="628198" y="1546665"/>
            <a:ext cx="3110779" cy="4001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fr-FR" sz="2000" dirty="0">
                <a:solidFill>
                  <a:schemeClr val="tx1"/>
                </a:solidFill>
              </a:rPr>
              <a:t>« Employer </a:t>
            </a:r>
            <a:r>
              <a:rPr lang="fr-FR" sz="2000" dirty="0" err="1">
                <a:solidFill>
                  <a:schemeClr val="tx1"/>
                </a:solidFill>
              </a:rPr>
              <a:t>Branding</a:t>
            </a:r>
            <a:r>
              <a:rPr lang="fr-FR" sz="2000" dirty="0">
                <a:solidFill>
                  <a:schemeClr val="tx1"/>
                </a:solidFill>
              </a:rPr>
              <a:t> »</a:t>
            </a:r>
          </a:p>
        </p:txBody>
      </p:sp>
      <p:sp>
        <p:nvSpPr>
          <p:cNvPr id="10" name="ZoneTexte 9">
            <a:extLst>
              <a:ext uri="{FF2B5EF4-FFF2-40B4-BE49-F238E27FC236}">
                <a16:creationId xmlns:a16="http://schemas.microsoft.com/office/drawing/2014/main" id="{F4F929FB-8645-8DBD-1FC9-58F9017EAC81}"/>
              </a:ext>
            </a:extLst>
          </p:cNvPr>
          <p:cNvSpPr txBox="1"/>
          <p:nvPr/>
        </p:nvSpPr>
        <p:spPr>
          <a:xfrm>
            <a:off x="5405024" y="1533935"/>
            <a:ext cx="2664296" cy="4001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fr-FR" sz="2000" dirty="0">
                <a:solidFill>
                  <a:schemeClr val="tx1"/>
                </a:solidFill>
              </a:rPr>
              <a:t>« Marque Employeur »</a:t>
            </a:r>
          </a:p>
        </p:txBody>
      </p:sp>
      <p:pic>
        <p:nvPicPr>
          <p:cNvPr id="12" name="Picture 12" descr="Drapeau de la France — Wikipédia">
            <a:extLst>
              <a:ext uri="{FF2B5EF4-FFF2-40B4-BE49-F238E27FC236}">
                <a16:creationId xmlns:a16="http://schemas.microsoft.com/office/drawing/2014/main" id="{CA67B7D5-77FE-593F-B4AD-36D497152C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2077377"/>
            <a:ext cx="1039661" cy="54524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La société GiFi recrute et propose des job et offres d'emploi via  MediaRH.com.">
            <a:extLst>
              <a:ext uri="{FF2B5EF4-FFF2-40B4-BE49-F238E27FC236}">
                <a16:creationId xmlns:a16="http://schemas.microsoft.com/office/drawing/2014/main" id="{A7EA4C7D-30EC-12FE-6E19-50714BC7B4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7372" y="2751404"/>
            <a:ext cx="1879600" cy="2044700"/>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a:extLst>
              <a:ext uri="{FF2B5EF4-FFF2-40B4-BE49-F238E27FC236}">
                <a16:creationId xmlns:a16="http://schemas.microsoft.com/office/drawing/2014/main" id="{7F593334-ED72-F851-F653-5F606F8A1CA3}"/>
              </a:ext>
            </a:extLst>
          </p:cNvPr>
          <p:cNvSpPr txBox="1"/>
          <p:nvPr/>
        </p:nvSpPr>
        <p:spPr>
          <a:xfrm>
            <a:off x="5940152" y="4911225"/>
            <a:ext cx="4522840" cy="369332"/>
          </a:xfrm>
          <a:prstGeom prst="rect">
            <a:avLst/>
          </a:prstGeom>
          <a:noFill/>
        </p:spPr>
        <p:txBody>
          <a:bodyPr wrap="square" rtlCol="0">
            <a:spAutoFit/>
          </a:bodyPr>
          <a:lstStyle/>
          <a:p>
            <a:r>
              <a:rPr lang="fr-FR" dirty="0"/>
              <a:t>Didier PITELET</a:t>
            </a:r>
          </a:p>
        </p:txBody>
      </p:sp>
      <p:sp>
        <p:nvSpPr>
          <p:cNvPr id="15" name="ZoneTexte 14">
            <a:extLst>
              <a:ext uri="{FF2B5EF4-FFF2-40B4-BE49-F238E27FC236}">
                <a16:creationId xmlns:a16="http://schemas.microsoft.com/office/drawing/2014/main" id="{4927BAD3-A423-13CB-2BD7-95BDF7D62357}"/>
              </a:ext>
            </a:extLst>
          </p:cNvPr>
          <p:cNvSpPr txBox="1"/>
          <p:nvPr/>
        </p:nvSpPr>
        <p:spPr>
          <a:xfrm>
            <a:off x="1403648" y="4911226"/>
            <a:ext cx="1728192" cy="369332"/>
          </a:xfrm>
          <a:prstGeom prst="rect">
            <a:avLst/>
          </a:prstGeom>
          <a:noFill/>
        </p:spPr>
        <p:txBody>
          <a:bodyPr wrap="square" rtlCol="0">
            <a:spAutoFit/>
          </a:bodyPr>
          <a:lstStyle/>
          <a:p>
            <a:r>
              <a:rPr lang="fr-FR" dirty="0"/>
              <a:t>Simon BARROW</a:t>
            </a:r>
          </a:p>
        </p:txBody>
      </p:sp>
      <p:pic>
        <p:nvPicPr>
          <p:cNvPr id="17" name="Image 16">
            <a:extLst>
              <a:ext uri="{FF2B5EF4-FFF2-40B4-BE49-F238E27FC236}">
                <a16:creationId xmlns:a16="http://schemas.microsoft.com/office/drawing/2014/main" id="{D647634E-53A3-8881-A969-5CC58D928C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19245" y="2072848"/>
            <a:ext cx="822337" cy="545245"/>
          </a:xfrm>
          <a:prstGeom prst="rect">
            <a:avLst/>
          </a:prstGeom>
        </p:spPr>
      </p:pic>
    </p:spTree>
    <p:extLst>
      <p:ext uri="{BB962C8B-B14F-4D97-AF65-F5344CB8AC3E}">
        <p14:creationId xmlns:p14="http://schemas.microsoft.com/office/powerpoint/2010/main" val="734174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0835" y="1340769"/>
            <a:ext cx="8989452" cy="2088232"/>
          </a:xfrm>
        </p:spPr>
        <p:txBody>
          <a:bodyPr/>
          <a:lstStyle/>
          <a:p>
            <a:pPr marL="0" indent="0" algn="ctr">
              <a:buNone/>
            </a:pPr>
            <a:endParaRPr lang="fr-FR" sz="2400" b="1" dirty="0">
              <a:latin typeface="+mn-lt"/>
            </a:endParaRPr>
          </a:p>
          <a:p>
            <a:pPr marL="0" indent="0" algn="ctr">
              <a:buNone/>
            </a:pPr>
            <a:r>
              <a:rPr lang="fr-FR" sz="2000" b="1" dirty="0">
                <a:solidFill>
                  <a:schemeClr val="tx2"/>
                </a:solidFill>
                <a:latin typeface="+mn-lt"/>
              </a:rPr>
              <a:t>Simon Barrow – 1990 </a:t>
            </a:r>
            <a:r>
              <a:rPr lang="fr-FR" sz="2000" dirty="0">
                <a:solidFill>
                  <a:schemeClr val="tx2"/>
                </a:solidFill>
                <a:latin typeface="+mn-lt"/>
              </a:rPr>
              <a:t>: « L’ensemble des avantages fonctionnels, économiques et psychologiques inhérents à l’emploi et avec lesquels l’entreprise, à titre d’employeur, est identifié »</a:t>
            </a:r>
          </a:p>
          <a:p>
            <a:pPr marL="0" indent="0" algn="just">
              <a:buNone/>
            </a:pPr>
            <a:endParaRPr lang="fr-FR" sz="1800" dirty="0">
              <a:solidFill>
                <a:schemeClr val="tx2"/>
              </a:solidFill>
              <a:latin typeface="+mn-lt"/>
            </a:endParaRPr>
          </a:p>
          <a:p>
            <a:pPr marL="0" indent="0" algn="just">
              <a:buNone/>
            </a:pPr>
            <a:endParaRPr lang="fr-FR" sz="1800" dirty="0">
              <a:latin typeface="+mn-lt"/>
            </a:endParaRPr>
          </a:p>
        </p:txBody>
      </p:sp>
      <p:sp>
        <p:nvSpPr>
          <p:cNvPr id="4" name="Espace réservé du texte 3"/>
          <p:cNvSpPr>
            <a:spLocks noGrp="1"/>
          </p:cNvSpPr>
          <p:nvPr>
            <p:ph type="body" sz="quarter" idx="13"/>
          </p:nvPr>
        </p:nvSpPr>
        <p:spPr>
          <a:xfrm>
            <a:off x="348890" y="365473"/>
            <a:ext cx="4774409" cy="272821"/>
          </a:xfrm>
        </p:spPr>
        <p:txBody>
          <a:bodyPr>
            <a:noAutofit/>
          </a:bodyPr>
          <a:lstStyle/>
          <a:p>
            <a:r>
              <a:rPr lang="fr-FR" sz="2000" dirty="0"/>
              <a:t>Deux définitions</a:t>
            </a:r>
            <a:endParaRPr lang="fr-FR" sz="2400" dirty="0"/>
          </a:p>
        </p:txBody>
      </p:sp>
      <p:sp>
        <p:nvSpPr>
          <p:cNvPr id="2" name="Espace réservé du contenu 2">
            <a:extLst>
              <a:ext uri="{FF2B5EF4-FFF2-40B4-BE49-F238E27FC236}">
                <a16:creationId xmlns:a16="http://schemas.microsoft.com/office/drawing/2014/main" id="{66A81FE9-A154-EB0E-3947-606737487D5A}"/>
              </a:ext>
            </a:extLst>
          </p:cNvPr>
          <p:cNvSpPr txBox="1">
            <a:spLocks/>
          </p:cNvSpPr>
          <p:nvPr/>
        </p:nvSpPr>
        <p:spPr>
          <a:xfrm>
            <a:off x="251520" y="3284984"/>
            <a:ext cx="8712968" cy="32075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120000"/>
              <a:buFontTx/>
              <a:buBlip>
                <a:blip r:embed="rId2"/>
              </a:buBlip>
              <a:defRPr sz="2600" kern="1200">
                <a:solidFill>
                  <a:srgbClr val="123A61"/>
                </a:solidFill>
                <a:latin typeface="Segoe UI Black" panose="020B0A02040204020203" pitchFamily="34" charset="0"/>
                <a:ea typeface="Segoe UI Black" panose="020B0A02040204020203" pitchFamily="34" charset="0"/>
                <a:cs typeface="Segoe UI Black" panose="020B0A02040204020203"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rgbClr val="000000"/>
                </a:solidFill>
                <a:latin typeface="Segoe UI Semilight" panose="020B0402040204020203" pitchFamily="34" charset="0"/>
                <a:ea typeface="Verdana" panose="020B0604030504040204" pitchFamily="34" charset="0"/>
                <a:cs typeface="Segoe UI Semilight" panose="020B0402040204020203"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rgbClr val="000000"/>
                </a:solidFill>
                <a:latin typeface="Segoe UI Semilight" panose="020B0402040204020203" pitchFamily="34" charset="0"/>
                <a:ea typeface="Verdana" panose="020B0604030504040204" pitchFamily="34" charset="0"/>
                <a:cs typeface="Segoe UI Semilight" panose="020B0402040204020203"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Segoe UI Semilight" panose="020B0402040204020203" pitchFamily="34" charset="0"/>
                <a:ea typeface="Verdana" panose="020B0604030504040204" pitchFamily="34" charset="0"/>
                <a:cs typeface="Segoe UI Semilight" panose="020B0402040204020203"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Segoe UI Semilight" panose="020B0402040204020203" pitchFamily="34" charset="0"/>
                <a:ea typeface="Verdana" panose="020B0604030504040204" pitchFamily="34" charset="0"/>
                <a:cs typeface="Segoe UI Semilight" panose="020B04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Tx/>
              <a:buNone/>
            </a:pPr>
            <a:endParaRPr lang="fr-FR" sz="2400" b="1" dirty="0">
              <a:latin typeface="+mn-lt"/>
            </a:endParaRPr>
          </a:p>
          <a:p>
            <a:pPr marL="0" indent="0" algn="ctr">
              <a:buFontTx/>
              <a:buNone/>
            </a:pPr>
            <a:r>
              <a:rPr lang="fr-FR" sz="2000" b="1" i="0" dirty="0">
                <a:solidFill>
                  <a:schemeClr val="tx2"/>
                </a:solidFill>
                <a:effectLst/>
                <a:latin typeface="+mn-lt"/>
              </a:rPr>
              <a:t>Didier </a:t>
            </a:r>
            <a:r>
              <a:rPr lang="fr-FR" sz="2000" b="1" i="0" dirty="0" err="1">
                <a:solidFill>
                  <a:schemeClr val="tx2"/>
                </a:solidFill>
                <a:effectLst/>
                <a:latin typeface="+mn-lt"/>
              </a:rPr>
              <a:t>Pitelet</a:t>
            </a:r>
            <a:r>
              <a:rPr lang="fr-FR" sz="2000" b="0" i="0" dirty="0">
                <a:solidFill>
                  <a:schemeClr val="tx2"/>
                </a:solidFill>
                <a:effectLst/>
                <a:latin typeface="+mn-lt"/>
              </a:rPr>
              <a:t> </a:t>
            </a:r>
            <a:r>
              <a:rPr lang="fr-FR" sz="2000" b="1" i="0" dirty="0">
                <a:solidFill>
                  <a:schemeClr val="tx2"/>
                </a:solidFill>
                <a:effectLst/>
                <a:latin typeface="+mn-lt"/>
              </a:rPr>
              <a:t>- 1998 </a:t>
            </a:r>
            <a:r>
              <a:rPr lang="fr-FR" sz="2000" b="0" i="0" dirty="0">
                <a:solidFill>
                  <a:schemeClr val="tx2"/>
                </a:solidFill>
                <a:effectLst/>
                <a:latin typeface="+mn-lt"/>
              </a:rPr>
              <a:t>: « la synthèse de ce que les dirigeants d’une entreprise décident de partager avec l’ensemble de l’écosystème pour exprimer leur vision, les valeurs et le positionnement, et la dimension durable et sociable de leur politique RH ».</a:t>
            </a:r>
            <a:endParaRPr lang="fr-FR" sz="2000" dirty="0">
              <a:solidFill>
                <a:schemeClr val="tx2"/>
              </a:solidFill>
              <a:latin typeface="+mn-lt"/>
            </a:endParaRPr>
          </a:p>
        </p:txBody>
      </p:sp>
    </p:spTree>
    <p:extLst>
      <p:ext uri="{BB962C8B-B14F-4D97-AF65-F5344CB8AC3E}">
        <p14:creationId xmlns:p14="http://schemas.microsoft.com/office/powerpoint/2010/main" val="3776654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3"/>
          </p:nvPr>
        </p:nvSpPr>
        <p:spPr>
          <a:xfrm>
            <a:off x="267629" y="256479"/>
            <a:ext cx="6770675" cy="1095494"/>
          </a:xfrm>
        </p:spPr>
        <p:txBody>
          <a:bodyPr>
            <a:noAutofit/>
          </a:bodyPr>
          <a:lstStyle/>
          <a:p>
            <a:r>
              <a:rPr lang="fr-FR" sz="2000" dirty="0"/>
              <a:t>Les entreprises concernées par la Marque Employeur</a:t>
            </a:r>
            <a:endParaRPr lang="fr-FR" sz="2400" dirty="0"/>
          </a:p>
        </p:txBody>
      </p:sp>
      <p:sp>
        <p:nvSpPr>
          <p:cNvPr id="14" name="ZoneTexte 13"/>
          <p:cNvSpPr txBox="1"/>
          <p:nvPr/>
        </p:nvSpPr>
        <p:spPr>
          <a:xfrm>
            <a:off x="103632" y="1608749"/>
            <a:ext cx="9274284" cy="4893647"/>
          </a:xfrm>
          <a:prstGeom prst="rect">
            <a:avLst/>
          </a:prstGeom>
          <a:noFill/>
        </p:spPr>
        <p:txBody>
          <a:bodyPr wrap="square" rtlCol="0">
            <a:spAutoFit/>
          </a:bodyPr>
          <a:lstStyle/>
          <a:p>
            <a:endParaRPr lang="fr-FR" dirty="0"/>
          </a:p>
          <a:p>
            <a:pPr algn="ctr"/>
            <a:r>
              <a:rPr lang="fr-FR" sz="2000" dirty="0">
                <a:solidFill>
                  <a:srgbClr val="123A61"/>
                </a:solidFill>
                <a:ea typeface="Segoe UI Black" panose="020B0A02040204020203" pitchFamily="34" charset="0"/>
                <a:cs typeface="Segoe UI Black" panose="020B0A02040204020203" pitchFamily="34" charset="0"/>
              </a:rPr>
              <a:t>La Marque Employeur s’adresse à toutes les entreprises, </a:t>
            </a:r>
            <a:r>
              <a:rPr lang="fr-FR" sz="2000" b="1" dirty="0">
                <a:solidFill>
                  <a:srgbClr val="123A61"/>
                </a:solidFill>
                <a:ea typeface="Segoe UI Black" panose="020B0A02040204020203" pitchFamily="34" charset="0"/>
                <a:cs typeface="Segoe UI Black" panose="020B0A02040204020203" pitchFamily="34" charset="0"/>
              </a:rPr>
              <a:t>quelle que soit leur taille</a:t>
            </a:r>
            <a:r>
              <a:rPr lang="fr-FR" sz="2000" dirty="0">
                <a:solidFill>
                  <a:srgbClr val="123A61"/>
                </a:solidFill>
                <a:ea typeface="Segoe UI Black" panose="020B0A02040204020203" pitchFamily="34" charset="0"/>
                <a:cs typeface="Segoe UI Black" panose="020B0A02040204020203" pitchFamily="34" charset="0"/>
              </a:rPr>
              <a:t>. </a:t>
            </a:r>
          </a:p>
          <a:p>
            <a:endParaRPr lang="fr-FR" sz="2000" dirty="0">
              <a:solidFill>
                <a:srgbClr val="123A61"/>
              </a:solidFill>
              <a:ea typeface="Segoe UI Black" panose="020B0A02040204020203" pitchFamily="34" charset="0"/>
              <a:cs typeface="Segoe UI Black" panose="020B0A02040204020203" pitchFamily="34" charset="0"/>
            </a:endParaRPr>
          </a:p>
          <a:p>
            <a:endParaRPr lang="fr-FR" sz="2000" dirty="0">
              <a:solidFill>
                <a:srgbClr val="123A61"/>
              </a:solidFill>
              <a:ea typeface="Segoe UI Black" panose="020B0A02040204020203" pitchFamily="34" charset="0"/>
              <a:cs typeface="Segoe UI Black" panose="020B0A02040204020203" pitchFamily="34" charset="0"/>
            </a:endParaRPr>
          </a:p>
          <a:p>
            <a:pPr algn="ctr"/>
            <a:r>
              <a:rPr lang="fr-FR" sz="2000" b="1" dirty="0">
                <a:solidFill>
                  <a:srgbClr val="123A61"/>
                </a:solidFill>
                <a:ea typeface="Segoe UI Black" panose="020B0A02040204020203" pitchFamily="34" charset="0"/>
                <a:cs typeface="Segoe UI Black" panose="020B0A02040204020203" pitchFamily="34" charset="0"/>
              </a:rPr>
              <a:t>Toutes les entreprises disposent d’une Marque Employeur</a:t>
            </a:r>
            <a:r>
              <a:rPr lang="fr-FR" sz="2000" dirty="0">
                <a:solidFill>
                  <a:srgbClr val="123A61"/>
                </a:solidFill>
                <a:ea typeface="Segoe UI Black" panose="020B0A02040204020203" pitchFamily="34" charset="0"/>
                <a:cs typeface="Segoe UI Black" panose="020B0A02040204020203" pitchFamily="34" charset="0"/>
              </a:rPr>
              <a:t>, mais elle n’est pas forcément institutionnalisée. </a:t>
            </a:r>
          </a:p>
          <a:p>
            <a:pPr algn="ctr"/>
            <a:endParaRPr lang="fr-FR" sz="2000" dirty="0">
              <a:solidFill>
                <a:srgbClr val="123A61"/>
              </a:solidFill>
              <a:ea typeface="Segoe UI Black" panose="020B0A02040204020203" pitchFamily="34" charset="0"/>
              <a:cs typeface="Segoe UI Black" panose="020B0A02040204020203" pitchFamily="34" charset="0"/>
            </a:endParaRPr>
          </a:p>
          <a:p>
            <a:pPr algn="ctr"/>
            <a:endParaRPr lang="fr-FR" sz="2000" dirty="0">
              <a:solidFill>
                <a:srgbClr val="123A61"/>
              </a:solidFill>
              <a:ea typeface="Segoe UI Black" panose="020B0A02040204020203" pitchFamily="34" charset="0"/>
              <a:cs typeface="Segoe UI Black" panose="020B0A02040204020203" pitchFamily="34" charset="0"/>
            </a:endParaRPr>
          </a:p>
          <a:p>
            <a:pPr algn="ctr"/>
            <a:r>
              <a:rPr lang="fr-FR" sz="2000" dirty="0">
                <a:solidFill>
                  <a:srgbClr val="123A61"/>
                </a:solidFill>
                <a:ea typeface="Segoe UI Black" panose="020B0A02040204020203" pitchFamily="34" charset="0"/>
                <a:cs typeface="Segoe UI Black" panose="020B0A02040204020203" pitchFamily="34" charset="0"/>
              </a:rPr>
              <a:t>La marque employeur véhicule une image non seulement </a:t>
            </a:r>
            <a:r>
              <a:rPr lang="fr-FR" sz="2000" b="1" dirty="0">
                <a:solidFill>
                  <a:srgbClr val="123A61"/>
                </a:solidFill>
                <a:ea typeface="Segoe UI Black" panose="020B0A02040204020203" pitchFamily="34" charset="0"/>
                <a:cs typeface="Segoe UI Black" panose="020B0A02040204020203" pitchFamily="34" charset="0"/>
              </a:rPr>
              <a:t>auprès des salariés et des candidats potentiels, mais également auprès des clients</a:t>
            </a:r>
            <a:r>
              <a:rPr lang="fr-FR" sz="2000" dirty="0">
                <a:solidFill>
                  <a:srgbClr val="123A61"/>
                </a:solidFill>
                <a:ea typeface="Segoe UI Black" panose="020B0A02040204020203" pitchFamily="34" charset="0"/>
                <a:cs typeface="Segoe UI Black" panose="020B0A02040204020203" pitchFamily="34" charset="0"/>
              </a:rPr>
              <a:t>. Elle est </a:t>
            </a:r>
            <a:r>
              <a:rPr lang="fr-FR" sz="2000" b="1" dirty="0">
                <a:solidFill>
                  <a:srgbClr val="123A61"/>
                </a:solidFill>
                <a:ea typeface="Segoe UI Black" panose="020B0A02040204020203" pitchFamily="34" charset="0"/>
                <a:cs typeface="Segoe UI Black" panose="020B0A02040204020203" pitchFamily="34" charset="0"/>
              </a:rPr>
              <a:t>le meilleur moyen de se faire connaître</a:t>
            </a:r>
            <a:r>
              <a:rPr lang="fr-FR" sz="2000" dirty="0">
                <a:solidFill>
                  <a:srgbClr val="123A61"/>
                </a:solidFill>
                <a:ea typeface="Segoe UI Black" panose="020B0A02040204020203" pitchFamily="34" charset="0"/>
                <a:cs typeface="Segoe UI Black" panose="020B0A02040204020203" pitchFamily="34" charset="0"/>
              </a:rPr>
              <a:t> comme « employeur de référence » afin de </a:t>
            </a:r>
            <a:r>
              <a:rPr lang="fr-FR" sz="2000" b="1" dirty="0">
                <a:solidFill>
                  <a:srgbClr val="123A61"/>
                </a:solidFill>
                <a:ea typeface="Segoe UI Black" panose="020B0A02040204020203" pitchFamily="34" charset="0"/>
                <a:cs typeface="Segoe UI Black" panose="020B0A02040204020203" pitchFamily="34" charset="0"/>
              </a:rPr>
              <a:t>lutter contre une pénurie de talents et un turnover conséquent</a:t>
            </a:r>
            <a:r>
              <a:rPr lang="fr-FR" sz="2000" dirty="0">
                <a:solidFill>
                  <a:srgbClr val="123A61"/>
                </a:solidFill>
                <a:ea typeface="Segoe UI Black" panose="020B0A02040204020203" pitchFamily="34" charset="0"/>
                <a:cs typeface="Segoe UI Black" panose="020B0A02040204020203" pitchFamily="34" charset="0"/>
              </a:rPr>
              <a:t>.</a:t>
            </a:r>
            <a:endParaRPr lang="fr-FR" sz="2000" dirty="0"/>
          </a:p>
          <a:p>
            <a:pPr algn="ctr"/>
            <a:endParaRPr lang="fr-FR" sz="2000" dirty="0">
              <a:solidFill>
                <a:srgbClr val="123A61"/>
              </a:solidFill>
              <a:ea typeface="Segoe UI Black" panose="020B0A02040204020203" pitchFamily="34" charset="0"/>
              <a:cs typeface="Segoe UI Black" panose="020B0A02040204020203" pitchFamily="34" charset="0"/>
            </a:endParaRPr>
          </a:p>
          <a:p>
            <a:endParaRPr lang="fr-FR" sz="2000" dirty="0">
              <a:solidFill>
                <a:srgbClr val="123A61"/>
              </a:solidFill>
              <a:ea typeface="Segoe UI Black" panose="020B0A02040204020203" pitchFamily="34" charset="0"/>
              <a:cs typeface="Segoe UI Black" panose="020B0A02040204020203" pitchFamily="34" charset="0"/>
            </a:endParaRPr>
          </a:p>
          <a:p>
            <a:endParaRPr lang="fr-FR" sz="2000" dirty="0">
              <a:solidFill>
                <a:srgbClr val="123A61"/>
              </a:solidFill>
              <a:ea typeface="Segoe UI Black" panose="020B0A02040204020203" pitchFamily="34" charset="0"/>
              <a:cs typeface="Segoe UI Black" panose="020B0A02040204020203" pitchFamily="34" charset="0"/>
            </a:endParaRPr>
          </a:p>
        </p:txBody>
      </p:sp>
    </p:spTree>
    <p:extLst>
      <p:ext uri="{BB962C8B-B14F-4D97-AF65-F5344CB8AC3E}">
        <p14:creationId xmlns:p14="http://schemas.microsoft.com/office/powerpoint/2010/main" val="4142798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865" y="1666494"/>
            <a:ext cx="9028175" cy="4242816"/>
          </a:xfrm>
        </p:spPr>
        <p:txBody>
          <a:bodyPr>
            <a:normAutofit lnSpcReduction="10000"/>
          </a:bodyPr>
          <a:lstStyle/>
          <a:p>
            <a:pPr marL="0" indent="0" algn="ctr">
              <a:buNone/>
            </a:pPr>
            <a:r>
              <a:rPr lang="fr-FR" sz="1800" b="1" dirty="0">
                <a:latin typeface="+mn-lt"/>
              </a:rPr>
              <a:t>La Marque Employeur se trouve à mi-chemin entre la gestion des RH et la Communication / Marketing. </a:t>
            </a:r>
          </a:p>
          <a:p>
            <a:pPr marL="0" indent="0" algn="ctr">
              <a:buNone/>
            </a:pPr>
            <a:endParaRPr lang="fr-FR" sz="2400" b="1" dirty="0">
              <a:latin typeface="+mn-lt"/>
            </a:endParaRPr>
          </a:p>
          <a:p>
            <a:pPr marL="0" indent="0" algn="ctr">
              <a:buNone/>
            </a:pPr>
            <a:r>
              <a:rPr lang="fr-FR" sz="1600" b="1" dirty="0">
                <a:latin typeface="+mn-lt"/>
              </a:rPr>
              <a:t>Les Ressources Humaines :</a:t>
            </a:r>
            <a:r>
              <a:rPr lang="fr-FR" sz="1600" dirty="0">
                <a:latin typeface="+mn-lt"/>
              </a:rPr>
              <a:t> </a:t>
            </a:r>
          </a:p>
          <a:p>
            <a:pPr marL="0" indent="0" algn="ctr">
              <a:buNone/>
            </a:pPr>
            <a:r>
              <a:rPr lang="fr-FR" sz="1600" dirty="0">
                <a:latin typeface="+mn-lt"/>
              </a:rPr>
              <a:t>Les salariés et futurs candidats sont sensibles aux pratiques RH. Ces pratiques permettent de </a:t>
            </a:r>
            <a:r>
              <a:rPr lang="fr-FR" sz="1600" u="sng" dirty="0">
                <a:latin typeface="+mn-lt"/>
              </a:rPr>
              <a:t>construire</a:t>
            </a:r>
            <a:r>
              <a:rPr lang="fr-FR" sz="1600" dirty="0">
                <a:latin typeface="+mn-lt"/>
              </a:rPr>
              <a:t> et de </a:t>
            </a:r>
            <a:r>
              <a:rPr lang="fr-FR" sz="1600" u="sng" dirty="0">
                <a:latin typeface="+mn-lt"/>
              </a:rPr>
              <a:t>promouvoir</a:t>
            </a:r>
            <a:r>
              <a:rPr lang="fr-FR" sz="1600" dirty="0">
                <a:latin typeface="+mn-lt"/>
              </a:rPr>
              <a:t> la Marque Employeur. </a:t>
            </a:r>
          </a:p>
          <a:p>
            <a:pPr marL="0" indent="0" algn="ctr">
              <a:buNone/>
            </a:pPr>
            <a:endParaRPr lang="fr-FR" sz="1600" b="1" dirty="0">
              <a:latin typeface="+mn-lt"/>
            </a:endParaRPr>
          </a:p>
          <a:p>
            <a:pPr marL="0" indent="0" algn="ctr">
              <a:buNone/>
            </a:pPr>
            <a:r>
              <a:rPr lang="fr-FR" sz="1600" b="1" dirty="0">
                <a:latin typeface="+mn-lt"/>
              </a:rPr>
              <a:t>La Communication et le Marketing </a:t>
            </a:r>
            <a:r>
              <a:rPr lang="fr-FR" sz="1600" dirty="0">
                <a:latin typeface="+mn-lt"/>
              </a:rPr>
              <a:t>: </a:t>
            </a:r>
          </a:p>
          <a:p>
            <a:pPr marL="0" indent="0" algn="ctr">
              <a:buNone/>
            </a:pPr>
            <a:r>
              <a:rPr lang="fr-FR" sz="1600" dirty="0">
                <a:latin typeface="+mn-lt"/>
              </a:rPr>
              <a:t>Ils permettent de </a:t>
            </a:r>
            <a:r>
              <a:rPr lang="fr-FR" sz="1600" u="sng" dirty="0">
                <a:latin typeface="+mn-lt"/>
              </a:rPr>
              <a:t>développer</a:t>
            </a:r>
            <a:r>
              <a:rPr lang="fr-FR" sz="1600" dirty="0">
                <a:latin typeface="+mn-lt"/>
              </a:rPr>
              <a:t> et de </a:t>
            </a:r>
            <a:r>
              <a:rPr lang="fr-FR" sz="1600" u="sng" dirty="0">
                <a:latin typeface="+mn-lt"/>
              </a:rPr>
              <a:t>communiquer</a:t>
            </a:r>
            <a:r>
              <a:rPr lang="fr-FR" sz="1600" dirty="0">
                <a:latin typeface="+mn-lt"/>
              </a:rPr>
              <a:t> sur la Marque Employeur en interne et en externe. </a:t>
            </a:r>
            <a:endParaRPr lang="fr-FR" sz="2000" dirty="0">
              <a:latin typeface="+mn-lt"/>
            </a:endParaRPr>
          </a:p>
          <a:p>
            <a:pPr marL="0" indent="0" algn="ctr">
              <a:buNone/>
            </a:pPr>
            <a:endParaRPr lang="fr-FR" sz="1600" dirty="0">
              <a:latin typeface="+mn-lt"/>
            </a:endParaRPr>
          </a:p>
          <a:p>
            <a:pPr marL="0" indent="0" algn="ctr">
              <a:buNone/>
            </a:pPr>
            <a:endParaRPr lang="fr-FR" sz="1600" dirty="0">
              <a:latin typeface="+mn-lt"/>
            </a:endParaRPr>
          </a:p>
          <a:p>
            <a:pPr marL="0" indent="0" algn="ctr">
              <a:buNone/>
            </a:pPr>
            <a:r>
              <a:rPr lang="fr-FR" sz="1800" b="1" dirty="0">
                <a:latin typeface="+mn-lt"/>
              </a:rPr>
              <a:t>Du côté RH les équipes doivent avoir une réflexion sur les différents </a:t>
            </a:r>
            <a:r>
              <a:rPr lang="fr-FR" sz="1800" b="1" dirty="0" err="1">
                <a:latin typeface="+mn-lt"/>
              </a:rPr>
              <a:t>process</a:t>
            </a:r>
            <a:r>
              <a:rPr lang="fr-FR" sz="1800" b="1" dirty="0">
                <a:latin typeface="+mn-lt"/>
              </a:rPr>
              <a:t>, tandis que le service Communication / Marketing doit valoriser cette offre aussi bien en interne qu’en externe. </a:t>
            </a:r>
          </a:p>
        </p:txBody>
      </p:sp>
      <p:sp>
        <p:nvSpPr>
          <p:cNvPr id="4" name="Espace réservé du texte 3"/>
          <p:cNvSpPr>
            <a:spLocks noGrp="1"/>
          </p:cNvSpPr>
          <p:nvPr>
            <p:ph type="body" sz="quarter" idx="13"/>
          </p:nvPr>
        </p:nvSpPr>
        <p:spPr>
          <a:xfrm>
            <a:off x="345687" y="365473"/>
            <a:ext cx="4666099" cy="272821"/>
          </a:xfrm>
        </p:spPr>
        <p:txBody>
          <a:bodyPr>
            <a:noAutofit/>
          </a:bodyPr>
          <a:lstStyle/>
          <a:p>
            <a:r>
              <a:rPr lang="fr-FR" sz="2000" dirty="0"/>
              <a:t>Les acteurs de la Marque Employeur</a:t>
            </a:r>
            <a:endParaRPr lang="fr-FR" sz="2400" dirty="0"/>
          </a:p>
        </p:txBody>
      </p:sp>
    </p:spTree>
    <p:extLst>
      <p:ext uri="{BB962C8B-B14F-4D97-AF65-F5344CB8AC3E}">
        <p14:creationId xmlns:p14="http://schemas.microsoft.com/office/powerpoint/2010/main" val="2925096970"/>
      </p:ext>
    </p:extLst>
  </p:cSld>
  <p:clrMapOvr>
    <a:masterClrMapping/>
  </p:clrMapOvr>
</p:sld>
</file>

<file path=ppt/theme/theme1.xml><?xml version="1.0" encoding="utf-8"?>
<a:theme xmlns:a="http://schemas.openxmlformats.org/drawingml/2006/main" name="2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3809</TotalTime>
  <Words>1140</Words>
  <Application>Microsoft Macintosh PowerPoint</Application>
  <PresentationFormat>Affichage à l'écran (4:3)</PresentationFormat>
  <Paragraphs>173</Paragraphs>
  <Slides>12</Slides>
  <Notes>4</Notes>
  <HiddenSlides>0</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12</vt:i4>
      </vt:variant>
    </vt:vector>
  </HeadingPairs>
  <TitlesOfParts>
    <vt:vector size="22" baseType="lpstr">
      <vt:lpstr>Arial</vt:lpstr>
      <vt:lpstr>Calibri</vt:lpstr>
      <vt:lpstr>inherit</vt:lpstr>
      <vt:lpstr>Segoe UI Black</vt:lpstr>
      <vt:lpstr>Segoe UI Semilight</vt:lpstr>
      <vt:lpstr>SegoeBook</vt:lpstr>
      <vt:lpstr>Wingdings</vt:lpstr>
      <vt:lpstr>Work Sans</vt:lpstr>
      <vt:lpstr>2_Conception personnalisée</vt:lpstr>
      <vt:lpstr>Conception personnalisée</vt:lpstr>
      <vt:lpstr>Année 23-24 LP07 Groupe A  Cécile de Bernardi Cours n°4</vt:lpstr>
      <vt:lpstr>Calendrier de l’année</vt:lpstr>
      <vt:lpstr>Planning des interventions</vt:lpstr>
      <vt:lpstr>Votre entreprise d’accueil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Université Paris 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Marine Garcia</dc:creator>
  <cp:lastModifiedBy>Cécile de Bernardi</cp:lastModifiedBy>
  <cp:revision>44</cp:revision>
  <dcterms:created xsi:type="dcterms:W3CDTF">2017-09-26T14:38:18Z</dcterms:created>
  <dcterms:modified xsi:type="dcterms:W3CDTF">2023-10-04T14:51:48Z</dcterms:modified>
</cp:coreProperties>
</file>