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51" r:id="rId2"/>
  </p:sldMasterIdLst>
  <p:notesMasterIdLst>
    <p:notesMasterId r:id="rId26"/>
  </p:notesMasterIdLst>
  <p:handoutMasterIdLst>
    <p:handoutMasterId r:id="rId27"/>
  </p:handoutMasterIdLst>
  <p:sldIdLst>
    <p:sldId id="262" r:id="rId3"/>
    <p:sldId id="259" r:id="rId4"/>
    <p:sldId id="266" r:id="rId5"/>
    <p:sldId id="300" r:id="rId6"/>
    <p:sldId id="302" r:id="rId7"/>
    <p:sldId id="303" r:id="rId8"/>
    <p:sldId id="270" r:id="rId9"/>
    <p:sldId id="272" r:id="rId10"/>
    <p:sldId id="268" r:id="rId11"/>
    <p:sldId id="309" r:id="rId12"/>
    <p:sldId id="269" r:id="rId13"/>
    <p:sldId id="304" r:id="rId14"/>
    <p:sldId id="306" r:id="rId15"/>
    <p:sldId id="308" r:id="rId16"/>
    <p:sldId id="267" r:id="rId17"/>
    <p:sldId id="305" r:id="rId18"/>
    <p:sldId id="271" r:id="rId19"/>
    <p:sldId id="275" r:id="rId20"/>
    <p:sldId id="276" r:id="rId21"/>
    <p:sldId id="277" r:id="rId22"/>
    <p:sldId id="278" r:id="rId23"/>
    <p:sldId id="307" r:id="rId24"/>
    <p:sldId id="257"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64"/>
    <p:restoredTop sz="95781" autoAdjust="0"/>
  </p:normalViewPr>
  <p:slideViewPr>
    <p:cSldViewPr>
      <p:cViewPr varScale="1">
        <p:scale>
          <a:sx n="103" d="100"/>
          <a:sy n="103" d="100"/>
        </p:scale>
        <p:origin x="760"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79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12BEDD-D4FA-40C7-B091-7AF07F1C36D9}" type="datetimeFigureOut">
              <a:rPr lang="fr-FR" smtClean="0"/>
              <a:t>13/09/2023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8C0FDF-EADE-4093-9B08-3FA8D2DB3295}" type="slidenum">
              <a:rPr lang="fr-FR" smtClean="0"/>
              <a:t>‹N°›</a:t>
            </a:fld>
            <a:endParaRPr lang="fr-FR"/>
          </a:p>
        </p:txBody>
      </p:sp>
    </p:spTree>
    <p:extLst>
      <p:ext uri="{BB962C8B-B14F-4D97-AF65-F5344CB8AC3E}">
        <p14:creationId xmlns:p14="http://schemas.microsoft.com/office/powerpoint/2010/main" val="3970560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FEDB8-F62C-4198-917C-1B769A693059}" type="datetimeFigureOut">
              <a:rPr lang="fr-FR" smtClean="0"/>
              <a:t>13/09/2023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CD540-7DBA-4F4B-9415-484B6732A614}" type="slidenum">
              <a:rPr lang="fr-FR" smtClean="0"/>
              <a:t>‹N°›</a:t>
            </a:fld>
            <a:endParaRPr lang="fr-FR"/>
          </a:p>
        </p:txBody>
      </p:sp>
    </p:spTree>
    <p:extLst>
      <p:ext uri="{BB962C8B-B14F-4D97-AF65-F5344CB8AC3E}">
        <p14:creationId xmlns:p14="http://schemas.microsoft.com/office/powerpoint/2010/main" val="146771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a:t>
            </a:fld>
            <a:endParaRPr lang="fr-FR"/>
          </a:p>
        </p:txBody>
      </p:sp>
    </p:spTree>
    <p:extLst>
      <p:ext uri="{BB962C8B-B14F-4D97-AF65-F5344CB8AC3E}">
        <p14:creationId xmlns:p14="http://schemas.microsoft.com/office/powerpoint/2010/main" val="3448225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18</a:t>
            </a:fld>
            <a:endParaRPr lang="fr-FR"/>
          </a:p>
        </p:txBody>
      </p:sp>
    </p:spTree>
    <p:extLst>
      <p:ext uri="{BB962C8B-B14F-4D97-AF65-F5344CB8AC3E}">
        <p14:creationId xmlns:p14="http://schemas.microsoft.com/office/powerpoint/2010/main" val="379690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19</a:t>
            </a:fld>
            <a:endParaRPr lang="fr-FR"/>
          </a:p>
        </p:txBody>
      </p:sp>
    </p:spTree>
    <p:extLst>
      <p:ext uri="{BB962C8B-B14F-4D97-AF65-F5344CB8AC3E}">
        <p14:creationId xmlns:p14="http://schemas.microsoft.com/office/powerpoint/2010/main" val="131115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20</a:t>
            </a:fld>
            <a:endParaRPr lang="fr-FR"/>
          </a:p>
        </p:txBody>
      </p:sp>
    </p:spTree>
    <p:extLst>
      <p:ext uri="{BB962C8B-B14F-4D97-AF65-F5344CB8AC3E}">
        <p14:creationId xmlns:p14="http://schemas.microsoft.com/office/powerpoint/2010/main" val="395740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21</a:t>
            </a:fld>
            <a:endParaRPr lang="fr-FR"/>
          </a:p>
        </p:txBody>
      </p:sp>
    </p:spTree>
    <p:extLst>
      <p:ext uri="{BB962C8B-B14F-4D97-AF65-F5344CB8AC3E}">
        <p14:creationId xmlns:p14="http://schemas.microsoft.com/office/powerpoint/2010/main" val="165264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3</a:t>
            </a:fld>
            <a:endParaRPr lang="fr-FR"/>
          </a:p>
        </p:txBody>
      </p:sp>
    </p:spTree>
    <p:extLst>
      <p:ext uri="{BB962C8B-B14F-4D97-AF65-F5344CB8AC3E}">
        <p14:creationId xmlns:p14="http://schemas.microsoft.com/office/powerpoint/2010/main" val="291595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7</a:t>
            </a:fld>
            <a:endParaRPr lang="fr-FR"/>
          </a:p>
        </p:txBody>
      </p:sp>
    </p:spTree>
    <p:extLst>
      <p:ext uri="{BB962C8B-B14F-4D97-AF65-F5344CB8AC3E}">
        <p14:creationId xmlns:p14="http://schemas.microsoft.com/office/powerpoint/2010/main" val="104949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8</a:t>
            </a:fld>
            <a:endParaRPr lang="fr-FR"/>
          </a:p>
        </p:txBody>
      </p:sp>
    </p:spTree>
    <p:extLst>
      <p:ext uri="{BB962C8B-B14F-4D97-AF65-F5344CB8AC3E}">
        <p14:creationId xmlns:p14="http://schemas.microsoft.com/office/powerpoint/2010/main" val="84364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9</a:t>
            </a:fld>
            <a:endParaRPr lang="fr-FR"/>
          </a:p>
        </p:txBody>
      </p:sp>
    </p:spTree>
    <p:extLst>
      <p:ext uri="{BB962C8B-B14F-4D97-AF65-F5344CB8AC3E}">
        <p14:creationId xmlns:p14="http://schemas.microsoft.com/office/powerpoint/2010/main" val="405772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11</a:t>
            </a:fld>
            <a:endParaRPr lang="fr-FR"/>
          </a:p>
        </p:txBody>
      </p:sp>
    </p:spTree>
    <p:extLst>
      <p:ext uri="{BB962C8B-B14F-4D97-AF65-F5344CB8AC3E}">
        <p14:creationId xmlns:p14="http://schemas.microsoft.com/office/powerpoint/2010/main" val="182785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Mais alors, Comment les entreprises luttent-elles contre la discrimination lors du recrutement ?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15</a:t>
            </a:fld>
            <a:endParaRPr lang="fr-FR"/>
          </a:p>
        </p:txBody>
      </p:sp>
    </p:spTree>
    <p:extLst>
      <p:ext uri="{BB962C8B-B14F-4D97-AF65-F5344CB8AC3E}">
        <p14:creationId xmlns:p14="http://schemas.microsoft.com/office/powerpoint/2010/main" val="316930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17</a:t>
            </a:fld>
            <a:endParaRPr lang="fr-FR"/>
          </a:p>
        </p:txBody>
      </p:sp>
    </p:spTree>
    <p:extLst>
      <p:ext uri="{BB962C8B-B14F-4D97-AF65-F5344CB8AC3E}">
        <p14:creationId xmlns:p14="http://schemas.microsoft.com/office/powerpoint/2010/main" val="2295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789040"/>
            <a:ext cx="7772400" cy="1470025"/>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7A8FD2EC-1FEB-4C50-B50B-8D5FD04DF1F6}" type="datetimeFigureOut">
              <a:rPr lang="fr-FR" smtClean="0"/>
              <a:t>13/09/2023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BA8A5D3-0B12-4EC3-8463-56FABE69EB82}" type="slidenum">
              <a:rPr lang="fr-FR" smtClean="0"/>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6708" y="1988840"/>
            <a:ext cx="5479103" cy="1719249"/>
          </a:xfrm>
          <a:prstGeom prst="rect">
            <a:avLst/>
          </a:prstGeom>
        </p:spPr>
      </p:pic>
    </p:spTree>
    <p:extLst>
      <p:ext uri="{BB962C8B-B14F-4D97-AF65-F5344CB8AC3E}">
        <p14:creationId xmlns:p14="http://schemas.microsoft.com/office/powerpoint/2010/main" val="26853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2" name="Titre 1"/>
          <p:cNvSpPr>
            <a:spLocks noGrp="1"/>
          </p:cNvSpPr>
          <p:nvPr>
            <p:ph type="title"/>
          </p:nvPr>
        </p:nvSpPr>
        <p:spPr>
          <a:xfrm>
            <a:off x="457200" y="1700808"/>
            <a:ext cx="8229600" cy="1143000"/>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7A8FD2EC-1FEB-4C50-B50B-8D5FD04DF1F6}" type="datetimeFigureOut">
              <a:rPr lang="fr-FR" smtClean="0"/>
              <a:t>13/09/2023</a:t>
            </a:fld>
            <a:endParaRPr lang="fr-FR"/>
          </a:p>
        </p:txBody>
      </p:sp>
      <p:sp>
        <p:nvSpPr>
          <p:cNvPr id="6" name="Espace réservé du numéro de diapositive 5"/>
          <p:cNvSpPr>
            <a:spLocks noGrp="1"/>
          </p:cNvSpPr>
          <p:nvPr>
            <p:ph type="sldNum" sz="quarter" idx="12"/>
          </p:nvPr>
        </p:nvSpPr>
        <p:spPr/>
        <p:txBody>
          <a:bodyPr/>
          <a:lstStyle/>
          <a:p>
            <a:fld id="{FBA8A5D3-0B12-4EC3-8463-56FABE69EB82}" type="slidenum">
              <a:rPr lang="fr-FR" smtClean="0"/>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287" y="3506383"/>
            <a:ext cx="4067946" cy="1276452"/>
          </a:xfrm>
          <a:prstGeom prst="rect">
            <a:avLst/>
          </a:prstGeom>
        </p:spPr>
      </p:pic>
    </p:spTree>
    <p:extLst>
      <p:ext uri="{BB962C8B-B14F-4D97-AF65-F5344CB8AC3E}">
        <p14:creationId xmlns:p14="http://schemas.microsoft.com/office/powerpoint/2010/main" val="133282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293AB2A-5339-4CDC-98F9-0435DC02291D}" type="datetime1">
              <a:rPr lang="fr-FR" smtClean="0"/>
              <a:t>13/09/2023</a:t>
            </a:fld>
            <a:endParaRPr lang="fr-FR" dirty="0"/>
          </a:p>
        </p:txBody>
      </p:sp>
      <p:sp>
        <p:nvSpPr>
          <p:cNvPr id="6" name="Espace réservé du numéro de diapositive 5"/>
          <p:cNvSpPr>
            <a:spLocks noGrp="1"/>
          </p:cNvSpPr>
          <p:nvPr>
            <p:ph type="sldNum" sz="quarter" idx="12"/>
          </p:nvPr>
        </p:nvSpPr>
        <p:spPr/>
        <p:txBody>
          <a:bodyPr/>
          <a:lstStyle/>
          <a:p>
            <a:fld id="{54873DE7-8B1B-47C3-91D3-D341616991FF}" type="slidenum">
              <a:rPr lang="fr-FR" smtClean="0"/>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287" y="3506383"/>
            <a:ext cx="4067946" cy="1276452"/>
          </a:xfrm>
          <a:prstGeom prst="rect">
            <a:avLst/>
          </a:prstGeom>
        </p:spPr>
      </p:pic>
    </p:spTree>
    <p:extLst>
      <p:ext uri="{BB962C8B-B14F-4D97-AF65-F5344CB8AC3E}">
        <p14:creationId xmlns:p14="http://schemas.microsoft.com/office/powerpoint/2010/main" val="7174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FC5582-9170-4D6E-86CD-EC697FFE3AB2}" type="datetime1">
              <a:rPr lang="fr-FR" smtClean="0"/>
              <a:t>13/09/2023</a:t>
            </a:fld>
            <a:endParaRPr lang="fr-FR"/>
          </a:p>
        </p:txBody>
      </p:sp>
      <p:sp>
        <p:nvSpPr>
          <p:cNvPr id="6" name="Espace réservé du numéro de diapositive 5"/>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249251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D623FB79-AC39-4E75-A8D6-6F058E646727}" type="datetime1">
              <a:rPr lang="fr-FR" smtClean="0"/>
              <a:t>13/09/2023</a:t>
            </a:fld>
            <a:endParaRPr lang="fr-FR"/>
          </a:p>
        </p:txBody>
      </p:sp>
      <p:sp>
        <p:nvSpPr>
          <p:cNvPr id="7" name="Espace réservé du numéro de diapositive 6"/>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302595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388400"/>
            <a:ext cx="5486400" cy="566738"/>
          </a:xfrm>
        </p:spPr>
        <p:txBody>
          <a:bodyPr anchor="b">
            <a:normAutofit/>
          </a:bodyPr>
          <a:lstStyle>
            <a:lvl1pPr algn="l">
              <a:defRPr sz="1500" b="1"/>
            </a:lvl1pPr>
          </a:lstStyle>
          <a:p>
            <a:r>
              <a:rPr lang="fr-FR" dirty="0"/>
              <a:t>Modifiez le style du titre</a:t>
            </a:r>
          </a:p>
        </p:txBody>
      </p:sp>
      <p:sp>
        <p:nvSpPr>
          <p:cNvPr id="3" name="Espace réservé pour une image  2"/>
          <p:cNvSpPr>
            <a:spLocks noGrp="1"/>
          </p:cNvSpPr>
          <p:nvPr>
            <p:ph type="pic" idx="1"/>
          </p:nvPr>
        </p:nvSpPr>
        <p:spPr>
          <a:xfrm>
            <a:off x="1792288" y="273600"/>
            <a:ext cx="5486400" cy="4114800"/>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4968000"/>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192DB2-84CA-46B2-9284-A4408A596178}" type="datetime1">
              <a:rPr lang="fr-FR" smtClean="0"/>
              <a:t>13/09/2023</a:t>
            </a:fld>
            <a:endParaRPr lang="fr-FR"/>
          </a:p>
        </p:txBody>
      </p:sp>
      <p:sp>
        <p:nvSpPr>
          <p:cNvPr id="7" name="Espace réservé du numéro de diapositive 6"/>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397759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2"/>
        <p:cNvGrpSpPr/>
        <p:nvPr/>
      </p:nvGrpSpPr>
      <p:grpSpPr>
        <a:xfrm>
          <a:off x="0" y="0"/>
          <a:ext cx="0" cy="0"/>
          <a:chOff x="0" y="0"/>
          <a:chExt cx="0" cy="0"/>
        </a:xfrm>
      </p:grpSpPr>
      <p:grpSp>
        <p:nvGrpSpPr>
          <p:cNvPr id="83" name="Google Shape;83;p8"/>
          <p:cNvGrpSpPr/>
          <p:nvPr/>
        </p:nvGrpSpPr>
        <p:grpSpPr>
          <a:xfrm>
            <a:off x="-442731" y="449712"/>
            <a:ext cx="2324700" cy="3099600"/>
            <a:chOff x="-474900" y="321200"/>
            <a:chExt cx="2324700" cy="2324700"/>
          </a:xfrm>
        </p:grpSpPr>
        <p:sp>
          <p:nvSpPr>
            <p:cNvPr id="84" name="Google Shape;84;p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8"/>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8"/>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8"/>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8" name="Google Shape;88;p8"/>
          <p:cNvSpPr/>
          <p:nvPr/>
        </p:nvSpPr>
        <p:spPr>
          <a:xfrm>
            <a:off x="8556000" y="6101933"/>
            <a:ext cx="435600" cy="5808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8"/>
          <p:cNvSpPr txBox="1">
            <a:spLocks noGrp="1"/>
          </p:cNvSpPr>
          <p:nvPr>
            <p:ph type="title"/>
          </p:nvPr>
        </p:nvSpPr>
        <p:spPr>
          <a:xfrm>
            <a:off x="457200" y="1554833"/>
            <a:ext cx="5220300" cy="910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8"/>
          <p:cNvSpPr txBox="1">
            <a:spLocks noGrp="1"/>
          </p:cNvSpPr>
          <p:nvPr>
            <p:ph type="body" idx="1"/>
          </p:nvPr>
        </p:nvSpPr>
        <p:spPr>
          <a:xfrm>
            <a:off x="1069625" y="2610733"/>
            <a:ext cx="1485300" cy="34912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1" name="Google Shape;91;p8"/>
          <p:cNvSpPr txBox="1">
            <a:spLocks noGrp="1"/>
          </p:cNvSpPr>
          <p:nvPr>
            <p:ph type="body" idx="2"/>
          </p:nvPr>
        </p:nvSpPr>
        <p:spPr>
          <a:xfrm>
            <a:off x="2630936" y="2610733"/>
            <a:ext cx="1485300" cy="34912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2" name="Google Shape;92;p8"/>
          <p:cNvSpPr txBox="1">
            <a:spLocks noGrp="1"/>
          </p:cNvSpPr>
          <p:nvPr>
            <p:ph type="body" idx="3"/>
          </p:nvPr>
        </p:nvSpPr>
        <p:spPr>
          <a:xfrm>
            <a:off x="4192246" y="2610733"/>
            <a:ext cx="1485300" cy="34912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3" name="Google Shape;93;p8"/>
          <p:cNvSpPr txBox="1">
            <a:spLocks noGrp="1"/>
          </p:cNvSpPr>
          <p:nvPr>
            <p:ph type="sldNum" idx="12"/>
          </p:nvPr>
        </p:nvSpPr>
        <p:spPr>
          <a:xfrm>
            <a:off x="8555875" y="6101933"/>
            <a:ext cx="435600" cy="58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fr-FR" smtClean="0"/>
              <a:pPr algn="ctr"/>
              <a:t>‹N°›</a:t>
            </a:fld>
            <a:endParaRPr lang="fr-FR"/>
          </a:p>
        </p:txBody>
      </p:sp>
      <p:sp>
        <p:nvSpPr>
          <p:cNvPr id="94" name="Google Shape;94;p8"/>
          <p:cNvSpPr/>
          <p:nvPr/>
        </p:nvSpPr>
        <p:spPr>
          <a:xfrm>
            <a:off x="6081700" y="1018667"/>
            <a:ext cx="3615600" cy="48208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a:off x="6272900" y="1273600"/>
            <a:ext cx="3233100" cy="43108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82498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252520" cy="6957392"/>
          </a:xfrm>
          <a:prstGeom prst="rect">
            <a:avLst/>
          </a:prstGeom>
          <a:solidFill>
            <a:srgbClr val="003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7A8FD2EC-1FEB-4C50-B50B-8D5FD04DF1F6}" type="datetimeFigureOut">
              <a:rPr lang="fr-FR" smtClean="0"/>
              <a:pPr/>
              <a:t>13/09/2023</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BA8A5D3-0B12-4EC3-8463-56FABE69EB82}" type="slidenum">
              <a:rPr lang="fr-FR" smtClean="0"/>
              <a:pPr/>
              <a:t>‹N°›</a:t>
            </a:fld>
            <a:endParaRPr lang="fr-FR"/>
          </a:p>
        </p:txBody>
      </p:sp>
    </p:spTree>
    <p:extLst>
      <p:ext uri="{BB962C8B-B14F-4D97-AF65-F5344CB8AC3E}">
        <p14:creationId xmlns:p14="http://schemas.microsoft.com/office/powerpoint/2010/main" val="36828971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7" r:id="rId3"/>
  </p:sldLayoutIdLst>
  <p:txStyles>
    <p:titleStyle>
      <a:lvl1pPr algn="ctr" defTabSz="9144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13305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26E"/>
                </a:solidFill>
                <a:latin typeface="Arial" panose="020B0604020202020204" pitchFamily="34" charset="0"/>
                <a:cs typeface="Arial" panose="020B0604020202020204" pitchFamily="34" charset="0"/>
              </a:defRPr>
            </a:lvl1pPr>
          </a:lstStyle>
          <a:p>
            <a:fld id="{DF2264EF-EFA7-4C61-BB74-97680F7EC902}" type="datetime1">
              <a:rPr lang="fr-FR" smtClean="0"/>
              <a:t>13/09/2023</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26E"/>
                </a:solidFill>
                <a:latin typeface="Arial" panose="020B0604020202020204" pitchFamily="34" charset="0"/>
                <a:cs typeface="Arial" panose="020B0604020202020204" pitchFamily="34" charset="0"/>
              </a:defRPr>
            </a:lvl1pPr>
          </a:lstStyle>
          <a:p>
            <a:fld id="{76D3B6CB-722A-4B8E-9787-9814958463A7}" type="slidenum">
              <a:rPr lang="fr-FR" smtClean="0"/>
              <a:pPr/>
              <a:t>‹N°›</a:t>
            </a:fld>
            <a:endParaRPr lang="fr-FR"/>
          </a:p>
        </p:txBody>
      </p:sp>
      <p:pic>
        <p:nvPicPr>
          <p:cNvPr id="5" name="Imag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64647" y="6309320"/>
            <a:ext cx="1414706" cy="432048"/>
          </a:xfrm>
          <a:prstGeom prst="rect">
            <a:avLst/>
          </a:prstGeom>
        </p:spPr>
      </p:pic>
    </p:spTree>
    <p:extLst>
      <p:ext uri="{BB962C8B-B14F-4D97-AF65-F5344CB8AC3E}">
        <p14:creationId xmlns:p14="http://schemas.microsoft.com/office/powerpoint/2010/main" val="2386228720"/>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60" r:id="rId3"/>
    <p:sldLayoutId id="2147483678" r:id="rId4"/>
  </p:sldLayoutIdLst>
  <p:hf hdr="0"/>
  <p:txStyles>
    <p:titleStyle>
      <a:lvl1pPr algn="l" defTabSz="914400" rtl="0" eaLnBrk="1" latinLnBrk="0" hangingPunct="1">
        <a:spcBef>
          <a:spcPct val="0"/>
        </a:spcBef>
        <a:buNone/>
        <a:defRPr sz="2500" b="1" kern="1200">
          <a:solidFill>
            <a:srgbClr val="00326E"/>
          </a:solidFill>
          <a:latin typeface="Arial" panose="020B0604020202020204" pitchFamily="34" charset="0"/>
          <a:ea typeface="Verdana" panose="020B0604030504040204" pitchFamily="34" charset="0"/>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500" kern="1200">
          <a:solidFill>
            <a:srgbClr val="00326E"/>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altajuris.com/la-loi-du-24-juin-2016-ajoute-un-nouveau-critere-de-discrimination-fonde-sur-la-particuliere-vulnerabilite-resultant-de-la-situation-economique-apparente-ou-connue-de-son-auteur/"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defenseurdesdroits.fr/fr"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tiff"/><Relationship Id="rId5" Type="http://schemas.openxmlformats.org/officeDocument/2006/relationships/hyperlink" Target="https://acompetenceegale.com/" TargetMode="External"/><Relationship Id="rId4" Type="http://schemas.openxmlformats.org/officeDocument/2006/relationships/hyperlink" Target="https://implicit.harvard.edu/implicit/fran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Année 23-24 LP07 Groupe B </a:t>
            </a:r>
            <a:br>
              <a:rPr lang="fr-FR" dirty="0"/>
            </a:br>
            <a:r>
              <a:rPr lang="fr-FR" dirty="0"/>
              <a:t>Cécile de Bernardi</a:t>
            </a:r>
            <a:br>
              <a:rPr lang="fr-FR" dirty="0"/>
            </a:br>
            <a:r>
              <a:rPr lang="fr-FR" dirty="0"/>
              <a:t>Cours n°2</a:t>
            </a:r>
          </a:p>
        </p:txBody>
      </p:sp>
    </p:spTree>
    <p:extLst>
      <p:ext uri="{BB962C8B-B14F-4D97-AF65-F5344CB8AC3E}">
        <p14:creationId xmlns:p14="http://schemas.microsoft.com/office/powerpoint/2010/main" val="1644131725"/>
      </p:ext>
    </p:extLst>
  </p:cSld>
  <p:clrMapOvr>
    <a:masterClrMapping/>
  </p:clrMapOvr>
  <mc:AlternateContent xmlns:mc="http://schemas.openxmlformats.org/markup-compatibility/2006" xmlns:p14="http://schemas.microsoft.com/office/powerpoint/2010/main">
    <mc:Choice Requires="p14">
      <p:transition spd="slow" p14:dur="2000" advTm="2513"/>
    </mc:Choice>
    <mc:Fallback xmlns="">
      <p:transition spd="slow" advTm="25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02D88A6A-30F0-E7FE-32A6-615493397698}"/>
              </a:ext>
            </a:extLst>
          </p:cNvPr>
          <p:cNvSpPr>
            <a:spLocks noGrp="1"/>
          </p:cNvSpPr>
          <p:nvPr>
            <p:ph type="dt" sz="half" idx="10"/>
          </p:nvPr>
        </p:nvSpPr>
        <p:spPr/>
        <p:txBody>
          <a:bodyPr/>
          <a:lstStyle/>
          <a:p>
            <a:r>
              <a:rPr lang="fr-FR" dirty="0"/>
              <a:t>Source : APECITA le </a:t>
            </a:r>
            <a:fld id="{D623FB79-AC39-4E75-A8D6-6F058E646727}" type="datetime1">
              <a:rPr lang="fr-FR" smtClean="0"/>
              <a:t>13/09/2023</a:t>
            </a:fld>
            <a:endParaRPr lang="fr-FR" dirty="0"/>
          </a:p>
        </p:txBody>
      </p:sp>
      <p:sp>
        <p:nvSpPr>
          <p:cNvPr id="6" name="Espace réservé du numéro de diapositive 5">
            <a:extLst>
              <a:ext uri="{FF2B5EF4-FFF2-40B4-BE49-F238E27FC236}">
                <a16:creationId xmlns:a16="http://schemas.microsoft.com/office/drawing/2014/main" id="{2825B573-88C7-C91F-E044-0E097F8D35C6}"/>
              </a:ext>
            </a:extLst>
          </p:cNvPr>
          <p:cNvSpPr>
            <a:spLocks noGrp="1"/>
          </p:cNvSpPr>
          <p:nvPr>
            <p:ph type="sldNum" sz="quarter" idx="12"/>
          </p:nvPr>
        </p:nvSpPr>
        <p:spPr/>
        <p:txBody>
          <a:bodyPr/>
          <a:lstStyle/>
          <a:p>
            <a:fld id="{76D3B6CB-722A-4B8E-9787-9814958463A7}" type="slidenum">
              <a:rPr lang="fr-FR" smtClean="0"/>
              <a:t>10</a:t>
            </a:fld>
            <a:endParaRPr lang="fr-FR"/>
          </a:p>
        </p:txBody>
      </p:sp>
      <p:pic>
        <p:nvPicPr>
          <p:cNvPr id="9" name="Espace réservé du contenu 8">
            <a:extLst>
              <a:ext uri="{FF2B5EF4-FFF2-40B4-BE49-F238E27FC236}">
                <a16:creationId xmlns:a16="http://schemas.microsoft.com/office/drawing/2014/main" id="{277CC82E-D1FA-7003-EBDE-8895068D2F0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36525"/>
            <a:ext cx="7570247" cy="5938218"/>
          </a:xfrm>
        </p:spPr>
      </p:pic>
    </p:spTree>
    <p:extLst>
      <p:ext uri="{BB962C8B-B14F-4D97-AF65-F5344CB8AC3E}">
        <p14:creationId xmlns:p14="http://schemas.microsoft.com/office/powerpoint/2010/main" val="256133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discrimination indirecte</a:t>
            </a:r>
          </a:p>
        </p:txBody>
      </p:sp>
      <p:sp>
        <p:nvSpPr>
          <p:cNvPr id="3" name="Espace réservé du contenu 2"/>
          <p:cNvSpPr>
            <a:spLocks noGrp="1"/>
          </p:cNvSpPr>
          <p:nvPr>
            <p:ph idx="1"/>
          </p:nvPr>
        </p:nvSpPr>
        <p:spPr>
          <a:xfrm>
            <a:off x="457200" y="1600200"/>
            <a:ext cx="8229600" cy="4421088"/>
          </a:xfrm>
        </p:spPr>
        <p:txBody>
          <a:bodyPr>
            <a:noAutofit/>
          </a:bodyPr>
          <a:lstStyle/>
          <a:p>
            <a:r>
              <a:rPr lang="fr-FR" sz="1600" dirty="0"/>
              <a:t>« Une discrimination indirecte se produit lorsqu’une disposition, un critère ou une pratique apparemment neutre est susceptible d’</a:t>
            </a:r>
            <a:r>
              <a:rPr lang="fr-FR" sz="1600" dirty="0" err="1"/>
              <a:t>entraîner</a:t>
            </a:r>
            <a:r>
              <a:rPr lang="fr-FR" sz="1600" dirty="0"/>
              <a:t> un désavantage particulier pour les personnes concernées par un critère prohibé. » </a:t>
            </a:r>
            <a:endParaRPr lang="fr-FR" sz="1400" dirty="0"/>
          </a:p>
          <a:p>
            <a:r>
              <a:rPr lang="fr-FR" sz="1600" dirty="0"/>
              <a:t>La discrimination indirecte s’</a:t>
            </a:r>
            <a:r>
              <a:rPr lang="fr-FR" sz="1600" dirty="0" err="1"/>
              <a:t>intéresse</a:t>
            </a:r>
            <a:r>
              <a:rPr lang="fr-FR" sz="1600" dirty="0"/>
              <a:t> donc aux effets produits par un critère de choix, sans considérer l’intention de discriminer. </a:t>
            </a:r>
            <a:endParaRPr lang="fr-FR" sz="1400" dirty="0"/>
          </a:p>
          <a:p>
            <a:r>
              <a:rPr lang="fr-FR" sz="1600" dirty="0"/>
              <a:t>Exemple : un recruteur estime qu’un temps de trajet supérieur à 45 minutes est incompatible avec le poste. Ce critère peut induire une discrimination indirecte sur le lieu de résidence. </a:t>
            </a:r>
            <a:endParaRPr lang="fr-FR" sz="14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11</a:t>
            </a:fld>
            <a:endParaRPr lang="fr-FR"/>
          </a:p>
        </p:txBody>
      </p:sp>
      <p:pic>
        <p:nvPicPr>
          <p:cNvPr id="4" name="Image 3">
            <a:extLst>
              <a:ext uri="{FF2B5EF4-FFF2-40B4-BE49-F238E27FC236}">
                <a16:creationId xmlns:a16="http://schemas.microsoft.com/office/drawing/2014/main" id="{0E2AAEFE-74C9-AD3D-11CC-7FCE1869359B}"/>
              </a:ext>
            </a:extLst>
          </p:cNvPr>
          <p:cNvPicPr>
            <a:picLocks noChangeAspect="1"/>
          </p:cNvPicPr>
          <p:nvPr/>
        </p:nvPicPr>
        <p:blipFill>
          <a:blip r:embed="rId3"/>
          <a:stretch>
            <a:fillRect/>
          </a:stretch>
        </p:blipFill>
        <p:spPr>
          <a:xfrm>
            <a:off x="3059832" y="3959593"/>
            <a:ext cx="3312368" cy="1915315"/>
          </a:xfrm>
          <a:prstGeom prst="rect">
            <a:avLst/>
          </a:prstGeom>
        </p:spPr>
      </p:pic>
    </p:spTree>
    <p:extLst>
      <p:ext uri="{BB962C8B-B14F-4D97-AF65-F5344CB8AC3E}">
        <p14:creationId xmlns:p14="http://schemas.microsoft.com/office/powerpoint/2010/main" val="149508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p:txBody>
          <a:bodyPr>
            <a:normAutofit/>
          </a:bodyPr>
          <a:lstStyle/>
          <a:p>
            <a:pPr algn="ctr"/>
            <a:r>
              <a:rPr lang="fr-FR" sz="3200" dirty="0"/>
              <a:t>2) Des points de droit spécifiques à connaitre</a:t>
            </a:r>
          </a:p>
        </p:txBody>
      </p:sp>
      <p:sp>
        <p:nvSpPr>
          <p:cNvPr id="5" name="Espace réservé de la date 4">
            <a:extLst>
              <a:ext uri="{FF2B5EF4-FFF2-40B4-BE49-F238E27FC236}">
                <a16:creationId xmlns:a16="http://schemas.microsoft.com/office/drawing/2014/main" id="{33FF0DE3-2B11-220B-9B5F-1BBA1BA40029}"/>
              </a:ext>
            </a:extLst>
          </p:cNvPr>
          <p:cNvSpPr>
            <a:spLocks noGrp="1"/>
          </p:cNvSpPr>
          <p:nvPr>
            <p:ph type="dt" sz="half" idx="10"/>
          </p:nvPr>
        </p:nvSpPr>
        <p:spPr/>
        <p:txBody>
          <a:bodyPr/>
          <a:lstStyle/>
          <a:p>
            <a:fld id="{D623FB79-AC39-4E75-A8D6-6F058E646727}" type="datetime1">
              <a:rPr lang="fr-FR" smtClean="0"/>
              <a:t>13/09/2023</a:t>
            </a:fld>
            <a:endParaRPr lang="fr-FR"/>
          </a:p>
        </p:txBody>
      </p:sp>
      <p:sp>
        <p:nvSpPr>
          <p:cNvPr id="6" name="Espace réservé du numéro de diapositive 5">
            <a:extLst>
              <a:ext uri="{FF2B5EF4-FFF2-40B4-BE49-F238E27FC236}">
                <a16:creationId xmlns:a16="http://schemas.microsoft.com/office/drawing/2014/main" id="{48E6968F-5C0B-0420-E649-7454DA06FE45}"/>
              </a:ext>
            </a:extLst>
          </p:cNvPr>
          <p:cNvSpPr>
            <a:spLocks noGrp="1"/>
          </p:cNvSpPr>
          <p:nvPr>
            <p:ph type="sldNum" sz="quarter" idx="12"/>
          </p:nvPr>
        </p:nvSpPr>
        <p:spPr/>
        <p:txBody>
          <a:bodyPr/>
          <a:lstStyle/>
          <a:p>
            <a:fld id="{76D3B6CB-722A-4B8E-9787-9814958463A7}" type="slidenum">
              <a:rPr lang="fr-FR" smtClean="0"/>
              <a:t>12</a:t>
            </a:fld>
            <a:endParaRPr lang="fr-FR"/>
          </a:p>
        </p:txBody>
      </p:sp>
      <p:sp>
        <p:nvSpPr>
          <p:cNvPr id="7" name="ZoneTexte 6">
            <a:extLst>
              <a:ext uri="{FF2B5EF4-FFF2-40B4-BE49-F238E27FC236}">
                <a16:creationId xmlns:a16="http://schemas.microsoft.com/office/drawing/2014/main" id="{17D67B18-E5B6-D430-1BF4-7A349EFF8158}"/>
              </a:ext>
            </a:extLst>
          </p:cNvPr>
          <p:cNvSpPr txBox="1"/>
          <p:nvPr/>
        </p:nvSpPr>
        <p:spPr>
          <a:xfrm>
            <a:off x="683569" y="1700808"/>
            <a:ext cx="6840760" cy="830997"/>
          </a:xfrm>
          <a:prstGeom prst="rect">
            <a:avLst/>
          </a:prstGeom>
          <a:noFill/>
        </p:spPr>
        <p:txBody>
          <a:bodyPr wrap="square" rtlCol="0">
            <a:spAutoFit/>
          </a:bodyPr>
          <a:lstStyle/>
          <a:p>
            <a:pPr marL="285750" indent="-285750">
              <a:buFont typeface="Arial" panose="020B0604020202020204" pitchFamily="34" charset="0"/>
              <a:buChar char="•"/>
            </a:pPr>
            <a:r>
              <a:rPr lang="fr-FR" sz="2400" dirty="0"/>
              <a:t>Principe de non-discrimination </a:t>
            </a:r>
          </a:p>
          <a:p>
            <a:pPr marL="285750" indent="-285750">
              <a:buFont typeface="Arial" panose="020B0604020202020204" pitchFamily="34" charset="0"/>
              <a:buChar char="•"/>
            </a:pPr>
            <a:r>
              <a:rPr lang="fr-FR" sz="2400" dirty="0"/>
              <a:t>Charge de la preuve</a:t>
            </a:r>
          </a:p>
        </p:txBody>
      </p:sp>
    </p:spTree>
    <p:extLst>
      <p:ext uri="{BB962C8B-B14F-4D97-AF65-F5344CB8AC3E}">
        <p14:creationId xmlns:p14="http://schemas.microsoft.com/office/powerpoint/2010/main" val="72316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p:txBody>
          <a:bodyPr>
            <a:normAutofit/>
          </a:bodyPr>
          <a:lstStyle/>
          <a:p>
            <a:pPr algn="ctr"/>
            <a:r>
              <a:rPr lang="fr-FR" sz="3200" dirty="0"/>
              <a:t>Le principe </a:t>
            </a:r>
          </a:p>
        </p:txBody>
      </p:sp>
      <p:sp>
        <p:nvSpPr>
          <p:cNvPr id="5" name="Espace réservé de la date 4">
            <a:extLst>
              <a:ext uri="{FF2B5EF4-FFF2-40B4-BE49-F238E27FC236}">
                <a16:creationId xmlns:a16="http://schemas.microsoft.com/office/drawing/2014/main" id="{33FF0DE3-2B11-220B-9B5F-1BBA1BA40029}"/>
              </a:ext>
            </a:extLst>
          </p:cNvPr>
          <p:cNvSpPr>
            <a:spLocks noGrp="1"/>
          </p:cNvSpPr>
          <p:nvPr>
            <p:ph type="dt" sz="half" idx="10"/>
          </p:nvPr>
        </p:nvSpPr>
        <p:spPr/>
        <p:txBody>
          <a:bodyPr/>
          <a:lstStyle/>
          <a:p>
            <a:fld id="{D623FB79-AC39-4E75-A8D6-6F058E646727}" type="datetime1">
              <a:rPr lang="fr-FR" smtClean="0"/>
              <a:t>13/09/2023</a:t>
            </a:fld>
            <a:endParaRPr lang="fr-FR"/>
          </a:p>
        </p:txBody>
      </p:sp>
      <p:sp>
        <p:nvSpPr>
          <p:cNvPr id="6" name="Espace réservé du numéro de diapositive 5">
            <a:extLst>
              <a:ext uri="{FF2B5EF4-FFF2-40B4-BE49-F238E27FC236}">
                <a16:creationId xmlns:a16="http://schemas.microsoft.com/office/drawing/2014/main" id="{48E6968F-5C0B-0420-E649-7454DA06FE45}"/>
              </a:ext>
            </a:extLst>
          </p:cNvPr>
          <p:cNvSpPr>
            <a:spLocks noGrp="1"/>
          </p:cNvSpPr>
          <p:nvPr>
            <p:ph type="sldNum" sz="quarter" idx="12"/>
          </p:nvPr>
        </p:nvSpPr>
        <p:spPr/>
        <p:txBody>
          <a:bodyPr/>
          <a:lstStyle/>
          <a:p>
            <a:fld id="{76D3B6CB-722A-4B8E-9787-9814958463A7}" type="slidenum">
              <a:rPr lang="fr-FR" smtClean="0"/>
              <a:t>13</a:t>
            </a:fld>
            <a:endParaRPr lang="fr-FR"/>
          </a:p>
        </p:txBody>
      </p:sp>
      <p:sp>
        <p:nvSpPr>
          <p:cNvPr id="7" name="ZoneTexte 6">
            <a:extLst>
              <a:ext uri="{FF2B5EF4-FFF2-40B4-BE49-F238E27FC236}">
                <a16:creationId xmlns:a16="http://schemas.microsoft.com/office/drawing/2014/main" id="{17D67B18-E5B6-D430-1BF4-7A349EFF8158}"/>
              </a:ext>
            </a:extLst>
          </p:cNvPr>
          <p:cNvSpPr txBox="1"/>
          <p:nvPr/>
        </p:nvSpPr>
        <p:spPr>
          <a:xfrm>
            <a:off x="251520" y="1124744"/>
            <a:ext cx="8772733" cy="6442983"/>
          </a:xfrm>
          <a:prstGeom prst="rect">
            <a:avLst/>
          </a:prstGeom>
          <a:noFill/>
        </p:spPr>
        <p:txBody>
          <a:bodyPr wrap="square" rtlCol="0">
            <a:spAutoFit/>
          </a:bodyPr>
          <a:lstStyle/>
          <a:p>
            <a:r>
              <a:rPr lang="fr-FR" dirty="0">
                <a:effectLst/>
              </a:rPr>
              <a:t>En France, l'article du Code du travail  </a:t>
            </a:r>
            <a:r>
              <a:rPr lang="fr-FR" b="1" dirty="0">
                <a:effectLst/>
              </a:rPr>
              <a:t>L1132-1 du Code du travail</a:t>
            </a:r>
            <a:r>
              <a:rPr lang="fr-FR" b="1" dirty="0"/>
              <a:t> </a:t>
            </a:r>
            <a:r>
              <a:rPr lang="fr-FR" dirty="0">
                <a:effectLst/>
              </a:rPr>
              <a:t>énonce le principe de non-discrimination :</a:t>
            </a:r>
          </a:p>
          <a:p>
            <a:endParaRPr lang="fr-FR" dirty="0">
              <a:effectLst/>
            </a:endParaRPr>
          </a:p>
          <a:p>
            <a:r>
              <a:rPr lang="fr-FR" dirty="0">
                <a:effectLst/>
              </a:rPr>
              <a:t>"Constitue une discrimination toute distinction opérée entre les personnes physiques à raison de leur origine, de leur sexe, de leur situation de famille, de leur grossesse, de leur apparence physique, de leur patronyme, de leur état de santé, de leur handicap, de leurs caractéristiques génétiques, de leurs mœurs, de leur orientation ou identité sexuelle, de leur âge, de leurs opinions politiques, de leurs activités syndicales, de leur appartenance ou de leur non-appartenance, vraie ou supposée, à une ethnie, une nation, une race ou une religion déterminée. »</a:t>
            </a:r>
          </a:p>
          <a:p>
            <a:endParaRPr lang="fr-FR" dirty="0">
              <a:effectLst/>
            </a:endParaRPr>
          </a:p>
          <a:p>
            <a:r>
              <a:rPr lang="fr-FR" dirty="0"/>
              <a:t>T</a:t>
            </a:r>
            <a:r>
              <a:rPr lang="fr-FR" dirty="0">
                <a:effectLst/>
              </a:rPr>
              <a:t>oute discrimination fondée sur l'une des caractéristiques énumérées est interdite. Les employeurs sont tenus de respecter ce principe de non-discrimination et de mettre en place des politiques et des pratiques qui favorisent l'égalité des chances et l'inclusion au sein de leur organisation. Les salariés qui estiment avoir été victimes de discrimination ont la possibilité de porter plainte et de demander réparation en vertu de cette loi.</a:t>
            </a:r>
          </a:p>
          <a:p>
            <a:endParaRPr lang="fr-FR" dirty="0"/>
          </a:p>
          <a:p>
            <a:r>
              <a:rPr lang="fr-FR" sz="1200" dirty="0">
                <a:effectLst/>
              </a:rPr>
              <a:t>Pour approfondir : </a:t>
            </a:r>
            <a:r>
              <a:rPr lang="fr-FR" sz="1200" dirty="0">
                <a:effectLst/>
                <a:hlinkClick r:id="rId2"/>
              </a:rPr>
              <a:t>https://www.altajuris.com/la-loi-du-24-juin-2016-ajoute-un-nouveau-critere-de-discrimination-fonde-sur-la-particuliere-vulnerabilite-resultant-de-la-situation-economique-apparente-ou-connue-de-son-auteur/</a:t>
            </a:r>
            <a:endParaRPr lang="fr-FR" sz="1200" dirty="0">
              <a:effectLst/>
            </a:endParaRPr>
          </a:p>
          <a:p>
            <a:endParaRPr lang="fr-FR" dirty="0">
              <a:effectLst/>
            </a:endParaRPr>
          </a:p>
          <a:p>
            <a:pPr algn="l"/>
            <a:br>
              <a:rPr lang="fr-FR" b="0" i="0" dirty="0">
                <a:solidFill>
                  <a:srgbClr val="000000"/>
                </a:solidFill>
                <a:effectLst/>
                <a:latin typeface="Söhne"/>
              </a:rPr>
            </a:br>
            <a:endParaRPr lang="fr-FR" b="0" i="0" dirty="0">
              <a:solidFill>
                <a:srgbClr val="000000"/>
              </a:solidFill>
              <a:effectLst/>
              <a:latin typeface="Söhne"/>
            </a:endParaRPr>
          </a:p>
          <a:p>
            <a:pPr marL="285750" indent="-285750">
              <a:buFont typeface="Arial" panose="020B0604020202020204" pitchFamily="34" charset="0"/>
              <a:buChar char="•"/>
            </a:pPr>
            <a:endParaRPr lang="fr-FR" sz="2400" dirty="0"/>
          </a:p>
        </p:txBody>
      </p:sp>
    </p:spTree>
    <p:extLst>
      <p:ext uri="{BB962C8B-B14F-4D97-AF65-F5344CB8AC3E}">
        <p14:creationId xmlns:p14="http://schemas.microsoft.com/office/powerpoint/2010/main" val="194846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title"/>
          </p:nvPr>
        </p:nvSpPr>
        <p:spPr>
          <a:xfrm>
            <a:off x="888750" y="1192325"/>
            <a:ext cx="7366500" cy="680700"/>
          </a:xfrm>
          <a:prstGeom prst="rect">
            <a:avLst/>
          </a:prstGeom>
        </p:spPr>
        <p:txBody>
          <a:bodyPr spcFirstLastPara="1" vert="horz" wrap="square" lIns="91425" tIns="91425" rIns="91425" bIns="91425" rtlCol="0" anchor="b" anchorCtr="0">
            <a:noAutofit/>
          </a:bodyPr>
          <a:lstStyle/>
          <a:p>
            <a:pPr algn="ctr"/>
            <a:r>
              <a:rPr lang="en" sz="2300" dirty="0"/>
              <a:t> Que faire </a:t>
            </a:r>
            <a:r>
              <a:rPr lang="en" sz="2300" dirty="0" err="1"/>
              <a:t>en</a:t>
            </a:r>
            <a:r>
              <a:rPr lang="en" sz="2300" dirty="0"/>
              <a:t> </a:t>
            </a:r>
            <a:r>
              <a:rPr lang="en" sz="2300" dirty="0" err="1"/>
              <a:t>cas</a:t>
            </a:r>
            <a:r>
              <a:rPr lang="en" sz="2300" dirty="0"/>
              <a:t> de discrimination ? </a:t>
            </a:r>
            <a:endParaRPr sz="2300" dirty="0"/>
          </a:p>
        </p:txBody>
      </p:sp>
      <p:sp>
        <p:nvSpPr>
          <p:cNvPr id="265" name="Google Shape;265;p24"/>
          <p:cNvSpPr txBox="1">
            <a:spLocks noGrp="1"/>
          </p:cNvSpPr>
          <p:nvPr>
            <p:ph type="body" idx="1"/>
          </p:nvPr>
        </p:nvSpPr>
        <p:spPr>
          <a:xfrm>
            <a:off x="714375" y="3980763"/>
            <a:ext cx="2310900" cy="571500"/>
          </a:xfrm>
          <a:prstGeom prst="rect">
            <a:avLst/>
          </a:prstGeom>
        </p:spPr>
        <p:txBody>
          <a:bodyPr spcFirstLastPara="1" vert="horz" wrap="square" lIns="91425" tIns="91425" rIns="91425" bIns="91425" rtlCol="0" anchor="t" anchorCtr="0">
            <a:noAutofit/>
          </a:bodyPr>
          <a:lstStyle/>
          <a:p>
            <a:pPr marL="0" indent="0" algn="ctr">
              <a:buNone/>
            </a:pPr>
            <a:r>
              <a:rPr lang="en" b="1">
                <a:solidFill>
                  <a:srgbClr val="FF9900"/>
                </a:solidFill>
                <a:latin typeface="Poppins"/>
                <a:ea typeface="Poppins"/>
                <a:cs typeface="Poppins"/>
                <a:sym typeface="Poppins"/>
              </a:rPr>
              <a:t>Porter plainte </a:t>
            </a:r>
            <a:endParaRPr b="1">
              <a:solidFill>
                <a:srgbClr val="FF9900"/>
              </a:solidFill>
              <a:latin typeface="Poppins"/>
              <a:ea typeface="Poppins"/>
              <a:cs typeface="Poppins"/>
              <a:sym typeface="Poppins"/>
            </a:endParaRPr>
          </a:p>
        </p:txBody>
      </p:sp>
      <p:pic>
        <p:nvPicPr>
          <p:cNvPr id="267" name="Google Shape;267;p24"/>
          <p:cNvPicPr preferRelativeResize="0"/>
          <p:nvPr/>
        </p:nvPicPr>
        <p:blipFill>
          <a:blip r:embed="rId3">
            <a:alphaModFix/>
          </a:blip>
          <a:stretch>
            <a:fillRect/>
          </a:stretch>
        </p:blipFill>
        <p:spPr>
          <a:xfrm>
            <a:off x="714400" y="2275438"/>
            <a:ext cx="2310840" cy="1539600"/>
          </a:xfrm>
          <a:prstGeom prst="rect">
            <a:avLst/>
          </a:prstGeom>
          <a:noFill/>
          <a:ln>
            <a:noFill/>
          </a:ln>
        </p:spPr>
      </p:pic>
      <p:pic>
        <p:nvPicPr>
          <p:cNvPr id="268" name="Google Shape;268;p24"/>
          <p:cNvPicPr preferRelativeResize="0"/>
          <p:nvPr/>
        </p:nvPicPr>
        <p:blipFill>
          <a:blip r:embed="rId4">
            <a:alphaModFix/>
          </a:blip>
          <a:stretch>
            <a:fillRect/>
          </a:stretch>
        </p:blipFill>
        <p:spPr>
          <a:xfrm>
            <a:off x="3025251" y="2275438"/>
            <a:ext cx="2318479" cy="1539602"/>
          </a:xfrm>
          <a:prstGeom prst="rect">
            <a:avLst/>
          </a:prstGeom>
          <a:noFill/>
          <a:ln>
            <a:noFill/>
          </a:ln>
        </p:spPr>
      </p:pic>
      <p:pic>
        <p:nvPicPr>
          <p:cNvPr id="269" name="Google Shape;269;p24"/>
          <p:cNvPicPr preferRelativeResize="0"/>
          <p:nvPr/>
        </p:nvPicPr>
        <p:blipFill>
          <a:blip r:embed="rId5">
            <a:alphaModFix/>
          </a:blip>
          <a:stretch>
            <a:fillRect/>
          </a:stretch>
        </p:blipFill>
        <p:spPr>
          <a:xfrm>
            <a:off x="5343726" y="2257425"/>
            <a:ext cx="3085875" cy="1575650"/>
          </a:xfrm>
          <a:prstGeom prst="rect">
            <a:avLst/>
          </a:prstGeom>
          <a:noFill/>
          <a:ln>
            <a:noFill/>
          </a:ln>
        </p:spPr>
      </p:pic>
      <p:sp>
        <p:nvSpPr>
          <p:cNvPr id="270" name="Google Shape;270;p24"/>
          <p:cNvSpPr txBox="1"/>
          <p:nvPr/>
        </p:nvSpPr>
        <p:spPr>
          <a:xfrm>
            <a:off x="3025287" y="4004913"/>
            <a:ext cx="2318400" cy="600134"/>
          </a:xfrm>
          <a:prstGeom prst="rect">
            <a:avLst/>
          </a:prstGeom>
          <a:noFill/>
          <a:ln>
            <a:noFill/>
          </a:ln>
        </p:spPr>
        <p:txBody>
          <a:bodyPr spcFirstLastPara="1" wrap="square" lIns="91425" tIns="91425" rIns="91425" bIns="91425" anchor="t" anchorCtr="0">
            <a:spAutoFit/>
          </a:bodyPr>
          <a:lstStyle/>
          <a:p>
            <a:pPr algn="ctr">
              <a:spcBef>
                <a:spcPts val="600"/>
              </a:spcBef>
            </a:pPr>
            <a:r>
              <a:rPr lang="en" sz="1100" b="1">
                <a:solidFill>
                  <a:srgbClr val="FF9900"/>
                </a:solidFill>
                <a:latin typeface="Poppins"/>
                <a:ea typeface="Poppins"/>
                <a:cs typeface="Poppins"/>
                <a:sym typeface="Poppins"/>
              </a:rPr>
              <a:t>Saisir le conseil des Prud'hommes </a:t>
            </a:r>
            <a:endParaRPr b="1">
              <a:solidFill>
                <a:srgbClr val="FF9900"/>
              </a:solidFill>
              <a:latin typeface="Poppins"/>
              <a:ea typeface="Poppins"/>
              <a:cs typeface="Poppins"/>
              <a:sym typeface="Poppins"/>
            </a:endParaRPr>
          </a:p>
        </p:txBody>
      </p:sp>
      <p:sp>
        <p:nvSpPr>
          <p:cNvPr id="271" name="Google Shape;271;p24"/>
          <p:cNvSpPr txBox="1"/>
          <p:nvPr/>
        </p:nvSpPr>
        <p:spPr>
          <a:xfrm>
            <a:off x="5241763" y="4089526"/>
            <a:ext cx="3314100" cy="430857"/>
          </a:xfrm>
          <a:prstGeom prst="rect">
            <a:avLst/>
          </a:prstGeom>
          <a:noFill/>
          <a:ln>
            <a:noFill/>
          </a:ln>
        </p:spPr>
        <p:txBody>
          <a:bodyPr spcFirstLastPara="1" wrap="square" lIns="91425" tIns="91425" rIns="91425" bIns="91425" anchor="t" anchorCtr="0">
            <a:spAutoFit/>
          </a:bodyPr>
          <a:lstStyle/>
          <a:p>
            <a:pPr algn="ctr">
              <a:spcBef>
                <a:spcPts val="600"/>
              </a:spcBef>
            </a:pPr>
            <a:r>
              <a:rPr lang="en" sz="1100" b="1">
                <a:solidFill>
                  <a:srgbClr val="FF9900"/>
                </a:solidFill>
                <a:latin typeface="Poppins"/>
                <a:ea typeface="Poppins"/>
                <a:cs typeface="Poppins"/>
                <a:sym typeface="Poppins"/>
              </a:rPr>
              <a:t>Saisir le Défenseur des droits</a:t>
            </a:r>
            <a:endParaRPr b="1">
              <a:solidFill>
                <a:srgbClr val="FF9900"/>
              </a:solidFill>
              <a:latin typeface="Poppins"/>
              <a:ea typeface="Poppins"/>
              <a:cs typeface="Poppins"/>
              <a:sym typeface="Poppins"/>
            </a:endParaRPr>
          </a:p>
        </p:txBody>
      </p:sp>
      <p:sp>
        <p:nvSpPr>
          <p:cNvPr id="2" name="ZoneTexte 1">
            <a:extLst>
              <a:ext uri="{FF2B5EF4-FFF2-40B4-BE49-F238E27FC236}">
                <a16:creationId xmlns:a16="http://schemas.microsoft.com/office/drawing/2014/main" id="{B5B56311-3563-BC45-C6DD-57795CAD0BDB}"/>
              </a:ext>
            </a:extLst>
          </p:cNvPr>
          <p:cNvSpPr txBox="1"/>
          <p:nvPr/>
        </p:nvSpPr>
        <p:spPr>
          <a:xfrm>
            <a:off x="8555863" y="6237312"/>
            <a:ext cx="480632" cy="369332"/>
          </a:xfrm>
          <a:prstGeom prst="rect">
            <a:avLst/>
          </a:prstGeom>
          <a:noFill/>
        </p:spPr>
        <p:txBody>
          <a:bodyPr wrap="square" rtlCol="0">
            <a:spAutoFit/>
          </a:bodyPr>
          <a:lstStyle/>
          <a:p>
            <a:r>
              <a:rPr lang="fr-FR" dirty="0">
                <a:solidFill>
                  <a:schemeClr val="bg1"/>
                </a:solidFill>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a:t>Une charge de la preuve aménagée en matière de discrimination</a:t>
            </a:r>
          </a:p>
        </p:txBody>
      </p:sp>
      <p:sp>
        <p:nvSpPr>
          <p:cNvPr id="3" name="Espace réservé du contenu 2"/>
          <p:cNvSpPr>
            <a:spLocks noGrp="1"/>
          </p:cNvSpPr>
          <p:nvPr>
            <p:ph idx="1"/>
          </p:nvPr>
        </p:nvSpPr>
        <p:spPr/>
        <p:txBody>
          <a:bodyPr>
            <a:noAutofit/>
          </a:bodyPr>
          <a:lstStyle/>
          <a:p>
            <a:pPr marL="39687" indent="0">
              <a:buNone/>
            </a:pPr>
            <a:r>
              <a:rPr lang="fr-FR" sz="1600" dirty="0"/>
              <a:t>La charge de la preuve varie suivant les juridictions : </a:t>
            </a:r>
          </a:p>
          <a:p>
            <a:r>
              <a:rPr lang="fr-FR" sz="1600" dirty="0"/>
              <a:t>Devant la juridiction pénale, elle appartient à la victime en raison de la présomption d’innocence. Cependant, devant le juge pénal, la preuve peut être établie par tout moyen. Dans ce contexte, le juge peut admettre le « </a:t>
            </a:r>
            <a:r>
              <a:rPr lang="fr-FR" sz="1600" dirty="0" err="1"/>
              <a:t>testing</a:t>
            </a:r>
            <a:r>
              <a:rPr lang="fr-FR" sz="1600" dirty="0"/>
              <a:t> » ou les enregistrements comme moyen de preuve. </a:t>
            </a:r>
          </a:p>
          <a:p>
            <a:r>
              <a:rPr lang="fr-FR" sz="1600" dirty="0"/>
              <a:t>Devant la juridiction civile : la charge de la preuve est aménagée :</a:t>
            </a:r>
            <a:br>
              <a:rPr lang="fr-FR" sz="1600" dirty="0"/>
            </a:br>
            <a:r>
              <a:rPr lang="fr-FR" sz="1600" dirty="0"/>
              <a:t>La victime doit apporter « des éléments de fait laissant supposer l’existence d’une discrimination directe ou indirecte ».  Dès lors que ces éléments sont suffisants, il appartient à la partie défenderesse (en général l’employeur) de « prouver que sa décision est justifiée par des éléments objectifs étrangers à toute discrimination ». </a:t>
            </a:r>
          </a:p>
          <a:p>
            <a:endParaRPr lang="fr-FR" sz="1600" dirty="0"/>
          </a:p>
          <a:p>
            <a:pPr marL="39687" indent="0">
              <a:buNone/>
            </a:pPr>
            <a:r>
              <a:rPr lang="fr-FR" sz="1600" i="1" dirty="0"/>
              <a:t>Le « </a:t>
            </a:r>
            <a:r>
              <a:rPr lang="fr-FR" sz="1600" i="1" dirty="0" err="1"/>
              <a:t>testing</a:t>
            </a:r>
            <a:r>
              <a:rPr lang="fr-FR" sz="1600" i="1" dirty="0"/>
              <a:t> » ou « test de discrimination » est une expérimentation sociale en situation réelle destinée à déceler une discrimination. Elle peut, par exemple, consister à présenter plusieurs candidatures similaires (mêmes compétences, mêmes expériences...) à une même offre d’emploi ou de logement, en ne modifiant qu’une information (le nom, l’âge, l’adresse...) susceptible de provoquer une discrimination. Le </a:t>
            </a:r>
            <a:r>
              <a:rPr lang="fr-FR" sz="1600" i="1" dirty="0" err="1"/>
              <a:t>testing</a:t>
            </a:r>
            <a:r>
              <a:rPr lang="fr-FR" sz="1600" i="1" dirty="0"/>
              <a:t> est implicitement reconnu par la loi (art. 225-3-1 du Code </a:t>
            </a:r>
            <a:r>
              <a:rPr lang="fr-FR" sz="1600" i="1" dirty="0" err="1"/>
              <a:t>Pénal</a:t>
            </a:r>
            <a:r>
              <a:rPr lang="fr-FR" sz="1600" i="1" dirty="0"/>
              <a:t>) comme un moyen légitime pour prouver l’existence d’une discrimination. </a:t>
            </a: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15</a:t>
            </a:fld>
            <a:endParaRPr lang="fr-FR"/>
          </a:p>
        </p:txBody>
      </p:sp>
    </p:spTree>
    <p:extLst>
      <p:ext uri="{BB962C8B-B14F-4D97-AF65-F5344CB8AC3E}">
        <p14:creationId xmlns:p14="http://schemas.microsoft.com/office/powerpoint/2010/main" val="143796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p:txBody>
          <a:bodyPr>
            <a:normAutofit/>
          </a:bodyPr>
          <a:lstStyle/>
          <a:p>
            <a:pPr algn="ctr"/>
            <a:r>
              <a:rPr lang="fr-FR" sz="3200"/>
              <a:t>3) Des </a:t>
            </a:r>
            <a:r>
              <a:rPr lang="fr-FR" sz="3200" dirty="0"/>
              <a:t>pratiques vertueuses </a:t>
            </a:r>
            <a:br>
              <a:rPr lang="fr-FR" sz="3200" dirty="0"/>
            </a:br>
            <a:r>
              <a:rPr lang="fr-FR" sz="3200" dirty="0"/>
              <a:t>à mettre en place </a:t>
            </a:r>
          </a:p>
        </p:txBody>
      </p:sp>
      <p:sp>
        <p:nvSpPr>
          <p:cNvPr id="5" name="Espace réservé de la date 4">
            <a:extLst>
              <a:ext uri="{FF2B5EF4-FFF2-40B4-BE49-F238E27FC236}">
                <a16:creationId xmlns:a16="http://schemas.microsoft.com/office/drawing/2014/main" id="{33FF0DE3-2B11-220B-9B5F-1BBA1BA40029}"/>
              </a:ext>
            </a:extLst>
          </p:cNvPr>
          <p:cNvSpPr>
            <a:spLocks noGrp="1"/>
          </p:cNvSpPr>
          <p:nvPr>
            <p:ph type="dt" sz="half" idx="10"/>
          </p:nvPr>
        </p:nvSpPr>
        <p:spPr/>
        <p:txBody>
          <a:bodyPr/>
          <a:lstStyle/>
          <a:p>
            <a:fld id="{D623FB79-AC39-4E75-A8D6-6F058E646727}" type="datetime1">
              <a:rPr lang="fr-FR" smtClean="0"/>
              <a:t>13/09/2023</a:t>
            </a:fld>
            <a:endParaRPr lang="fr-FR"/>
          </a:p>
        </p:txBody>
      </p:sp>
      <p:sp>
        <p:nvSpPr>
          <p:cNvPr id="6" name="Espace réservé du numéro de diapositive 5">
            <a:extLst>
              <a:ext uri="{FF2B5EF4-FFF2-40B4-BE49-F238E27FC236}">
                <a16:creationId xmlns:a16="http://schemas.microsoft.com/office/drawing/2014/main" id="{48E6968F-5C0B-0420-E649-7454DA06FE45}"/>
              </a:ext>
            </a:extLst>
          </p:cNvPr>
          <p:cNvSpPr>
            <a:spLocks noGrp="1"/>
          </p:cNvSpPr>
          <p:nvPr>
            <p:ph type="sldNum" sz="quarter" idx="12"/>
          </p:nvPr>
        </p:nvSpPr>
        <p:spPr/>
        <p:txBody>
          <a:bodyPr/>
          <a:lstStyle/>
          <a:p>
            <a:fld id="{76D3B6CB-722A-4B8E-9787-9814958463A7}" type="slidenum">
              <a:rPr lang="fr-FR" smtClean="0"/>
              <a:t>16</a:t>
            </a:fld>
            <a:endParaRPr lang="fr-FR"/>
          </a:p>
        </p:txBody>
      </p:sp>
      <p:sp>
        <p:nvSpPr>
          <p:cNvPr id="8" name="ZoneTexte 7">
            <a:extLst>
              <a:ext uri="{FF2B5EF4-FFF2-40B4-BE49-F238E27FC236}">
                <a16:creationId xmlns:a16="http://schemas.microsoft.com/office/drawing/2014/main" id="{B16BC34B-0623-4F14-9279-54362B44EB2C}"/>
              </a:ext>
            </a:extLst>
          </p:cNvPr>
          <p:cNvSpPr txBox="1"/>
          <p:nvPr/>
        </p:nvSpPr>
        <p:spPr>
          <a:xfrm>
            <a:off x="4401519" y="1999281"/>
            <a:ext cx="184731" cy="923330"/>
          </a:xfrm>
          <a:prstGeom prst="rect">
            <a:avLst/>
          </a:prstGeom>
          <a:noFill/>
        </p:spPr>
        <p:txBody>
          <a:bodyPr wrap="none" rtlCol="0">
            <a:spAutoFit/>
          </a:bodyPr>
          <a:lstStyle/>
          <a:p>
            <a:pPr algn="l"/>
            <a:br>
              <a:rPr lang="fr-FR" b="0" i="0" dirty="0">
                <a:solidFill>
                  <a:srgbClr val="000000"/>
                </a:solidFill>
                <a:effectLst/>
                <a:latin typeface="Söhne"/>
              </a:rPr>
            </a:br>
            <a:endParaRPr lang="fr-FR" b="0" i="0" dirty="0">
              <a:solidFill>
                <a:srgbClr val="000000"/>
              </a:solidFill>
              <a:effectLst/>
              <a:latin typeface="Söhne"/>
            </a:endParaRPr>
          </a:p>
          <a:p>
            <a:endParaRPr lang="fr-FR" dirty="0"/>
          </a:p>
        </p:txBody>
      </p:sp>
      <p:graphicFrame>
        <p:nvGraphicFramePr>
          <p:cNvPr id="9" name="Tableau 9">
            <a:extLst>
              <a:ext uri="{FF2B5EF4-FFF2-40B4-BE49-F238E27FC236}">
                <a16:creationId xmlns:a16="http://schemas.microsoft.com/office/drawing/2014/main" id="{0A25C52A-E337-4E2A-B3B0-6B8898C2254D}"/>
              </a:ext>
            </a:extLst>
          </p:cNvPr>
          <p:cNvGraphicFramePr>
            <a:graphicFrameLocks noGrp="1"/>
          </p:cNvGraphicFramePr>
          <p:nvPr/>
        </p:nvGraphicFramePr>
        <p:xfrm>
          <a:off x="251520" y="1628800"/>
          <a:ext cx="8568952" cy="4536508"/>
        </p:xfrm>
        <a:graphic>
          <a:graphicData uri="http://schemas.openxmlformats.org/drawingml/2006/table">
            <a:tbl>
              <a:tblPr firstRow="1" bandRow="1">
                <a:tableStyleId>{5C22544A-7EE6-4342-B048-85BDC9FD1C3A}</a:tableStyleId>
              </a:tblPr>
              <a:tblGrid>
                <a:gridCol w="3074069">
                  <a:extLst>
                    <a:ext uri="{9D8B030D-6E8A-4147-A177-3AD203B41FA5}">
                      <a16:colId xmlns:a16="http://schemas.microsoft.com/office/drawing/2014/main" val="2542496954"/>
                    </a:ext>
                  </a:extLst>
                </a:gridCol>
                <a:gridCol w="4342755">
                  <a:extLst>
                    <a:ext uri="{9D8B030D-6E8A-4147-A177-3AD203B41FA5}">
                      <a16:colId xmlns:a16="http://schemas.microsoft.com/office/drawing/2014/main" val="2334329405"/>
                    </a:ext>
                  </a:extLst>
                </a:gridCol>
                <a:gridCol w="1152128">
                  <a:extLst>
                    <a:ext uri="{9D8B030D-6E8A-4147-A177-3AD203B41FA5}">
                      <a16:colId xmlns:a16="http://schemas.microsoft.com/office/drawing/2014/main" val="572304553"/>
                    </a:ext>
                  </a:extLst>
                </a:gridCol>
              </a:tblGrid>
              <a:tr h="830006">
                <a:tc>
                  <a:txBody>
                    <a:bodyPr/>
                    <a:lstStyle/>
                    <a:p>
                      <a:r>
                        <a:rPr lang="fr-FR" sz="1400" dirty="0"/>
                        <a:t>Les bonnes pratiques de rédaction des fiches de postes</a:t>
                      </a:r>
                    </a:p>
                  </a:txBody>
                  <a:tcPr/>
                </a:tc>
                <a:tc>
                  <a:txBody>
                    <a:bodyPr/>
                    <a:lstStyle/>
                    <a:p>
                      <a:r>
                        <a:rPr lang="fr-FR" sz="1400" dirty="0"/>
                        <a:t>Les risques </a:t>
                      </a:r>
                    </a:p>
                  </a:txBody>
                  <a:tcPr/>
                </a:tc>
                <a:tc>
                  <a:txBody>
                    <a:bodyPr/>
                    <a:lstStyle/>
                    <a:p>
                      <a:r>
                        <a:rPr lang="fr-FR" sz="1400" dirty="0"/>
                        <a:t>Critères</a:t>
                      </a:r>
                    </a:p>
                  </a:txBody>
                  <a:tcPr/>
                </a:tc>
                <a:extLst>
                  <a:ext uri="{0D108BD9-81ED-4DB2-BD59-A6C34878D82A}">
                    <a16:rowId xmlns:a16="http://schemas.microsoft.com/office/drawing/2014/main" val="3280343822"/>
                  </a:ext>
                </a:extLst>
              </a:tr>
              <a:tr h="1023245">
                <a:tc>
                  <a:txBody>
                    <a:bodyPr/>
                    <a:lstStyle/>
                    <a:p>
                      <a:r>
                        <a:rPr lang="fr-FR" sz="1400" dirty="0"/>
                        <a:t>Indiquer le nombre d’année </a:t>
                      </a:r>
                      <a:r>
                        <a:rPr lang="fr-FR" sz="1400" b="1" dirty="0"/>
                        <a:t>minimum</a:t>
                      </a:r>
                      <a:r>
                        <a:rPr lang="fr-FR" sz="1400" dirty="0"/>
                        <a:t> d’expérience après avoir vérifié qu’il est approprié au poste à pourvoir</a:t>
                      </a:r>
                    </a:p>
                  </a:txBody>
                  <a:tcPr/>
                </a:tc>
                <a:tc>
                  <a:txBody>
                    <a:bodyPr/>
                    <a:lstStyle/>
                    <a:p>
                      <a:r>
                        <a:rPr lang="fr-FR" sz="1400" dirty="0"/>
                        <a:t>Il est interdit de mentionner :</a:t>
                      </a:r>
                    </a:p>
                    <a:p>
                      <a:r>
                        <a:rPr lang="fr-FR" sz="1400" dirty="0"/>
                        <a:t>- l'âge requis pour occuper un poste </a:t>
                      </a:r>
                    </a:p>
                    <a:p>
                      <a:r>
                        <a:rPr lang="fr-FR" sz="1400" dirty="0"/>
                        <a:t>- une limite ou un plafond d’années d’expérience</a:t>
                      </a:r>
                    </a:p>
                    <a:p>
                      <a:r>
                        <a:rPr lang="fr-FR" sz="1400" dirty="0"/>
                        <a:t>Conseil : éviter les termes junior/senior, 1</a:t>
                      </a:r>
                      <a:r>
                        <a:rPr lang="fr-FR" sz="1400" baseline="30000" dirty="0"/>
                        <a:t>ère</a:t>
                      </a:r>
                      <a:r>
                        <a:rPr lang="fr-FR" sz="1400" dirty="0"/>
                        <a:t> expérience</a:t>
                      </a:r>
                    </a:p>
                  </a:txBody>
                  <a:tcPr/>
                </a:tc>
                <a:tc>
                  <a:txBody>
                    <a:bodyPr/>
                    <a:lstStyle/>
                    <a:p>
                      <a:r>
                        <a:rPr lang="fr-FR" sz="1400" dirty="0"/>
                        <a:t>Age</a:t>
                      </a:r>
                    </a:p>
                  </a:txBody>
                  <a:tcPr/>
                </a:tc>
                <a:extLst>
                  <a:ext uri="{0D108BD9-81ED-4DB2-BD59-A6C34878D82A}">
                    <a16:rowId xmlns:a16="http://schemas.microsoft.com/office/drawing/2014/main" val="3848816689"/>
                  </a:ext>
                </a:extLst>
              </a:tr>
              <a:tr h="1023245">
                <a:tc>
                  <a:txBody>
                    <a:bodyPr/>
                    <a:lstStyle/>
                    <a:p>
                      <a:r>
                        <a:rPr lang="fr-FR" sz="1400" dirty="0"/>
                        <a:t>Vérifier la </a:t>
                      </a:r>
                      <a:r>
                        <a:rPr lang="fr-FR" sz="1400" b="1" dirty="0"/>
                        <a:t>neutralité </a:t>
                      </a:r>
                      <a:r>
                        <a:rPr lang="fr-FR" sz="1400" dirty="0"/>
                        <a:t>de l’annonce avec la mention H/F et la féminisation des adjectifs</a:t>
                      </a:r>
                    </a:p>
                  </a:txBody>
                  <a:tcPr/>
                </a:tc>
                <a:tc>
                  <a:txBody>
                    <a:bodyPr/>
                    <a:lstStyle/>
                    <a:p>
                      <a:r>
                        <a:rPr lang="fr-FR" sz="1400" dirty="0"/>
                        <a:t>Il est interdit de mentionner :</a:t>
                      </a:r>
                    </a:p>
                    <a:p>
                      <a:r>
                        <a:rPr lang="fr-FR" sz="1400" dirty="0"/>
                        <a:t>- un sexe souhaité pour occuper un poste </a:t>
                      </a:r>
                    </a:p>
                    <a:p>
                      <a:r>
                        <a:rPr lang="fr-FR" sz="1400" dirty="0"/>
                        <a:t>- un terme seulement masculin ou féminin (infirmier ou infirmière mais infirmier-ère)</a:t>
                      </a:r>
                    </a:p>
                  </a:txBody>
                  <a:tcPr/>
                </a:tc>
                <a:tc>
                  <a:txBody>
                    <a:bodyPr/>
                    <a:lstStyle/>
                    <a:p>
                      <a:r>
                        <a:rPr lang="fr-FR" sz="1400" dirty="0"/>
                        <a:t>Sexe</a:t>
                      </a:r>
                    </a:p>
                  </a:txBody>
                  <a:tcPr/>
                </a:tc>
                <a:extLst>
                  <a:ext uri="{0D108BD9-81ED-4DB2-BD59-A6C34878D82A}">
                    <a16:rowId xmlns:a16="http://schemas.microsoft.com/office/drawing/2014/main" val="739483454"/>
                  </a:ext>
                </a:extLst>
              </a:tr>
              <a:tr h="830006">
                <a:tc>
                  <a:txBody>
                    <a:bodyPr/>
                    <a:lstStyle/>
                    <a:p>
                      <a:r>
                        <a:rPr lang="fr-FR" sz="1400" dirty="0"/>
                        <a:t>Mentionner éventuellement la nationalité européenne pour les titulaires de la fonction publique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Il est interdit de mentionner une nationalité, origine nationale ou régionale pour le poste à pourvoir.</a:t>
                      </a:r>
                    </a:p>
                  </a:txBody>
                  <a:tcPr/>
                </a:tc>
                <a:tc>
                  <a:txBody>
                    <a:bodyPr/>
                    <a:lstStyle/>
                    <a:p>
                      <a:r>
                        <a:rPr lang="fr-FR" sz="1400" dirty="0"/>
                        <a:t>Origine</a:t>
                      </a:r>
                    </a:p>
                  </a:txBody>
                  <a:tcPr/>
                </a:tc>
                <a:extLst>
                  <a:ext uri="{0D108BD9-81ED-4DB2-BD59-A6C34878D82A}">
                    <a16:rowId xmlns:a16="http://schemas.microsoft.com/office/drawing/2014/main" val="3689175733"/>
                  </a:ext>
                </a:extLst>
              </a:tr>
              <a:tr h="830006">
                <a:tc>
                  <a:txBody>
                    <a:bodyPr/>
                    <a:lstStyle/>
                    <a:p>
                      <a:r>
                        <a:rPr lang="fr-FR" sz="1400" dirty="0"/>
                        <a:t>Mentionner dans la description du poste l’existence de port de charge ou autres suggestions.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Il est interdit de mentionner  la réservation ou l’exclusion du poste à une personne en situation de handicap</a:t>
                      </a:r>
                    </a:p>
                    <a:p>
                      <a:endParaRPr lang="fr-FR" sz="1400" dirty="0"/>
                    </a:p>
                  </a:txBody>
                  <a:tcPr/>
                </a:tc>
                <a:tc>
                  <a:txBody>
                    <a:bodyPr/>
                    <a:lstStyle/>
                    <a:p>
                      <a:r>
                        <a:rPr lang="fr-FR" sz="1400" dirty="0"/>
                        <a:t>Handicap </a:t>
                      </a:r>
                    </a:p>
                    <a:p>
                      <a:r>
                        <a:rPr lang="fr-FR" sz="1400" dirty="0"/>
                        <a:t>Etat de santé</a:t>
                      </a:r>
                    </a:p>
                  </a:txBody>
                  <a:tcPr/>
                </a:tc>
                <a:extLst>
                  <a:ext uri="{0D108BD9-81ED-4DB2-BD59-A6C34878D82A}">
                    <a16:rowId xmlns:a16="http://schemas.microsoft.com/office/drawing/2014/main" val="4263957440"/>
                  </a:ext>
                </a:extLst>
              </a:tr>
            </a:tbl>
          </a:graphicData>
        </a:graphic>
      </p:graphicFrame>
    </p:spTree>
    <p:extLst>
      <p:ext uri="{BB962C8B-B14F-4D97-AF65-F5344CB8AC3E}">
        <p14:creationId xmlns:p14="http://schemas.microsoft.com/office/powerpoint/2010/main" val="223334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Lutter contre les stéréotypes </a:t>
            </a:r>
          </a:p>
        </p:txBody>
      </p:sp>
      <p:sp>
        <p:nvSpPr>
          <p:cNvPr id="3" name="Espace réservé du contenu 2"/>
          <p:cNvSpPr>
            <a:spLocks noGrp="1"/>
          </p:cNvSpPr>
          <p:nvPr>
            <p:ph idx="1"/>
          </p:nvPr>
        </p:nvSpPr>
        <p:spPr>
          <a:xfrm>
            <a:off x="251520" y="1196752"/>
            <a:ext cx="8435280" cy="4896544"/>
          </a:xfrm>
        </p:spPr>
        <p:txBody>
          <a:bodyPr>
            <a:noAutofit/>
          </a:bodyPr>
          <a:lstStyle/>
          <a:p>
            <a:pPr marL="25796" indent="0" algn="just" defTabSz="594359">
              <a:spcBef>
                <a:spcPts val="400"/>
              </a:spcBef>
              <a:buNone/>
              <a:defRPr sz="1560"/>
            </a:pPr>
            <a:endParaRPr lang="fr-FR" sz="2000" dirty="0"/>
          </a:p>
          <a:p>
            <a:pPr marL="25796" indent="0" algn="just" defTabSz="594359">
              <a:spcBef>
                <a:spcPts val="400"/>
              </a:spcBef>
              <a:buNone/>
              <a:defRPr sz="1560"/>
            </a:pPr>
            <a:r>
              <a:rPr lang="fr-FR" sz="2000" dirty="0"/>
              <a:t>Pour lutter contre les stéréotypes et les discriminations dans l’entreprise, il y a plusieurs solutions : </a:t>
            </a:r>
          </a:p>
          <a:p>
            <a:pPr marL="25796" indent="0" algn="just" defTabSz="594359">
              <a:spcBef>
                <a:spcPts val="400"/>
              </a:spcBef>
              <a:buNone/>
              <a:defRPr sz="1560"/>
            </a:pPr>
            <a:endParaRPr lang="fr-FR" sz="2000" dirty="0"/>
          </a:p>
          <a:p>
            <a:pPr marL="255030" indent="-222884" algn="just" defTabSz="594359">
              <a:spcBef>
                <a:spcPts val="400"/>
              </a:spcBef>
              <a:buFont typeface="Wingdings"/>
              <a:buChar char="●"/>
              <a:defRPr sz="1560"/>
            </a:pPr>
            <a:r>
              <a:rPr lang="fr-FR" sz="2000" dirty="0"/>
              <a:t>On enseigne aux gens le fonctionnement de leur cerveau et on leur donne les moyens de comprendre que leurs stéréotypes sont souvent faux et qu’il ne doivent pas les utiliser…. </a:t>
            </a:r>
          </a:p>
          <a:p>
            <a:pPr marL="255030" indent="-222884" algn="just" defTabSz="594359">
              <a:spcBef>
                <a:spcPts val="400"/>
              </a:spcBef>
              <a:buFont typeface="Wingdings"/>
              <a:buChar char="●"/>
              <a:defRPr sz="1560"/>
            </a:pPr>
            <a:endParaRPr lang="fr-FR" sz="2000" dirty="0"/>
          </a:p>
          <a:p>
            <a:pPr marL="255030" indent="-222884" defTabSz="594359">
              <a:spcBef>
                <a:spcPts val="400"/>
              </a:spcBef>
              <a:buFont typeface="Wingdings"/>
              <a:buChar char="●"/>
              <a:defRPr sz="1560"/>
            </a:pPr>
            <a:r>
              <a:rPr lang="fr-FR" sz="2000" dirty="0"/>
              <a:t>On fait évoluer la culture en supprimant les stéréotypes afin que chacun puissent s’y identifier. On crée des dispositifs pour faire évoluer les pratiques.  Ex : Favoriser  l’appropriation par les collaborateurs, utiliser des slogans (« Nos différences font la différence » Total), mettre en place des chartes et les labels (charte de la diversité, le label diversité de l’Afnor), développer des livres blancs et guides pratiques pour les managers, etc….</a:t>
            </a:r>
          </a:p>
          <a:p>
            <a:pPr marL="255030" indent="-222884" algn="just" defTabSz="594359">
              <a:spcBef>
                <a:spcPts val="400"/>
              </a:spcBef>
              <a:buFont typeface="Wingdings"/>
              <a:buChar char="●"/>
              <a:defRPr sz="1560"/>
            </a:pPr>
            <a:endParaRPr lang="fr-FR" sz="2000" dirty="0"/>
          </a:p>
          <a:p>
            <a:pPr marL="248680" indent="-222884" defTabSz="594359">
              <a:spcBef>
                <a:spcPts val="400"/>
              </a:spcBef>
              <a:buFont typeface="Wingdings"/>
              <a:buChar char="●"/>
              <a:defRPr sz="1560"/>
            </a:pPr>
            <a:endParaRPr lang="fr-FR" sz="14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17</a:t>
            </a:fld>
            <a:endParaRPr lang="fr-FR"/>
          </a:p>
        </p:txBody>
      </p:sp>
    </p:spTree>
    <p:extLst>
      <p:ext uri="{BB962C8B-B14F-4D97-AF65-F5344CB8AC3E}">
        <p14:creationId xmlns:p14="http://schemas.microsoft.com/office/powerpoint/2010/main" val="410600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Agir sur les processus RH </a:t>
            </a:r>
          </a:p>
        </p:txBody>
      </p:sp>
      <p:sp>
        <p:nvSpPr>
          <p:cNvPr id="3" name="Espace réservé du contenu 2"/>
          <p:cNvSpPr>
            <a:spLocks noGrp="1"/>
          </p:cNvSpPr>
          <p:nvPr>
            <p:ph idx="1"/>
          </p:nvPr>
        </p:nvSpPr>
        <p:spPr>
          <a:xfrm>
            <a:off x="457200" y="1600200"/>
            <a:ext cx="8229600" cy="4493096"/>
          </a:xfrm>
        </p:spPr>
        <p:txBody>
          <a:bodyPr>
            <a:noAutofit/>
          </a:bodyPr>
          <a:lstStyle/>
          <a:p>
            <a:pPr marL="248680" indent="-222884" defTabSz="594359">
              <a:spcBef>
                <a:spcPts val="400"/>
              </a:spcBef>
              <a:buFont typeface="Wingdings"/>
              <a:buChar char="●"/>
              <a:defRPr sz="1560"/>
            </a:pPr>
            <a:r>
              <a:rPr lang="fr-FR" sz="2000" dirty="0"/>
              <a:t>Dossier de candidature et tri des CV </a:t>
            </a:r>
          </a:p>
          <a:p>
            <a:pPr marL="248680" indent="-222884" defTabSz="594359">
              <a:spcBef>
                <a:spcPts val="400"/>
              </a:spcBef>
              <a:buFont typeface="Wingdings"/>
              <a:buChar char="●"/>
              <a:defRPr sz="1560"/>
            </a:pPr>
            <a:r>
              <a:rPr lang="fr-FR" sz="2000" dirty="0"/>
              <a:t>Les méthodes de recrutement axées sur les compétences et les comportements (Recrutement en </a:t>
            </a:r>
            <a:r>
              <a:rPr lang="fr-FR" sz="2000" dirty="0" err="1"/>
              <a:t>binome</a:t>
            </a:r>
            <a:r>
              <a:rPr lang="fr-FR" sz="2000" dirty="0"/>
              <a:t>, </a:t>
            </a:r>
            <a:r>
              <a:rPr lang="fr-FR" sz="2000" dirty="0" err="1"/>
              <a:t>assessment</a:t>
            </a:r>
            <a:r>
              <a:rPr lang="fr-FR" sz="2000" dirty="0"/>
              <a:t> center, observation et notation à chaud sans échanger avec les autres)</a:t>
            </a:r>
          </a:p>
          <a:p>
            <a:pPr marL="248680" indent="-222884" defTabSz="594359">
              <a:spcBef>
                <a:spcPts val="400"/>
              </a:spcBef>
              <a:buFont typeface="Wingdings"/>
              <a:buChar char="●"/>
              <a:defRPr sz="1560"/>
            </a:pPr>
            <a:endParaRPr lang="fr-FR" sz="2000" dirty="0"/>
          </a:p>
          <a:p>
            <a:pPr marL="248680" indent="-222884" defTabSz="594359">
              <a:spcBef>
                <a:spcPts val="400"/>
              </a:spcBef>
              <a:buFont typeface="Wingdings"/>
              <a:buChar char="●"/>
              <a:defRPr sz="1560"/>
            </a:pPr>
            <a:r>
              <a:rPr lang="fr-FR" sz="2000" dirty="0"/>
              <a:t>Et la discrimination positive ? </a:t>
            </a:r>
          </a:p>
          <a:p>
            <a:pPr marL="25796" indent="0" defTabSz="594359">
              <a:spcBef>
                <a:spcPts val="400"/>
              </a:spcBef>
              <a:buNone/>
              <a:defRPr sz="1560"/>
            </a:pPr>
            <a:r>
              <a:rPr lang="fr-FR" sz="2000" dirty="0"/>
              <a:t> Pour que ca marche, les études en psychologie sociale montrent qu’il faut 3 conditions : </a:t>
            </a:r>
          </a:p>
          <a:p>
            <a:pPr marL="655080" lvl="1" indent="-222884" defTabSz="594359">
              <a:spcBef>
                <a:spcPts val="400"/>
              </a:spcBef>
              <a:buFont typeface="Wingdings"/>
              <a:buChar char="●"/>
              <a:defRPr sz="1560"/>
            </a:pPr>
            <a:r>
              <a:rPr lang="fr-FR" sz="2000" dirty="0"/>
              <a:t>que la rencontre ne soit pas fortement subie, </a:t>
            </a:r>
          </a:p>
          <a:p>
            <a:pPr marL="655080" lvl="1" indent="-222884" defTabSz="594359">
              <a:spcBef>
                <a:spcPts val="400"/>
              </a:spcBef>
              <a:buFont typeface="Wingdings"/>
              <a:buChar char="●"/>
              <a:defRPr sz="1560"/>
            </a:pPr>
            <a:r>
              <a:rPr lang="fr-FR" sz="2000" dirty="0"/>
              <a:t>qu’une forme de coopération puisse se mettre en place, </a:t>
            </a:r>
          </a:p>
          <a:p>
            <a:pPr marL="655080" lvl="1" indent="-222884" defTabSz="594359">
              <a:spcBef>
                <a:spcPts val="400"/>
              </a:spcBef>
              <a:buFont typeface="Wingdings"/>
              <a:buChar char="●"/>
              <a:defRPr sz="1560"/>
            </a:pPr>
            <a:r>
              <a:rPr lang="fr-FR" sz="2000" dirty="0"/>
              <a:t>que les bénéfices soient partagés. </a:t>
            </a:r>
          </a:p>
          <a:p>
            <a:pPr marL="25796" indent="0" defTabSz="594359">
              <a:spcBef>
                <a:spcPts val="400"/>
              </a:spcBef>
              <a:buNone/>
              <a:defRPr sz="1560"/>
            </a:pPr>
            <a:r>
              <a:rPr lang="fr-FR" sz="2000" dirty="0"/>
              <a:t>Limite des processus volontaristes mal acceptés…</a:t>
            </a: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18</a:t>
            </a:fld>
            <a:endParaRPr lang="fr-FR"/>
          </a:p>
        </p:txBody>
      </p:sp>
    </p:spTree>
    <p:extLst>
      <p:ext uri="{BB962C8B-B14F-4D97-AF65-F5344CB8AC3E}">
        <p14:creationId xmlns:p14="http://schemas.microsoft.com/office/powerpoint/2010/main" val="4260878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274638"/>
            <a:ext cx="5770984" cy="1143000"/>
          </a:xfrm>
        </p:spPr>
        <p:txBody>
          <a:bodyPr/>
          <a:lstStyle/>
          <a:p>
            <a:r>
              <a:rPr lang="fr-FR" dirty="0"/>
              <a:t>Explorer quelques ressources sur les discriminations </a:t>
            </a:r>
          </a:p>
        </p:txBody>
      </p:sp>
      <p:sp>
        <p:nvSpPr>
          <p:cNvPr id="3" name="Espace réservé du contenu 2"/>
          <p:cNvSpPr>
            <a:spLocks noGrp="1"/>
          </p:cNvSpPr>
          <p:nvPr>
            <p:ph idx="1"/>
          </p:nvPr>
        </p:nvSpPr>
        <p:spPr/>
        <p:txBody>
          <a:bodyPr>
            <a:noAutofit/>
          </a:bodyPr>
          <a:lstStyle/>
          <a:p>
            <a:pPr marL="25796" indent="0" defTabSz="594359">
              <a:spcBef>
                <a:spcPts val="400"/>
              </a:spcBef>
              <a:buNone/>
              <a:defRPr sz="1560"/>
            </a:pPr>
            <a:endParaRPr lang="fr-FR" sz="2000" dirty="0"/>
          </a:p>
          <a:p>
            <a:pPr marL="248680" indent="-222884" defTabSz="594359">
              <a:spcBef>
                <a:spcPts val="400"/>
              </a:spcBef>
              <a:buFont typeface="Wingdings"/>
              <a:buChar char="●"/>
              <a:defRPr sz="1560"/>
            </a:pPr>
            <a:r>
              <a:rPr lang="fr-FR" sz="2000" dirty="0">
                <a:hlinkClick r:id="rId3"/>
              </a:rPr>
              <a:t>https://www.defenseurdesdroits.fr/fr</a:t>
            </a:r>
            <a:endParaRPr lang="fr-FR" sz="2000" dirty="0"/>
          </a:p>
          <a:p>
            <a:pPr marL="25796" indent="0" defTabSz="594359">
              <a:spcBef>
                <a:spcPts val="400"/>
              </a:spcBef>
              <a:buNone/>
              <a:defRPr sz="1560"/>
            </a:pPr>
            <a:endParaRPr lang="fr-FR" sz="2000" dirty="0"/>
          </a:p>
          <a:p>
            <a:pPr marL="248680" indent="-222884" defTabSz="594359">
              <a:spcBef>
                <a:spcPts val="400"/>
              </a:spcBef>
              <a:buFont typeface="Wingdings"/>
              <a:buChar char="●"/>
              <a:defRPr sz="1560"/>
            </a:pPr>
            <a:r>
              <a:rPr lang="fr-FR" sz="2000" dirty="0"/>
              <a:t>Testez vos préjugés : </a:t>
            </a:r>
          </a:p>
          <a:p>
            <a:pPr marL="25796" indent="0" defTabSz="594359">
              <a:spcBef>
                <a:spcPts val="400"/>
              </a:spcBef>
              <a:buNone/>
              <a:defRPr sz="1560"/>
            </a:pPr>
            <a:r>
              <a:rPr lang="fr-FR" sz="2000" dirty="0">
                <a:hlinkClick r:id="rId4"/>
              </a:rPr>
              <a:t>https://implicit.harvard.edu/implicit/france/</a:t>
            </a:r>
            <a:endParaRPr lang="fr-FR" sz="2000" dirty="0"/>
          </a:p>
          <a:p>
            <a:pPr marL="25796" indent="0" defTabSz="594359">
              <a:spcBef>
                <a:spcPts val="400"/>
              </a:spcBef>
              <a:buNone/>
              <a:defRPr sz="1560"/>
            </a:pPr>
            <a:endParaRPr lang="fr-FR" sz="2000" dirty="0"/>
          </a:p>
          <a:p>
            <a:pPr marL="248680" indent="-222884" defTabSz="594359">
              <a:spcBef>
                <a:spcPts val="400"/>
              </a:spcBef>
              <a:buFont typeface="Wingdings"/>
              <a:buChar char="●"/>
              <a:defRPr sz="1560"/>
            </a:pPr>
            <a:r>
              <a:rPr lang="fr-FR" sz="2000" dirty="0"/>
              <a:t>Label diversité</a:t>
            </a:r>
          </a:p>
          <a:p>
            <a:pPr marL="248680" indent="-222884" defTabSz="594359">
              <a:spcBef>
                <a:spcPts val="400"/>
              </a:spcBef>
              <a:buFont typeface="Wingdings"/>
              <a:buChar char="●"/>
              <a:defRPr sz="1560"/>
            </a:pPr>
            <a:endParaRPr lang="fr-FR" sz="2000" dirty="0"/>
          </a:p>
          <a:p>
            <a:pPr marL="248680" indent="-222884" defTabSz="594359">
              <a:spcBef>
                <a:spcPts val="400"/>
              </a:spcBef>
              <a:buFont typeface="Wingdings"/>
              <a:buChar char="●"/>
              <a:defRPr sz="1560"/>
            </a:pPr>
            <a:r>
              <a:rPr lang="fr-FR" sz="2000" dirty="0">
                <a:hlinkClick r:id="rId5"/>
              </a:rPr>
              <a:t>https://acompetenceegale.com/</a:t>
            </a:r>
            <a:endParaRPr lang="fr-FR" sz="2000" dirty="0"/>
          </a:p>
          <a:p>
            <a:pPr marL="248680" indent="-222884" defTabSz="594359">
              <a:spcBef>
                <a:spcPts val="400"/>
              </a:spcBef>
              <a:buFont typeface="Wingdings"/>
              <a:buChar char="●"/>
              <a:defRPr sz="1560"/>
            </a:pPr>
            <a:endParaRPr lang="fr-FR" sz="2000" dirty="0"/>
          </a:p>
          <a:p>
            <a:pPr marL="25796" indent="0" defTabSz="594359">
              <a:spcBef>
                <a:spcPts val="400"/>
              </a:spcBef>
              <a:buNone/>
              <a:defRPr sz="1560"/>
            </a:pPr>
            <a:endParaRPr lang="fr-FR" sz="20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19</a:t>
            </a:fld>
            <a:endParaRPr lang="fr-FR"/>
          </a:p>
        </p:txBody>
      </p:sp>
      <p:pic>
        <p:nvPicPr>
          <p:cNvPr id="6" name="Image 5">
            <a:extLst>
              <a:ext uri="{FF2B5EF4-FFF2-40B4-BE49-F238E27FC236}">
                <a16:creationId xmlns:a16="http://schemas.microsoft.com/office/drawing/2014/main" id="{6DE536F4-0BB6-6B41-B8C7-0E31C98912C9}"/>
              </a:ext>
            </a:extLst>
          </p:cNvPr>
          <p:cNvPicPr>
            <a:picLocks noChangeAspect="1"/>
          </p:cNvPicPr>
          <p:nvPr/>
        </p:nvPicPr>
        <p:blipFill>
          <a:blip r:embed="rId6"/>
          <a:stretch>
            <a:fillRect/>
          </a:stretch>
        </p:blipFill>
        <p:spPr>
          <a:xfrm>
            <a:off x="471484" y="375749"/>
            <a:ext cx="2068532" cy="1041889"/>
          </a:xfrm>
          <a:prstGeom prst="rect">
            <a:avLst/>
          </a:prstGeom>
        </p:spPr>
      </p:pic>
    </p:spTree>
    <p:extLst>
      <p:ext uri="{BB962C8B-B14F-4D97-AF65-F5344CB8AC3E}">
        <p14:creationId xmlns:p14="http://schemas.microsoft.com/office/powerpoint/2010/main" val="360186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Calendrier de l’année</a:t>
            </a:r>
          </a:p>
        </p:txBody>
      </p:sp>
      <p:sp>
        <p:nvSpPr>
          <p:cNvPr id="4" name="Espace réservé de la date 3"/>
          <p:cNvSpPr>
            <a:spLocks noGrp="1"/>
          </p:cNvSpPr>
          <p:nvPr>
            <p:ph type="dt" sz="half" idx="10"/>
          </p:nvPr>
        </p:nvSpPr>
        <p:spPr/>
        <p:txBody>
          <a:bodyPr/>
          <a:lstStyle/>
          <a:p>
            <a:fld id="{CFFC5582-9170-4D6E-86CD-EC697FFE3AB2}" type="datetime1">
              <a:rPr lang="fr-FR" smtClean="0"/>
              <a:t>13/09/2023</a:t>
            </a:fld>
            <a:endParaRPr lang="fr-F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a:t>
            </a:fld>
            <a:endParaRPr lang="fr-FR"/>
          </a:p>
        </p:txBody>
      </p:sp>
      <p:sp>
        <p:nvSpPr>
          <p:cNvPr id="8" name="Shape 49">
            <a:extLst>
              <a:ext uri="{FF2B5EF4-FFF2-40B4-BE49-F238E27FC236}">
                <a16:creationId xmlns:a16="http://schemas.microsoft.com/office/drawing/2014/main" id="{5F00ED42-477A-284F-8482-E89665DBB9BF}"/>
              </a:ext>
            </a:extLst>
          </p:cNvPr>
          <p:cNvSpPr>
            <a:spLocks noGrp="1"/>
          </p:cNvSpPr>
          <p:nvPr>
            <p:ph idx="1"/>
          </p:nvPr>
        </p:nvSpPr>
        <p:spPr>
          <a:xfrm>
            <a:off x="539552" y="1700808"/>
            <a:ext cx="8229600" cy="4133055"/>
          </a:xfrm>
          <a:prstGeom prst="rect">
            <a:avLst/>
          </a:prstGeom>
          <a:solidFill>
            <a:srgbClr val="9ED3D7"/>
          </a:solidFill>
          <a:ln w="57150">
            <a:solidFill>
              <a:schemeClr val="tx1"/>
            </a:solidFill>
          </a:ln>
        </p:spPr>
        <p:txBody>
          <a:bodyPr/>
          <a:lstStyle/>
          <a:p>
            <a:pPr>
              <a:buChar char="■"/>
              <a:defRPr sz="1600" b="1"/>
            </a:pPr>
            <a:endParaRPr dirty="0"/>
          </a:p>
          <a:p>
            <a:pPr>
              <a:buChar char="■"/>
              <a:defRPr sz="1600" b="1">
                <a:solidFill>
                  <a:srgbClr val="FFFFFF"/>
                </a:solidFill>
              </a:defRPr>
            </a:pPr>
            <a:r>
              <a:rPr lang="fr-FR" dirty="0">
                <a:solidFill>
                  <a:schemeClr val="bg1"/>
                </a:solidFill>
              </a:rPr>
              <a:t>Vendre</a:t>
            </a:r>
            <a:r>
              <a:rPr dirty="0">
                <a:solidFill>
                  <a:schemeClr val="bg1"/>
                </a:solidFill>
              </a:rPr>
              <a:t>di </a:t>
            </a:r>
            <a:r>
              <a:rPr lang="fr-FR" dirty="0">
                <a:solidFill>
                  <a:schemeClr val="bg1"/>
                </a:solidFill>
              </a:rPr>
              <a:t>1 septembre après midi</a:t>
            </a:r>
          </a:p>
          <a:p>
            <a:pPr>
              <a:buFont typeface="Wingdings"/>
              <a:buChar char="■"/>
              <a:defRPr sz="1600" b="1">
                <a:solidFill>
                  <a:srgbClr val="FFFFFF"/>
                </a:solidFill>
              </a:defRPr>
            </a:pPr>
            <a:r>
              <a:rPr lang="fr-FR" dirty="0">
                <a:solidFill>
                  <a:srgbClr val="FF0000"/>
                </a:solidFill>
              </a:rPr>
              <a:t>Mardi 12 septembre après midi</a:t>
            </a:r>
            <a:endParaRPr dirty="0">
              <a:solidFill>
                <a:srgbClr val="FF0000"/>
              </a:solidFill>
            </a:endParaRPr>
          </a:p>
          <a:p>
            <a:pPr>
              <a:buChar char="■"/>
              <a:defRPr sz="1600" b="1">
                <a:solidFill>
                  <a:srgbClr val="FFFFFF"/>
                </a:solidFill>
              </a:defRPr>
            </a:pPr>
            <a:r>
              <a:rPr lang="fr-FR" strike="sngStrike" dirty="0"/>
              <a:t>Jeudi 14 septembre </a:t>
            </a:r>
            <a:r>
              <a:rPr lang="fr-FR" strike="sngStrike" dirty="0">
                <a:solidFill>
                  <a:schemeClr val="bg1"/>
                </a:solidFill>
              </a:rPr>
              <a:t>après midi</a:t>
            </a:r>
            <a:endParaRPr lang="fr-FR" strike="sngStrike" dirty="0"/>
          </a:p>
          <a:p>
            <a:pPr>
              <a:buChar char="■"/>
              <a:defRPr sz="1600" b="1">
                <a:solidFill>
                  <a:srgbClr val="FFFFFF"/>
                </a:solidFill>
              </a:defRPr>
            </a:pPr>
            <a:r>
              <a:rPr lang="fr-FR" dirty="0"/>
              <a:t>Mardi 10 octobre </a:t>
            </a:r>
            <a:r>
              <a:rPr lang="fr-FR" dirty="0">
                <a:solidFill>
                  <a:schemeClr val="bg1"/>
                </a:solidFill>
              </a:rPr>
              <a:t>après midi</a:t>
            </a:r>
            <a:endParaRPr lang="fr-FR" dirty="0"/>
          </a:p>
          <a:p>
            <a:pPr>
              <a:buChar char="■"/>
              <a:defRPr sz="1600" b="1">
                <a:solidFill>
                  <a:srgbClr val="FFFFFF"/>
                </a:solidFill>
              </a:defRPr>
            </a:pPr>
            <a:r>
              <a:rPr lang="fr-FR" dirty="0"/>
              <a:t>Mardi 14 novembre après midi</a:t>
            </a:r>
          </a:p>
          <a:p>
            <a:pPr>
              <a:buChar char="■"/>
              <a:defRPr sz="1600" b="1">
                <a:solidFill>
                  <a:srgbClr val="FFFFFF"/>
                </a:solidFill>
              </a:defRPr>
            </a:pPr>
            <a:r>
              <a:rPr lang="fr-FR" dirty="0"/>
              <a:t>Lundi 18 décembre</a:t>
            </a:r>
            <a:r>
              <a:rPr lang="fr-FR" dirty="0">
                <a:solidFill>
                  <a:schemeClr val="bg1"/>
                </a:solidFill>
              </a:rPr>
              <a:t> après midi</a:t>
            </a:r>
            <a:endParaRPr lang="fr-FR" dirty="0"/>
          </a:p>
          <a:p>
            <a:pPr>
              <a:buFont typeface="Wingdings"/>
              <a:buChar char="■"/>
              <a:defRPr sz="1600" b="1">
                <a:solidFill>
                  <a:srgbClr val="FFFFFF"/>
                </a:solidFill>
              </a:defRPr>
            </a:pPr>
            <a:r>
              <a:rPr lang="fr-FR" dirty="0"/>
              <a:t>Mercredi 24 janvier après midi</a:t>
            </a:r>
            <a:endParaRPr dirty="0"/>
          </a:p>
          <a:p>
            <a:pPr>
              <a:buChar char="■"/>
              <a:defRPr sz="1600" b="1">
                <a:solidFill>
                  <a:srgbClr val="FFFFFF"/>
                </a:solidFill>
              </a:defRPr>
            </a:pPr>
            <a:r>
              <a:rPr lang="fr-FR" dirty="0" err="1"/>
              <a:t>Mercre</a:t>
            </a:r>
            <a:r>
              <a:rPr dirty="0"/>
              <a:t>di </a:t>
            </a:r>
            <a:r>
              <a:rPr lang="fr-FR" dirty="0"/>
              <a:t>14 février matin</a:t>
            </a:r>
          </a:p>
          <a:p>
            <a:pPr>
              <a:buFont typeface="Arial" panose="020B0604020202020204" pitchFamily="34" charset="0"/>
              <a:buChar char="■"/>
              <a:defRPr sz="1600" b="1">
                <a:solidFill>
                  <a:srgbClr val="FFFFFF"/>
                </a:solidFill>
              </a:defRPr>
            </a:pPr>
            <a:r>
              <a:rPr lang="fr-FR" dirty="0">
                <a:solidFill>
                  <a:srgbClr val="00B050"/>
                </a:solidFill>
              </a:rPr>
              <a:t>Mercredi 6 mars matin</a:t>
            </a:r>
          </a:p>
          <a:p>
            <a:pPr>
              <a:buFont typeface="Wingdings"/>
              <a:buChar char="■"/>
              <a:defRPr sz="1600" b="1">
                <a:solidFill>
                  <a:srgbClr val="FFFFFF"/>
                </a:solidFill>
              </a:defRPr>
            </a:pPr>
            <a:r>
              <a:rPr lang="fr-FR" dirty="0"/>
              <a:t>Lundi 15 avril après midi</a:t>
            </a:r>
            <a:endParaRPr dirty="0"/>
          </a:p>
          <a:p>
            <a:pPr>
              <a:buChar char="■"/>
              <a:defRPr sz="1600" b="1">
                <a:solidFill>
                  <a:srgbClr val="FFFFFF"/>
                </a:solidFill>
              </a:defRPr>
            </a:pPr>
            <a:r>
              <a:rPr lang="fr-FR" dirty="0"/>
              <a:t>Vendredi 3 mai après midi</a:t>
            </a:r>
            <a:endParaRPr dirty="0"/>
          </a:p>
        </p:txBody>
      </p:sp>
    </p:spTree>
    <p:extLst>
      <p:ext uri="{BB962C8B-B14F-4D97-AF65-F5344CB8AC3E}">
        <p14:creationId xmlns:p14="http://schemas.microsoft.com/office/powerpoint/2010/main" val="250974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274638"/>
            <a:ext cx="5770984" cy="1143000"/>
          </a:xfrm>
        </p:spPr>
        <p:txBody>
          <a:bodyPr/>
          <a:lstStyle/>
          <a:p>
            <a:r>
              <a:rPr lang="fr-FR" dirty="0"/>
              <a:t>Analyser la décision du défenseur des droits du 29/05/2018</a:t>
            </a:r>
          </a:p>
        </p:txBody>
      </p:sp>
      <p:sp>
        <p:nvSpPr>
          <p:cNvPr id="3" name="Espace réservé du contenu 2"/>
          <p:cNvSpPr>
            <a:spLocks noGrp="1"/>
          </p:cNvSpPr>
          <p:nvPr>
            <p:ph idx="1"/>
          </p:nvPr>
        </p:nvSpPr>
        <p:spPr>
          <a:xfrm>
            <a:off x="471484" y="1916832"/>
            <a:ext cx="8215316" cy="3816423"/>
          </a:xfrm>
        </p:spPr>
        <p:txBody>
          <a:bodyPr>
            <a:noAutofit/>
          </a:bodyPr>
          <a:lstStyle/>
          <a:p>
            <a:r>
              <a:rPr lang="fr-FR" sz="2000" dirty="0"/>
              <a:t>Quelle est le nom de la demande adressée au défenseur des droits (DDD) ?</a:t>
            </a:r>
          </a:p>
          <a:p>
            <a:r>
              <a:rPr lang="fr-FR" sz="2000" dirty="0"/>
              <a:t>Remarquez la définition d’une discrimination ? Quelle compréhension en avez-vous ? Dans cette affaire quelle est la situation comparable ? Donnez deux autres exemples de situation comparable. </a:t>
            </a:r>
          </a:p>
          <a:p>
            <a:r>
              <a:rPr lang="fr-FR" sz="2000" dirty="0"/>
              <a:t>De quel type de discrimination s’agit-il dans cette affaire ? </a:t>
            </a:r>
          </a:p>
          <a:p>
            <a:r>
              <a:rPr lang="fr-FR" sz="2000" dirty="0"/>
              <a:t>Quelles sont les différentes actions prises par le DDD ? </a:t>
            </a:r>
          </a:p>
          <a:p>
            <a:r>
              <a:rPr lang="fr-FR" sz="2000" dirty="0"/>
              <a:t>Quelle action peut prendre le DDD en cas de non accord entre les parties pour réparer le préjudice ?  </a:t>
            </a:r>
          </a:p>
          <a:p>
            <a:pPr marL="25796" indent="0" defTabSz="594359">
              <a:spcBef>
                <a:spcPts val="400"/>
              </a:spcBef>
              <a:buNone/>
              <a:defRPr sz="1560"/>
            </a:pPr>
            <a:endParaRPr lang="fr-FR" sz="20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20</a:t>
            </a:fld>
            <a:endParaRPr lang="fr-FR"/>
          </a:p>
        </p:txBody>
      </p:sp>
      <p:pic>
        <p:nvPicPr>
          <p:cNvPr id="6" name="Image 5">
            <a:extLst>
              <a:ext uri="{FF2B5EF4-FFF2-40B4-BE49-F238E27FC236}">
                <a16:creationId xmlns:a16="http://schemas.microsoft.com/office/drawing/2014/main" id="{6DE536F4-0BB6-6B41-B8C7-0E31C98912C9}"/>
              </a:ext>
            </a:extLst>
          </p:cNvPr>
          <p:cNvPicPr>
            <a:picLocks noChangeAspect="1"/>
          </p:cNvPicPr>
          <p:nvPr/>
        </p:nvPicPr>
        <p:blipFill>
          <a:blip r:embed="rId3"/>
          <a:stretch>
            <a:fillRect/>
          </a:stretch>
        </p:blipFill>
        <p:spPr>
          <a:xfrm>
            <a:off x="471484" y="375749"/>
            <a:ext cx="2068532" cy="1041889"/>
          </a:xfrm>
          <a:prstGeom prst="rect">
            <a:avLst/>
          </a:prstGeom>
        </p:spPr>
      </p:pic>
    </p:spTree>
    <p:extLst>
      <p:ext uri="{BB962C8B-B14F-4D97-AF65-F5344CB8AC3E}">
        <p14:creationId xmlns:p14="http://schemas.microsoft.com/office/powerpoint/2010/main" val="397673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274638"/>
            <a:ext cx="5770984" cy="1143000"/>
          </a:xfrm>
        </p:spPr>
        <p:txBody>
          <a:bodyPr>
            <a:normAutofit fontScale="90000"/>
          </a:bodyPr>
          <a:lstStyle/>
          <a:p>
            <a:pPr algn="ctr"/>
            <a:r>
              <a:rPr lang="fr-FR" dirty="0"/>
              <a:t>Dans cette annonce figure plusieurs mentions non conformes, lesquelles ? </a:t>
            </a: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21</a:t>
            </a:fld>
            <a:endParaRPr lang="fr-FR"/>
          </a:p>
        </p:txBody>
      </p:sp>
      <p:pic>
        <p:nvPicPr>
          <p:cNvPr id="6" name="Image 5">
            <a:extLst>
              <a:ext uri="{FF2B5EF4-FFF2-40B4-BE49-F238E27FC236}">
                <a16:creationId xmlns:a16="http://schemas.microsoft.com/office/drawing/2014/main" id="{6DE536F4-0BB6-6B41-B8C7-0E31C98912C9}"/>
              </a:ext>
            </a:extLst>
          </p:cNvPr>
          <p:cNvPicPr>
            <a:picLocks noChangeAspect="1"/>
          </p:cNvPicPr>
          <p:nvPr/>
        </p:nvPicPr>
        <p:blipFill>
          <a:blip r:embed="rId3"/>
          <a:stretch>
            <a:fillRect/>
          </a:stretch>
        </p:blipFill>
        <p:spPr>
          <a:xfrm>
            <a:off x="471484" y="375749"/>
            <a:ext cx="2068532" cy="1041889"/>
          </a:xfrm>
          <a:prstGeom prst="rect">
            <a:avLst/>
          </a:prstGeom>
        </p:spPr>
      </p:pic>
      <p:pic>
        <p:nvPicPr>
          <p:cNvPr id="8" name="Espace réservé du contenu 7">
            <a:extLst>
              <a:ext uri="{FF2B5EF4-FFF2-40B4-BE49-F238E27FC236}">
                <a16:creationId xmlns:a16="http://schemas.microsoft.com/office/drawing/2014/main" id="{0C59E0F8-9465-984A-81E5-FD5B6331579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57297" y="1640446"/>
            <a:ext cx="4629406" cy="4493096"/>
          </a:xfrm>
          <a:prstGeom prst="rect">
            <a:avLst/>
          </a:prstGeom>
        </p:spPr>
      </p:pic>
    </p:spTree>
    <p:extLst>
      <p:ext uri="{BB962C8B-B14F-4D97-AF65-F5344CB8AC3E}">
        <p14:creationId xmlns:p14="http://schemas.microsoft.com/office/powerpoint/2010/main" val="18707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91356-69A6-F678-6453-8867DC92E30C}"/>
              </a:ext>
            </a:extLst>
          </p:cNvPr>
          <p:cNvSpPr>
            <a:spLocks noGrp="1"/>
          </p:cNvSpPr>
          <p:nvPr>
            <p:ph type="title"/>
          </p:nvPr>
        </p:nvSpPr>
        <p:spPr/>
        <p:txBody>
          <a:bodyPr/>
          <a:lstStyle/>
          <a:p>
            <a:r>
              <a:rPr lang="fr-FR" dirty="0"/>
              <a:t>Le cours du 10/10</a:t>
            </a:r>
          </a:p>
        </p:txBody>
      </p:sp>
      <p:sp>
        <p:nvSpPr>
          <p:cNvPr id="3" name="Espace réservé du contenu 2">
            <a:extLst>
              <a:ext uri="{FF2B5EF4-FFF2-40B4-BE49-F238E27FC236}">
                <a16:creationId xmlns:a16="http://schemas.microsoft.com/office/drawing/2014/main" id="{CC6DF5C4-A735-EEBC-B02E-FA7F67BE2F8C}"/>
              </a:ext>
            </a:extLst>
          </p:cNvPr>
          <p:cNvSpPr>
            <a:spLocks noGrp="1"/>
          </p:cNvSpPr>
          <p:nvPr>
            <p:ph sz="half" idx="1"/>
          </p:nvPr>
        </p:nvSpPr>
        <p:spPr>
          <a:xfrm>
            <a:off x="457200" y="1600200"/>
            <a:ext cx="8003232" cy="4525963"/>
          </a:xfrm>
        </p:spPr>
        <p:txBody>
          <a:bodyPr/>
          <a:lstStyle/>
          <a:p>
            <a:r>
              <a:rPr lang="fr-FR" dirty="0"/>
              <a:t>Nous ferons un Quizz sur la discrimination</a:t>
            </a:r>
          </a:p>
          <a:p>
            <a:r>
              <a:rPr lang="fr-FR" dirty="0"/>
              <a:t>Je vous parlerai des fiches de lecture</a:t>
            </a:r>
          </a:p>
          <a:p>
            <a:r>
              <a:rPr lang="fr-FR" dirty="0"/>
              <a:t>De l’utilisation de Chat GPT</a:t>
            </a:r>
          </a:p>
          <a:p>
            <a:r>
              <a:rPr lang="fr-FR" dirty="0"/>
              <a:t>Nous parlerons des processus de recrutement </a:t>
            </a:r>
          </a:p>
        </p:txBody>
      </p:sp>
      <p:sp>
        <p:nvSpPr>
          <p:cNvPr id="5" name="Espace réservé de la date 4">
            <a:extLst>
              <a:ext uri="{FF2B5EF4-FFF2-40B4-BE49-F238E27FC236}">
                <a16:creationId xmlns:a16="http://schemas.microsoft.com/office/drawing/2014/main" id="{2A7F8E39-E422-0798-A385-C537118BE331}"/>
              </a:ext>
            </a:extLst>
          </p:cNvPr>
          <p:cNvSpPr>
            <a:spLocks noGrp="1"/>
          </p:cNvSpPr>
          <p:nvPr>
            <p:ph type="dt" sz="half" idx="10"/>
          </p:nvPr>
        </p:nvSpPr>
        <p:spPr/>
        <p:txBody>
          <a:bodyPr/>
          <a:lstStyle/>
          <a:p>
            <a:fld id="{D623FB79-AC39-4E75-A8D6-6F058E646727}" type="datetime1">
              <a:rPr lang="fr-FR" smtClean="0"/>
              <a:t>13/09/2023</a:t>
            </a:fld>
            <a:endParaRPr lang="fr-FR"/>
          </a:p>
        </p:txBody>
      </p:sp>
      <p:sp>
        <p:nvSpPr>
          <p:cNvPr id="6" name="Espace réservé du numéro de diapositive 5">
            <a:extLst>
              <a:ext uri="{FF2B5EF4-FFF2-40B4-BE49-F238E27FC236}">
                <a16:creationId xmlns:a16="http://schemas.microsoft.com/office/drawing/2014/main" id="{1E395B1C-DDD3-3011-39AF-C5B0EDCF831E}"/>
              </a:ext>
            </a:extLst>
          </p:cNvPr>
          <p:cNvSpPr>
            <a:spLocks noGrp="1"/>
          </p:cNvSpPr>
          <p:nvPr>
            <p:ph type="sldNum" sz="quarter" idx="12"/>
          </p:nvPr>
        </p:nvSpPr>
        <p:spPr/>
        <p:txBody>
          <a:bodyPr/>
          <a:lstStyle/>
          <a:p>
            <a:fld id="{76D3B6CB-722A-4B8E-9787-9814958463A7}" type="slidenum">
              <a:rPr lang="fr-FR" smtClean="0"/>
              <a:t>22</a:t>
            </a:fld>
            <a:endParaRPr lang="fr-FR"/>
          </a:p>
        </p:txBody>
      </p:sp>
    </p:spTree>
    <p:extLst>
      <p:ext uri="{BB962C8B-B14F-4D97-AF65-F5344CB8AC3E}">
        <p14:creationId xmlns:p14="http://schemas.microsoft.com/office/powerpoint/2010/main" val="174304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93AB2A-5339-4CDC-98F9-0435DC02291D}" type="datetime1">
              <a:rPr lang="fr-FR" smtClean="0"/>
              <a:t>13/09/2023</a:t>
            </a:fld>
            <a:endParaRPr lang="fr-FR" dirty="0"/>
          </a:p>
        </p:txBody>
      </p:sp>
      <p:sp>
        <p:nvSpPr>
          <p:cNvPr id="3" name="Espace réservé du numéro de diapositive 2"/>
          <p:cNvSpPr>
            <a:spLocks noGrp="1"/>
          </p:cNvSpPr>
          <p:nvPr>
            <p:ph type="sldNum" sz="quarter" idx="12"/>
          </p:nvPr>
        </p:nvSpPr>
        <p:spPr/>
        <p:txBody>
          <a:bodyPr/>
          <a:lstStyle/>
          <a:p>
            <a:fld id="{54873DE7-8B1B-47C3-91D3-D341616991FF}" type="slidenum">
              <a:rPr lang="fr-FR" smtClean="0"/>
              <a:t>23</a:t>
            </a:fld>
            <a:endParaRPr lang="fr-FR" dirty="0"/>
          </a:p>
        </p:txBody>
      </p:sp>
    </p:spTree>
    <p:extLst>
      <p:ext uri="{BB962C8B-B14F-4D97-AF65-F5344CB8AC3E}">
        <p14:creationId xmlns:p14="http://schemas.microsoft.com/office/powerpoint/2010/main" val="266389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Planning des interventions</a:t>
            </a:r>
          </a:p>
        </p:txBody>
      </p:sp>
      <p:graphicFrame>
        <p:nvGraphicFramePr>
          <p:cNvPr id="9" name="Table 128">
            <a:extLst>
              <a:ext uri="{FF2B5EF4-FFF2-40B4-BE49-F238E27FC236}">
                <a16:creationId xmlns:a16="http://schemas.microsoft.com/office/drawing/2014/main" id="{5B464EEE-9735-8047-A20E-1A376BA2D6B2}"/>
              </a:ext>
            </a:extLst>
          </p:cNvPr>
          <p:cNvGraphicFramePr>
            <a:graphicFrameLocks noGrp="1"/>
          </p:cNvGraphicFramePr>
          <p:nvPr>
            <p:ph idx="1"/>
            <p:extLst>
              <p:ext uri="{D42A27DB-BD31-4B8C-83A1-F6EECF244321}">
                <p14:modId xmlns:p14="http://schemas.microsoft.com/office/powerpoint/2010/main" val="4073354369"/>
              </p:ext>
            </p:extLst>
          </p:nvPr>
        </p:nvGraphicFramePr>
        <p:xfrm>
          <a:off x="457200" y="1196752"/>
          <a:ext cx="8363272" cy="5551756"/>
        </p:xfrm>
        <a:graphic>
          <a:graphicData uri="http://schemas.openxmlformats.org/drawingml/2006/table">
            <a:tbl>
              <a:tblPr firstRow="1"/>
              <a:tblGrid>
                <a:gridCol w="874440">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719338">
                <a:tc>
                  <a:txBody>
                    <a:bodyPr/>
                    <a:lstStyle/>
                    <a:p>
                      <a:pPr algn="ctr">
                        <a:tabLst>
                          <a:tab pos="914400" algn="l"/>
                        </a:tabLst>
                        <a:defRPr sz="1800" b="0"/>
                      </a:pPr>
                      <a:r>
                        <a:rPr sz="2000" b="1" dirty="0">
                          <a:solidFill>
                            <a:srgbClr val="3B00A4"/>
                          </a:solidFill>
                        </a:rPr>
                        <a:t>Date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tabLst>
                          <a:tab pos="914400" algn="l"/>
                        </a:tabLst>
                        <a:defRPr sz="1800" b="0"/>
                      </a:pPr>
                      <a:r>
                        <a:rPr lang="fr-FR" sz="2000" b="1" dirty="0">
                          <a:solidFill>
                            <a:srgbClr val="3B00A4"/>
                          </a:solidFill>
                        </a:rPr>
                        <a:t>Thèmes</a:t>
                      </a:r>
                      <a:endParaRPr sz="2000" b="1" dirty="0">
                        <a:solidFill>
                          <a:srgbClr val="3B00A4"/>
                        </a:solidFill>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tabLst>
                          <a:tab pos="914400" algn="l"/>
                        </a:tabLst>
                        <a:defRPr sz="1800" b="0"/>
                      </a:pPr>
                      <a:r>
                        <a:rPr sz="2000" b="1" dirty="0">
                          <a:solidFill>
                            <a:srgbClr val="3B00A4"/>
                          </a:solidFill>
                        </a:rPr>
                        <a:t>Qui</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411050">
                <a:tc>
                  <a:txBody>
                    <a:bodyPr/>
                    <a:lstStyle/>
                    <a:p>
                      <a:pPr algn="l">
                        <a:tabLst>
                          <a:tab pos="914400" algn="l"/>
                        </a:tabLst>
                        <a:defRPr sz="1800"/>
                      </a:pPr>
                      <a:r>
                        <a:rPr lang="fr-FR" sz="2000" dirty="0">
                          <a:highlight>
                            <a:srgbClr val="FFFF00"/>
                          </a:highlight>
                        </a:rPr>
                        <a:t>12/09</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defRPr sz="1600" b="1">
                          <a:solidFill>
                            <a:srgbClr val="FFFFFF"/>
                          </a:solidFill>
                        </a:defRPr>
                      </a:pPr>
                      <a:r>
                        <a:rPr lang="fr-FR" sz="2000" b="0" i="0" baseline="0" dirty="0">
                          <a:solidFill>
                            <a:schemeClr val="tx1"/>
                          </a:solidFill>
                          <a:highlight>
                            <a:srgbClr val="FFFF00"/>
                          </a:highlight>
                        </a:rPr>
                        <a:t>Recruter sans discriminer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err="1">
                          <a:solidFill>
                            <a:schemeClr val="tx1"/>
                          </a:solidFill>
                          <a:highlight>
                            <a:srgbClr val="FFFF00"/>
                          </a:highlight>
                        </a:rPr>
                        <a:t>Rameen</a:t>
                      </a:r>
                      <a:r>
                        <a:rPr lang="fr-FR" sz="2000" dirty="0">
                          <a:solidFill>
                            <a:schemeClr val="tx1"/>
                          </a:solidFill>
                          <a:highlight>
                            <a:srgbClr val="FFFF00"/>
                          </a:highlight>
                        </a:rPr>
                        <a:t>, Assa, Agnès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1050">
                <a:tc>
                  <a:txBody>
                    <a:bodyPr/>
                    <a:lstStyle/>
                    <a:p>
                      <a:pPr algn="l">
                        <a:tabLst>
                          <a:tab pos="914400" algn="l"/>
                        </a:tabLst>
                        <a:defRPr sz="1800"/>
                      </a:pPr>
                      <a:r>
                        <a:rPr lang="fr-FR" sz="2000" dirty="0"/>
                        <a:t>10/10</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Les processus de recrutement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Marie Christine, Karolina</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2778">
                <a:tc>
                  <a:txBody>
                    <a:bodyPr/>
                    <a:lstStyle/>
                    <a:p>
                      <a:pPr algn="l">
                        <a:tabLst>
                          <a:tab pos="914400" algn="l"/>
                        </a:tabLst>
                        <a:defRPr sz="1800"/>
                      </a:pPr>
                      <a:r>
                        <a:rPr lang="fr-FR" sz="2000" dirty="0"/>
                        <a:t>14/11</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 recrutement des métiers en tensions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Lorna, </a:t>
                      </a:r>
                      <a:r>
                        <a:rPr lang="fr-FR" sz="2000" dirty="0" err="1">
                          <a:solidFill>
                            <a:schemeClr val="tx1"/>
                          </a:solidFill>
                        </a:rPr>
                        <a:t>Zamira,Maxence</a:t>
                      </a:r>
                      <a:r>
                        <a:rPr lang="fr-FR" sz="2000" dirty="0">
                          <a:solidFill>
                            <a:schemeClr val="tx1"/>
                          </a:solidFill>
                        </a:rPr>
                        <a: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6244">
                <a:tc>
                  <a:txBody>
                    <a:bodyPr/>
                    <a:lstStyle/>
                    <a:p>
                      <a:pPr algn="l">
                        <a:tabLst>
                          <a:tab pos="914400" algn="l"/>
                        </a:tabLst>
                        <a:defRPr sz="1800"/>
                      </a:pPr>
                      <a:r>
                        <a:rPr lang="fr-FR" sz="2000" dirty="0"/>
                        <a:t>18/12</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fr-FR" sz="2100" dirty="0">
                          <a:solidFill>
                            <a:schemeClr val="tx1"/>
                          </a:solidFill>
                        </a:rPr>
                        <a:t> Le recrutement des travailleurs en   situation de handicap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fr-FR" sz="2100" dirty="0">
                          <a:solidFill>
                            <a:schemeClr val="tx1"/>
                          </a:solidFill>
                        </a:rPr>
                        <a:t> Fatimata, </a:t>
                      </a:r>
                      <a:r>
                        <a:rPr lang="fr-FR" sz="2100" dirty="0" err="1">
                          <a:solidFill>
                            <a:schemeClr val="tx1"/>
                          </a:solidFill>
                        </a:rPr>
                        <a:t>Djanelly</a:t>
                      </a:r>
                      <a:r>
                        <a:rPr lang="fr-FR" sz="2100">
                          <a:solidFill>
                            <a:schemeClr val="tx1"/>
                          </a:solidFill>
                        </a:rPr>
                        <a:t>, Jennifer</a:t>
                      </a:r>
                      <a:endParaRPr lang="fr-FR" sz="2100" dirty="0">
                        <a:solidFill>
                          <a:schemeClr val="tx1"/>
                        </a:solidFill>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1050">
                <a:tc>
                  <a:txBody>
                    <a:bodyPr/>
                    <a:lstStyle/>
                    <a:p>
                      <a:pPr algn="l">
                        <a:tabLst>
                          <a:tab pos="914400" algn="l"/>
                        </a:tabLst>
                        <a:defRPr sz="1800"/>
                      </a:pPr>
                      <a:r>
                        <a:rPr lang="fr-FR" sz="2000" dirty="0"/>
                        <a:t>24/01</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L’entretien de recrutement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Serigne, Elena</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11050">
                <a:tc>
                  <a:txBody>
                    <a:bodyPr/>
                    <a:lstStyle/>
                    <a:p>
                      <a:pPr algn="l">
                        <a:tabLst>
                          <a:tab pos="914400" algn="l"/>
                        </a:tabLst>
                        <a:defRPr sz="1800"/>
                      </a:pPr>
                      <a:r>
                        <a:rPr lang="fr-FR" sz="2000" dirty="0"/>
                        <a:t>14/02</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Les tests de recrutement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Sandra, Esther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11050">
                <a:tc>
                  <a:txBody>
                    <a:bodyPr/>
                    <a:lstStyle/>
                    <a:p>
                      <a:pPr algn="l">
                        <a:tabLst>
                          <a:tab pos="914400" algn="l"/>
                        </a:tabLst>
                        <a:defRPr sz="1800"/>
                      </a:pPr>
                      <a:r>
                        <a:rPr lang="fr-FR" sz="2000" dirty="0"/>
                        <a:t>06/03</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L’innovation dans le recrutement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Maryline, </a:t>
                      </a:r>
                      <a:r>
                        <a:rPr lang="fr-FR" sz="2000" dirty="0" err="1"/>
                        <a:t>Noemie</a:t>
                      </a:r>
                      <a:r>
                        <a:rPr lang="fr-FR" sz="2000" dirty="0"/>
                        <a:t> </a:t>
                      </a:r>
                    </a:p>
                    <a:p>
                      <a:pPr algn="l">
                        <a:tabLst>
                          <a:tab pos="914400" algn="l"/>
                        </a:tabLst>
                        <a:defRPr sz="1800"/>
                      </a:pPr>
                      <a:endParaRPr lang="fr-FR"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11050">
                <a:tc>
                  <a:txBody>
                    <a:bodyPr/>
                    <a:lstStyle/>
                    <a:p>
                      <a:pPr marL="0" marR="0" indent="0" algn="l" defTabSz="914400" rtl="0" eaLnBrk="1" fontAlgn="auto" latinLnBrk="0" hangingPunct="1">
                        <a:lnSpc>
                          <a:spcPct val="100000"/>
                        </a:lnSpc>
                        <a:spcBef>
                          <a:spcPts val="0"/>
                        </a:spcBef>
                        <a:spcAft>
                          <a:spcPts val="0"/>
                        </a:spcAft>
                        <a:buClrTx/>
                        <a:buSzTx/>
                        <a:buFontTx/>
                        <a:buNone/>
                        <a:tabLst>
                          <a:tab pos="914400" algn="l"/>
                        </a:tabLst>
                        <a:defRPr sz="1800"/>
                      </a:pPr>
                      <a:r>
                        <a:rPr lang="fr-FR" sz="2000" dirty="0"/>
                        <a:t>15/04</a:t>
                      </a:r>
                      <a:endParaRPr lang="mr-IN"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La marque employeur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err="1"/>
                        <a:t>Helianne</a:t>
                      </a:r>
                      <a:r>
                        <a:rPr lang="fr-FR" sz="2000" dirty="0"/>
                        <a:t>, Marie Neige, Taylor</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0320970"/>
                  </a:ext>
                </a:extLst>
              </a:tr>
              <a:tr h="719338">
                <a:tc>
                  <a:txBody>
                    <a:bodyPr/>
                    <a:lstStyle/>
                    <a:p>
                      <a:pPr marL="0" marR="0" indent="0" algn="l" defTabSz="914400" rtl="0" eaLnBrk="1" fontAlgn="auto" latinLnBrk="0" hangingPunct="1">
                        <a:lnSpc>
                          <a:spcPct val="100000"/>
                        </a:lnSpc>
                        <a:spcBef>
                          <a:spcPts val="0"/>
                        </a:spcBef>
                        <a:spcAft>
                          <a:spcPts val="0"/>
                        </a:spcAft>
                        <a:buClrTx/>
                        <a:buSzTx/>
                        <a:buFontTx/>
                        <a:buNone/>
                        <a:tabLst>
                          <a:tab pos="914400" algn="l"/>
                        </a:tabLst>
                        <a:defRPr sz="1800"/>
                      </a:pPr>
                      <a:r>
                        <a:rPr lang="fr-FR" sz="2000" dirty="0"/>
                        <a:t>02</a:t>
                      </a:r>
                      <a:r>
                        <a:rPr lang="mr-IN" sz="2000" dirty="0"/>
                        <a:t>/</a:t>
                      </a:r>
                      <a:r>
                        <a:rPr lang="fr-FR" sz="2000" dirty="0"/>
                        <a:t>05</a:t>
                      </a:r>
                      <a:endParaRPr lang="mr-IN"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Intégration des nouveaux collaborateurs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Sophie, </a:t>
                      </a:r>
                      <a:r>
                        <a:rPr lang="fr-FR" sz="2000" dirty="0" err="1"/>
                        <a:t>Nadjifata</a:t>
                      </a:r>
                      <a:r>
                        <a:rPr lang="fr-FR" sz="2000" dirty="0"/>
                        <a:t>, </a:t>
                      </a:r>
                      <a:r>
                        <a:rPr lang="fr-FR" sz="2000" dirty="0" err="1"/>
                        <a:t>Krystie</a:t>
                      </a:r>
                      <a:r>
                        <a:rPr lang="fr-FR" sz="2000" dirty="0"/>
                        <a: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93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978C6-ED9D-AE41-D17F-60CB3A92DF6C}"/>
              </a:ext>
            </a:extLst>
          </p:cNvPr>
          <p:cNvSpPr>
            <a:spLocks noGrp="1"/>
          </p:cNvSpPr>
          <p:nvPr>
            <p:ph type="title"/>
          </p:nvPr>
        </p:nvSpPr>
        <p:spPr/>
        <p:txBody>
          <a:bodyPr/>
          <a:lstStyle/>
          <a:p>
            <a:r>
              <a:rPr lang="fr-FR" dirty="0"/>
              <a:t>Sommaire de ce cours</a:t>
            </a:r>
          </a:p>
        </p:txBody>
      </p:sp>
      <p:sp>
        <p:nvSpPr>
          <p:cNvPr id="3" name="Espace réservé du contenu 2">
            <a:extLst>
              <a:ext uri="{FF2B5EF4-FFF2-40B4-BE49-F238E27FC236}">
                <a16:creationId xmlns:a16="http://schemas.microsoft.com/office/drawing/2014/main" id="{26E0A722-94AE-8CEC-4589-7CDA9C8CC0CB}"/>
              </a:ext>
            </a:extLst>
          </p:cNvPr>
          <p:cNvSpPr>
            <a:spLocks noGrp="1"/>
          </p:cNvSpPr>
          <p:nvPr>
            <p:ph sz="half" idx="1"/>
          </p:nvPr>
        </p:nvSpPr>
        <p:spPr>
          <a:xfrm>
            <a:off x="611560" y="1700808"/>
            <a:ext cx="8532440" cy="3991173"/>
          </a:xfrm>
        </p:spPr>
        <p:txBody>
          <a:bodyPr>
            <a:normAutofit/>
          </a:bodyPr>
          <a:lstStyle/>
          <a:p>
            <a:pPr marL="0" indent="0">
              <a:buNone/>
            </a:pPr>
            <a:endParaRPr lang="fr-FR" sz="2000" dirty="0"/>
          </a:p>
          <a:p>
            <a:r>
              <a:rPr lang="fr-FR" sz="2000" dirty="0"/>
              <a:t>Recruter sans discriminer </a:t>
            </a:r>
          </a:p>
          <a:p>
            <a:pPr marL="0" indent="0">
              <a:buNone/>
            </a:pPr>
            <a:r>
              <a:rPr lang="fr-FR" sz="2000" dirty="0"/>
              <a:t>	- Exposé (</a:t>
            </a:r>
            <a:r>
              <a:rPr lang="fr-FR" sz="2000" dirty="0" err="1"/>
              <a:t>Rameen</a:t>
            </a:r>
            <a:r>
              <a:rPr lang="fr-FR" sz="2000" dirty="0"/>
              <a:t>/Assa/Agnès)</a:t>
            </a:r>
          </a:p>
          <a:p>
            <a:pPr marL="0" indent="0">
              <a:buNone/>
            </a:pPr>
            <a:r>
              <a:rPr lang="fr-FR" sz="2000" dirty="0"/>
              <a:t>	- Q&amp;R + Debriefing</a:t>
            </a:r>
          </a:p>
          <a:p>
            <a:pPr marL="0" indent="0">
              <a:buNone/>
            </a:pPr>
            <a:r>
              <a:rPr lang="fr-FR" sz="2000" dirty="0"/>
              <a:t>	- Apports théoriques</a:t>
            </a:r>
          </a:p>
          <a:p>
            <a:pPr marL="0" indent="0">
              <a:buNone/>
            </a:pPr>
            <a:r>
              <a:rPr lang="fr-FR" sz="2000" dirty="0"/>
              <a:t>	- Exercices pratiques </a:t>
            </a:r>
          </a:p>
          <a:p>
            <a:pPr marL="0" indent="0">
              <a:buNone/>
            </a:pPr>
            <a:endParaRPr lang="fr-FR" sz="2000" dirty="0"/>
          </a:p>
        </p:txBody>
      </p:sp>
      <p:sp>
        <p:nvSpPr>
          <p:cNvPr id="5" name="Espace réservé de la date 4">
            <a:extLst>
              <a:ext uri="{FF2B5EF4-FFF2-40B4-BE49-F238E27FC236}">
                <a16:creationId xmlns:a16="http://schemas.microsoft.com/office/drawing/2014/main" id="{B74EDE95-060E-8AB2-65B9-4CDA60976C86}"/>
              </a:ext>
            </a:extLst>
          </p:cNvPr>
          <p:cNvSpPr>
            <a:spLocks noGrp="1"/>
          </p:cNvSpPr>
          <p:nvPr>
            <p:ph type="dt" sz="half" idx="10"/>
          </p:nvPr>
        </p:nvSpPr>
        <p:spPr/>
        <p:txBody>
          <a:bodyPr/>
          <a:lstStyle/>
          <a:p>
            <a:fld id="{D623FB79-AC39-4E75-A8D6-6F058E646727}" type="datetime1">
              <a:rPr lang="fr-FR" smtClean="0"/>
              <a:t>13/09/2023</a:t>
            </a:fld>
            <a:endParaRPr lang="fr-FR"/>
          </a:p>
        </p:txBody>
      </p:sp>
      <p:sp>
        <p:nvSpPr>
          <p:cNvPr id="6" name="Espace réservé du numéro de diapositive 5">
            <a:extLst>
              <a:ext uri="{FF2B5EF4-FFF2-40B4-BE49-F238E27FC236}">
                <a16:creationId xmlns:a16="http://schemas.microsoft.com/office/drawing/2014/main" id="{EF9D55C2-A402-C7DB-946E-17BAAA64366F}"/>
              </a:ext>
            </a:extLst>
          </p:cNvPr>
          <p:cNvSpPr>
            <a:spLocks noGrp="1"/>
          </p:cNvSpPr>
          <p:nvPr>
            <p:ph type="sldNum" sz="quarter" idx="12"/>
          </p:nvPr>
        </p:nvSpPr>
        <p:spPr/>
        <p:txBody>
          <a:bodyPr/>
          <a:lstStyle/>
          <a:p>
            <a:fld id="{76D3B6CB-722A-4B8E-9787-9814958463A7}" type="slidenum">
              <a:rPr lang="fr-FR" smtClean="0"/>
              <a:t>4</a:t>
            </a:fld>
            <a:endParaRPr lang="fr-FR"/>
          </a:p>
        </p:txBody>
      </p:sp>
    </p:spTree>
    <p:extLst>
      <p:ext uri="{BB962C8B-B14F-4D97-AF65-F5344CB8AC3E}">
        <p14:creationId xmlns:p14="http://schemas.microsoft.com/office/powerpoint/2010/main" val="61610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CCA80-1D72-6B43-6989-DEA72B1A7B88}"/>
              </a:ext>
            </a:extLst>
          </p:cNvPr>
          <p:cNvSpPr>
            <a:spLocks noGrp="1"/>
          </p:cNvSpPr>
          <p:nvPr>
            <p:ph type="title"/>
          </p:nvPr>
        </p:nvSpPr>
        <p:spPr/>
        <p:txBody>
          <a:bodyPr/>
          <a:lstStyle/>
          <a:p>
            <a:r>
              <a:rPr lang="fr-FR" dirty="0"/>
              <a:t>La question des discriminations dans le recrutement </a:t>
            </a:r>
          </a:p>
        </p:txBody>
      </p:sp>
      <p:sp>
        <p:nvSpPr>
          <p:cNvPr id="3" name="Espace réservé du contenu 2">
            <a:extLst>
              <a:ext uri="{FF2B5EF4-FFF2-40B4-BE49-F238E27FC236}">
                <a16:creationId xmlns:a16="http://schemas.microsoft.com/office/drawing/2014/main" id="{08E8A70C-5194-9A8D-4333-365CA599E314}"/>
              </a:ext>
            </a:extLst>
          </p:cNvPr>
          <p:cNvSpPr>
            <a:spLocks noGrp="1"/>
          </p:cNvSpPr>
          <p:nvPr>
            <p:ph sz="half" idx="1"/>
          </p:nvPr>
        </p:nvSpPr>
        <p:spPr>
          <a:xfrm>
            <a:off x="387458" y="1417638"/>
            <a:ext cx="8229600" cy="4525963"/>
          </a:xfrm>
        </p:spPr>
        <p:txBody>
          <a:bodyPr/>
          <a:lstStyle/>
          <a:p>
            <a:pPr marL="0" indent="0">
              <a:buNone/>
            </a:pPr>
            <a:r>
              <a:rPr lang="fr-FR" dirty="0"/>
              <a:t>Ce qu'il faut comprendre et retenir : </a:t>
            </a:r>
          </a:p>
          <a:p>
            <a:pPr marL="0" indent="0">
              <a:buNone/>
            </a:pPr>
            <a:endParaRPr lang="fr-FR" dirty="0"/>
          </a:p>
          <a:p>
            <a:pPr marL="0" indent="0">
              <a:buNone/>
            </a:pPr>
            <a:r>
              <a:rPr lang="fr-FR" dirty="0"/>
              <a:t>Un sujet jamais résolu et plus que jamais d’actualité : </a:t>
            </a:r>
          </a:p>
          <a:p>
            <a:pPr marL="0" indent="0">
              <a:buNone/>
            </a:pPr>
            <a:r>
              <a:rPr lang="fr-FR" dirty="0"/>
              <a:t>	- Une législation de plus en plus touffue (25 critères)</a:t>
            </a:r>
          </a:p>
          <a:p>
            <a:pPr marL="0" indent="0">
              <a:buNone/>
            </a:pPr>
            <a:r>
              <a:rPr lang="fr-FR" dirty="0"/>
              <a:t>	- Une responsabilité de l’employeur qui pousse à l’action </a:t>
            </a:r>
          </a:p>
          <a:p>
            <a:pPr marL="0" indent="0">
              <a:buNone/>
            </a:pPr>
            <a:r>
              <a:rPr lang="fr-FR" dirty="0"/>
              <a:t>	- Une multiplication depuis 20 ans des chartes de la diversité (Chartes LGBT, TH, Normes ISO, etc.…) qui ont pour objectif de promouvoir l’égalité des chance en matière d’emploi et de renforcer la marque employeur.  </a:t>
            </a:r>
          </a:p>
          <a:p>
            <a:pPr marL="0" indent="0">
              <a:buNone/>
            </a:pPr>
            <a:endParaRPr lang="fr-FR" dirty="0"/>
          </a:p>
          <a:p>
            <a:pPr marL="0" indent="0">
              <a:buNone/>
            </a:pPr>
            <a:r>
              <a:rPr lang="fr-FR" dirty="0"/>
              <a:t>1) Des concepts touffus à bien comprendre : discrimination directe et indirecte, préjugés, stéréotypes. </a:t>
            </a:r>
          </a:p>
          <a:p>
            <a:pPr marL="0" indent="0">
              <a:buNone/>
            </a:pPr>
            <a:endParaRPr lang="fr-FR" dirty="0"/>
          </a:p>
          <a:p>
            <a:pPr marL="0" indent="0">
              <a:buNone/>
            </a:pPr>
            <a:r>
              <a:rPr lang="fr-FR" dirty="0"/>
              <a:t>2) Des points de droit spécifiques à connaitre : 25 critères légaux, charge de la preuve. </a:t>
            </a:r>
          </a:p>
          <a:p>
            <a:pPr marL="0" indent="0">
              <a:buNone/>
            </a:pPr>
            <a:endParaRPr lang="fr-FR" dirty="0"/>
          </a:p>
          <a:p>
            <a:pPr marL="0" indent="0">
              <a:buNone/>
            </a:pPr>
            <a:r>
              <a:rPr lang="fr-FR" dirty="0"/>
              <a:t>3) Des pratiques vertueuses à développer </a:t>
            </a:r>
          </a:p>
          <a:p>
            <a:pPr marL="0" indent="0">
              <a:buNone/>
            </a:pPr>
            <a:endParaRPr lang="fr-FR" dirty="0"/>
          </a:p>
        </p:txBody>
      </p:sp>
      <p:sp>
        <p:nvSpPr>
          <p:cNvPr id="5" name="Espace réservé de la date 4">
            <a:extLst>
              <a:ext uri="{FF2B5EF4-FFF2-40B4-BE49-F238E27FC236}">
                <a16:creationId xmlns:a16="http://schemas.microsoft.com/office/drawing/2014/main" id="{F296F4AE-4610-2E46-5C23-63B3B5C049BF}"/>
              </a:ext>
            </a:extLst>
          </p:cNvPr>
          <p:cNvSpPr>
            <a:spLocks noGrp="1"/>
          </p:cNvSpPr>
          <p:nvPr>
            <p:ph type="dt" sz="half" idx="10"/>
          </p:nvPr>
        </p:nvSpPr>
        <p:spPr/>
        <p:txBody>
          <a:bodyPr/>
          <a:lstStyle/>
          <a:p>
            <a:fld id="{D623FB79-AC39-4E75-A8D6-6F058E646727}" type="datetime1">
              <a:rPr lang="fr-FR" smtClean="0"/>
              <a:t>13/09/2023</a:t>
            </a:fld>
            <a:endParaRPr lang="fr-FR"/>
          </a:p>
        </p:txBody>
      </p:sp>
      <p:sp>
        <p:nvSpPr>
          <p:cNvPr id="6" name="Espace réservé du numéro de diapositive 5">
            <a:extLst>
              <a:ext uri="{FF2B5EF4-FFF2-40B4-BE49-F238E27FC236}">
                <a16:creationId xmlns:a16="http://schemas.microsoft.com/office/drawing/2014/main" id="{FCA642FD-218F-7182-6D73-6DC186FCA63A}"/>
              </a:ext>
            </a:extLst>
          </p:cNvPr>
          <p:cNvSpPr>
            <a:spLocks noGrp="1"/>
          </p:cNvSpPr>
          <p:nvPr>
            <p:ph type="sldNum" sz="quarter" idx="12"/>
          </p:nvPr>
        </p:nvSpPr>
        <p:spPr/>
        <p:txBody>
          <a:bodyPr/>
          <a:lstStyle/>
          <a:p>
            <a:fld id="{76D3B6CB-722A-4B8E-9787-9814958463A7}" type="slidenum">
              <a:rPr lang="fr-FR" smtClean="0"/>
              <a:t>5</a:t>
            </a:fld>
            <a:endParaRPr lang="fr-FR"/>
          </a:p>
        </p:txBody>
      </p:sp>
    </p:spTree>
    <p:extLst>
      <p:ext uri="{BB962C8B-B14F-4D97-AF65-F5344CB8AC3E}">
        <p14:creationId xmlns:p14="http://schemas.microsoft.com/office/powerpoint/2010/main" val="2836289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6B13A-DED3-FBBA-2862-3253E63C6742}"/>
              </a:ext>
            </a:extLst>
          </p:cNvPr>
          <p:cNvSpPr>
            <a:spLocks noGrp="1"/>
          </p:cNvSpPr>
          <p:nvPr>
            <p:ph type="title"/>
          </p:nvPr>
        </p:nvSpPr>
        <p:spPr/>
        <p:txBody>
          <a:bodyPr>
            <a:normAutofit/>
          </a:bodyPr>
          <a:lstStyle/>
          <a:p>
            <a:pPr algn="ctr"/>
            <a:r>
              <a:rPr lang="fr-FR" sz="3600" dirty="0"/>
              <a:t>1) Les concepts </a:t>
            </a:r>
          </a:p>
        </p:txBody>
      </p:sp>
      <p:sp>
        <p:nvSpPr>
          <p:cNvPr id="5" name="Espace réservé de la date 4">
            <a:extLst>
              <a:ext uri="{FF2B5EF4-FFF2-40B4-BE49-F238E27FC236}">
                <a16:creationId xmlns:a16="http://schemas.microsoft.com/office/drawing/2014/main" id="{33FF0DE3-2B11-220B-9B5F-1BBA1BA40029}"/>
              </a:ext>
            </a:extLst>
          </p:cNvPr>
          <p:cNvSpPr>
            <a:spLocks noGrp="1"/>
          </p:cNvSpPr>
          <p:nvPr>
            <p:ph type="dt" sz="half" idx="10"/>
          </p:nvPr>
        </p:nvSpPr>
        <p:spPr/>
        <p:txBody>
          <a:bodyPr/>
          <a:lstStyle/>
          <a:p>
            <a:fld id="{D623FB79-AC39-4E75-A8D6-6F058E646727}" type="datetime1">
              <a:rPr lang="fr-FR" smtClean="0"/>
              <a:t>13/09/2023</a:t>
            </a:fld>
            <a:endParaRPr lang="fr-FR"/>
          </a:p>
        </p:txBody>
      </p:sp>
      <p:sp>
        <p:nvSpPr>
          <p:cNvPr id="6" name="Espace réservé du numéro de diapositive 5">
            <a:extLst>
              <a:ext uri="{FF2B5EF4-FFF2-40B4-BE49-F238E27FC236}">
                <a16:creationId xmlns:a16="http://schemas.microsoft.com/office/drawing/2014/main" id="{48E6968F-5C0B-0420-E649-7454DA06FE45}"/>
              </a:ext>
            </a:extLst>
          </p:cNvPr>
          <p:cNvSpPr>
            <a:spLocks noGrp="1"/>
          </p:cNvSpPr>
          <p:nvPr>
            <p:ph type="sldNum" sz="quarter" idx="12"/>
          </p:nvPr>
        </p:nvSpPr>
        <p:spPr/>
        <p:txBody>
          <a:bodyPr/>
          <a:lstStyle/>
          <a:p>
            <a:fld id="{76D3B6CB-722A-4B8E-9787-9814958463A7}" type="slidenum">
              <a:rPr lang="fr-FR" smtClean="0"/>
              <a:t>6</a:t>
            </a:fld>
            <a:endParaRPr lang="fr-FR"/>
          </a:p>
        </p:txBody>
      </p:sp>
      <p:sp>
        <p:nvSpPr>
          <p:cNvPr id="7" name="ZoneTexte 6">
            <a:extLst>
              <a:ext uri="{FF2B5EF4-FFF2-40B4-BE49-F238E27FC236}">
                <a16:creationId xmlns:a16="http://schemas.microsoft.com/office/drawing/2014/main" id="{17D67B18-E5B6-D430-1BF4-7A349EFF8158}"/>
              </a:ext>
            </a:extLst>
          </p:cNvPr>
          <p:cNvSpPr txBox="1"/>
          <p:nvPr/>
        </p:nvSpPr>
        <p:spPr>
          <a:xfrm>
            <a:off x="683569" y="1700808"/>
            <a:ext cx="6840760" cy="1200329"/>
          </a:xfrm>
          <a:prstGeom prst="rect">
            <a:avLst/>
          </a:prstGeom>
          <a:noFill/>
        </p:spPr>
        <p:txBody>
          <a:bodyPr wrap="square" rtlCol="0">
            <a:spAutoFit/>
          </a:bodyPr>
          <a:lstStyle/>
          <a:p>
            <a:pPr marL="285750" indent="-285750">
              <a:buFont typeface="Arial" panose="020B0604020202020204" pitchFamily="34" charset="0"/>
              <a:buChar char="•"/>
            </a:pPr>
            <a:r>
              <a:rPr lang="fr-FR" sz="2400" dirty="0"/>
              <a:t>Stéréotypes </a:t>
            </a:r>
          </a:p>
          <a:p>
            <a:pPr marL="285750" indent="-285750">
              <a:buFont typeface="Arial" panose="020B0604020202020204" pitchFamily="34" charset="0"/>
              <a:buChar char="•"/>
            </a:pPr>
            <a:r>
              <a:rPr lang="fr-FR" sz="2400" dirty="0"/>
              <a:t>Préjugés </a:t>
            </a:r>
          </a:p>
          <a:p>
            <a:pPr marL="285750" indent="-285750">
              <a:buFont typeface="Arial" panose="020B0604020202020204" pitchFamily="34" charset="0"/>
              <a:buChar char="•"/>
            </a:pPr>
            <a:r>
              <a:rPr lang="fr-FR" sz="2400" dirty="0"/>
              <a:t>Discriminations (directes et indirectes)</a:t>
            </a:r>
          </a:p>
        </p:txBody>
      </p:sp>
    </p:spTree>
    <p:extLst>
      <p:ext uri="{BB962C8B-B14F-4D97-AF65-F5344CB8AC3E}">
        <p14:creationId xmlns:p14="http://schemas.microsoft.com/office/powerpoint/2010/main" val="34125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stéréotypes </a:t>
            </a:r>
          </a:p>
        </p:txBody>
      </p:sp>
      <p:sp>
        <p:nvSpPr>
          <p:cNvPr id="3" name="Espace réservé du contenu 2"/>
          <p:cNvSpPr>
            <a:spLocks noGrp="1"/>
          </p:cNvSpPr>
          <p:nvPr>
            <p:ph idx="1"/>
          </p:nvPr>
        </p:nvSpPr>
        <p:spPr/>
        <p:txBody>
          <a:bodyPr>
            <a:noAutofit/>
          </a:bodyPr>
          <a:lstStyle/>
          <a:p>
            <a:pPr marL="248680" indent="-222884" defTabSz="594359">
              <a:spcBef>
                <a:spcPts val="400"/>
              </a:spcBef>
              <a:buFont typeface="Wingdings"/>
              <a:buChar char="●"/>
              <a:defRPr sz="1560"/>
            </a:pPr>
            <a:r>
              <a:rPr lang="fr-FR" sz="1800" dirty="0"/>
              <a:t>Les stéréotypes sont des filtres perceptifs qui alimentent la pensée et les croyances de sens commun à propos d’un groupe. </a:t>
            </a:r>
          </a:p>
          <a:p>
            <a:pPr marL="248680" indent="-222884" defTabSz="594359">
              <a:spcBef>
                <a:spcPts val="400"/>
              </a:spcBef>
              <a:buFont typeface="Wingdings"/>
              <a:buChar char="●"/>
              <a:defRPr sz="1560"/>
            </a:pPr>
            <a:r>
              <a:rPr lang="fr-FR" sz="1800" dirty="0"/>
              <a:t>Nous avons tous des stéréotypes : herero, auto et méta stéréotype (ce que les femmes pensent que les hommes pensent d’elles)</a:t>
            </a:r>
          </a:p>
          <a:p>
            <a:pPr marL="248680" indent="-222884" defTabSz="594359">
              <a:spcBef>
                <a:spcPts val="400"/>
              </a:spcBef>
              <a:buFont typeface="Wingdings"/>
              <a:buChar char="●"/>
              <a:defRPr sz="1560"/>
            </a:pPr>
            <a:r>
              <a:rPr lang="fr-FR" sz="1800" dirty="0"/>
              <a:t>Le stéréotype n’est pas une discrimination mais il y conduit de manière inconsciente.</a:t>
            </a:r>
          </a:p>
          <a:p>
            <a:pPr marL="248680" indent="-222884" defTabSz="594359">
              <a:spcBef>
                <a:spcPts val="400"/>
              </a:spcBef>
              <a:buFont typeface="Wingdings"/>
              <a:buChar char="●"/>
              <a:defRPr sz="1560"/>
            </a:pPr>
            <a:r>
              <a:rPr lang="fr-FR" sz="1800" dirty="0"/>
              <a:t>Les stéréotypes viennent des limites de notre cerveau, des valeurs de la société et notre propre groupe d’appartenance, de notre cadre de référence et des valeurs de  l’entreprise. Ils ont des déterminants à la fois internes et externes.</a:t>
            </a:r>
          </a:p>
          <a:p>
            <a:pPr marL="248680" indent="-222884" defTabSz="594359">
              <a:spcBef>
                <a:spcPts val="400"/>
              </a:spcBef>
              <a:buFont typeface="Wingdings"/>
              <a:buChar char="●"/>
              <a:defRPr sz="1560"/>
            </a:pPr>
            <a:r>
              <a:rPr lang="fr-FR" sz="1800" dirty="0"/>
              <a:t>Les stéréotypes sont automatiques et prennent le pouvoir si on les laissent faire. Ils sont inconscients au point de nous agir. </a:t>
            </a:r>
          </a:p>
          <a:p>
            <a:pPr marL="248680" indent="-222884" defTabSz="594359">
              <a:spcBef>
                <a:spcPts val="400"/>
              </a:spcBef>
              <a:buFont typeface="Wingdings"/>
              <a:buChar char="●"/>
              <a:defRPr sz="1560"/>
            </a:pPr>
            <a:r>
              <a:rPr lang="fr-FR" sz="1800" dirty="0"/>
              <a:t>Les stéréotypes prennent du temps à changer.</a:t>
            </a: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7</a:t>
            </a:fld>
            <a:endParaRPr lang="fr-FR"/>
          </a:p>
        </p:txBody>
      </p:sp>
    </p:spTree>
    <p:extLst>
      <p:ext uri="{BB962C8B-B14F-4D97-AF65-F5344CB8AC3E}">
        <p14:creationId xmlns:p14="http://schemas.microsoft.com/office/powerpoint/2010/main" val="306568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préjugés</a:t>
            </a:r>
          </a:p>
        </p:txBody>
      </p:sp>
      <p:sp>
        <p:nvSpPr>
          <p:cNvPr id="3" name="Espace réservé du contenu 2"/>
          <p:cNvSpPr>
            <a:spLocks noGrp="1"/>
          </p:cNvSpPr>
          <p:nvPr>
            <p:ph idx="1"/>
          </p:nvPr>
        </p:nvSpPr>
        <p:spPr/>
        <p:txBody>
          <a:bodyPr>
            <a:noAutofit/>
          </a:bodyPr>
          <a:lstStyle/>
          <a:p>
            <a:pPr marL="25796" indent="0" algn="just" defTabSz="594359">
              <a:spcBef>
                <a:spcPts val="400"/>
              </a:spcBef>
              <a:buNone/>
              <a:defRPr sz="1560"/>
            </a:pPr>
            <a:r>
              <a:rPr lang="fr-FR" sz="1600" dirty="0"/>
              <a:t>Le préjugé n’est pas un stéréotype mais c’est un cousin proche. C’est une dimension affective + ou – du stéréotype, une attitude, une prédisposition à discriminer qui conduit à se comporter sur la base du préjugé :</a:t>
            </a:r>
          </a:p>
          <a:p>
            <a:pPr marL="25796" indent="0" algn="just" defTabSz="594359">
              <a:spcBef>
                <a:spcPts val="400"/>
              </a:spcBef>
              <a:buNone/>
              <a:defRPr sz="1560"/>
            </a:pPr>
            <a:r>
              <a:rPr lang="fr-FR" sz="1600" dirty="0"/>
              <a:t>	Verbalement  : blagues sur les belges, les blondes à la machine à café, les homosexuels,</a:t>
            </a:r>
          </a:p>
          <a:p>
            <a:pPr marL="25796" indent="0" algn="just" defTabSz="594359">
              <a:spcBef>
                <a:spcPts val="400"/>
              </a:spcBef>
              <a:buNone/>
              <a:defRPr sz="1560"/>
            </a:pPr>
            <a:r>
              <a:rPr lang="fr-FR" sz="1600" dirty="0"/>
              <a:t>	En agissant : refuser l’accès à la formation à un senior parce qu’il est trop tard, que ça ne vaut plus le coup…. s’adresser en parlant fort à une vieille dame qui n’est pas forcement sourde mais qui peut l’être….</a:t>
            </a:r>
          </a:p>
          <a:p>
            <a:pPr marL="25796" indent="0" algn="just" defTabSz="594359">
              <a:spcBef>
                <a:spcPts val="400"/>
              </a:spcBef>
              <a:buNone/>
              <a:defRPr sz="1560"/>
            </a:pPr>
            <a:r>
              <a:rPr lang="fr-FR" sz="1200" dirty="0"/>
              <a:t>  </a:t>
            </a:r>
          </a:p>
          <a:p>
            <a:pPr marL="248680" indent="-222884" defTabSz="594359">
              <a:spcBef>
                <a:spcPts val="400"/>
              </a:spcBef>
              <a:buFont typeface="Wingdings"/>
              <a:buChar char="●"/>
              <a:defRPr sz="1560"/>
            </a:pPr>
            <a:endParaRPr lang="fr-FR" sz="14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8</a:t>
            </a:fld>
            <a:endParaRPr lang="fr-FR"/>
          </a:p>
        </p:txBody>
      </p:sp>
      <p:pic>
        <p:nvPicPr>
          <p:cNvPr id="1026" name="Picture 2" descr="Communiquer autrement à propos des troubles psychiques dans un contexte de  soins">
            <a:extLst>
              <a:ext uri="{FF2B5EF4-FFF2-40B4-BE49-F238E27FC236}">
                <a16:creationId xmlns:a16="http://schemas.microsoft.com/office/drawing/2014/main" id="{75E39AC4-E83D-0E1E-358A-717D6A331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4239417"/>
            <a:ext cx="4851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95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discrimination directe</a:t>
            </a:r>
          </a:p>
        </p:txBody>
      </p:sp>
      <p:sp>
        <p:nvSpPr>
          <p:cNvPr id="3" name="Espace réservé du contenu 2"/>
          <p:cNvSpPr>
            <a:spLocks noGrp="1"/>
          </p:cNvSpPr>
          <p:nvPr>
            <p:ph idx="1"/>
          </p:nvPr>
        </p:nvSpPr>
        <p:spPr/>
        <p:txBody>
          <a:bodyPr>
            <a:noAutofit/>
          </a:bodyPr>
          <a:lstStyle/>
          <a:p>
            <a:r>
              <a:rPr lang="fr-FR" sz="1600" dirty="0"/>
              <a:t>« Une discrimination directe se produit lorsque, « en raison d’un critère prohibé, une personne est traitée de manière moins favorable qu'une autre ne l'est, ne l'a été ou ne le sera dans une situation comparable ». </a:t>
            </a:r>
            <a:endParaRPr lang="fr-FR" sz="1400" dirty="0"/>
          </a:p>
          <a:p>
            <a:pPr marL="39687" indent="0">
              <a:buNone/>
            </a:pPr>
            <a:r>
              <a:rPr lang="fr-FR" sz="1600" dirty="0"/>
              <a:t>Une discrimination directe se définit donc par </a:t>
            </a:r>
            <a:r>
              <a:rPr lang="fr-FR" sz="1600" b="1" dirty="0"/>
              <a:t>3 conditions cumulatives </a:t>
            </a:r>
            <a:r>
              <a:rPr lang="fr-FR" sz="1600" dirty="0"/>
              <a:t>: </a:t>
            </a:r>
            <a:endParaRPr lang="fr-FR" sz="1400" dirty="0"/>
          </a:p>
          <a:p>
            <a:r>
              <a:rPr lang="fr-FR" sz="1600" dirty="0"/>
              <a:t>une rupture d’</a:t>
            </a:r>
            <a:r>
              <a:rPr lang="fr-FR" sz="1600" dirty="0" err="1"/>
              <a:t>égalité</a:t>
            </a:r>
            <a:r>
              <a:rPr lang="fr-FR" sz="1600" dirty="0"/>
              <a:t> dans une situation comparable... </a:t>
            </a:r>
            <a:endParaRPr lang="fr-FR" sz="1400" dirty="0"/>
          </a:p>
          <a:p>
            <a:r>
              <a:rPr lang="fr-FR" sz="1600" dirty="0"/>
              <a:t>...reposant sur un ou plusieurs critères prohibés par le code pénal (âge, sexe, origine réelle ou supposée, appartenance vraie ou supposée à une ethnie, une nation, une race, situation de famille, orientation ou identité sexuelle, mœurs, caractéristiques génétiques, apparence physique, handicap, état de santé, état de grossesse, patronyme, opinions politiques, convictions religieuses, activités syndicales, lieu de résidence, vulnérabilité sociale)... </a:t>
            </a:r>
          </a:p>
          <a:p>
            <a:r>
              <a:rPr lang="fr-FR" sz="1600" dirty="0"/>
              <a:t>... et s’exerçant dans un des champs suivants : fourniture d’un bien ou d’un service, vie professionnelle, santé, éducation et fiscalité. </a:t>
            </a:r>
            <a:endParaRPr lang="fr-FR" sz="1400" dirty="0"/>
          </a:p>
          <a:p>
            <a:pPr marL="39687" indent="0">
              <a:buNone/>
            </a:pPr>
            <a:endParaRPr lang="fr-FR" sz="1600" dirty="0"/>
          </a:p>
          <a:p>
            <a:pPr marL="39687" indent="0">
              <a:buNone/>
            </a:pPr>
            <a:r>
              <a:rPr lang="fr-FR" sz="1600" dirty="0"/>
              <a:t>Ex : une personne en charge d’un recrutement refuse d’employer un agent de 53 ans car il est considéré comme trop âgé pour occuper le poste. </a:t>
            </a:r>
            <a:endParaRPr lang="fr-FR" sz="1400" dirty="0"/>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9</a:t>
            </a:fld>
            <a:endParaRPr lang="fr-FR"/>
          </a:p>
        </p:txBody>
      </p:sp>
    </p:spTree>
    <p:extLst>
      <p:ext uri="{BB962C8B-B14F-4D97-AF65-F5344CB8AC3E}">
        <p14:creationId xmlns:p14="http://schemas.microsoft.com/office/powerpoint/2010/main" val="2038159289"/>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2290</TotalTime>
  <Words>2008</Words>
  <Application>Microsoft Macintosh PowerPoint</Application>
  <PresentationFormat>Affichage à l'écran (4:3)</PresentationFormat>
  <Paragraphs>232</Paragraphs>
  <Slides>23</Slides>
  <Notes>13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Poppins</vt:lpstr>
      <vt:lpstr>Söhne</vt:lpstr>
      <vt:lpstr>Wingdings</vt:lpstr>
      <vt:lpstr>2_Conception personnalisée</vt:lpstr>
      <vt:lpstr>Conception personnalisée</vt:lpstr>
      <vt:lpstr>Année 23-24 LP07 Groupe B  Cécile de Bernardi Cours n°2</vt:lpstr>
      <vt:lpstr>Calendrier de l’année</vt:lpstr>
      <vt:lpstr>Planning des interventions</vt:lpstr>
      <vt:lpstr>Sommaire de ce cours</vt:lpstr>
      <vt:lpstr>La question des discriminations dans le recrutement </vt:lpstr>
      <vt:lpstr>1) Les concepts </vt:lpstr>
      <vt:lpstr>Les stéréotypes </vt:lpstr>
      <vt:lpstr>Les préjugés</vt:lpstr>
      <vt:lpstr>La discrimination directe</vt:lpstr>
      <vt:lpstr>Présentation PowerPoint</vt:lpstr>
      <vt:lpstr>La discrimination indirecte</vt:lpstr>
      <vt:lpstr>2) Des points de droit spécifiques à connaitre</vt:lpstr>
      <vt:lpstr>Le principe </vt:lpstr>
      <vt:lpstr> Que faire en cas de discrimination ? </vt:lpstr>
      <vt:lpstr>Une charge de la preuve aménagée en matière de discrimination</vt:lpstr>
      <vt:lpstr>3) Des pratiques vertueuses  à mettre en place </vt:lpstr>
      <vt:lpstr>Lutter contre les stéréotypes </vt:lpstr>
      <vt:lpstr>Agir sur les processus RH </vt:lpstr>
      <vt:lpstr>Explorer quelques ressources sur les discriminations </vt:lpstr>
      <vt:lpstr>Analyser la décision du défenseur des droits du 29/05/2018</vt:lpstr>
      <vt:lpstr>Dans cette annonce figure plusieurs mentions non conformes, lesquelles ? </vt:lpstr>
      <vt:lpstr>Le cours du 10/10</vt:lpstr>
      <vt:lpstr>Présentation PowerPoint</vt:lpstr>
    </vt:vector>
  </TitlesOfParts>
  <Company>Université Paris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Garcia</dc:creator>
  <cp:lastModifiedBy>Cécile De Bernardi</cp:lastModifiedBy>
  <cp:revision>35</cp:revision>
  <dcterms:created xsi:type="dcterms:W3CDTF">2017-09-26T14:38:18Z</dcterms:created>
  <dcterms:modified xsi:type="dcterms:W3CDTF">2023-09-13T08:55:12Z</dcterms:modified>
</cp:coreProperties>
</file>