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262" r:id="rId3"/>
    <p:sldId id="259" r:id="rId4"/>
    <p:sldId id="266" r:id="rId5"/>
    <p:sldId id="300" r:id="rId6"/>
    <p:sldId id="307" r:id="rId7"/>
    <p:sldId id="288" r:id="rId8"/>
    <p:sldId id="292" r:id="rId9"/>
    <p:sldId id="289" r:id="rId10"/>
    <p:sldId id="290" r:id="rId11"/>
    <p:sldId id="293" r:id="rId12"/>
    <p:sldId id="273" r:id="rId13"/>
    <p:sldId id="297" r:id="rId14"/>
    <p:sldId id="298" r:id="rId15"/>
    <p:sldId id="299" r:id="rId16"/>
    <p:sldId id="301" r:id="rId17"/>
    <p:sldId id="281" r:id="rId18"/>
    <p:sldId id="282" r:id="rId19"/>
    <p:sldId id="268" r:id="rId20"/>
    <p:sldId id="309" r:id="rId21"/>
    <p:sldId id="308" r:id="rId22"/>
    <p:sldId id="25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92"/>
    <p:restoredTop sz="95781" autoAdjust="0"/>
  </p:normalViewPr>
  <p:slideViewPr>
    <p:cSldViewPr>
      <p:cViewPr varScale="1">
        <p:scale>
          <a:sx n="110" d="100"/>
          <a:sy n="110" d="100"/>
        </p:scale>
        <p:origin x="6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2BEDD-D4FA-40C7-B091-7AF07F1C36D9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0FDF-EADE-4093-9B08-3FA8D2DB3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560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FEDB8-F62C-4198-917C-1B769A693059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CD540-7DBA-4F4B-9415-484B6732A6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71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22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95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32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067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recrutement éthique : Consultant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L’entrevue structurée : ouvrage écrit par des chercheurs, ce qui rend sa lecture parfois un peu plus difficile à cause de l’usage du langage académique, il n’y a pas un apprentissage inutile dans cet ouvrage.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67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427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71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789040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D2EC-1FEB-4C50-B50B-8D5FD04DF1F6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A5D3-0B12-4EC3-8463-56FABE69EB8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08" y="1988840"/>
            <a:ext cx="5479103" cy="17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D2EC-1FEB-4C50-B50B-8D5FD04DF1F6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A5D3-0B12-4EC3-8463-56FABE69EB82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7" y="3506383"/>
            <a:ext cx="4067946" cy="12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2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B2A-5339-4CDC-98F9-0435DC02291D}" type="datetime1">
              <a:rPr lang="fr-FR" smtClean="0"/>
              <a:t>10/10/2023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3DE7-8B1B-47C3-91D3-D341616991FF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7" y="3506383"/>
            <a:ext cx="4067946" cy="12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5582-9170-4D6E-86CD-EC697FFE3AB2}" type="datetime1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51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B79-AC39-4E75-A8D6-6F058E646727}" type="datetime1">
              <a:rPr lang="fr-FR" smtClean="0"/>
              <a:t>10/10/2023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95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388400"/>
            <a:ext cx="5486400" cy="566738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273600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968000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2DB2-84CA-46B2-9284-A4408A596178}" type="datetime1">
              <a:rPr lang="fr-FR" smtClean="0"/>
              <a:t>10/10/2023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9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749491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57200" y="-1"/>
            <a:ext cx="7543800" cy="1417639"/>
          </a:xfrm>
          <a:prstGeom prst="rect">
            <a:avLst/>
          </a:prstGeom>
        </p:spPr>
        <p:txBody>
          <a:bodyPr anchor="b"/>
          <a:lstStyle>
            <a:lvl1pPr>
              <a:defRPr sz="3900">
                <a:solidFill>
                  <a:srgbClr val="330066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1719262"/>
            <a:ext cx="8229600" cy="5138738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>
                <a:srgbClr val="330066"/>
              </a:buClr>
              <a:buSzPct val="68000"/>
              <a:buChar char="▪"/>
              <a:defRPr sz="3000"/>
            </a:lvl1pPr>
            <a:lvl2pPr marL="632924" indent="-401149">
              <a:spcBef>
                <a:spcPts val="700"/>
              </a:spcBef>
              <a:buClr>
                <a:srgbClr val="330066"/>
              </a:buClr>
              <a:buSzPct val="68000"/>
              <a:buChar char="●"/>
              <a:defRPr sz="3000"/>
            </a:lvl2pPr>
            <a:lvl3pPr marL="964095" indent="-383070">
              <a:spcBef>
                <a:spcPts val="700"/>
              </a:spcBef>
              <a:buClr>
                <a:srgbClr val="330066"/>
              </a:buClr>
              <a:buSzPct val="68000"/>
              <a:buChar char="●"/>
              <a:defRPr sz="3000"/>
            </a:lvl3pPr>
            <a:lvl4pPr marL="1314450" indent="-438150">
              <a:spcBef>
                <a:spcPts val="700"/>
              </a:spcBef>
              <a:buClr>
                <a:srgbClr val="330066"/>
              </a:buClr>
              <a:buSzPct val="75000"/>
              <a:buChar char="▪"/>
              <a:defRPr sz="3000"/>
            </a:lvl4pPr>
            <a:lvl5pPr marL="1643856" indent="-473868">
              <a:spcBef>
                <a:spcPts val="700"/>
              </a:spcBef>
              <a:buClr>
                <a:srgbClr val="330066"/>
              </a:buClr>
              <a:buSzPct val="80000"/>
              <a:buChar char="▪"/>
              <a:defRPr sz="3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4881191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rgbClr val="00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8FD2EC-1FEB-4C50-B50B-8D5FD04DF1F6}" type="datetimeFigureOut">
              <a:rPr lang="fr-FR" smtClean="0"/>
              <a:pPr/>
              <a:t>10/10/2023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A8A5D3-0B12-4EC3-8463-56FABE69EB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89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25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33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2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2264EF-EFA7-4C61-BB74-97680F7EC902}" type="datetime1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2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D3B6CB-722A-4B8E-9787-9814958463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47" y="6309320"/>
            <a:ext cx="141470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2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60" r:id="rId3"/>
    <p:sldLayoutId id="2147483678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rgbClr val="00326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rgbClr val="00326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rgbClr val="00326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rgbClr val="00326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rgbClr val="00326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rgbClr val="00326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dumoderateur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bpifrance-universite.fr/formation/quest-ce-que-lintelligence-artificielle-et-comment-en-profiter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Année 23-24 LP07 Groupe B </a:t>
            </a:r>
            <a:br>
              <a:rPr lang="fr-FR" dirty="0"/>
            </a:br>
            <a:r>
              <a:rPr lang="fr-FR" dirty="0"/>
              <a:t>Cécile de Bernardi</a:t>
            </a:r>
            <a:br>
              <a:rPr lang="fr-FR" dirty="0"/>
            </a:br>
            <a:r>
              <a:rPr lang="fr-FR" dirty="0"/>
              <a:t>Cours n°2</a:t>
            </a:r>
          </a:p>
        </p:txBody>
      </p:sp>
    </p:spTree>
    <p:extLst>
      <p:ext uri="{BB962C8B-B14F-4D97-AF65-F5344CB8AC3E}">
        <p14:creationId xmlns:p14="http://schemas.microsoft.com/office/powerpoint/2010/main" val="16441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3"/>
    </mc:Choice>
    <mc:Fallback xmlns="">
      <p:transition spd="slow" advTm="251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765482"/>
          </a:xfrm>
          <a:prstGeom prst="rect">
            <a:avLst/>
          </a:prstGeom>
        </p:spPr>
        <p:txBody>
          <a:bodyPr lIns="30478" tIns="30478" rIns="30478" bIns="30478"/>
          <a:lstStyle/>
          <a:p>
            <a:r>
              <a:rPr dirty="0" err="1"/>
              <a:t>Bibliographie</a:t>
            </a:r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342899" y="1465262"/>
            <a:ext cx="5021189" cy="5138738"/>
          </a:xfrm>
          <a:prstGeom prst="rect">
            <a:avLst/>
          </a:prstGeom>
        </p:spPr>
        <p:txBody>
          <a:bodyPr lIns="30478" tIns="30478" rIns="30478" bIns="30478">
            <a:normAutofit/>
          </a:bodyPr>
          <a:lstStyle/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lang="fr-FR" dirty="0"/>
              <a:t>Le recrutement éthique, Louis Simon Faure, Editions Dunod, 2014. </a:t>
            </a:r>
            <a:endParaRPr dirty="0"/>
          </a:p>
          <a:p>
            <a:pPr marL="374935" indent="-336042" defTabSz="896111">
              <a:spcBef>
                <a:spcPts val="600"/>
              </a:spcBef>
              <a:buChar char="●"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lang="fr-FR" dirty="0"/>
              <a:t>L’entrevue structurée : fondements et pratiques, </a:t>
            </a:r>
            <a:r>
              <a:rPr lang="fr-FR" sz="2352" dirty="0" err="1"/>
              <a:t>Petterson</a:t>
            </a:r>
            <a:r>
              <a:rPr lang="fr-FR" sz="2352" dirty="0"/>
              <a:t> </a:t>
            </a:r>
            <a:r>
              <a:rPr lang="fr-FR" sz="2352" dirty="0" err="1"/>
              <a:t>Duriv</a:t>
            </a:r>
            <a:r>
              <a:rPr lang="fr-FR" sz="2352" dirty="0"/>
              <a:t>, </a:t>
            </a:r>
            <a:r>
              <a:rPr lang="fr-FR" dirty="0"/>
              <a:t>PU Québec, 2006.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06ED4F-7E3F-5F4D-CF42-B923044FC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836712"/>
            <a:ext cx="1210617" cy="1924084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71A75C2-58C8-A089-7CB7-F06A758AF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96" y="2908709"/>
            <a:ext cx="1395728" cy="225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768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879231"/>
          </a:xfrm>
          <a:prstGeom prst="rect">
            <a:avLst/>
          </a:prstGeom>
        </p:spPr>
        <p:txBody>
          <a:bodyPr lIns="30478" tIns="30478" rIns="30478" bIns="30478"/>
          <a:lstStyle/>
          <a:p>
            <a:r>
              <a:rPr dirty="0" err="1"/>
              <a:t>Bibliographie</a:t>
            </a:r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342899" y="879231"/>
            <a:ext cx="4744915" cy="5724769"/>
          </a:xfrm>
          <a:prstGeom prst="rect">
            <a:avLst/>
          </a:prstGeom>
        </p:spPr>
        <p:txBody>
          <a:bodyPr lIns="30478" tIns="30478" rIns="30478" bIns="30478">
            <a:normAutofit fontScale="92500"/>
          </a:bodyPr>
          <a:lstStyle/>
          <a:p>
            <a:pPr marL="38893" indent="0" defTabSz="896111">
              <a:spcBef>
                <a:spcPts val="600"/>
              </a:spcBef>
              <a:buNone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lang="fr-FR" dirty="0"/>
              <a:t>Recruteurs : 80 questions pour réussir vos entretiens, Hélène Ly et Christel de Foucault, Eyrolles, 2019.</a:t>
            </a:r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endParaRPr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dirty="0"/>
              <a:t>Le recrutement : enjeux, outils, meilleurs pratiques, Alain Gavand, </a:t>
            </a:r>
            <a:r>
              <a:rPr dirty="0" err="1"/>
              <a:t>Eyrolles</a:t>
            </a:r>
            <a:r>
              <a:rPr lang="fr-FR" dirty="0"/>
              <a:t>, 2013. </a:t>
            </a:r>
            <a:endParaRPr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lang="fr-FR" dirty="0"/>
              <a:t>Revues : Travailler, Travail et Emploi, Personnel,….</a:t>
            </a:r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dirty="0" err="1"/>
              <a:t>Autres</a:t>
            </a:r>
            <a:r>
              <a:rPr dirty="0"/>
              <a:t> possibilités bienvenues après discussions avec moi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E5F09E-23E6-C045-A9F3-431D2F28A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52" y="2924944"/>
            <a:ext cx="1346021" cy="1893113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E8B572F-8ABB-7F38-A7BF-B58F365BA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79231"/>
            <a:ext cx="1418029" cy="19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562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6D17E-F341-9325-5DF7-93344A9B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/>
              <a:t>Qu’est-ce que Chat GPT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5791B-EE0E-C9EE-71C5-3F394B8EE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64294"/>
            <a:ext cx="8229600" cy="52730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800" b="0" i="0" dirty="0" err="1">
                <a:solidFill>
                  <a:srgbClr val="5D5F60"/>
                </a:solidFill>
                <a:effectLst/>
              </a:rPr>
              <a:t>ChatGPT</a:t>
            </a:r>
            <a:r>
              <a:rPr lang="fr-FR" sz="1800" b="0" i="0" dirty="0">
                <a:solidFill>
                  <a:srgbClr val="5D5F60"/>
                </a:solidFill>
                <a:effectLst/>
              </a:rPr>
              <a:t> = </a:t>
            </a:r>
            <a:r>
              <a:rPr lang="fr-FR" sz="1800" b="0" i="0" dirty="0" err="1">
                <a:solidFill>
                  <a:srgbClr val="5D5F60"/>
                </a:solidFill>
                <a:effectLst/>
              </a:rPr>
              <a:t>chatbot</a:t>
            </a:r>
            <a:r>
              <a:rPr lang="fr-FR" sz="1800" b="0" i="0" dirty="0">
                <a:solidFill>
                  <a:srgbClr val="5D5F60"/>
                </a:solidFill>
                <a:effectLst/>
              </a:rPr>
              <a:t>  = Chat avec ro(Bot) conçu par la société américaine </a:t>
            </a:r>
            <a:r>
              <a:rPr lang="fr-FR" sz="1800" b="0" i="0" dirty="0" err="1">
                <a:solidFill>
                  <a:srgbClr val="5D5F60"/>
                </a:solidFill>
                <a:effectLst/>
              </a:rPr>
              <a:t>OpenAI</a:t>
            </a:r>
            <a:r>
              <a:rPr lang="fr-FR" sz="1800" b="0" i="0" dirty="0">
                <a:solidFill>
                  <a:srgbClr val="5D5F60"/>
                </a:solidFill>
                <a:effectLst/>
              </a:rPr>
              <a:t>, spécialisée dans le domaine de l’intelligence artificielle. </a:t>
            </a:r>
          </a:p>
          <a:p>
            <a:pPr marL="0" indent="0">
              <a:buNone/>
            </a:pPr>
            <a:r>
              <a:rPr lang="fr-FR" sz="1800" b="0" i="0" dirty="0">
                <a:solidFill>
                  <a:srgbClr val="5D5F60"/>
                </a:solidFill>
                <a:effectLst/>
              </a:rPr>
              <a:t>Sa principale fonction : générer du texte pour répondre aux requêtes des internautes. Le </a:t>
            </a:r>
            <a:r>
              <a:rPr lang="fr-FR" sz="1800" b="0" i="0" dirty="0" err="1">
                <a:solidFill>
                  <a:srgbClr val="5D5F60"/>
                </a:solidFill>
                <a:effectLst/>
              </a:rPr>
              <a:t>chatbot</a:t>
            </a:r>
            <a:r>
              <a:rPr lang="fr-FR" sz="1800" b="0" i="0" dirty="0">
                <a:solidFill>
                  <a:srgbClr val="5D5F60"/>
                </a:solidFill>
                <a:effectLst/>
              </a:rPr>
              <a:t> peut générer des réponses textuelles dans plusieurs langues dont le français.</a:t>
            </a:r>
          </a:p>
          <a:p>
            <a:pPr marL="0" indent="0">
              <a:buNone/>
            </a:pPr>
            <a:r>
              <a:rPr lang="fr-FR" sz="1800" b="0" i="0" dirty="0" err="1">
                <a:solidFill>
                  <a:srgbClr val="5D5F60"/>
                </a:solidFill>
                <a:effectLst/>
              </a:rPr>
              <a:t>ChatGPT</a:t>
            </a:r>
            <a:r>
              <a:rPr lang="fr-FR" sz="1800" b="0" i="0" dirty="0">
                <a:solidFill>
                  <a:srgbClr val="5D5F60"/>
                </a:solidFill>
                <a:effectLst/>
              </a:rPr>
              <a:t> est une IA conversationnelle disponible en ligne gratuitement, capable de répondre instantanément à vos questions et d’adapter son discours en fonction de vos interactions. Le </a:t>
            </a:r>
            <a:r>
              <a:rPr lang="fr-FR" sz="1800" b="0" i="0" dirty="0" err="1">
                <a:solidFill>
                  <a:srgbClr val="5D5F60"/>
                </a:solidFill>
                <a:effectLst/>
              </a:rPr>
              <a:t>chatbot</a:t>
            </a:r>
            <a:r>
              <a:rPr lang="fr-FR" sz="1800" b="0" i="0" dirty="0">
                <a:solidFill>
                  <a:srgbClr val="5D5F60"/>
                </a:solidFill>
                <a:effectLst/>
              </a:rPr>
              <a:t> peut également reconnaître ses erreurs, contester des prémisses incorrectes mais aussi rejeter des demandes inappropriées pour éviter les dérives. </a:t>
            </a:r>
          </a:p>
          <a:p>
            <a:pPr marL="0" indent="0">
              <a:buNone/>
            </a:pPr>
            <a:r>
              <a:rPr lang="fr-FR" sz="1800" b="0" i="0" dirty="0" err="1">
                <a:solidFill>
                  <a:srgbClr val="5D5F60"/>
                </a:solidFill>
                <a:effectLst/>
              </a:rPr>
              <a:t>ChatGPT</a:t>
            </a:r>
            <a:r>
              <a:rPr lang="fr-FR" sz="1800" b="0" i="0" dirty="0">
                <a:solidFill>
                  <a:srgbClr val="5D5F60"/>
                </a:solidFill>
                <a:effectLst/>
              </a:rPr>
              <a:t> est accessible au grand public depuis fin novembre 2022.</a:t>
            </a:r>
          </a:p>
          <a:p>
            <a:pPr marL="0" indent="0" algn="l">
              <a:buNone/>
            </a:pPr>
            <a:r>
              <a:rPr lang="fr-FR" sz="1800" b="0" i="0" dirty="0">
                <a:solidFill>
                  <a:srgbClr val="5D5F60"/>
                </a:solidFill>
                <a:effectLst/>
              </a:rPr>
              <a:t>Le nom </a:t>
            </a:r>
            <a:r>
              <a:rPr lang="fr-FR" sz="1800" b="0" i="0" dirty="0" err="1">
                <a:solidFill>
                  <a:srgbClr val="5D5F60"/>
                </a:solidFill>
                <a:effectLst/>
              </a:rPr>
              <a:t>ChatGPT</a:t>
            </a:r>
            <a:r>
              <a:rPr lang="fr-FR" sz="1800" b="0" i="0" dirty="0">
                <a:solidFill>
                  <a:srgbClr val="5D5F60"/>
                </a:solidFill>
                <a:effectLst/>
              </a:rPr>
              <a:t> signifie : “chat” qui fait référence à une discussion en ligne et “GPT” qui signifie “</a:t>
            </a:r>
            <a:r>
              <a:rPr lang="fr-FR" sz="1800" b="0" i="0" dirty="0" err="1">
                <a:solidFill>
                  <a:srgbClr val="5D5F60"/>
                </a:solidFill>
                <a:effectLst/>
              </a:rPr>
              <a:t>Generative</a:t>
            </a:r>
            <a:r>
              <a:rPr lang="fr-FR" sz="1800" b="0" i="0" dirty="0">
                <a:solidFill>
                  <a:srgbClr val="5D5F60"/>
                </a:solidFill>
                <a:effectLst/>
              </a:rPr>
              <a:t> Pre-</a:t>
            </a:r>
            <a:r>
              <a:rPr lang="fr-FR" sz="1800" b="0" i="0" dirty="0" err="1">
                <a:solidFill>
                  <a:srgbClr val="5D5F60"/>
                </a:solidFill>
                <a:effectLst/>
              </a:rPr>
              <a:t>trained</a:t>
            </a:r>
            <a:r>
              <a:rPr lang="fr-FR" sz="1800" b="0" i="0" dirty="0">
                <a:solidFill>
                  <a:srgbClr val="5D5F60"/>
                </a:solidFill>
                <a:effectLst/>
              </a:rPr>
              <a:t> Transformer” car le bot d’</a:t>
            </a:r>
            <a:r>
              <a:rPr lang="fr-FR" sz="1800" b="0" i="0" dirty="0" err="1">
                <a:solidFill>
                  <a:srgbClr val="5D5F60"/>
                </a:solidFill>
                <a:effectLst/>
              </a:rPr>
              <a:t>OpenAI</a:t>
            </a:r>
            <a:r>
              <a:rPr lang="fr-FR" sz="1800" b="0" i="0" dirty="0">
                <a:solidFill>
                  <a:srgbClr val="5D5F60"/>
                </a:solidFill>
                <a:effectLst/>
              </a:rPr>
              <a:t> a été pré-entraîné sur des données afin de pouvoir générer des réponses textuelles pertinentes.</a:t>
            </a:r>
          </a:p>
          <a:p>
            <a:pPr marL="0" indent="0" algn="l">
              <a:buNone/>
            </a:pPr>
            <a:r>
              <a:rPr lang="fr-FR" sz="1800" b="0" i="0" dirty="0" err="1">
                <a:solidFill>
                  <a:srgbClr val="5D5F60"/>
                </a:solidFill>
                <a:effectLst/>
              </a:rPr>
              <a:t>ChatGPT</a:t>
            </a:r>
            <a:r>
              <a:rPr lang="fr-FR" sz="1800" b="0" i="0" dirty="0">
                <a:solidFill>
                  <a:srgbClr val="5D5F60"/>
                </a:solidFill>
                <a:effectLst/>
              </a:rPr>
              <a:t> dans sa version gratuite se base sur la technologie de génération de langage naturel : GPT-3.5. Ce modèle d’intelligence artificielle a été entraîné pour interpréter les requêtes textuelles appelées </a:t>
            </a:r>
            <a:r>
              <a:rPr lang="fr-FR" sz="1800" b="1" i="0" dirty="0">
                <a:solidFill>
                  <a:srgbClr val="5D5F60"/>
                </a:solidFill>
                <a:effectLst/>
              </a:rPr>
              <a:t>prompts</a:t>
            </a:r>
            <a:r>
              <a:rPr lang="fr-FR" sz="1800" b="0" i="0" dirty="0">
                <a:solidFill>
                  <a:srgbClr val="5D5F60"/>
                </a:solidFill>
                <a:effectLst/>
              </a:rPr>
              <a:t>.</a:t>
            </a:r>
          </a:p>
          <a:p>
            <a:pPr marL="0" indent="0" algn="l">
              <a:buNone/>
            </a:pPr>
            <a:endParaRPr lang="fr-FR" dirty="0">
              <a:solidFill>
                <a:srgbClr val="5D5F60"/>
              </a:solidFill>
              <a:latin typeface="barlow" pitchFamily="2" charset="77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60BE37-0C34-1001-C8F5-187D8955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B79-AC39-4E75-A8D6-6F058E646727}" type="datetime1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FC0340-5C15-C35B-1346-D4D7E6A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10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6D17E-F341-9325-5DF7-93344A9B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/>
              <a:t>Quoi faire avec </a:t>
            </a:r>
            <a:r>
              <a:rPr lang="fr-FR" dirty="0" err="1"/>
              <a:t>ChatGPT</a:t>
            </a:r>
            <a:r>
              <a:rPr lang="fr-FR" dirty="0"/>
              <a:t>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5791B-EE0E-C9EE-71C5-3F394B8EE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7200800" cy="484096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Avec GPT-3.5 (gratuit) on peut par exemple 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Générer des idées pour vous aider à trouver de l’inspiration,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Vous expliquer</a:t>
            </a:r>
            <a:r>
              <a:rPr lang="fr-FR" dirty="0">
                <a:solidFill>
                  <a:srgbClr val="5D5F60"/>
                </a:solidFill>
                <a:latin typeface="barlow" pitchFamily="2" charset="77"/>
              </a:rPr>
              <a:t> 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un sujet complexe de façon simplifiée,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Rédiger un long texte sur un sujet spécifique,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Faire une synthèse d’un long document,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Suggérer un plan détaillé pour un cours,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Rédiger un email avec votre style d’écriture,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Écrire un récit fictif avec plusieurs personnages,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Classer ou extraire des données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Identifier des bugs de code pour les développeurs…</a:t>
            </a:r>
          </a:p>
          <a:p>
            <a:pPr marL="0" indent="0" algn="l">
              <a:buNone/>
            </a:pPr>
            <a:endParaRPr lang="fr-FR" b="0" i="0" dirty="0">
              <a:solidFill>
                <a:srgbClr val="5D5F60"/>
              </a:solidFill>
              <a:effectLst/>
              <a:latin typeface="barlow" pitchFamily="2" charset="77"/>
            </a:endParaRPr>
          </a:p>
          <a:p>
            <a:pPr marL="0" indent="0" algn="l">
              <a:buNone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Avec GPT-4 (payant) on peut par exemple 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Interpréter des images et comprendre leurs contextes,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Générer des textes plus créatifs (chansons, scénarios de film…),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Résumer des textes très longs jusqu’à 25 000 mots,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Créer un site web ou une application à partir d’un simple croquis,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Générer du code pour créer un jeu vidéo…</a:t>
            </a:r>
            <a:endParaRPr lang="fr-FR" dirty="0">
              <a:solidFill>
                <a:srgbClr val="5D5F60"/>
              </a:solidFill>
              <a:latin typeface="barlow" pitchFamily="2" charset="77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60BE37-0C34-1001-C8F5-187D8955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B79-AC39-4E75-A8D6-6F058E646727}" type="datetime1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FC0340-5C15-C35B-1346-D4D7E6A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13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BFB5E3-569C-096E-F907-905F309EE9A1}"/>
              </a:ext>
            </a:extLst>
          </p:cNvPr>
          <p:cNvSpPr/>
          <p:nvPr/>
        </p:nvSpPr>
        <p:spPr>
          <a:xfrm>
            <a:off x="5292080" y="538172"/>
            <a:ext cx="36107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Attention : dernière maj sept 21</a:t>
            </a:r>
          </a:p>
        </p:txBody>
      </p:sp>
    </p:spTree>
    <p:extLst>
      <p:ext uri="{BB962C8B-B14F-4D97-AF65-F5344CB8AC3E}">
        <p14:creationId xmlns:p14="http://schemas.microsoft.com/office/powerpoint/2010/main" val="368389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6D17E-F341-9325-5DF7-93344A9B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/>
              <a:t>Approfondir sur l’IA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5791B-EE0E-C9EE-71C5-3F394B8EE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84" y="1087310"/>
            <a:ext cx="2880320" cy="484096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Les alternatives à </a:t>
            </a:r>
            <a:r>
              <a:rPr lang="fr-FR" b="0" i="0" dirty="0" err="1">
                <a:solidFill>
                  <a:srgbClr val="5D5F60"/>
                </a:solidFill>
                <a:effectLst/>
                <a:latin typeface="barlow" pitchFamily="2" charset="77"/>
              </a:rPr>
              <a:t>ChatGPT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: </a:t>
            </a:r>
            <a:endParaRPr lang="fr-FR" dirty="0">
              <a:solidFill>
                <a:srgbClr val="5D5F60"/>
              </a:solidFill>
              <a:latin typeface="barlow" pitchFamily="2" charset="77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60BE37-0C34-1001-C8F5-187D8955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B79-AC39-4E75-A8D6-6F058E646727}" type="datetime1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FC0340-5C15-C35B-1346-D4D7E6A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14</a:t>
            </a:fld>
            <a:endParaRPr lang="fr-FR"/>
          </a:p>
        </p:txBody>
      </p:sp>
      <p:pic>
        <p:nvPicPr>
          <p:cNvPr id="7" name="Image 6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1BE62A57-7020-F9A5-A792-0B58DBB57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2391544" cy="34089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2188164-122B-196C-41E7-6B9F5AAEB718}"/>
              </a:ext>
            </a:extLst>
          </p:cNvPr>
          <p:cNvSpPr txBox="1"/>
          <p:nvPr/>
        </p:nvSpPr>
        <p:spPr>
          <a:xfrm>
            <a:off x="5004048" y="1916832"/>
            <a:ext cx="3972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fr-FR" b="0" i="0" dirty="0">
                <a:effectLst/>
                <a:latin typeface="barlow" pitchFamily="2" charset="77"/>
              </a:rPr>
              <a:t>Mes sources pour cette séquence: </a:t>
            </a:r>
            <a:endParaRPr lang="fr-FR" dirty="0">
              <a:latin typeface="barlow" pitchFamily="2" charset="77"/>
            </a:endParaRPr>
          </a:p>
          <a:p>
            <a:r>
              <a:rPr lang="fr-FR" dirty="0">
                <a:hlinkClick r:id="rId3"/>
              </a:rPr>
              <a:t>https://www.blogdumoderateur.com</a:t>
            </a:r>
            <a:endParaRPr lang="fr-FR" dirty="0"/>
          </a:p>
          <a:p>
            <a:pPr marL="0" indent="0" algn="l">
              <a:buNone/>
            </a:pPr>
            <a:endParaRPr lang="fr-FR" b="0" i="0" dirty="0">
              <a:effectLst/>
              <a:latin typeface="barlow" pitchFamily="2" charset="77"/>
            </a:endParaRPr>
          </a:p>
          <a:p>
            <a:pPr marL="0" indent="0" algn="l">
              <a:buNone/>
            </a:pPr>
            <a:r>
              <a:rPr lang="fr-FR" b="0" i="0" dirty="0">
                <a:effectLst/>
                <a:latin typeface="barlow" pitchFamily="2" charset="77"/>
              </a:rPr>
              <a:t>Le Webinaire de BPI France (1H) : </a:t>
            </a:r>
            <a:endParaRPr lang="fr-FR" dirty="0">
              <a:latin typeface="barlow" pitchFamily="2" charset="77"/>
            </a:endParaRPr>
          </a:p>
          <a:p>
            <a:r>
              <a:rPr lang="fr-FR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https://www.bpifrance-universite.fr/formation/quest-ce-que-lintelligence-artificielle-et-comment-en-profiter/</a:t>
            </a: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357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25972-A2C0-8756-DE95-5DCBA6013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Par groupe de deux étudiants, </a:t>
            </a:r>
          </a:p>
          <a:p>
            <a:r>
              <a:rPr lang="fr-FR" sz="2000" dirty="0"/>
              <a:t>Connectez-vous sur Chat GPT et faites des tests. </a:t>
            </a:r>
          </a:p>
          <a:p>
            <a:r>
              <a:rPr lang="fr-FR" sz="2000" dirty="0"/>
              <a:t>Essayez une autre IA. Faites des tests ? </a:t>
            </a:r>
          </a:p>
          <a:p>
            <a:r>
              <a:rPr lang="fr-FR" sz="2000" dirty="0"/>
              <a:t>Notez vos réflexions, vos étonnements et soyez prêts à partager avec le groupe. 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20 </a:t>
            </a:r>
            <a:r>
              <a:rPr lang="fr-FR" sz="2000" dirty="0" err="1"/>
              <a:t>mns</a:t>
            </a:r>
            <a:r>
              <a:rPr lang="fr-FR" sz="2000" dirty="0"/>
              <a:t> de pratique.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788D0C-E2B6-A1D5-6F98-C9A29CF3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B79-AC39-4E75-A8D6-6F058E646727}" type="datetime1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31A8B1-E5F1-F275-9024-900A9185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15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B8E3B9-5C04-A11B-2310-7351797A7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74638"/>
            <a:ext cx="2068532" cy="10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6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Politique de recrutement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16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E6FC5B-EB8D-4C43-9B9C-5BCA4429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4252"/>
            <a:ext cx="8229600" cy="4559109"/>
          </a:xfrm>
        </p:spPr>
        <p:txBody>
          <a:bodyPr/>
          <a:lstStyle/>
          <a:p>
            <a:pPr marL="39687" indent="0" algn="ctr">
              <a:buNone/>
              <a:defRPr sz="1400">
                <a:solidFill>
                  <a:srgbClr val="262673"/>
                </a:solidFill>
              </a:defRPr>
            </a:pPr>
            <a:r>
              <a:rPr lang="fr-FR" sz="1800" b="1" dirty="0"/>
              <a:t>Quelle définition ? </a:t>
            </a:r>
          </a:p>
          <a:p>
            <a:pPr marL="39687" indent="0" algn="ctr">
              <a:buNone/>
              <a:defRPr sz="1400">
                <a:solidFill>
                  <a:srgbClr val="262673"/>
                </a:solidFill>
              </a:defRPr>
            </a:pPr>
            <a:endParaRPr lang="fr-FR" sz="1800" b="1" dirty="0"/>
          </a:p>
          <a:p>
            <a:pPr lvl="1">
              <a:buChar char="✓"/>
              <a:defRPr sz="1400">
                <a:solidFill>
                  <a:srgbClr val="262673"/>
                </a:solidFill>
              </a:defRPr>
            </a:pPr>
            <a:r>
              <a:rPr lang="fr-FR" sz="1800" dirty="0"/>
              <a:t>Le préalable : être au clair avec la stratégie de l’entreprise (la mission, les activités de production ou de service, les priorités, les objectifs, les modes de développement, les ressources allouées….)</a:t>
            </a:r>
          </a:p>
          <a:p>
            <a:pPr lvl="1">
              <a:buChar char="✓"/>
              <a:defRPr sz="1400">
                <a:solidFill>
                  <a:srgbClr val="262673"/>
                </a:solidFill>
              </a:defRPr>
            </a:pPr>
            <a:r>
              <a:rPr lang="fr-FR" sz="1800" dirty="0"/>
              <a:t>La stratégie fonctionnelle RH est au service de la stratégie de l’entreprise </a:t>
            </a:r>
          </a:p>
          <a:p>
            <a:pPr lvl="1">
              <a:buChar char="✓"/>
              <a:defRPr sz="1400">
                <a:solidFill>
                  <a:srgbClr val="262673"/>
                </a:solidFill>
              </a:defRPr>
            </a:pPr>
            <a:r>
              <a:rPr lang="fr-FR" sz="1800" dirty="0"/>
              <a:t>La GPEC et des PP au cœur de la stratégie RH</a:t>
            </a:r>
          </a:p>
          <a:p>
            <a:pPr lvl="1">
              <a:buChar char="✓"/>
              <a:defRPr sz="1400">
                <a:solidFill>
                  <a:srgbClr val="262673"/>
                </a:solidFill>
              </a:defRPr>
            </a:pPr>
            <a:r>
              <a:rPr lang="fr-FR" sz="1800" dirty="0"/>
              <a:t>La politique de recrutement est au service de la GPEC</a:t>
            </a:r>
          </a:p>
          <a:p>
            <a:pPr lvl="1">
              <a:buChar char="✓"/>
              <a:defRPr sz="1400">
                <a:solidFill>
                  <a:srgbClr val="262673"/>
                </a:solidFill>
              </a:defRPr>
            </a:pPr>
            <a:endParaRPr lang="fr-FR" sz="1800" dirty="0"/>
          </a:p>
          <a:p>
            <a:pPr lvl="1">
              <a:buChar char="✓"/>
              <a:defRPr sz="1400">
                <a:solidFill>
                  <a:srgbClr val="262673"/>
                </a:solidFill>
              </a:defRPr>
            </a:pPr>
            <a:endParaRPr lang="fr-FR" sz="1800" dirty="0"/>
          </a:p>
          <a:p>
            <a:pPr marL="446087" lvl="1" indent="0">
              <a:buNone/>
              <a:defRPr sz="1400">
                <a:solidFill>
                  <a:srgbClr val="262673"/>
                </a:solidFill>
              </a:defRPr>
            </a:pPr>
            <a:endParaRPr lang="fr-FR" sz="1800" dirty="0"/>
          </a:p>
          <a:p>
            <a:endParaRPr lang="fr-FR" dirty="0"/>
          </a:p>
        </p:txBody>
      </p:sp>
      <p:pic>
        <p:nvPicPr>
          <p:cNvPr id="6" name="Picture 4" descr="Amazon.com: Russian Nesting Dolls, 5 Traditional Matryoshka Romashka Style  | Babushka Wooden Dolls, Blue with White Flower Design, Hand Made in Russia  | Romashka 5 Piece, 7.1 inches: Home &amp; Kitchen">
            <a:extLst>
              <a:ext uri="{FF2B5EF4-FFF2-40B4-BE49-F238E27FC236}">
                <a16:creationId xmlns:a16="http://schemas.microsoft.com/office/drawing/2014/main" id="{E36B0F1A-AF70-9641-9E60-0BCA1084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1278"/>
            <a:ext cx="2923281" cy="198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8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27322"/>
            <a:ext cx="8229600" cy="1053297"/>
          </a:xfrm>
        </p:spPr>
        <p:txBody>
          <a:bodyPr>
            <a:normAutofit/>
          </a:bodyPr>
          <a:lstStyle/>
          <a:p>
            <a:r>
              <a:rPr lang="fr-FR" dirty="0"/>
              <a:t>Processus de recrutement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E6FC5B-EB8D-4C43-9B9C-5BCA4429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8" y="763930"/>
            <a:ext cx="8599990" cy="4969326"/>
          </a:xfrm>
        </p:spPr>
        <p:txBody>
          <a:bodyPr/>
          <a:lstStyle/>
          <a:p>
            <a:pPr marL="46037" indent="0">
              <a:buNone/>
              <a:defRPr sz="1400">
                <a:solidFill>
                  <a:srgbClr val="262673"/>
                </a:solidFill>
              </a:defRPr>
            </a:pPr>
            <a:r>
              <a:rPr lang="fr-FR" sz="1800" dirty="0"/>
              <a:t>Il formalise les différentes étapes qui s’enchainent pour parvenir à l’intégration réussie d’une ressource.</a:t>
            </a:r>
          </a:p>
          <a:p>
            <a:pPr marL="46037" indent="0">
              <a:buNone/>
              <a:defRPr sz="1400">
                <a:solidFill>
                  <a:srgbClr val="262673"/>
                </a:solidFill>
              </a:defRPr>
            </a:pPr>
            <a:r>
              <a:rPr lang="fr-FR" sz="1800" dirty="0"/>
              <a:t>Chaque entreprise construit son propre processus car il est (en partie) contingent.</a:t>
            </a:r>
            <a:br>
              <a:rPr lang="fr-FR" sz="1800" dirty="0"/>
            </a:br>
            <a:br>
              <a:rPr lang="fr-FR" sz="1800" dirty="0"/>
            </a:br>
            <a:endParaRPr lang="fr-FR" sz="1800" dirty="0"/>
          </a:p>
          <a:p>
            <a:pPr marL="457200" lvl="1" indent="0">
              <a:buNone/>
              <a:defRPr sz="1400">
                <a:solidFill>
                  <a:srgbClr val="262673"/>
                </a:solidFill>
              </a:defRPr>
            </a:pPr>
            <a:endParaRPr lang="fr-FR" sz="1800" dirty="0"/>
          </a:p>
          <a:p>
            <a:pPr marL="446087" lvl="1" indent="0">
              <a:buNone/>
              <a:defRPr sz="1400">
                <a:solidFill>
                  <a:srgbClr val="262673"/>
                </a:solidFill>
              </a:defRPr>
            </a:pPr>
            <a:endParaRPr lang="fr-FR" sz="1800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D4DBC7-B2CE-B54D-BD18-D3E988CDB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65" y="1966802"/>
            <a:ext cx="6005096" cy="45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54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4851E1F-9740-F944-B791-0A0C6FF80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3" y="914400"/>
            <a:ext cx="8812213" cy="5943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DDA1A6D-10FB-8D49-8B19-7E9BBB78B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796" y="296187"/>
            <a:ext cx="2943381" cy="92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25972-A2C0-8756-DE95-5DCBA6013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Par groupe de quatre étudiants,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Réfléchissez au </a:t>
            </a:r>
            <a:r>
              <a:rPr lang="fr-FR" sz="2000" b="1" dirty="0"/>
              <a:t>processus de recrutement </a:t>
            </a:r>
            <a:r>
              <a:rPr lang="fr-FR" sz="2000" dirty="0"/>
              <a:t>de votre organisation</a:t>
            </a:r>
          </a:p>
          <a:p>
            <a:r>
              <a:rPr lang="fr-FR" sz="2000" dirty="0"/>
              <a:t>Quelles sont les différentes étapes ? Décrivez les ? Qui se charge des différentes étapes ? Sont elles claires et bien comprises de tous ? </a:t>
            </a:r>
          </a:p>
          <a:p>
            <a:r>
              <a:rPr lang="fr-FR" sz="2000" dirty="0"/>
              <a:t>Le processus est il efficace ? Pourquoi ? </a:t>
            </a:r>
          </a:p>
          <a:p>
            <a:r>
              <a:rPr lang="fr-FR" sz="2000" dirty="0"/>
              <a:t>Quels progrès votre organisation doit elle faire pour mieux recruter  ?</a:t>
            </a:r>
          </a:p>
          <a:p>
            <a:r>
              <a:rPr lang="fr-FR" sz="2000" dirty="0"/>
              <a:t>Comment évaluez (sur 10) vous votre niveau de compréhension et de connaissance de ce sujet ?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788D0C-E2B6-A1D5-6F98-C9A29CF3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B79-AC39-4E75-A8D6-6F058E646727}" type="datetime1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31A8B1-E5F1-F275-9024-900A9185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19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B8E3B9-5C04-A11B-2310-7351797A7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74638"/>
            <a:ext cx="2068532" cy="10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3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 de l’année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5582-9170-4D6E-86CD-EC697FFE3AB2}" type="datetime1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2</a:t>
            </a:fld>
            <a:endParaRPr lang="fr-FR"/>
          </a:p>
        </p:txBody>
      </p:sp>
      <p:sp>
        <p:nvSpPr>
          <p:cNvPr id="8" name="Shape 49">
            <a:extLst>
              <a:ext uri="{FF2B5EF4-FFF2-40B4-BE49-F238E27FC236}">
                <a16:creationId xmlns:a16="http://schemas.microsoft.com/office/drawing/2014/main" id="{5F00ED42-477A-284F-8482-E89665DBB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133055"/>
          </a:xfrm>
          <a:prstGeom prst="rect">
            <a:avLst/>
          </a:prstGeom>
          <a:solidFill>
            <a:srgbClr val="9ED3D7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>
              <a:buChar char="■"/>
              <a:defRPr sz="1600" b="1"/>
            </a:pPr>
            <a:endParaRPr dirty="0"/>
          </a:p>
          <a:p>
            <a:pPr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>
                <a:solidFill>
                  <a:schemeClr val="bg1"/>
                </a:solidFill>
              </a:rPr>
              <a:t>Vendre</a:t>
            </a:r>
            <a:r>
              <a:rPr dirty="0">
                <a:solidFill>
                  <a:schemeClr val="bg1"/>
                </a:solidFill>
              </a:rPr>
              <a:t>di </a:t>
            </a:r>
            <a:r>
              <a:rPr lang="fr-FR" dirty="0">
                <a:solidFill>
                  <a:schemeClr val="bg1"/>
                </a:solidFill>
              </a:rPr>
              <a:t>1 septembre après midi</a:t>
            </a:r>
          </a:p>
          <a:p>
            <a:pPr>
              <a:buFont typeface="Wingdings"/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>
                <a:solidFill>
                  <a:schemeClr val="bg1"/>
                </a:solidFill>
              </a:rPr>
              <a:t>Mardi 12 septembre après midi</a:t>
            </a:r>
            <a:endParaRPr dirty="0">
              <a:solidFill>
                <a:schemeClr val="bg1"/>
              </a:solidFill>
            </a:endParaRPr>
          </a:p>
          <a:p>
            <a:pPr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>
                <a:solidFill>
                  <a:srgbClr val="FF0000"/>
                </a:solidFill>
              </a:rPr>
              <a:t>Mardi 10 octobre après midi</a:t>
            </a:r>
          </a:p>
          <a:p>
            <a:pPr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/>
              <a:t>Mardi 14 novembre après midi</a:t>
            </a:r>
          </a:p>
          <a:p>
            <a:pPr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/>
              <a:t>Lundi 18 décembre</a:t>
            </a:r>
            <a:r>
              <a:rPr lang="fr-FR" dirty="0">
                <a:solidFill>
                  <a:schemeClr val="bg1"/>
                </a:solidFill>
              </a:rPr>
              <a:t> après midi</a:t>
            </a:r>
            <a:endParaRPr lang="fr-FR" dirty="0"/>
          </a:p>
          <a:p>
            <a:pPr>
              <a:buFont typeface="Wingdings"/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/>
              <a:t>Mercredi 24 janvier après midi</a:t>
            </a:r>
            <a:endParaRPr dirty="0"/>
          </a:p>
          <a:p>
            <a:pPr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 err="1"/>
              <a:t>Mercre</a:t>
            </a:r>
            <a:r>
              <a:rPr dirty="0"/>
              <a:t>di </a:t>
            </a:r>
            <a:r>
              <a:rPr lang="fr-FR" dirty="0"/>
              <a:t>14 février matin</a:t>
            </a:r>
          </a:p>
          <a:p>
            <a:pPr>
              <a:buFont typeface="Arial" panose="020B0604020202020204" pitchFamily="34" charset="0"/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>
                <a:solidFill>
                  <a:schemeClr val="bg1"/>
                </a:solidFill>
              </a:rPr>
              <a:t>Mercredi 6 mars matin</a:t>
            </a:r>
          </a:p>
          <a:p>
            <a:pPr>
              <a:buFont typeface="Wingdings"/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/>
              <a:t>Lundi 15 avril après midi</a:t>
            </a:r>
            <a:endParaRPr dirty="0"/>
          </a:p>
          <a:p>
            <a:pPr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/>
              <a:t>Vendredi 3 mai après midi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749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D47D3-9C4B-0626-DB78-AA273946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le prochain cours le 14/11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E83AAA-882C-BDDF-75C9-EBCD6856A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19056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Renseignez-vous sur les métiers en tension : </a:t>
            </a:r>
          </a:p>
          <a:p>
            <a:pPr lvl="1"/>
            <a:r>
              <a:rPr lang="fr-FR" dirty="0"/>
              <a:t>A quoi reconnait on un métier en tension ?</a:t>
            </a:r>
          </a:p>
          <a:p>
            <a:pPr lvl="1"/>
            <a:r>
              <a:rPr lang="fr-FR" dirty="0"/>
              <a:t>Quels sont les métiers en tension dans votre organisation ? Pourquoi le sont ils ?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C9125C-0F48-B42C-B0F5-3CD3A07D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B79-AC39-4E75-A8D6-6F058E646727}" type="datetime1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7314CA-FA55-02DC-2A34-706A5D98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889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B2A-5339-4CDC-98F9-0435DC02291D}" type="datetime1">
              <a:rPr lang="fr-FR" smtClean="0"/>
              <a:t>10/10/2023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3DE7-8B1B-47C3-91D3-D341616991FF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89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des interventions</a:t>
            </a:r>
          </a:p>
        </p:txBody>
      </p:sp>
      <p:graphicFrame>
        <p:nvGraphicFramePr>
          <p:cNvPr id="9" name="Table 128">
            <a:extLst>
              <a:ext uri="{FF2B5EF4-FFF2-40B4-BE49-F238E27FC236}">
                <a16:creationId xmlns:a16="http://schemas.microsoft.com/office/drawing/2014/main" id="{5B464EEE-9735-8047-A20E-1A376BA2D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099154"/>
              </p:ext>
            </p:extLst>
          </p:nvPr>
        </p:nvGraphicFramePr>
        <p:xfrm>
          <a:off x="457200" y="1196752"/>
          <a:ext cx="8363272" cy="5551756"/>
        </p:xfrm>
        <a:graphic>
          <a:graphicData uri="http://schemas.openxmlformats.org/drawingml/2006/table">
            <a:tbl>
              <a:tblPr firstRow="1"/>
              <a:tblGrid>
                <a:gridCol w="87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338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1800" b="0"/>
                      </a:pPr>
                      <a:r>
                        <a:rPr sz="2000" b="1" dirty="0">
                          <a:solidFill>
                            <a:srgbClr val="3B00A4"/>
                          </a:solidFill>
                        </a:rPr>
                        <a:t>Date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1800" b="0"/>
                      </a:pPr>
                      <a:r>
                        <a:rPr lang="fr-FR" sz="2000" b="1" dirty="0">
                          <a:solidFill>
                            <a:srgbClr val="3B00A4"/>
                          </a:solidFill>
                        </a:rPr>
                        <a:t>Thèmes</a:t>
                      </a:r>
                      <a:endParaRPr sz="2000" b="1" dirty="0">
                        <a:solidFill>
                          <a:srgbClr val="3B00A4"/>
                        </a:solidFill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1800" b="0"/>
                      </a:pPr>
                      <a:r>
                        <a:rPr sz="2000" b="1" dirty="0">
                          <a:solidFill>
                            <a:srgbClr val="3B00A4"/>
                          </a:solidFill>
                        </a:rPr>
                        <a:t>Qui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12/09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  <a:defRPr sz="1600" b="1">
                          <a:solidFill>
                            <a:srgbClr val="FFFFFF"/>
                          </a:solidFill>
                        </a:defRPr>
                      </a:pPr>
                      <a:r>
                        <a:rPr lang="fr-FR" sz="2000" b="0" i="0" baseline="0" dirty="0">
                          <a:solidFill>
                            <a:schemeClr val="tx1"/>
                          </a:solidFill>
                        </a:rPr>
                        <a:t>Recruter sans discriminer 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 err="1">
                          <a:solidFill>
                            <a:schemeClr val="tx1"/>
                          </a:solidFill>
                        </a:rPr>
                        <a:t>Rameen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, Assa, Agnès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10/10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Les processus de recrutement 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Marie Christine, Karolina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78"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14/11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Le recrutement des métiers en tensions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Lorna,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</a:rPr>
                        <a:t>Zamira,Maxence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44"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18/12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100" dirty="0">
                          <a:solidFill>
                            <a:schemeClr val="tx1"/>
                          </a:solidFill>
                        </a:rPr>
                        <a:t> Le recrutement des travailleurs en   situation de handicap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100" dirty="0">
                          <a:solidFill>
                            <a:schemeClr val="tx1"/>
                          </a:solidFill>
                        </a:rPr>
                        <a:t> Fatimata, </a:t>
                      </a:r>
                      <a:r>
                        <a:rPr lang="fr-FR" sz="2100" dirty="0" err="1">
                          <a:solidFill>
                            <a:schemeClr val="tx1"/>
                          </a:solidFill>
                        </a:rPr>
                        <a:t>Djanelly</a:t>
                      </a:r>
                      <a:endParaRPr lang="fr-FR" sz="2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24/01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L’entretien de recrutement 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Serigne, Elena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14/02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Les tests de recrutement 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Sarah, Esther 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06/03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L’innovation dans le recrutement 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Maryline, </a:t>
                      </a:r>
                      <a:r>
                        <a:rPr lang="fr-FR" sz="2000" dirty="0" err="1"/>
                        <a:t>Noemie</a:t>
                      </a:r>
                      <a:r>
                        <a:rPr lang="fr-FR" sz="2000" dirty="0"/>
                        <a:t> </a:t>
                      </a:r>
                    </a:p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/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15/04</a:t>
                      </a:r>
                      <a:endParaRPr lang="mr-IN" sz="2000" dirty="0"/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La marque employeur 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 err="1"/>
                        <a:t>Helianne</a:t>
                      </a:r>
                      <a:r>
                        <a:rPr lang="fr-FR" sz="2000" dirty="0"/>
                        <a:t>, Marie Neige, Taylor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0320970"/>
                  </a:ext>
                </a:extLst>
              </a:tr>
              <a:tr h="719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02</a:t>
                      </a:r>
                      <a:r>
                        <a:rPr lang="mr-IN" sz="2000" dirty="0"/>
                        <a:t>/</a:t>
                      </a:r>
                      <a:r>
                        <a:rPr lang="fr-FR" sz="2000" dirty="0"/>
                        <a:t>05</a:t>
                      </a:r>
                      <a:endParaRPr lang="mr-IN" sz="2000" dirty="0"/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Intégration des nouveaux collaborateurs 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Sophie, </a:t>
                      </a:r>
                      <a:r>
                        <a:rPr lang="fr-FR" sz="2000" dirty="0" err="1"/>
                        <a:t>Nadjifata</a:t>
                      </a:r>
                      <a:r>
                        <a:rPr lang="fr-FR" sz="2000" dirty="0"/>
                        <a:t>, Christie 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3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978C6-ED9D-AE41-D17F-60CB3A92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de ce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0A722-94AE-8CEC-4589-7CDA9C8CC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8532440" cy="3991173"/>
          </a:xfrm>
        </p:spPr>
        <p:txBody>
          <a:bodyPr>
            <a:normAutofit fontScale="92500" lnSpcReduction="10000"/>
          </a:bodyPr>
          <a:lstStyle/>
          <a:p>
            <a:endParaRPr lang="fr-FR" sz="2000" dirty="0"/>
          </a:p>
          <a:p>
            <a:r>
              <a:rPr lang="fr-FR" sz="2000" dirty="0"/>
              <a:t>Quizz</a:t>
            </a:r>
          </a:p>
          <a:p>
            <a:r>
              <a:rPr lang="fr-FR" sz="2000" dirty="0"/>
              <a:t>Les fiches de lecture</a:t>
            </a:r>
          </a:p>
          <a:p>
            <a:r>
              <a:rPr lang="fr-FR" sz="2000" dirty="0"/>
              <a:t>Introduction à l’utilisation de Chat GPT</a:t>
            </a:r>
          </a:p>
          <a:p>
            <a:pPr marL="0" indent="0">
              <a:buNone/>
            </a:pPr>
            <a:r>
              <a:rPr lang="fr-FR" sz="2000" dirty="0"/>
              <a:t>	- Théorie </a:t>
            </a:r>
          </a:p>
          <a:p>
            <a:pPr marL="0" indent="0">
              <a:buNone/>
            </a:pPr>
            <a:r>
              <a:rPr lang="fr-FR" sz="2000" dirty="0"/>
              <a:t>	- Pratique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Les processus de recrutement </a:t>
            </a:r>
          </a:p>
          <a:p>
            <a:pPr marL="0" indent="0">
              <a:buNone/>
            </a:pPr>
            <a:r>
              <a:rPr lang="fr-FR" sz="2000" dirty="0"/>
              <a:t>	- Exposé (Marie Christine et </a:t>
            </a:r>
            <a:r>
              <a:rPr lang="fr-FR" sz="2000" dirty="0" err="1"/>
              <a:t>Karoline</a:t>
            </a:r>
            <a:r>
              <a:rPr lang="fr-FR" sz="2000" dirty="0"/>
              <a:t>)</a:t>
            </a:r>
          </a:p>
          <a:p>
            <a:pPr marL="0" indent="0">
              <a:buNone/>
            </a:pPr>
            <a:r>
              <a:rPr lang="fr-FR" sz="2000" dirty="0"/>
              <a:t>	- Q&amp;R + Debriefing</a:t>
            </a:r>
          </a:p>
          <a:p>
            <a:pPr marL="0" indent="0">
              <a:buNone/>
            </a:pPr>
            <a:r>
              <a:rPr lang="fr-FR" sz="2000" dirty="0"/>
              <a:t>	- Apports théoriques</a:t>
            </a:r>
          </a:p>
          <a:p>
            <a:pPr marL="0" indent="0">
              <a:buNone/>
            </a:pPr>
            <a:r>
              <a:rPr lang="fr-FR" sz="2000" dirty="0"/>
              <a:t>	- Exercices pratiques 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4EDE95-060E-8AB2-65B9-4CDA6097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B79-AC39-4E75-A8D6-6F058E646727}" type="datetime1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9D55C2-A402-C7DB-946E-17BAAA64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10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978C6-ED9D-AE41-D17F-60CB3A92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 de connaissances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0A722-94AE-8CEC-4589-7CDA9C8CC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6912768" cy="39911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NOM Prénom</a:t>
            </a:r>
          </a:p>
          <a:p>
            <a:pPr marL="0" indent="0">
              <a:buNone/>
            </a:pPr>
            <a:r>
              <a:rPr lang="fr-FR" sz="2000" dirty="0"/>
              <a:t>LP07B</a:t>
            </a:r>
          </a:p>
          <a:p>
            <a:pPr marL="0" indent="0">
              <a:buNone/>
            </a:pPr>
            <a:r>
              <a:rPr lang="fr-FR" sz="2000" dirty="0"/>
              <a:t>1) Qu’est-ce qu’un stéréotype ? (3 pts)</a:t>
            </a:r>
          </a:p>
          <a:p>
            <a:pPr marL="0" indent="0">
              <a:buNone/>
            </a:pPr>
            <a:r>
              <a:rPr lang="fr-FR" sz="2000" dirty="0"/>
              <a:t>2) Qu’est-ce qu’un préjugé ? (3 pts)</a:t>
            </a:r>
          </a:p>
          <a:p>
            <a:pPr marL="0" indent="0">
              <a:buNone/>
            </a:pPr>
            <a:r>
              <a:rPr lang="fr-FR" sz="2000" dirty="0"/>
              <a:t>3) Qu’est-ce qu’une discrimination ? (3 pts)</a:t>
            </a:r>
          </a:p>
          <a:p>
            <a:pPr marL="0" indent="0">
              <a:buNone/>
            </a:pPr>
            <a:r>
              <a:rPr lang="fr-FR" sz="2000" dirty="0"/>
              <a:t>4) Donnez un exemple de discrimination directe (2 pts)</a:t>
            </a:r>
          </a:p>
          <a:p>
            <a:pPr marL="0" indent="0">
              <a:buNone/>
            </a:pPr>
            <a:r>
              <a:rPr lang="fr-FR" sz="2000" dirty="0"/>
              <a:t>5) De discrimination indirecte (2 pts)</a:t>
            </a:r>
          </a:p>
          <a:p>
            <a:pPr marL="0" indent="0">
              <a:buNone/>
            </a:pPr>
            <a:r>
              <a:rPr lang="fr-FR" sz="2000" dirty="0"/>
              <a:t>6) Combien le législateur a-t-il identifié de critères de discrimination interdits ? Citez-en 5. (3 pts)</a:t>
            </a:r>
          </a:p>
          <a:p>
            <a:pPr marL="0" indent="0">
              <a:buNone/>
            </a:pPr>
            <a:r>
              <a:rPr lang="fr-FR" sz="2000" dirty="0"/>
              <a:t>7) A qui s’adresser en cas de discrimination ? (2 pts)</a:t>
            </a:r>
          </a:p>
          <a:p>
            <a:pPr marL="0" indent="0">
              <a:buNone/>
            </a:pPr>
            <a:r>
              <a:rPr lang="fr-FR" sz="2000" dirty="0"/>
              <a:t>8) Comment la preuve de la discrimination peut-elle être apportée ? Devant le tribunal civil ? Devant le tribunal pénal ? (2 pts)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4EDE95-060E-8AB2-65B9-4CDA6097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B79-AC39-4E75-A8D6-6F058E646727}" type="datetime1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9D55C2-A402-C7DB-946E-17BAAA64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5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B19C38-17D0-2EAC-A1F8-E8573C4BE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373" y="624064"/>
            <a:ext cx="2737067" cy="143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6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fiche de lecture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5582-9170-4D6E-86CD-EC697FFE3AB2}" type="datetime1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4DEB51-4E65-E0D8-2F86-A037F4524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355806" indent="-318896" defTabSz="850391">
              <a:spcBef>
                <a:spcPts val="600"/>
              </a:spcBef>
              <a:defRPr sz="2232"/>
            </a:pPr>
            <a:r>
              <a:rPr lang="fr-FR" dirty="0"/>
              <a:t>Lire un ouvrage à partir de la bibliographie proposée ou d’un choix personnel soumis à ma validation. </a:t>
            </a:r>
          </a:p>
          <a:p>
            <a:pPr marL="355806" indent="-318896" defTabSz="850391">
              <a:spcBef>
                <a:spcPts val="600"/>
              </a:spcBef>
              <a:defRPr sz="2232"/>
            </a:pPr>
            <a:r>
              <a:rPr lang="fr-FR" dirty="0"/>
              <a:t>Ecrivez un ou plusieurs prompts à Chat GPT (ou à une autre intelligence artificielle) pour lui demander d’en faire une synthèse. </a:t>
            </a:r>
          </a:p>
          <a:p>
            <a:pPr marL="355806" indent="-318896" defTabSz="850391">
              <a:spcBef>
                <a:spcPts val="600"/>
              </a:spcBef>
              <a:defRPr sz="2232"/>
            </a:pPr>
            <a:r>
              <a:rPr lang="fr-FR" dirty="0"/>
              <a:t>Commentez cette synthèse d’après votre propre lecture. Auriez-vous été capable de faire aussi bien ? Mieux ? Quels sont les apports et les limites de cet outil d’après vous ? Comment pouvez-vous l’utiliser dans votre vie professionnelle ? 5 pages d’analyse.</a:t>
            </a:r>
          </a:p>
          <a:p>
            <a:pPr marL="355806" indent="-318896" defTabSz="850391">
              <a:spcBef>
                <a:spcPts val="600"/>
              </a:spcBef>
              <a:defRPr sz="2232"/>
            </a:pPr>
            <a:r>
              <a:rPr lang="fr-FR" dirty="0"/>
              <a:t>A déposer sur l’EPI Recrutement au plus tard le 26/04/2024.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739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997"/>
          </a:xfrm>
        </p:spPr>
        <p:txBody>
          <a:bodyPr/>
          <a:lstStyle/>
          <a:p>
            <a:r>
              <a:rPr lang="fr-FR" dirty="0"/>
              <a:t>La fiche de lecture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5582-9170-4D6E-86CD-EC697FFE3AB2}" type="datetime1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4DEB51-4E65-E0D8-2F86-A037F4524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3635"/>
            <a:ext cx="8229600" cy="54527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2200" dirty="0"/>
              <a:t> </a:t>
            </a:r>
          </a:p>
          <a:p>
            <a:pPr marL="0" indent="0">
              <a:buNone/>
            </a:pPr>
            <a:r>
              <a:rPr lang="fr-FR" sz="2200" dirty="0"/>
              <a:t>1. DESCRIPTIF</a:t>
            </a:r>
          </a:p>
          <a:p>
            <a:pPr marL="0" indent="0">
              <a:buNone/>
            </a:pPr>
            <a:r>
              <a:rPr lang="fr-FR" sz="2200" dirty="0"/>
              <a:t>Thème :</a:t>
            </a:r>
          </a:p>
          <a:p>
            <a:pPr marL="0" indent="0">
              <a:buNone/>
            </a:pPr>
            <a:r>
              <a:rPr lang="fr-FR" sz="2200" dirty="0"/>
              <a:t>Type de document (ouvrage, article, acte, </a:t>
            </a:r>
            <a:r>
              <a:rPr lang="fr-FR" sz="2200" i="1" dirty="0"/>
              <a:t>etc.</a:t>
            </a:r>
            <a:r>
              <a:rPr lang="fr-FR" sz="2200" dirty="0"/>
              <a:t>) :</a:t>
            </a:r>
          </a:p>
          <a:p>
            <a:pPr marL="0" indent="0">
              <a:buNone/>
            </a:pPr>
            <a:r>
              <a:rPr lang="fr-FR" sz="2200" dirty="0"/>
              <a:t>Titre (intégral) :</a:t>
            </a:r>
          </a:p>
          <a:p>
            <a:pPr marL="0" indent="0">
              <a:buNone/>
            </a:pPr>
            <a:r>
              <a:rPr lang="fr-FR" sz="2200" dirty="0"/>
              <a:t>Auteur(s) :</a:t>
            </a:r>
          </a:p>
          <a:p>
            <a:pPr marL="0" indent="0">
              <a:buNone/>
            </a:pPr>
            <a:r>
              <a:rPr lang="fr-FR" sz="2200" dirty="0"/>
              <a:t>Édition (lieu, maison) : 					Date d’édition :</a:t>
            </a:r>
          </a:p>
          <a:p>
            <a:pPr marL="0" indent="0">
              <a:buNone/>
            </a:pPr>
            <a:r>
              <a:rPr lang="fr-FR" sz="2200" dirty="0"/>
              <a:t>Collection : 					Nombre de pages : </a:t>
            </a:r>
          </a:p>
          <a:p>
            <a:pPr marL="0" indent="0">
              <a:buNone/>
            </a:pPr>
            <a:r>
              <a:rPr lang="fr-FR" sz="2200" dirty="0"/>
              <a:t> </a:t>
            </a:r>
          </a:p>
          <a:p>
            <a:pPr marL="0" indent="0">
              <a:buNone/>
            </a:pPr>
            <a:r>
              <a:rPr lang="fr-FR" sz="2200" cap="all" dirty="0"/>
              <a:t>2. Mots-clefs :</a:t>
            </a:r>
            <a:endParaRPr lang="fr-FR" sz="2200" dirty="0"/>
          </a:p>
          <a:p>
            <a:pPr marL="0" indent="0">
              <a:buNone/>
            </a:pPr>
            <a:r>
              <a:rPr lang="fr-FR" sz="2200" dirty="0"/>
              <a:t> </a:t>
            </a:r>
          </a:p>
          <a:p>
            <a:pPr marL="0" indent="0">
              <a:buNone/>
            </a:pPr>
            <a:r>
              <a:rPr lang="fr-FR" sz="2200" dirty="0"/>
              <a:t>3. THÈME(S) DE L’OUVRAGE</a:t>
            </a:r>
          </a:p>
          <a:p>
            <a:pPr marL="0" indent="0">
              <a:buNone/>
            </a:pPr>
            <a:r>
              <a:rPr lang="fr-FR" sz="2200" dirty="0"/>
              <a:t>Quels sont les thèmes abordés, qui concernent-ils ? A qui s’adresse l’ouvrage ? </a:t>
            </a:r>
          </a:p>
          <a:p>
            <a:pPr marL="0" indent="0">
              <a:buNone/>
            </a:pPr>
            <a:r>
              <a:rPr lang="fr-FR" sz="2200" dirty="0"/>
              <a:t> </a:t>
            </a:r>
          </a:p>
          <a:p>
            <a:pPr marL="0" indent="0">
              <a:buNone/>
            </a:pPr>
            <a:r>
              <a:rPr lang="fr-FR" sz="2200" cap="all" dirty="0"/>
              <a:t>4. Votre Brief A UNE INTELLIGENCE ARTICICIELLE (IA)</a:t>
            </a:r>
          </a:p>
          <a:p>
            <a:pPr marL="0" indent="0">
              <a:buNone/>
            </a:pPr>
            <a:r>
              <a:rPr lang="fr-FR" sz="2200" dirty="0"/>
              <a:t>Dites </a:t>
            </a:r>
            <a:r>
              <a:rPr lang="fr-FR" sz="2200"/>
              <a:t>de quelle </a:t>
            </a:r>
            <a:r>
              <a:rPr lang="fr-FR" sz="2200" dirty="0"/>
              <a:t>IA il s’agit.</a:t>
            </a:r>
          </a:p>
          <a:p>
            <a:pPr marL="0" indent="0">
              <a:buNone/>
            </a:pPr>
            <a:r>
              <a:rPr lang="fr-FR" sz="2200" dirty="0"/>
              <a:t>Ecrivez ici le prompt adressé à l’IA.</a:t>
            </a:r>
          </a:p>
          <a:p>
            <a:pPr marL="0" indent="0">
              <a:buNone/>
            </a:pPr>
            <a:r>
              <a:rPr lang="fr-FR" sz="2200" dirty="0"/>
              <a:t> </a:t>
            </a:r>
          </a:p>
          <a:p>
            <a:pPr marL="0" indent="0">
              <a:buNone/>
            </a:pPr>
            <a:r>
              <a:rPr lang="fr-FR" sz="2200" dirty="0"/>
              <a:t>5. LA REPONSE DE L’IA</a:t>
            </a:r>
          </a:p>
          <a:p>
            <a:pPr marL="0" indent="0">
              <a:buNone/>
            </a:pPr>
            <a:r>
              <a:rPr lang="fr-FR" sz="2200" dirty="0"/>
              <a:t> </a:t>
            </a:r>
          </a:p>
          <a:p>
            <a:pPr marL="0" indent="0">
              <a:buNone/>
            </a:pPr>
            <a:r>
              <a:rPr lang="fr-FR" sz="2200" dirty="0"/>
              <a:t>6. CONSIDÉRATIONS FINALES</a:t>
            </a:r>
          </a:p>
          <a:p>
            <a:pPr marL="36910" indent="0" defTabSz="850391">
              <a:spcBef>
                <a:spcPts val="600"/>
              </a:spcBef>
              <a:buNone/>
              <a:defRPr sz="2232"/>
            </a:pPr>
            <a:r>
              <a:rPr lang="fr-FR" dirty="0"/>
              <a:t>Quelle analyse faite vous de cet exercice ? Commentez cette synthèse d’après votre propre lecture. Auriez-vous été capable de faire aussi bien ? Mieux ? Quels sont les apports et les limites de cet outil d’après vous ? Comment pouvez-vous l’utiliser dans votre vie professionnelle ? 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64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765482"/>
          </a:xfrm>
          <a:prstGeom prst="rect">
            <a:avLst/>
          </a:prstGeom>
        </p:spPr>
        <p:txBody>
          <a:bodyPr lIns="30478" tIns="30478" rIns="30478" bIns="30478"/>
          <a:lstStyle/>
          <a:p>
            <a:r>
              <a:rPr dirty="0" err="1"/>
              <a:t>Bibliographie</a:t>
            </a:r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342899" y="1465262"/>
            <a:ext cx="4850423" cy="5138738"/>
          </a:xfrm>
          <a:prstGeom prst="rect">
            <a:avLst/>
          </a:prstGeom>
        </p:spPr>
        <p:txBody>
          <a:bodyPr lIns="30478" tIns="30478" rIns="30478" bIns="30478">
            <a:normAutofit/>
          </a:bodyPr>
          <a:lstStyle/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lang="fr-FR" dirty="0"/>
              <a:t>Le recrutement réinventé, Isabelle Bastide, Editions du Cherche Midi, 2018. </a:t>
            </a:r>
            <a:endParaRPr dirty="0"/>
          </a:p>
          <a:p>
            <a:pPr marL="374935" indent="-336042" defTabSz="896111">
              <a:spcBef>
                <a:spcPts val="600"/>
              </a:spcBef>
              <a:buChar char="●"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dirty="0"/>
              <a:t>Ma</a:t>
            </a:r>
            <a:r>
              <a:rPr lang="fr-FR" dirty="0"/>
              <a:t>i</a:t>
            </a:r>
            <a:r>
              <a:rPr dirty="0"/>
              <a:t>tr</a:t>
            </a:r>
            <a:r>
              <a:rPr lang="fr-FR" dirty="0"/>
              <a:t>i</a:t>
            </a:r>
            <a:r>
              <a:rPr dirty="0"/>
              <a:t>ser ses recrutements - Trouver le bon candidat à l’ère du digital, Hélène de Falco, </a:t>
            </a:r>
            <a:r>
              <a:rPr dirty="0" err="1"/>
              <a:t>Dunod</a:t>
            </a:r>
            <a:r>
              <a:rPr lang="fr-FR" dirty="0"/>
              <a:t>, 5</a:t>
            </a:r>
            <a:r>
              <a:rPr lang="fr-FR" baseline="30000" dirty="0"/>
              <a:t>ème</a:t>
            </a:r>
            <a:r>
              <a:rPr lang="fr-FR" dirty="0"/>
              <a:t> édition, 2016. 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D3E0B-D934-104A-86E7-7BDF03868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771" y="872942"/>
            <a:ext cx="1602664" cy="23137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1002CA-E5D6-D84E-AD8A-ED78956DB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789" y="3294183"/>
            <a:ext cx="1538627" cy="24305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765482"/>
          </a:xfrm>
          <a:prstGeom prst="rect">
            <a:avLst/>
          </a:prstGeom>
        </p:spPr>
        <p:txBody>
          <a:bodyPr lIns="30478" tIns="30478" rIns="30478" bIns="30478"/>
          <a:lstStyle/>
          <a:p>
            <a:r>
              <a:rPr dirty="0" err="1"/>
              <a:t>Bibliographie</a:t>
            </a:r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342899" y="1465262"/>
            <a:ext cx="5021189" cy="5138738"/>
          </a:xfrm>
          <a:prstGeom prst="rect">
            <a:avLst/>
          </a:prstGeom>
        </p:spPr>
        <p:txBody>
          <a:bodyPr lIns="30478" tIns="30478" rIns="30478" bIns="30478">
            <a:normAutofit/>
          </a:bodyPr>
          <a:lstStyle/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lang="fr-FR" dirty="0"/>
              <a:t>Le processus de recrutement, Bérangère Codomine et Emilie Hennequin, Economica, 2014. </a:t>
            </a:r>
            <a:endParaRPr dirty="0"/>
          </a:p>
          <a:p>
            <a:pPr marL="374935" indent="-336042" defTabSz="896111">
              <a:spcBef>
                <a:spcPts val="600"/>
              </a:spcBef>
              <a:buChar char="●"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lang="fr-FR" dirty="0" err="1"/>
              <a:t>Welcome</a:t>
            </a:r>
            <a:r>
              <a:rPr lang="fr-FR" dirty="0"/>
              <a:t> to the jungle : 100 idées innovantes pour recruter des talents et les faire grandir</a:t>
            </a:r>
            <a:r>
              <a:rPr dirty="0"/>
              <a:t>, </a:t>
            </a:r>
            <a:r>
              <a:rPr lang="fr-FR" dirty="0"/>
              <a:t>Jérémy </a:t>
            </a:r>
            <a:r>
              <a:rPr lang="fr-FR" dirty="0" err="1"/>
              <a:t>Cledat</a:t>
            </a:r>
            <a:r>
              <a:rPr lang="fr-FR" dirty="0"/>
              <a:t> et Laetitia Vitaux, Vuibert, 2020. 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8F95A6-0FBB-A2A2-2A6A-7988C438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04" y="1196752"/>
            <a:ext cx="1368152" cy="211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jaune&#10;&#10;Description générée automatiquement">
            <a:extLst>
              <a:ext uri="{FF2B5EF4-FFF2-40B4-BE49-F238E27FC236}">
                <a16:creationId xmlns:a16="http://schemas.microsoft.com/office/drawing/2014/main" id="{636956DD-C321-08FE-D43D-7B668F887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11" y="3654723"/>
            <a:ext cx="1685338" cy="23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838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1516</Words>
  <Application>Microsoft Macintosh PowerPoint</Application>
  <PresentationFormat>Affichage à l'écran (4:3)</PresentationFormat>
  <Paragraphs>224</Paragraphs>
  <Slides>21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barlow</vt:lpstr>
      <vt:lpstr>Calibri</vt:lpstr>
      <vt:lpstr>Wingdings</vt:lpstr>
      <vt:lpstr>2_Conception personnalisée</vt:lpstr>
      <vt:lpstr>Conception personnalisée</vt:lpstr>
      <vt:lpstr>Année 23-24 LP07 Groupe B  Cécile de Bernardi Cours n°2</vt:lpstr>
      <vt:lpstr>Calendrier de l’année</vt:lpstr>
      <vt:lpstr>Planning des interventions</vt:lpstr>
      <vt:lpstr>Sommaire de ce cours</vt:lpstr>
      <vt:lpstr>QUIZZ de connaissances </vt:lpstr>
      <vt:lpstr>La fiche de lecture</vt:lpstr>
      <vt:lpstr>La fiche de lecture</vt:lpstr>
      <vt:lpstr>Bibliographie</vt:lpstr>
      <vt:lpstr>Bibliographie</vt:lpstr>
      <vt:lpstr>Bibliographie</vt:lpstr>
      <vt:lpstr>Bibliographie</vt:lpstr>
      <vt:lpstr>Qu’est-ce que Chat GPT ? </vt:lpstr>
      <vt:lpstr>Quoi faire avec ChatGPT ? </vt:lpstr>
      <vt:lpstr>Approfondir sur l’IA : </vt:lpstr>
      <vt:lpstr>Présentation PowerPoint</vt:lpstr>
      <vt:lpstr>Politique de recrutement </vt:lpstr>
      <vt:lpstr>Processus de recrutement </vt:lpstr>
      <vt:lpstr>Présentation PowerPoint</vt:lpstr>
      <vt:lpstr>Présentation PowerPoint</vt:lpstr>
      <vt:lpstr>Pour le prochain cours le 14/11</vt:lpstr>
      <vt:lpstr>Présentation PowerPoint</vt:lpstr>
    </vt:vector>
  </TitlesOfParts>
  <Company>Université Paris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Garcia</dc:creator>
  <cp:lastModifiedBy>Cécile de Bernardi</cp:lastModifiedBy>
  <cp:revision>34</cp:revision>
  <dcterms:created xsi:type="dcterms:W3CDTF">2017-09-26T14:38:18Z</dcterms:created>
  <dcterms:modified xsi:type="dcterms:W3CDTF">2023-10-10T15:22:19Z</dcterms:modified>
</cp:coreProperties>
</file>