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9"/>
  </p:notesMasterIdLst>
  <p:sldIdLst>
    <p:sldId id="256" r:id="rId2"/>
    <p:sldId id="264" r:id="rId3"/>
    <p:sldId id="265" r:id="rId4"/>
    <p:sldId id="267" r:id="rId5"/>
    <p:sldId id="268" r:id="rId6"/>
    <p:sldId id="269" r:id="rId7"/>
    <p:sldId id="293" r:id="rId8"/>
    <p:sldId id="270" r:id="rId9"/>
    <p:sldId id="277" r:id="rId10"/>
    <p:sldId id="279" r:id="rId11"/>
    <p:sldId id="294" r:id="rId12"/>
    <p:sldId id="272" r:id="rId13"/>
    <p:sldId id="273" r:id="rId14"/>
    <p:sldId id="274" r:id="rId15"/>
    <p:sldId id="275" r:id="rId16"/>
    <p:sldId id="276" r:id="rId17"/>
    <p:sldId id="280" r:id="rId18"/>
    <p:sldId id="282" r:id="rId19"/>
    <p:sldId id="283" r:id="rId20"/>
    <p:sldId id="284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5" autoAdjust="0"/>
  </p:normalViewPr>
  <p:slideViewPr>
    <p:cSldViewPr snapToGrid="0" snapToObjects="1">
      <p:cViewPr varScale="1">
        <p:scale>
          <a:sx n="106" d="100"/>
          <a:sy n="106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460BE-CE9F-7C43-8FA4-57EACA5A872B}" type="datetimeFigureOut">
              <a:rPr lang="en-US" smtClean="0"/>
              <a:t>25/10/23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25251-0C62-7F41-B359-13F0589B2F5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942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25,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25, 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25,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25,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25,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25,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076846"/>
          </a:xfrm>
        </p:spPr>
        <p:txBody>
          <a:bodyPr/>
          <a:lstStyle/>
          <a:p>
            <a:r>
              <a:rPr lang="fr-FR" sz="3600" b="1" dirty="0" smtClean="0"/>
              <a:t>la fin de l’euphorie</a:t>
            </a:r>
            <a:endParaRPr lang="es-ES_tradnl" sz="3600" dirty="0"/>
          </a:p>
        </p:txBody>
      </p:sp>
      <p:pic>
        <p:nvPicPr>
          <p:cNvPr id="5" name="Picture 4" descr="Bolson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06" y="1752101"/>
            <a:ext cx="7590325" cy="42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6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="" xmlns:a16="http://schemas.microsoft.com/office/drawing/2014/main" id="{2B7B648C-2F8E-664A-A3EE-21DA8FA64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3655"/>
            <a:ext cx="6453887" cy="5851525"/>
          </a:xfrm>
        </p:spPr>
      </p:pic>
    </p:spTree>
    <p:extLst>
      <p:ext uri="{BB962C8B-B14F-4D97-AF65-F5344CB8AC3E}">
        <p14:creationId xmlns:p14="http://schemas.microsoft.com/office/powerpoint/2010/main" val="87126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8518"/>
            <a:ext cx="5791200" cy="1371600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>II- Des situations incertaines?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i="1" dirty="0" smtClean="0"/>
              <a:t>A- La Bolivie</a:t>
            </a:r>
            <a:endParaRPr lang="fr-FR" i="1" dirty="0"/>
          </a:p>
          <a:p>
            <a:pPr marL="0" indent="0">
              <a:buNone/>
            </a:pPr>
            <a:endParaRPr lang="fr-FR" b="1" i="1" dirty="0"/>
          </a:p>
          <a:p>
            <a:pPr marL="0" indent="0">
              <a:buNone/>
            </a:pPr>
            <a:endParaRPr lang="fr-FR" b="1" i="1" dirty="0"/>
          </a:p>
          <a:p>
            <a:pPr marL="0" lvl="0" indent="0">
              <a:buNone/>
            </a:pPr>
            <a:endParaRPr lang="fr-FR" b="1" i="1" dirty="0"/>
          </a:p>
          <a:p>
            <a:pPr marL="0" lvl="0" indent="0">
              <a:buNone/>
            </a:pPr>
            <a:endParaRPr lang="fr-FR" b="1" i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Espace réservé du contenu 8">
            <a:extLst>
              <a:ext uri="{FF2B5EF4-FFF2-40B4-BE49-F238E27FC236}">
                <a16:creationId xmlns="" xmlns:a16="http://schemas.microsoft.com/office/drawing/2014/main" id="{F8EAD607-A293-BC4B-94E6-9F0AA570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30" y="2861454"/>
            <a:ext cx="4995682" cy="39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00244058-EE5C-9D43-896E-6F83839D9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5348"/>
            <a:ext cx="6840759" cy="5500816"/>
          </a:xfrm>
        </p:spPr>
      </p:pic>
    </p:spTree>
    <p:extLst>
      <p:ext uri="{BB962C8B-B14F-4D97-AF65-F5344CB8AC3E}">
        <p14:creationId xmlns:p14="http://schemas.microsoft.com/office/powerpoint/2010/main" val="280708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5E7E3925-6FF1-2149-AF97-3A57A02F2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3358"/>
            <a:ext cx="8229600" cy="4083025"/>
          </a:xfrm>
        </p:spPr>
      </p:pic>
    </p:spTree>
    <p:extLst>
      <p:ext uri="{BB962C8B-B14F-4D97-AF65-F5344CB8AC3E}">
        <p14:creationId xmlns:p14="http://schemas.microsoft.com/office/powerpoint/2010/main" val="273957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9">
            <a:extLst>
              <a:ext uri="{FF2B5EF4-FFF2-40B4-BE49-F238E27FC236}">
                <a16:creationId xmlns="" xmlns:a16="http://schemas.microsoft.com/office/drawing/2014/main" id="{61F0176C-363E-8E46-8843-8CCFB9DBD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1" y="535435"/>
            <a:ext cx="7492817" cy="523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3816424" cy="1052736"/>
          </a:xfrm>
        </p:spPr>
        <p:txBody>
          <a:bodyPr>
            <a:normAutofit/>
          </a:bodyPr>
          <a:lstStyle/>
          <a:p>
            <a:endParaRPr lang="fr-FR" sz="3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5" b="8151"/>
          <a:stretch/>
        </p:blipFill>
        <p:spPr>
          <a:xfrm rot="10800000">
            <a:off x="-1" y="0"/>
            <a:ext cx="7339001" cy="2852936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19192" b="45657"/>
          <a:stretch/>
        </p:blipFill>
        <p:spPr>
          <a:xfrm>
            <a:off x="2699792" y="2852935"/>
            <a:ext cx="6226445" cy="36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8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4E24116-8625-E841-98BC-F8688B8E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8733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fr-FR" sz="2800" dirty="0"/>
              <a:t>	Résultats élections présidentielles 	</a:t>
            </a:r>
            <a:r>
              <a:rPr lang="fr-FR" sz="2800" dirty="0" smtClean="0"/>
              <a:t>boliviennes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20 octobre 2019		18 octobre 2020			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="" xmlns:a16="http://schemas.microsoft.com/office/drawing/2014/main" id="{7789C278-C125-5340-BB00-3C4229528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" y="1772815"/>
            <a:ext cx="4203923" cy="3168353"/>
          </a:xfr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E839359D-E9C7-9749-8571-88201F19B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20" y="2187126"/>
            <a:ext cx="4896075" cy="27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5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II- </a:t>
            </a:r>
            <a:r>
              <a:rPr lang="fr-FR" b="1" dirty="0" smtClean="0"/>
              <a:t>Causes du « tournant de droite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b="1" i="1" dirty="0"/>
              <a:t>A- Le retournement de la conjoncture </a:t>
            </a:r>
            <a:r>
              <a:rPr lang="fr-FR" b="1" i="1" dirty="0" smtClean="0"/>
              <a:t>économique et la réduction des ambitions </a:t>
            </a:r>
            <a:r>
              <a:rPr lang="fr-FR" b="1" i="1" dirty="0" smtClean="0"/>
              <a:t>de redistribution des richesses</a:t>
            </a:r>
            <a:endParaRPr lang="fr-FR" b="1" i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48" y="2773858"/>
            <a:ext cx="4741852" cy="37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7340633" cy="5505475"/>
          </a:xfrm>
        </p:spPr>
      </p:pic>
    </p:spTree>
    <p:extLst>
      <p:ext uri="{BB962C8B-B14F-4D97-AF65-F5344CB8AC3E}">
        <p14:creationId xmlns:p14="http://schemas.microsoft.com/office/powerpoint/2010/main" val="798199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9" y="1052736"/>
            <a:ext cx="6625363" cy="4878168"/>
          </a:xfrm>
        </p:spPr>
      </p:pic>
    </p:spTree>
    <p:extLst>
      <p:ext uri="{BB962C8B-B14F-4D97-AF65-F5344CB8AC3E}">
        <p14:creationId xmlns:p14="http://schemas.microsoft.com/office/powerpoint/2010/main" val="104989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3855"/>
            <a:ext cx="7620000" cy="2917082"/>
          </a:xfrm>
        </p:spPr>
        <p:txBody>
          <a:bodyPr>
            <a:noAutofit/>
          </a:bodyPr>
          <a:lstStyle/>
          <a:p>
            <a:r>
              <a:rPr lang="fr-FR" sz="3200" b="1" dirty="0"/>
              <a:t>« La fin de l’euphorie » : élections, scandales et recompositions politiques depuis 2012</a:t>
            </a:r>
            <a:br>
              <a:rPr lang="fr-FR" sz="3200" b="1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7493"/>
            <a:ext cx="7620000" cy="254867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r-FR" b="1" dirty="0" smtClean="0"/>
              <a:t>Introduction: « </a:t>
            </a:r>
            <a:r>
              <a:rPr lang="fr-FR" b="0" dirty="0" smtClean="0"/>
              <a:t>La fin d’un âge d’or » ? (Franck </a:t>
            </a:r>
            <a:r>
              <a:rPr lang="fr-FR" b="0" dirty="0" err="1" smtClean="0"/>
              <a:t>Gaudichaud</a:t>
            </a:r>
            <a:r>
              <a:rPr lang="fr-FR" b="0" dirty="0" smtClean="0"/>
              <a:t>; Thomas </a:t>
            </a:r>
            <a:r>
              <a:rPr lang="fr-FR" b="0" dirty="0" err="1" smtClean="0"/>
              <a:t>Posado</a:t>
            </a:r>
            <a:r>
              <a:rPr lang="fr-FR" b="0" dirty="0" smtClean="0"/>
              <a:t> (éd.), </a:t>
            </a:r>
            <a:r>
              <a:rPr lang="fr-FR" b="0" i="1" dirty="0" smtClean="0"/>
              <a:t>Gouvernements progressistes en Amérique latine (1998-2018). La fin d’un âge d’or</a:t>
            </a:r>
            <a:r>
              <a:rPr lang="fr-FR" b="0" dirty="0" smtClean="0"/>
              <a:t>, Rennes, PUR, 2021. </a:t>
            </a:r>
            <a:endParaRPr lang="fr-FR" b="1" dirty="0" smtClean="0"/>
          </a:p>
          <a:p>
            <a:pPr marL="0" lvl="0" indent="0">
              <a:buNone/>
            </a:pPr>
            <a:r>
              <a:rPr lang="fr-FR" b="1" dirty="0" smtClean="0"/>
              <a:t>I</a:t>
            </a:r>
            <a:r>
              <a:rPr lang="fr-FR" b="1" dirty="0"/>
              <a:t>- </a:t>
            </a:r>
            <a:r>
              <a:rPr lang="fr-FR" b="1" dirty="0" smtClean="0"/>
              <a:t>L’alternance </a:t>
            </a:r>
            <a:r>
              <a:rPr lang="fr-FR" b="1" dirty="0"/>
              <a:t>gauche-</a:t>
            </a:r>
            <a:r>
              <a:rPr lang="fr-FR" b="1" dirty="0" smtClean="0"/>
              <a:t>droite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II- </a:t>
            </a:r>
            <a:r>
              <a:rPr lang="fr-FR" b="1" dirty="0" smtClean="0"/>
              <a:t>Des situations incertaines</a:t>
            </a:r>
          </a:p>
          <a:p>
            <a:r>
              <a:rPr lang="fr-FR" b="1" dirty="0" smtClean="0"/>
              <a:t>III</a:t>
            </a:r>
            <a:r>
              <a:rPr lang="fr-FR" b="1" dirty="0"/>
              <a:t>- </a:t>
            </a:r>
            <a:r>
              <a:rPr lang="fr-FR" b="1" dirty="0" smtClean="0"/>
              <a:t>Les causes de l’alternance : </a:t>
            </a:r>
            <a:r>
              <a:rPr lang="fr-FR" dirty="0" smtClean="0"/>
              <a:t>Conjoncture </a:t>
            </a:r>
            <a:r>
              <a:rPr lang="fr-FR" dirty="0"/>
              <a:t>économique </a:t>
            </a:r>
            <a:r>
              <a:rPr lang="fr-FR" dirty="0" smtClean="0"/>
              <a:t>déprimée, déclin </a:t>
            </a:r>
            <a:r>
              <a:rPr lang="fr-FR" dirty="0"/>
              <a:t>des pratiques </a:t>
            </a:r>
            <a:r>
              <a:rPr lang="fr-FR" dirty="0" smtClean="0"/>
              <a:t>de redistribution, </a:t>
            </a:r>
            <a:r>
              <a:rPr lang="fr-FR" b="1" dirty="0" smtClean="0"/>
              <a:t>discrédit </a:t>
            </a:r>
            <a:r>
              <a:rPr lang="fr-FR" b="1" dirty="0"/>
              <a:t>des élites </a:t>
            </a:r>
            <a:r>
              <a:rPr lang="fr-FR" b="1" dirty="0" smtClean="0"/>
              <a:t>politiques et recomposition des droites extrêmes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5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73" y="1600200"/>
            <a:ext cx="4445253" cy="4525963"/>
          </a:xfrm>
        </p:spPr>
      </p:pic>
    </p:spTree>
    <p:extLst>
      <p:ext uri="{BB962C8B-B14F-4D97-AF65-F5344CB8AC3E}">
        <p14:creationId xmlns:p14="http://schemas.microsoft.com/office/powerpoint/2010/main" val="24340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17" y="1664742"/>
            <a:ext cx="5180903" cy="5096223"/>
          </a:xfrm>
        </p:spPr>
      </p:pic>
    </p:spTree>
    <p:extLst>
      <p:ext uri="{BB962C8B-B14F-4D97-AF65-F5344CB8AC3E}">
        <p14:creationId xmlns:p14="http://schemas.microsoft.com/office/powerpoint/2010/main" val="260736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401500" cy="3119057"/>
          </a:xfrm>
        </p:spPr>
      </p:pic>
    </p:spTree>
    <p:extLst>
      <p:ext uri="{BB962C8B-B14F-4D97-AF65-F5344CB8AC3E}">
        <p14:creationId xmlns:p14="http://schemas.microsoft.com/office/powerpoint/2010/main" val="1034418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9" y="908720"/>
            <a:ext cx="8072551" cy="52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4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44408" cy="44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50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7382088" cy="3096343"/>
          </a:xfrm>
          <a:prstGeom prst="rect">
            <a:avLst/>
          </a:prstGeom>
        </p:spPr>
      </p:pic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8229600" cy="3101716"/>
          </a:xfrm>
        </p:spPr>
      </p:pic>
    </p:spTree>
    <p:extLst>
      <p:ext uri="{BB962C8B-B14F-4D97-AF65-F5344CB8AC3E}">
        <p14:creationId xmlns:p14="http://schemas.microsoft.com/office/powerpoint/2010/main" val="159710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7749803" cy="4755041"/>
          </a:xfrm>
        </p:spPr>
      </p:pic>
    </p:spTree>
    <p:extLst>
      <p:ext uri="{BB962C8B-B14F-4D97-AF65-F5344CB8AC3E}">
        <p14:creationId xmlns:p14="http://schemas.microsoft.com/office/powerpoint/2010/main" val="3106828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60410" cy="1371600"/>
          </a:xfrm>
        </p:spPr>
        <p:txBody>
          <a:bodyPr>
            <a:normAutofit fontScale="90000"/>
          </a:bodyPr>
          <a:lstStyle/>
          <a:p>
            <a:pPr lvl="0"/>
            <a:r>
              <a:rPr lang="fr-FR" b="1" cap="none" dirty="0" smtClean="0">
                <a:solidFill>
                  <a:srgbClr val="000000"/>
                </a:solidFill>
                <a:latin typeface="+mn-lt"/>
              </a:rPr>
              <a:t>B- Le discrédit </a:t>
            </a:r>
            <a:r>
              <a:rPr lang="fr-FR" b="1" cap="none" dirty="0">
                <a:solidFill>
                  <a:srgbClr val="000000"/>
                </a:solidFill>
                <a:latin typeface="+mn-lt"/>
              </a:rPr>
              <a:t>des élites </a:t>
            </a:r>
            <a:r>
              <a:rPr lang="fr-FR" b="1" cap="none" dirty="0" smtClean="0">
                <a:solidFill>
                  <a:srgbClr val="000000"/>
                </a:solidFill>
                <a:latin typeface="+mn-lt"/>
              </a:rPr>
              <a:t>politiques</a:t>
            </a:r>
            <a:br>
              <a:rPr lang="fr-FR" b="1" cap="none" dirty="0" smtClean="0">
                <a:solidFill>
                  <a:srgbClr val="000000"/>
                </a:solidFill>
                <a:latin typeface="+mn-lt"/>
              </a:rPr>
            </a:br>
            <a:r>
              <a:rPr lang="fr-FR" b="1" cap="none" dirty="0" smtClean="0">
                <a:solidFill>
                  <a:srgbClr val="000000"/>
                </a:solidFill>
                <a:latin typeface="+mn-lt"/>
              </a:rPr>
              <a:t>C- La recomposition des droites extrêmes</a:t>
            </a:r>
            <a:r>
              <a:rPr lang="fr-FR" b="1" cap="none" dirty="0">
                <a:solidFill>
                  <a:srgbClr val="000000"/>
                </a:solidFill>
                <a:latin typeface="+mn-lt"/>
              </a:rPr>
              <a:t/>
            </a:r>
            <a:br>
              <a:rPr lang="fr-FR" b="1" cap="none" dirty="0">
                <a:solidFill>
                  <a:srgbClr val="000000"/>
                </a:solidFill>
                <a:latin typeface="+mn-lt"/>
              </a:rPr>
            </a:br>
            <a:endParaRPr lang="fr-FR" cap="non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1857" y="1233669"/>
            <a:ext cx="5127406" cy="4801315"/>
          </a:xfrm>
          <a:prstGeom prst="rect">
            <a:avLst/>
          </a:prstGeom>
          <a:solidFill>
            <a:srgbClr val="00B0F0">
              <a:alpha val="1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Brésil : </a:t>
            </a:r>
            <a:r>
              <a:rPr lang="fr-FR" dirty="0"/>
              <a:t>affaire </a:t>
            </a:r>
            <a:r>
              <a:rPr lang="fr-FR" dirty="0" err="1"/>
              <a:t>PetroBras</a:t>
            </a:r>
            <a:r>
              <a:rPr lang="fr-FR" dirty="0"/>
              <a:t> ou « Lava </a:t>
            </a:r>
            <a:r>
              <a:rPr lang="fr-FR" dirty="0" err="1"/>
              <a:t>Jato</a:t>
            </a:r>
            <a:r>
              <a:rPr lang="fr-FR" dirty="0"/>
              <a:t> » à partir de mars 2014</a:t>
            </a:r>
            <a:r>
              <a:rPr lang="fr-FR" dirty="0" smtClean="0"/>
              <a:t>. Après impeachment de </a:t>
            </a:r>
            <a:r>
              <a:rPr lang="fr-FR" dirty="0" err="1" smtClean="0"/>
              <a:t>Dilma</a:t>
            </a:r>
            <a:r>
              <a:rPr lang="fr-FR" dirty="0" smtClean="0"/>
              <a:t> </a:t>
            </a:r>
            <a:r>
              <a:rPr lang="fr-FR" dirty="0" err="1" smtClean="0"/>
              <a:t>Rousseff</a:t>
            </a:r>
            <a:r>
              <a:rPr lang="fr-FR" dirty="0" smtClean="0"/>
              <a:t> (2016), </a:t>
            </a:r>
            <a:r>
              <a:rPr lang="fr-FR" dirty="0" err="1" smtClean="0"/>
              <a:t>Temer</a:t>
            </a:r>
            <a:r>
              <a:rPr lang="fr-FR" dirty="0" smtClean="0"/>
              <a:t>, puis </a:t>
            </a:r>
            <a:r>
              <a:rPr lang="fr-FR" dirty="0" err="1" smtClean="0"/>
              <a:t>Bolsonaro</a:t>
            </a:r>
            <a:r>
              <a:rPr lang="fr-FR" dirty="0" smtClean="0"/>
              <a:t>. Contestation de la victoire de Lula et tentative de prise de Brasilia.</a:t>
            </a:r>
            <a:endParaRPr lang="fr-FR" b="1" dirty="0"/>
          </a:p>
          <a:p>
            <a:r>
              <a:rPr lang="fr-FR" b="1" dirty="0"/>
              <a:t>Argentine:</a:t>
            </a:r>
            <a:r>
              <a:rPr lang="fr-FR" dirty="0"/>
              <a:t>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Affaire </a:t>
            </a:r>
            <a:r>
              <a:rPr lang="fr-FR" dirty="0" err="1"/>
              <a:t>Nisman</a:t>
            </a:r>
            <a:r>
              <a:rPr lang="fr-FR" dirty="0"/>
              <a:t>, janvier 2015.</a:t>
            </a:r>
          </a:p>
          <a:p>
            <a:pPr marL="285750" indent="-285750">
              <a:buFontTx/>
              <a:buChar char="-"/>
            </a:pPr>
            <a:r>
              <a:rPr lang="fr-FR" dirty="0"/>
              <a:t>Directeur de cabinet de Christina Kirchner, </a:t>
            </a:r>
            <a:r>
              <a:rPr lang="es-ES" dirty="0"/>
              <a:t>Jorge </a:t>
            </a:r>
            <a:r>
              <a:rPr lang="es-ES" dirty="0" err="1"/>
              <a:t>Capitanich</a:t>
            </a:r>
            <a:r>
              <a:rPr lang="es-ES" dirty="0"/>
              <a:t>, </a:t>
            </a:r>
            <a:r>
              <a:rPr lang="es-ES" dirty="0" err="1"/>
              <a:t>accuse</a:t>
            </a:r>
            <a:r>
              <a:rPr lang="es-ES" dirty="0"/>
              <a:t> de «</a:t>
            </a:r>
            <a:r>
              <a:rPr lang="es-ES" dirty="0" err="1"/>
              <a:t>putchiste</a:t>
            </a:r>
            <a:r>
              <a:rPr lang="es-ES" dirty="0"/>
              <a:t>» une </a:t>
            </a:r>
            <a:r>
              <a:rPr lang="es-ES" dirty="0" err="1"/>
              <a:t>juge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enquête</a:t>
            </a:r>
            <a:r>
              <a:rPr lang="es-ES" dirty="0"/>
              <a:t> sur les </a:t>
            </a:r>
            <a:r>
              <a:rPr lang="es-ES" dirty="0" err="1"/>
              <a:t>comptes</a:t>
            </a:r>
            <a:r>
              <a:rPr lang="es-ES" dirty="0"/>
              <a:t> </a:t>
            </a:r>
            <a:r>
              <a:rPr lang="es-ES" dirty="0" err="1"/>
              <a:t>d’un</a:t>
            </a:r>
            <a:r>
              <a:rPr lang="es-ES" dirty="0"/>
              <a:t> hotel </a:t>
            </a:r>
            <a:r>
              <a:rPr lang="es-ES" dirty="0" err="1"/>
              <a:t>appartenant</a:t>
            </a:r>
            <a:r>
              <a:rPr lang="es-ES" dirty="0"/>
              <a:t> à la </a:t>
            </a:r>
            <a:r>
              <a:rPr lang="es-ES" dirty="0" err="1"/>
              <a:t>présidente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-</a:t>
            </a:r>
            <a:r>
              <a:rPr lang="es-ES" dirty="0" err="1" smtClean="0"/>
              <a:t>Crise</a:t>
            </a:r>
            <a:r>
              <a:rPr lang="es-ES" dirty="0" smtClean="0"/>
              <a:t> du </a:t>
            </a:r>
            <a:r>
              <a:rPr lang="es-ES" dirty="0" err="1" smtClean="0"/>
              <a:t>kirchnerisme</a:t>
            </a:r>
            <a:r>
              <a:rPr lang="es-ES" dirty="0" smtClean="0"/>
              <a:t> =&gt; </a:t>
            </a:r>
            <a:r>
              <a:rPr lang="es-ES" dirty="0" err="1" smtClean="0"/>
              <a:t>avènement</a:t>
            </a:r>
            <a:r>
              <a:rPr lang="es-ES" dirty="0" smtClean="0"/>
              <a:t> de Javier </a:t>
            </a:r>
            <a:r>
              <a:rPr lang="es-ES" dirty="0" err="1" smtClean="0"/>
              <a:t>Milei</a:t>
            </a:r>
            <a:endParaRPr lang="es-ES" dirty="0" smtClean="0"/>
          </a:p>
          <a:p>
            <a:r>
              <a:rPr lang="es-ES" b="1" dirty="0" smtClean="0"/>
              <a:t>Chili: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Kast</a:t>
            </a:r>
            <a:r>
              <a:rPr lang="es-ES" dirty="0" smtClean="0"/>
              <a:t> </a:t>
            </a:r>
            <a:r>
              <a:rPr lang="es-ES" dirty="0" err="1" smtClean="0"/>
              <a:t>défait</a:t>
            </a:r>
            <a:r>
              <a:rPr lang="es-ES" dirty="0" smtClean="0"/>
              <a:t> en 2021 </a:t>
            </a:r>
            <a:r>
              <a:rPr lang="es-ES" dirty="0" err="1" smtClean="0"/>
              <a:t>mais</a:t>
            </a:r>
            <a:r>
              <a:rPr lang="es-ES" dirty="0" smtClean="0"/>
              <a:t> son </a:t>
            </a:r>
            <a:r>
              <a:rPr lang="es-ES" dirty="0" err="1" smtClean="0"/>
              <a:t>parti</a:t>
            </a:r>
            <a:r>
              <a:rPr lang="es-ES" dirty="0" smtClean="0"/>
              <a:t> </a:t>
            </a:r>
            <a:r>
              <a:rPr lang="es-ES" dirty="0" err="1" smtClean="0"/>
              <a:t>sort</a:t>
            </a:r>
            <a:r>
              <a:rPr lang="es-ES" dirty="0" smtClean="0"/>
              <a:t> premier des </a:t>
            </a:r>
            <a:r>
              <a:rPr lang="es-ES" dirty="0" err="1" smtClean="0"/>
              <a:t>élections</a:t>
            </a:r>
            <a:r>
              <a:rPr lang="es-ES" dirty="0" smtClean="0"/>
              <a:t> </a:t>
            </a:r>
            <a:r>
              <a:rPr lang="es-ES" dirty="0" err="1" smtClean="0"/>
              <a:t>pour</a:t>
            </a:r>
            <a:r>
              <a:rPr lang="es-ES" dirty="0" smtClean="0"/>
              <a:t> les </a:t>
            </a:r>
            <a:r>
              <a:rPr lang="es-ES" dirty="0" err="1" smtClean="0"/>
              <a:t>délégués</a:t>
            </a:r>
            <a:r>
              <a:rPr lang="es-ES" dirty="0" smtClean="0"/>
              <a:t> de la </a:t>
            </a:r>
            <a:r>
              <a:rPr lang="es-ES" dirty="0" err="1" smtClean="0"/>
              <a:t>nouvelle</a:t>
            </a:r>
            <a:r>
              <a:rPr lang="es-ES" dirty="0" smtClean="0"/>
              <a:t> </a:t>
            </a:r>
            <a:r>
              <a:rPr lang="es-ES" dirty="0" err="1" smtClean="0"/>
              <a:t>constituante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Picture 5" descr="javier-milei-bloomberg-interview-stock-1634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51" y="2087692"/>
            <a:ext cx="3823849" cy="3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8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235" y="1304496"/>
            <a:ext cx="5791200" cy="896208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/>
              <a:t>I- Une alternance gauche-droite dans la région ?</a:t>
            </a:r>
            <a:br>
              <a:rPr lang="fr-FR" b="1" dirty="0"/>
            </a:br>
            <a:r>
              <a:rPr lang="fr-FR" sz="3100" cap="none" dirty="0" smtClean="0">
                <a:solidFill>
                  <a:srgbClr val="000000"/>
                </a:solidFill>
              </a:rPr>
              <a:t>A/ L’antécédent paraguayen</a:t>
            </a:r>
            <a:br>
              <a:rPr lang="fr-FR" sz="3100" cap="none" dirty="0" smtClean="0">
                <a:solidFill>
                  <a:srgbClr val="000000"/>
                </a:solidFill>
              </a:rPr>
            </a:br>
            <a:r>
              <a:rPr lang="fr-FR" sz="3100" cap="none" dirty="0" smtClean="0">
                <a:solidFill>
                  <a:srgbClr val="000000"/>
                </a:solidFill>
              </a:rPr>
              <a:t>B/ Le </a:t>
            </a:r>
            <a:r>
              <a:rPr lang="fr-FR" sz="3100" cap="none" dirty="0" err="1" smtClean="0">
                <a:solidFill>
                  <a:srgbClr val="000000"/>
                </a:solidFill>
              </a:rPr>
              <a:t>kirchnerisme</a:t>
            </a:r>
            <a:r>
              <a:rPr lang="fr-FR" sz="3100" cap="none" dirty="0" smtClean="0">
                <a:solidFill>
                  <a:srgbClr val="000000"/>
                </a:solidFill>
              </a:rPr>
              <a:t> en crise</a:t>
            </a:r>
            <a:endParaRPr lang="fr-FR" sz="3100" cap="none" dirty="0">
              <a:solidFill>
                <a:srgbClr val="00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F7E36A16-3F7A-C24B-9DC2-A3A7996A288C}"/>
              </a:ext>
            </a:extLst>
          </p:cNvPr>
          <p:cNvSpPr txBox="1"/>
          <p:nvPr/>
        </p:nvSpPr>
        <p:spPr>
          <a:xfrm>
            <a:off x="565235" y="2241352"/>
            <a:ext cx="3816424" cy="3046988"/>
          </a:xfrm>
          <a:prstGeom prst="rect">
            <a:avLst/>
          </a:prstGeom>
          <a:solidFill>
            <a:srgbClr val="00B0F0">
              <a:alpha val="1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/>
              <a:t>Argentine : </a:t>
            </a:r>
            <a:r>
              <a:rPr lang="fr-FR" sz="2400" b="1" i="1" dirty="0" err="1" smtClean="0"/>
              <a:t>Maurico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Macri</a:t>
            </a:r>
            <a:r>
              <a:rPr lang="fr-FR" sz="2400" b="1" i="1" dirty="0"/>
              <a:t> </a:t>
            </a:r>
            <a:r>
              <a:rPr lang="fr-FR" sz="2400" b="1" i="1" dirty="0" smtClean="0"/>
              <a:t>(2015-2019); retour des péronistes (Alberto Fernández, 2019-2023); Javier </a:t>
            </a:r>
            <a:r>
              <a:rPr lang="fr-FR" sz="2400" b="1" i="1" dirty="0" err="1" smtClean="0"/>
              <a:t>Milei</a:t>
            </a:r>
            <a:r>
              <a:rPr lang="fr-FR" sz="2400" b="1" i="1" dirty="0" smtClean="0"/>
              <a:t>: favori aux élections générales d’octobre 2022 Vs. </a:t>
            </a:r>
            <a:r>
              <a:rPr lang="fr-FR" sz="2400" b="1" i="1" dirty="0"/>
              <a:t>Sergio </a:t>
            </a:r>
            <a:r>
              <a:rPr lang="fr-FR" sz="2400" b="1" i="1" dirty="0" smtClean="0"/>
              <a:t>Massa (péroniste)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67075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14486DD-A266-5F42-BD57-DEF4A01E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Espace réservé du contenu 8">
            <a:extLst>
              <a:ext uri="{FF2B5EF4-FFF2-40B4-BE49-F238E27FC236}">
                <a16:creationId xmlns="" xmlns:a16="http://schemas.microsoft.com/office/drawing/2014/main" id="{5A58AB0C-CDA8-5348-BE32-5E686DDB5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688"/>
            <a:ext cx="8455968" cy="4650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324" y="6000294"/>
            <a:ext cx="298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A/ Le kirchnerisme en crise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952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FBDDF8-82E4-FC44-AA31-37A1DFDF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des cours peso/dollar</a:t>
            </a:r>
          </a:p>
        </p:txBody>
      </p:sp>
      <p:pic>
        <p:nvPicPr>
          <p:cNvPr id="4" name="Picture 3" descr="Capture d’écran 2023-10-25 à 15.5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966373"/>
            <a:ext cx="58801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4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="" xmlns:a16="http://schemas.microsoft.com/office/drawing/2014/main" id="{80ED0835-A3C6-7D4B-982A-341966A54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28" y="4433213"/>
            <a:ext cx="4173595" cy="2190397"/>
          </a:xfrm>
        </p:spPr>
      </p:pic>
      <p:sp>
        <p:nvSpPr>
          <p:cNvPr id="10" name="Titre 9">
            <a:extLst>
              <a:ext uri="{FF2B5EF4-FFF2-40B4-BE49-F238E27FC236}">
                <a16:creationId xmlns="" xmlns:a16="http://schemas.microsoft.com/office/drawing/2014/main" id="{12F4F7F4-5F74-6A46-9B27-5960F42E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63807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Résultats </a:t>
            </a:r>
            <a:r>
              <a:rPr lang="fr-FR" sz="2400" dirty="0" smtClean="0"/>
              <a:t>des élections présidentielles argentines, 2015 et 2019</a:t>
            </a:r>
            <a:endParaRPr lang="fr-FR" sz="2400" dirty="0"/>
          </a:p>
        </p:txBody>
      </p:sp>
      <p:pic>
        <p:nvPicPr>
          <p:cNvPr id="2" name="Picture 1" descr="Capture d’écran 2023-10-25 à 15.52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789"/>
            <a:ext cx="5003027" cy="38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4296" cy="709961"/>
          </a:xfrm>
        </p:spPr>
        <p:txBody>
          <a:bodyPr>
            <a:normAutofit fontScale="90000"/>
          </a:bodyPr>
          <a:lstStyle/>
          <a:p>
            <a:r>
              <a:rPr lang="es-ES_tradnl" sz="2400" dirty="0" err="1" smtClean="0"/>
              <a:t>Elections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primaires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argentine</a:t>
            </a:r>
            <a:r>
              <a:rPr lang="es-ES_tradnl" sz="2400" dirty="0" smtClean="0"/>
              <a:t> </a:t>
            </a:r>
            <a:r>
              <a:rPr lang="es-ES_tradnl" sz="2400" dirty="0" smtClean="0"/>
              <a:t>2023 et premier tour </a:t>
            </a:r>
            <a:r>
              <a:rPr lang="es-ES_tradnl" sz="2400" dirty="0" err="1" smtClean="0"/>
              <a:t>élection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présidentielle</a:t>
            </a:r>
            <a:endParaRPr lang="es-ES_tradnl" sz="2400" dirty="0"/>
          </a:p>
        </p:txBody>
      </p:sp>
      <p:pic>
        <p:nvPicPr>
          <p:cNvPr id="4" name="Picture 3" descr="Capture d’écran 2023-09-06 à 15.4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862679"/>
            <a:ext cx="4179194" cy="2825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585" y="3989891"/>
            <a:ext cx="115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Primaires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8095" y="1641487"/>
            <a:ext cx="14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Premier tour</a:t>
            </a:r>
            <a:endParaRPr lang="fr-FR" dirty="0"/>
          </a:p>
        </p:txBody>
      </p:sp>
      <p:pic>
        <p:nvPicPr>
          <p:cNvPr id="6" name="Picture 5" descr="Capture d’écran 2023-10-25 à 15.55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67" y="2397976"/>
            <a:ext cx="3553767" cy="39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4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8518"/>
            <a:ext cx="5791200" cy="1371600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/>
              <a:t>I- Une alternance gauche-droite dans la région ?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i="1" dirty="0" smtClean="0"/>
              <a:t>C- Du traumatisme brésilien à l’alternance douce uruguayenne</a:t>
            </a:r>
            <a:endParaRPr lang="fr-FR" i="1" dirty="0"/>
          </a:p>
          <a:p>
            <a:pPr marL="0" indent="0">
              <a:buNone/>
            </a:pPr>
            <a:endParaRPr lang="fr-FR" b="1" i="1" dirty="0"/>
          </a:p>
          <a:p>
            <a:pPr marL="0" indent="0">
              <a:buNone/>
            </a:pPr>
            <a:endParaRPr lang="fr-FR" b="1" i="1" dirty="0"/>
          </a:p>
          <a:p>
            <a:pPr marL="0" lvl="0" indent="0">
              <a:buNone/>
            </a:pPr>
            <a:endParaRPr lang="fr-FR" b="1" i="1" dirty="0"/>
          </a:p>
          <a:p>
            <a:pPr marL="0" lvl="0" indent="0">
              <a:buNone/>
            </a:pPr>
            <a:endParaRPr lang="fr-FR" b="1" i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10">
            <a:extLst>
              <a:ext uri="{FF2B5EF4-FFF2-40B4-BE49-F238E27FC236}">
                <a16:creationId xmlns="" xmlns:a16="http://schemas.microsoft.com/office/drawing/2014/main" id="{DE160614-4D3C-BE49-BF04-FC13E23535B8}"/>
              </a:ext>
            </a:extLst>
          </p:cNvPr>
          <p:cNvSpPr txBox="1"/>
          <p:nvPr/>
        </p:nvSpPr>
        <p:spPr>
          <a:xfrm>
            <a:off x="4931683" y="2269564"/>
            <a:ext cx="3243034" cy="2769989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 </a:t>
            </a:r>
            <a:r>
              <a:rPr lang="fr-FR" sz="2400" b="1" i="1" dirty="0" smtClean="0"/>
              <a:t>Michel </a:t>
            </a:r>
            <a:r>
              <a:rPr lang="fr-FR" sz="2400" b="1" i="1" dirty="0" err="1" smtClean="0"/>
              <a:t>Temer</a:t>
            </a:r>
            <a:r>
              <a:rPr lang="fr-FR" sz="2400" b="1" i="1" dirty="0" smtClean="0"/>
              <a:t>, PMDB (2016-2019);</a:t>
            </a:r>
            <a:endParaRPr lang="fr-FR" sz="2400" b="1" i="1" dirty="0"/>
          </a:p>
          <a:p>
            <a:r>
              <a:rPr lang="fr-FR" sz="2400" b="1" i="1" dirty="0" err="1" smtClean="0"/>
              <a:t>Jair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Bolsonaro</a:t>
            </a:r>
            <a:r>
              <a:rPr lang="fr-FR" sz="2400" b="1" i="1" dirty="0" smtClean="0"/>
              <a:t> (2019-2022): véritable traumatisme</a:t>
            </a:r>
            <a:endParaRPr lang="fr-FR" sz="2400" b="1" i="1" dirty="0"/>
          </a:p>
          <a:p>
            <a:r>
              <a:rPr lang="fr-FR" sz="2400" dirty="0" smtClean="0"/>
              <a:t>Uruguay: Luis </a:t>
            </a:r>
            <a:r>
              <a:rPr lang="fr-FR" sz="2400" dirty="0" err="1" smtClean="0"/>
              <a:t>Lacalle</a:t>
            </a:r>
            <a:r>
              <a:rPr lang="fr-FR" sz="2400" dirty="0" smtClean="0"/>
              <a:t> (parti blanc)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B641FE02-A1DB-EE44-AAC2-D66A70312EDC}"/>
              </a:ext>
            </a:extLst>
          </p:cNvPr>
          <p:cNvSpPr txBox="1"/>
          <p:nvPr/>
        </p:nvSpPr>
        <p:spPr>
          <a:xfrm>
            <a:off x="613878" y="5288340"/>
            <a:ext cx="7560839" cy="1200328"/>
          </a:xfrm>
          <a:prstGeom prst="rect">
            <a:avLst/>
          </a:prstGeom>
          <a:solidFill>
            <a:srgbClr val="FFC000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 </a:t>
            </a:r>
            <a:r>
              <a:rPr lang="fr-FR" sz="2400" b="1" i="1" dirty="0" smtClean="0"/>
              <a:t>Pedro </a:t>
            </a:r>
            <a:r>
              <a:rPr lang="fr-FR" sz="2400" b="1" i="1" dirty="0"/>
              <a:t>Pablo </a:t>
            </a:r>
            <a:r>
              <a:rPr lang="fr-FR" sz="2400" b="1" i="1" dirty="0" err="1"/>
              <a:t>Kuczynski</a:t>
            </a:r>
            <a:r>
              <a:rPr lang="fr-FR" sz="2400" b="1" i="1" dirty="0"/>
              <a:t> (PPK) du parti </a:t>
            </a:r>
            <a:r>
              <a:rPr lang="fr-FR" sz="2400" b="1" i="1" dirty="0" err="1"/>
              <a:t>Peruanos</a:t>
            </a:r>
            <a:r>
              <a:rPr lang="fr-FR" sz="2400" b="1" i="1" dirty="0"/>
              <a:t> </a:t>
            </a:r>
            <a:r>
              <a:rPr lang="fr-FR" sz="2400" b="1" i="1" dirty="0" err="1"/>
              <a:t>Por</a:t>
            </a:r>
            <a:r>
              <a:rPr lang="fr-FR" sz="2400" b="1" i="1" dirty="0"/>
              <a:t> el </a:t>
            </a:r>
            <a:r>
              <a:rPr lang="fr-FR" sz="2400" b="1" i="1" dirty="0" err="1"/>
              <a:t>Kambio</a:t>
            </a:r>
            <a:r>
              <a:rPr lang="fr-FR" sz="2400" b="1" i="1" dirty="0"/>
              <a:t> (PPK), </a:t>
            </a:r>
            <a:r>
              <a:rPr lang="fr-FR" sz="2400" b="1" i="1" dirty="0" err="1" smtClean="0"/>
              <a:t>Keiko</a:t>
            </a:r>
            <a:r>
              <a:rPr lang="fr-FR" sz="2400" b="1" i="1" dirty="0" smtClean="0"/>
              <a:t> </a:t>
            </a:r>
            <a:r>
              <a:rPr lang="fr-FR" sz="2400" b="1" i="1" dirty="0"/>
              <a:t>Fujimori</a:t>
            </a:r>
            <a:r>
              <a:rPr lang="fr-FR" sz="2400" b="1" i="1" dirty="0" smtClean="0"/>
              <a:t>. Pedro Castillo: destitué et remplacé par Dina </a:t>
            </a:r>
            <a:r>
              <a:rPr lang="fr-FR" sz="2400" b="1" i="1" dirty="0" err="1" smtClean="0"/>
              <a:t>Boluarte</a:t>
            </a:r>
            <a:r>
              <a:rPr lang="fr-FR" sz="2400" b="1" i="1" dirty="0" smtClean="0"/>
              <a:t> 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190399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5CD61E2-4ADF-CD44-AEEB-432A794DAB50}"/>
              </a:ext>
            </a:extLst>
          </p:cNvPr>
          <p:cNvSpPr txBox="1"/>
          <p:nvPr/>
        </p:nvSpPr>
        <p:spPr>
          <a:xfrm>
            <a:off x="446520" y="274638"/>
            <a:ext cx="3816424" cy="954107"/>
          </a:xfrm>
          <a:prstGeom prst="rect">
            <a:avLst/>
          </a:prstGeom>
          <a:solidFill>
            <a:srgbClr val="00B0F0">
              <a:alpha val="1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800" b="1" i="1" dirty="0"/>
              <a:t>Uruguay : </a:t>
            </a:r>
            <a:r>
              <a:rPr lang="fr-FR" sz="2800" dirty="0"/>
              <a:t>Elections du 29 </a:t>
            </a:r>
            <a:r>
              <a:rPr lang="fr-FR" sz="2800" dirty="0" smtClean="0"/>
              <a:t>octobre</a:t>
            </a:r>
            <a:endParaRPr lang="fr-FR" sz="2800" b="1" i="1" dirty="0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="" xmlns:a16="http://schemas.microsoft.com/office/drawing/2014/main" id="{ACA702AB-4E3C-A74B-AA6C-8D8131E8B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311098"/>
            <a:ext cx="6249506" cy="4815066"/>
          </a:xfrm>
        </p:spPr>
      </p:pic>
      <p:pic>
        <p:nvPicPr>
          <p:cNvPr id="15" name="Espace réservé du contenu 13">
            <a:extLst>
              <a:ext uri="{FF2B5EF4-FFF2-40B4-BE49-F238E27FC236}">
                <a16:creationId xmlns="" xmlns:a16="http://schemas.microsoft.com/office/drawing/2014/main" id="{89E31529-4573-5A4B-A794-A968977A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9045"/>
            <a:ext cx="6969586" cy="53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1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2861</TotalTime>
  <Words>160</Words>
  <Application>Microsoft Macintosh PowerPoint</Application>
  <PresentationFormat>On-screen Show (4:3)</PresentationFormat>
  <Paragraphs>40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Essential</vt:lpstr>
      <vt:lpstr>la fin de l’euphorie</vt:lpstr>
      <vt:lpstr>« La fin de l’euphorie » : élections, scandales et recompositions politiques depuis 2012 </vt:lpstr>
      <vt:lpstr>I- Une alternance gauche-droite dans la région ? A/ L’antécédent paraguayen B/ Le kirchnerisme en crise</vt:lpstr>
      <vt:lpstr>PowerPoint Presentation</vt:lpstr>
      <vt:lpstr>Evolution des cours peso/dollar</vt:lpstr>
      <vt:lpstr>Résultats des élections présidentielles argentines, 2015 et 2019</vt:lpstr>
      <vt:lpstr>Elections primaires, argentine 2023 et premier tour élection présidentielle</vt:lpstr>
      <vt:lpstr>I- Une alternance gauche-droite dans la région ? </vt:lpstr>
      <vt:lpstr>PowerPoint Presentation</vt:lpstr>
      <vt:lpstr>PowerPoint Presentation</vt:lpstr>
      <vt:lpstr>II- Des situations incertaines? </vt:lpstr>
      <vt:lpstr>PowerPoint Presentation</vt:lpstr>
      <vt:lpstr>PowerPoint Presentation</vt:lpstr>
      <vt:lpstr>PowerPoint Presentation</vt:lpstr>
      <vt:lpstr>PowerPoint Presentation</vt:lpstr>
      <vt:lpstr> Résultats élections présidentielles  boliviennes 20 octobre 2019  18 octobre 2020   </vt:lpstr>
      <vt:lpstr>II- Causes du « tournant de droite 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 Le discrédit des élites politiques C- La recomposition des droites extrêmes 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« virage à gauche » de l’Amérique latine </dc:title>
  <dc:creator>Angelos Dalachanis</dc:creator>
  <cp:lastModifiedBy>Angelos Dalachanis</cp:lastModifiedBy>
  <cp:revision>47</cp:revision>
  <dcterms:created xsi:type="dcterms:W3CDTF">2023-09-05T10:00:08Z</dcterms:created>
  <dcterms:modified xsi:type="dcterms:W3CDTF">2023-10-25T13:58:19Z</dcterms:modified>
</cp:coreProperties>
</file>