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27E638-2ED5-119B-5879-97129A9AC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11A255-4F22-1394-6D82-67D979FFD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1CDA59-B29A-DC49-E33F-E70821BD9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A79D-C18B-498D-9AC5-819AB9ED6E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362433-DF8F-1484-5C11-9CF6C393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8A996F-2F34-3117-6382-49217B6D9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5F7D-8499-4308-A13F-6A946F4F2A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08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88B176-D06F-EF51-AEDD-057E619CB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C955C7-57F4-7136-4DE3-7E0358D66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CC64D3-385F-B82D-12D9-FD1BB8AD3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A79D-C18B-498D-9AC5-819AB9ED6E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E50102-B6F0-7B0B-1318-729D93B0E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5558C6-A24F-D053-C0CD-BA4767858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5F7D-8499-4308-A13F-6A946F4F2A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78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87F2398-A446-9E7B-41BA-E9A189B2E7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41C929E-734A-B2F8-093B-BD663BA0F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ED67A6-6316-2151-F5A0-8B7ED3860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A79D-C18B-498D-9AC5-819AB9ED6E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CCB705-AB32-47B4-3D50-B528BD79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9A411D-32F0-17BE-15BA-6B052CD9F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5F7D-8499-4308-A13F-6A946F4F2A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26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8D9D1A-016E-5A22-755F-63C0552C6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F7F2A8-675C-08CD-183A-872E2A113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8C72A5-E3F1-EB95-CD74-DC5D3B217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A79D-C18B-498D-9AC5-819AB9ED6E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783611-2931-D1CD-830C-7C0542569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C71AA8-9BA6-607E-59D7-C2E1EBFC8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5F7D-8499-4308-A13F-6A946F4F2A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81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76265F-F90F-D185-1A48-7CF54924E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404A1A-A97A-A810-817B-C59AE9800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D18935-714E-7E11-D742-6DF7D98BC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A79D-C18B-498D-9AC5-819AB9ED6E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A30E28-5CE7-370D-0EBB-F4029C36B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6EF6B0-484A-1B34-5169-D183B448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5F7D-8499-4308-A13F-6A946F4F2A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34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0FA883-9B14-810D-7A8C-0684F8616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16E169-66E0-E33C-B44B-33483629D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202E06-BEE0-34BB-DCC2-52420C298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93EFA1-96A7-4CD0-EFEC-04B7C122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A79D-C18B-498D-9AC5-819AB9ED6E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74E650-E6F9-D925-4551-4CD0B4152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06A05D7-744E-4A53-88F9-81CAF9216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5F7D-8499-4308-A13F-6A946F4F2A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41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83439B-BE4D-EA78-DE9B-658D0CF5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841D39-065D-9881-51D2-40394A84C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FBE1724-3B7A-0FAF-CA06-182F9E8BF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CADC0B6-240B-E5A6-CC5F-93C04F3754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E03085-BA50-4EB0-BA54-A04336AE98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6C7D9A9-86EA-427D-1C0E-FE2AD6F8C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A79D-C18B-498D-9AC5-819AB9ED6E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FAD2085-8EA0-BFDB-4DC8-CDEE9F7B6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227CBA9-224E-155F-B1C6-CA483BE62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5F7D-8499-4308-A13F-6A946F4F2A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04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AC59D5-F1BB-B0E0-2981-9302F0DB2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16C0600-1EAE-639F-5FA0-4520277AE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A79D-C18B-498D-9AC5-819AB9ED6E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52AD6FA-B405-1ADB-D0D5-98C594F8F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C60712B-7928-FE9A-0F17-52458C25B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5F7D-8499-4308-A13F-6A946F4F2A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39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68179BD-F391-B94A-AE4D-5E04A6464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A79D-C18B-498D-9AC5-819AB9ED6E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8AC23C4-EF5E-D600-83C6-14DDE45B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954B58A-6FB9-CFFD-3C05-EAEAA795B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5F7D-8499-4308-A13F-6A946F4F2A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60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42FC32-119F-43EA-30D9-E18E2E8BC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3BFB85-3B7D-65A3-8920-77CAFAF0F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1FDA3E-202B-4DA3-E4D4-E5F07C9FA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EF0D99-567D-7BD1-CF1F-6C69CAB76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A79D-C18B-498D-9AC5-819AB9ED6E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540856-CCFD-5965-B776-6EE029E6F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3E61BB-A4EC-41EF-382D-79FF46BDF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5F7D-8499-4308-A13F-6A946F4F2A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42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C61512-5C7C-7D80-E340-6FE56027E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6FBD5C0-5E44-2038-419C-4AD33D1B67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12EF089-3AE6-2100-C289-4A472B056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195FB6-CB09-55B5-3B2F-AE9E891D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A79D-C18B-498D-9AC5-819AB9ED6E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41664C-CB60-4C56-BFFF-3E94C15EE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F4EBE9-C7C8-18AB-1E50-2C4D64215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5F7D-8499-4308-A13F-6A946F4F2A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22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5D25231-48B9-D837-64D0-60CBADFFC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AAE42C-6556-7B21-D00C-B47582A71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C6A8C8-F11B-0DC8-4D65-46997CA45A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DA79D-C18B-498D-9AC5-819AB9ED6E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30CE6A-98C7-ACB6-D703-EF0466D27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1013DD-3E73-1E28-BEEF-E6C91ECC2B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45F7D-8499-4308-A13F-6A946F4F2A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85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0FFD9F-D931-0787-65BA-9D32B2E0B9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COURS DE VBA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E71A0C-3319-A8F8-EB30-20FDF79E8F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V. Monfort</a:t>
            </a:r>
          </a:p>
          <a:p>
            <a:r>
              <a:rPr lang="fr-FR" dirty="0"/>
              <a:t>Université de Paris 1 Panthéon Sorbonne</a:t>
            </a:r>
          </a:p>
        </p:txBody>
      </p:sp>
    </p:spTree>
    <p:extLst>
      <p:ext uri="{BB962C8B-B14F-4D97-AF65-F5344CB8AC3E}">
        <p14:creationId xmlns:p14="http://schemas.microsoft.com/office/powerpoint/2010/main" val="1430663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E74897-4D7E-D20D-BB65-045372FD4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Affectation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CFFCAF-7671-21C6-4ED6-2D082A393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Utilisation du =</a:t>
            </a:r>
          </a:p>
          <a:p>
            <a:r>
              <a:rPr lang="fr-FR" dirty="0"/>
              <a:t>Les autres opérateurs: +,*,/,-,^,&amp;,\ (division entière sans reste), Mod (modulo reste d’une division)</a:t>
            </a:r>
          </a:p>
          <a:p>
            <a:pPr lvl="1"/>
            <a:r>
              <a:rPr lang="fr-FR" dirty="0"/>
              <a:t>Z=12 Mod 5</a:t>
            </a:r>
          </a:p>
          <a:p>
            <a:r>
              <a:rPr lang="fr-FR" dirty="0"/>
              <a:t>Priorité des opérateurs */+- peut être modifiée par des parenthèses.</a:t>
            </a:r>
          </a:p>
        </p:txBody>
      </p:sp>
    </p:spTree>
    <p:extLst>
      <p:ext uri="{BB962C8B-B14F-4D97-AF65-F5344CB8AC3E}">
        <p14:creationId xmlns:p14="http://schemas.microsoft.com/office/powerpoint/2010/main" val="980333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209FA2-69D0-CFEE-6013-20B69BBFC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Travailler avec les tableaux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AA7F0D-7835-163C-02AC-2ACDBE25D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Pour déclarer les tableaux: avec Dim ou Public</a:t>
            </a:r>
          </a:p>
          <a:p>
            <a:pPr lvl="1"/>
            <a:r>
              <a:rPr lang="fr-FR" dirty="0"/>
              <a:t>Dim </a:t>
            </a:r>
            <a:r>
              <a:rPr lang="fr-FR" dirty="0" err="1"/>
              <a:t>MonTableau</a:t>
            </a:r>
            <a:r>
              <a:rPr lang="fr-FR" dirty="0"/>
              <a:t>(1 To 100) As Integer</a:t>
            </a:r>
          </a:p>
          <a:p>
            <a:r>
              <a:rPr lang="fr-FR" dirty="0"/>
              <a:t>Les tableaux multidimensionnels: grille</a:t>
            </a:r>
          </a:p>
          <a:p>
            <a:pPr lvl="1"/>
            <a:r>
              <a:rPr lang="fr-FR" dirty="0"/>
              <a:t>Dim </a:t>
            </a:r>
            <a:r>
              <a:rPr lang="fr-FR" dirty="0" err="1"/>
              <a:t>MonTableau</a:t>
            </a:r>
            <a:r>
              <a:rPr lang="fr-FR" dirty="0"/>
              <a:t>(1 to 9, 1 to 9) As Integer</a:t>
            </a:r>
          </a:p>
          <a:p>
            <a:pPr lvl="1"/>
            <a:r>
              <a:rPr lang="fr-FR" dirty="0" err="1"/>
              <a:t>MonTableau</a:t>
            </a:r>
            <a:r>
              <a:rPr lang="fr-FR" dirty="0"/>
              <a:t>(3,4)=125</a:t>
            </a:r>
          </a:p>
          <a:p>
            <a:r>
              <a:rPr lang="fr-FR" dirty="0"/>
              <a:t>Les tableaux dynamiques: le nombre d’éléments n’est pas connu et extensible</a:t>
            </a:r>
          </a:p>
          <a:p>
            <a:pPr lvl="1"/>
            <a:r>
              <a:rPr lang="fr-FR" dirty="0"/>
              <a:t>Dim </a:t>
            </a:r>
            <a:r>
              <a:rPr lang="fr-FR" dirty="0" err="1"/>
              <a:t>MonTableau</a:t>
            </a:r>
            <a:r>
              <a:rPr lang="fr-FR" dirty="0"/>
              <a:t>() As Integer</a:t>
            </a:r>
          </a:p>
          <a:p>
            <a:pPr lvl="1"/>
            <a:r>
              <a:rPr lang="fr-FR" dirty="0" err="1"/>
              <a:t>Redim</a:t>
            </a:r>
            <a:r>
              <a:rPr lang="fr-FR" dirty="0"/>
              <a:t> </a:t>
            </a:r>
            <a:r>
              <a:rPr lang="fr-FR" dirty="0" err="1"/>
              <a:t>MonTableau</a:t>
            </a:r>
            <a:r>
              <a:rPr lang="fr-FR" dirty="0"/>
              <a:t>(1 to </a:t>
            </a:r>
            <a:r>
              <a:rPr lang="fr-FR" dirty="0" err="1"/>
              <a:t>NombreElements</a:t>
            </a:r>
            <a:r>
              <a:rPr lang="fr-FR" dirty="0"/>
              <a:t>) As Integer =&gt; efface toutes les valeurs du tableau</a:t>
            </a:r>
          </a:p>
          <a:p>
            <a:pPr lvl="1"/>
            <a:r>
              <a:rPr lang="fr-FR" dirty="0" err="1"/>
              <a:t>Redim</a:t>
            </a:r>
            <a:r>
              <a:rPr lang="fr-FR" dirty="0"/>
              <a:t> Preserve </a:t>
            </a:r>
            <a:r>
              <a:rPr lang="fr-FR" dirty="0" err="1"/>
              <a:t>MonTableau</a:t>
            </a:r>
            <a:r>
              <a:rPr lang="fr-FR" dirty="0"/>
              <a:t>(1 to </a:t>
            </a:r>
            <a:r>
              <a:rPr lang="fr-FR" dirty="0" err="1"/>
              <a:t>NombreElements</a:t>
            </a:r>
            <a:r>
              <a:rPr lang="fr-FR" dirty="0"/>
              <a:t>) As Integer =&gt; on conserve les valeurs</a:t>
            </a:r>
          </a:p>
        </p:txBody>
      </p:sp>
    </p:spTree>
    <p:extLst>
      <p:ext uri="{BB962C8B-B14F-4D97-AF65-F5344CB8AC3E}">
        <p14:creationId xmlns:p14="http://schemas.microsoft.com/office/powerpoint/2010/main" val="4198758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52EBE6-7504-7D64-B209-2ACDE1CFD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structures de décision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C220F5-E7B4-0BF0-DBF6-A8695B330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162"/>
            <a:ext cx="10515600" cy="5108713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If </a:t>
            </a:r>
            <a:r>
              <a:rPr lang="fr-FR" i="1" dirty="0"/>
              <a:t>instructions</a:t>
            </a:r>
            <a:r>
              <a:rPr lang="fr-FR" dirty="0"/>
              <a:t> </a:t>
            </a:r>
            <a:r>
              <a:rPr lang="fr-FR" dirty="0" err="1"/>
              <a:t>Then</a:t>
            </a:r>
            <a:r>
              <a:rPr lang="fr-FR" dirty="0"/>
              <a:t> </a:t>
            </a:r>
            <a:r>
              <a:rPr lang="fr-FR" i="1" dirty="0"/>
              <a:t>instructions</a:t>
            </a:r>
            <a:r>
              <a:rPr lang="fr-FR" dirty="0"/>
              <a:t> </a:t>
            </a:r>
            <a:r>
              <a:rPr lang="fr-FR" dirty="0" err="1"/>
              <a:t>Else</a:t>
            </a:r>
            <a:r>
              <a:rPr lang="fr-FR" dirty="0"/>
              <a:t> </a:t>
            </a:r>
            <a:r>
              <a:rPr lang="fr-FR" i="1" dirty="0"/>
              <a:t>instructions E</a:t>
            </a:r>
            <a:r>
              <a:rPr lang="fr-FR" dirty="0"/>
              <a:t>nd If</a:t>
            </a:r>
          </a:p>
          <a:p>
            <a:r>
              <a:rPr lang="fr-FR" dirty="0"/>
              <a:t>If </a:t>
            </a:r>
            <a:r>
              <a:rPr lang="fr-FR" i="1" dirty="0"/>
              <a:t>instructions</a:t>
            </a:r>
            <a:r>
              <a:rPr lang="fr-FR" dirty="0"/>
              <a:t> </a:t>
            </a:r>
            <a:r>
              <a:rPr lang="fr-FR" dirty="0" err="1"/>
              <a:t>Then</a:t>
            </a:r>
            <a:r>
              <a:rPr lang="fr-FR" dirty="0"/>
              <a:t> </a:t>
            </a:r>
            <a:r>
              <a:rPr lang="fr-FR" i="1" dirty="0"/>
              <a:t>instructions </a:t>
            </a:r>
            <a:endParaRPr lang="fr-FR" dirty="0"/>
          </a:p>
          <a:p>
            <a:pPr marL="0" indent="0">
              <a:buNone/>
            </a:pPr>
            <a:r>
              <a:rPr lang="fr-FR" i="1" dirty="0" err="1"/>
              <a:t>Else</a:t>
            </a:r>
            <a:r>
              <a:rPr lang="fr-FR" i="1" dirty="0"/>
              <a:t> If instructions</a:t>
            </a:r>
            <a:r>
              <a:rPr lang="fr-FR" dirty="0"/>
              <a:t> </a:t>
            </a:r>
            <a:r>
              <a:rPr lang="fr-FR" dirty="0" err="1"/>
              <a:t>Then</a:t>
            </a:r>
            <a:r>
              <a:rPr lang="fr-FR" dirty="0"/>
              <a:t> </a:t>
            </a:r>
            <a:r>
              <a:rPr lang="fr-FR" i="1" dirty="0"/>
              <a:t>instructions </a:t>
            </a:r>
          </a:p>
          <a:p>
            <a:pPr marL="0" indent="0">
              <a:buNone/>
            </a:pPr>
            <a:r>
              <a:rPr lang="fr-FR" dirty="0" err="1"/>
              <a:t>Else</a:t>
            </a:r>
            <a:r>
              <a:rPr lang="fr-FR" dirty="0"/>
              <a:t> </a:t>
            </a:r>
            <a:r>
              <a:rPr lang="fr-FR" i="1" dirty="0"/>
              <a:t>instructions E</a:t>
            </a:r>
            <a:r>
              <a:rPr lang="fr-FR" dirty="0"/>
              <a:t>nd If</a:t>
            </a:r>
            <a:endParaRPr lang="fr-FR" i="1" dirty="0"/>
          </a:p>
          <a:p>
            <a:r>
              <a:rPr lang="fr-FR" dirty="0"/>
              <a:t>Select Case </a:t>
            </a:r>
            <a:r>
              <a:rPr lang="fr-FR" i="1" dirty="0" err="1"/>
              <a:t>ExpressionTestée</a:t>
            </a:r>
            <a:endParaRPr lang="fr-FR" i="1" dirty="0"/>
          </a:p>
          <a:p>
            <a:pPr marL="0" indent="0">
              <a:buNone/>
            </a:pPr>
            <a:r>
              <a:rPr lang="fr-FR" dirty="0"/>
              <a:t>	Case </a:t>
            </a:r>
            <a:r>
              <a:rPr lang="fr-FR" i="1" dirty="0" err="1"/>
              <a:t>ListeExpressions</a:t>
            </a:r>
            <a:endParaRPr lang="fr-FR" i="1" dirty="0"/>
          </a:p>
          <a:p>
            <a:pPr marL="0" indent="0">
              <a:buNone/>
            </a:pPr>
            <a:r>
              <a:rPr lang="fr-FR" dirty="0"/>
              <a:t>		</a:t>
            </a:r>
            <a:r>
              <a:rPr lang="fr-FR" i="1" dirty="0"/>
              <a:t>instructions</a:t>
            </a:r>
          </a:p>
          <a:p>
            <a:pPr marL="0" indent="0">
              <a:buNone/>
            </a:pPr>
            <a:r>
              <a:rPr lang="fr-FR" dirty="0"/>
              <a:t>	Case </a:t>
            </a:r>
            <a:r>
              <a:rPr lang="fr-FR" i="1" dirty="0" err="1"/>
              <a:t>ListeExpressions</a:t>
            </a:r>
            <a:endParaRPr lang="fr-FR" i="1" dirty="0"/>
          </a:p>
          <a:p>
            <a:pPr marL="0" indent="0">
              <a:buNone/>
            </a:pPr>
            <a:r>
              <a:rPr lang="fr-FR" dirty="0"/>
              <a:t>		</a:t>
            </a:r>
            <a:r>
              <a:rPr lang="fr-FR" i="1" dirty="0"/>
              <a:t>instructions</a:t>
            </a:r>
          </a:p>
          <a:p>
            <a:pPr marL="0" indent="0">
              <a:buNone/>
            </a:pPr>
            <a:r>
              <a:rPr lang="fr-FR" dirty="0"/>
              <a:t>…</a:t>
            </a:r>
          </a:p>
          <a:p>
            <a:pPr marL="0" indent="0">
              <a:buNone/>
            </a:pPr>
            <a:r>
              <a:rPr lang="fr-FR" dirty="0"/>
              <a:t>	Case </a:t>
            </a:r>
            <a:r>
              <a:rPr lang="fr-FR" dirty="0" err="1"/>
              <a:t>Else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	</a:t>
            </a:r>
            <a:r>
              <a:rPr lang="fr-FR" i="1" dirty="0"/>
              <a:t>instructions</a:t>
            </a:r>
          </a:p>
          <a:p>
            <a:pPr marL="0" indent="0">
              <a:buNone/>
            </a:pPr>
            <a:r>
              <a:rPr lang="fr-FR" dirty="0"/>
              <a:t>End Select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8451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960DB3-B349-E160-6BAC-297CAA296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structures de boucles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EE3FD1-BA6B-5230-5939-F0CB041BC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059"/>
            <a:ext cx="10515600" cy="4823653"/>
          </a:xfrm>
        </p:spPr>
        <p:txBody>
          <a:bodyPr>
            <a:normAutofit lnSpcReduction="1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Do … Loop</a:t>
            </a:r>
          </a:p>
          <a:p>
            <a:pPr marL="457200" lvl="1" indent="0">
              <a:buNone/>
            </a:pPr>
            <a:r>
              <a:rPr lang="fr-FR" dirty="0"/>
              <a:t>      1) </a:t>
            </a:r>
            <a:r>
              <a:rPr lang="fr-FR" b="1" dirty="0"/>
              <a:t>Do </a:t>
            </a:r>
            <a:r>
              <a:rPr lang="fr-FR" b="1" dirty="0" err="1"/>
              <a:t>While</a:t>
            </a:r>
            <a:r>
              <a:rPr lang="fr-FR" b="1" dirty="0"/>
              <a:t> </a:t>
            </a:r>
            <a:r>
              <a:rPr lang="fr-FR" i="1" dirty="0"/>
              <a:t>condition</a:t>
            </a:r>
          </a:p>
          <a:p>
            <a:pPr marL="914400" lvl="2" indent="0">
              <a:buNone/>
            </a:pPr>
            <a:r>
              <a:rPr lang="fr-FR" dirty="0"/>
              <a:t>	</a:t>
            </a:r>
            <a:r>
              <a:rPr lang="fr-FR" i="1" dirty="0"/>
              <a:t>Instructions</a:t>
            </a:r>
          </a:p>
          <a:p>
            <a:pPr marL="914400" lvl="2" indent="0">
              <a:buNone/>
            </a:pPr>
            <a:r>
              <a:rPr lang="fr-FR" sz="2400" b="1" dirty="0"/>
              <a:t>   Loop</a:t>
            </a:r>
          </a:p>
          <a:p>
            <a:pPr marL="457200" lvl="1" indent="0">
              <a:buNone/>
            </a:pPr>
            <a:r>
              <a:rPr lang="fr-FR" dirty="0"/>
              <a:t>      2) </a:t>
            </a:r>
            <a:r>
              <a:rPr lang="fr-FR" b="1" dirty="0"/>
              <a:t>Do</a:t>
            </a:r>
          </a:p>
          <a:p>
            <a:pPr marL="914400" lvl="2" indent="0">
              <a:buNone/>
            </a:pPr>
            <a:r>
              <a:rPr lang="fr-FR" dirty="0"/>
              <a:t>	</a:t>
            </a:r>
            <a:r>
              <a:rPr lang="fr-FR" i="1" dirty="0"/>
              <a:t>Instructions</a:t>
            </a:r>
          </a:p>
          <a:p>
            <a:pPr marL="914400" lvl="2" indent="0">
              <a:buNone/>
            </a:pPr>
            <a:r>
              <a:rPr lang="fr-FR" sz="2400" b="1" dirty="0"/>
              <a:t>  Loop </a:t>
            </a:r>
            <a:r>
              <a:rPr lang="fr-FR" sz="2400" b="1" dirty="0" err="1"/>
              <a:t>While</a:t>
            </a:r>
            <a:r>
              <a:rPr lang="fr-FR" sz="2400" b="1" dirty="0"/>
              <a:t> </a:t>
            </a:r>
            <a:r>
              <a:rPr lang="fr-FR" sz="2400" i="1" dirty="0"/>
              <a:t>condition</a:t>
            </a:r>
          </a:p>
          <a:p>
            <a:pPr marL="457200" lvl="1" indent="0">
              <a:buNone/>
            </a:pPr>
            <a:r>
              <a:rPr lang="fr-FR" b="1" dirty="0"/>
              <a:t>     3) Do </a:t>
            </a:r>
            <a:r>
              <a:rPr lang="fr-FR" b="1" dirty="0" err="1"/>
              <a:t>Until</a:t>
            </a:r>
            <a:r>
              <a:rPr lang="fr-FR" b="1" dirty="0"/>
              <a:t> </a:t>
            </a:r>
            <a:r>
              <a:rPr lang="fr-FR" i="1" dirty="0"/>
              <a:t>condition</a:t>
            </a:r>
          </a:p>
          <a:p>
            <a:pPr marL="914400" lvl="2" indent="0">
              <a:buNone/>
            </a:pPr>
            <a:r>
              <a:rPr lang="fr-FR" dirty="0"/>
              <a:t>	</a:t>
            </a:r>
            <a:r>
              <a:rPr lang="fr-FR" i="1" dirty="0"/>
              <a:t>Instructions</a:t>
            </a:r>
          </a:p>
          <a:p>
            <a:pPr marL="914400" lvl="2" indent="0">
              <a:buNone/>
            </a:pPr>
            <a:r>
              <a:rPr lang="fr-FR" sz="2400" b="1" dirty="0"/>
              <a:t>   Loop</a:t>
            </a:r>
          </a:p>
          <a:p>
            <a:pPr marL="457200" lvl="1" indent="0">
              <a:buNone/>
            </a:pPr>
            <a:r>
              <a:rPr lang="fr-FR" dirty="0"/>
              <a:t>      4) </a:t>
            </a:r>
            <a:r>
              <a:rPr lang="fr-FR" b="1" dirty="0"/>
              <a:t>Do</a:t>
            </a:r>
          </a:p>
          <a:p>
            <a:pPr marL="914400" lvl="2" indent="0">
              <a:buNone/>
            </a:pPr>
            <a:r>
              <a:rPr lang="fr-FR" dirty="0"/>
              <a:t>	</a:t>
            </a:r>
            <a:r>
              <a:rPr lang="fr-FR" i="1" dirty="0"/>
              <a:t>Instructions</a:t>
            </a:r>
          </a:p>
          <a:p>
            <a:pPr marL="914400" lvl="2" indent="0">
              <a:buNone/>
            </a:pPr>
            <a:r>
              <a:rPr lang="fr-FR" sz="2400" b="1" dirty="0"/>
              <a:t>    Loop </a:t>
            </a:r>
            <a:r>
              <a:rPr lang="fr-FR" sz="2400" b="1" dirty="0" err="1"/>
              <a:t>Until</a:t>
            </a:r>
            <a:r>
              <a:rPr lang="fr-FR" sz="2400" b="1" dirty="0"/>
              <a:t> </a:t>
            </a:r>
            <a:r>
              <a:rPr lang="fr-FR" sz="2400" i="1" dirty="0"/>
              <a:t>condition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6882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9F5FCE-432E-D7BE-0051-B6414A794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705"/>
            <a:ext cx="10515600" cy="1325563"/>
          </a:xfrm>
        </p:spPr>
        <p:txBody>
          <a:bodyPr/>
          <a:lstStyle/>
          <a:p>
            <a:r>
              <a:rPr lang="fr-FR" dirty="0"/>
              <a:t>Autres boucles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113CE1-3763-56DD-3E97-7208C6E55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70" y="1278972"/>
            <a:ext cx="10515600" cy="5260976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err="1">
                <a:solidFill>
                  <a:srgbClr val="FF0000"/>
                </a:solidFill>
              </a:rPr>
              <a:t>While</a:t>
            </a:r>
            <a:r>
              <a:rPr lang="fr-FR" b="1" dirty="0">
                <a:solidFill>
                  <a:srgbClr val="FF0000"/>
                </a:solidFill>
              </a:rPr>
              <a:t> … </a:t>
            </a:r>
            <a:r>
              <a:rPr lang="fr-FR" b="1" dirty="0" err="1">
                <a:solidFill>
                  <a:srgbClr val="FF0000"/>
                </a:solidFill>
              </a:rPr>
              <a:t>Wend</a:t>
            </a:r>
            <a:endParaRPr lang="fr-FR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fr-FR" dirty="0"/>
              <a:t>      </a:t>
            </a:r>
            <a:r>
              <a:rPr lang="fr-FR" b="1" dirty="0" err="1"/>
              <a:t>While</a:t>
            </a:r>
            <a:r>
              <a:rPr lang="fr-FR" b="1" dirty="0"/>
              <a:t> </a:t>
            </a:r>
            <a:r>
              <a:rPr lang="fr-FR" i="1" dirty="0"/>
              <a:t>condition</a:t>
            </a:r>
          </a:p>
          <a:p>
            <a:pPr marL="914400" lvl="2" indent="0">
              <a:buNone/>
            </a:pPr>
            <a:r>
              <a:rPr lang="fr-FR" dirty="0"/>
              <a:t>	</a:t>
            </a:r>
            <a:r>
              <a:rPr lang="fr-FR" i="1" dirty="0"/>
              <a:t>Instructions</a:t>
            </a:r>
          </a:p>
          <a:p>
            <a:pPr marL="914400" lvl="2" indent="0">
              <a:buNone/>
            </a:pPr>
            <a:r>
              <a:rPr lang="fr-FR" sz="2400" b="1" dirty="0" err="1"/>
              <a:t>Wend</a:t>
            </a:r>
            <a:endParaRPr lang="fr-FR" sz="2400" b="1" dirty="0"/>
          </a:p>
          <a:p>
            <a:r>
              <a:rPr lang="fr-FR" b="1" dirty="0">
                <a:solidFill>
                  <a:srgbClr val="FF0000"/>
                </a:solidFill>
              </a:rPr>
              <a:t>For … Next</a:t>
            </a:r>
          </a:p>
          <a:p>
            <a:pPr marL="457200" lvl="1" indent="0">
              <a:buNone/>
            </a:pPr>
            <a:r>
              <a:rPr lang="fr-FR" dirty="0"/>
              <a:t>      </a:t>
            </a:r>
            <a:r>
              <a:rPr lang="fr-FR" b="1" dirty="0"/>
              <a:t>For </a:t>
            </a:r>
            <a:r>
              <a:rPr lang="fr-FR" i="1" dirty="0"/>
              <a:t>compteur=départ </a:t>
            </a:r>
            <a:r>
              <a:rPr lang="fr-FR" b="1" i="1" dirty="0"/>
              <a:t>To</a:t>
            </a:r>
            <a:r>
              <a:rPr lang="fr-FR" i="1" dirty="0"/>
              <a:t> fin </a:t>
            </a:r>
            <a:r>
              <a:rPr lang="fr-FR" b="1" i="1" dirty="0" err="1"/>
              <a:t>step</a:t>
            </a:r>
            <a:r>
              <a:rPr lang="fr-FR" i="1" dirty="0"/>
              <a:t> incrément</a:t>
            </a:r>
          </a:p>
          <a:p>
            <a:pPr marL="914400" lvl="2" indent="0">
              <a:buNone/>
            </a:pPr>
            <a:r>
              <a:rPr lang="fr-FR" dirty="0"/>
              <a:t>	</a:t>
            </a:r>
            <a:r>
              <a:rPr lang="fr-FR" i="1" dirty="0"/>
              <a:t>Instructions</a:t>
            </a:r>
          </a:p>
          <a:p>
            <a:pPr marL="914400" lvl="2" indent="0">
              <a:buNone/>
            </a:pPr>
            <a:r>
              <a:rPr lang="fr-FR" sz="2400" b="1" dirty="0"/>
              <a:t>Next</a:t>
            </a:r>
          </a:p>
          <a:p>
            <a:r>
              <a:rPr lang="fr-FR" b="1" dirty="0">
                <a:solidFill>
                  <a:srgbClr val="FF0000"/>
                </a:solidFill>
              </a:rPr>
              <a:t>For … Next</a:t>
            </a:r>
          </a:p>
          <a:p>
            <a:pPr marL="457200" lvl="1" indent="0">
              <a:buNone/>
            </a:pPr>
            <a:r>
              <a:rPr lang="fr-FR" dirty="0"/>
              <a:t>      </a:t>
            </a:r>
            <a:r>
              <a:rPr lang="fr-FR" b="1" dirty="0"/>
              <a:t>For </a:t>
            </a:r>
            <a:r>
              <a:rPr lang="fr-FR" i="1" dirty="0" err="1"/>
              <a:t>element</a:t>
            </a:r>
            <a:r>
              <a:rPr lang="fr-FR" i="1" dirty="0"/>
              <a:t> </a:t>
            </a:r>
            <a:r>
              <a:rPr lang="fr-FR" b="1" i="1" dirty="0"/>
              <a:t>In </a:t>
            </a:r>
            <a:r>
              <a:rPr lang="fr-FR" i="1" dirty="0"/>
              <a:t>groupe</a:t>
            </a:r>
          </a:p>
          <a:p>
            <a:pPr marL="914400" lvl="2" indent="0">
              <a:buNone/>
            </a:pPr>
            <a:r>
              <a:rPr lang="fr-FR" dirty="0"/>
              <a:t>	</a:t>
            </a:r>
            <a:r>
              <a:rPr lang="fr-FR" i="1" dirty="0"/>
              <a:t>Instructions</a:t>
            </a:r>
          </a:p>
          <a:p>
            <a:pPr marL="914400" lvl="2" indent="0">
              <a:buNone/>
            </a:pPr>
            <a:r>
              <a:rPr lang="fr-FR" sz="2400" b="1" dirty="0"/>
              <a:t>Next </a:t>
            </a:r>
            <a:r>
              <a:rPr lang="fr-FR" sz="2200" i="1" dirty="0" err="1"/>
              <a:t>element</a:t>
            </a:r>
            <a:endParaRPr lang="fr-FR" sz="2200" b="1" dirty="0"/>
          </a:p>
          <a:p>
            <a:r>
              <a:rPr lang="fr-FR" b="1" dirty="0" err="1">
                <a:solidFill>
                  <a:srgbClr val="FF0000"/>
                </a:solidFill>
              </a:rPr>
              <a:t>With</a:t>
            </a:r>
            <a:r>
              <a:rPr lang="fr-FR" b="1" dirty="0">
                <a:solidFill>
                  <a:srgbClr val="FF0000"/>
                </a:solidFill>
              </a:rPr>
              <a:t> … End </a:t>
            </a:r>
            <a:r>
              <a:rPr lang="fr-FR" b="1" dirty="0" err="1">
                <a:solidFill>
                  <a:srgbClr val="FF0000"/>
                </a:solidFill>
              </a:rPr>
              <a:t>With</a:t>
            </a:r>
            <a:endParaRPr lang="fr-FR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fr-FR" dirty="0"/>
              <a:t>      </a:t>
            </a:r>
            <a:r>
              <a:rPr lang="fr-FR" b="1" dirty="0" err="1"/>
              <a:t>With</a:t>
            </a:r>
            <a:r>
              <a:rPr lang="fr-FR" b="1" dirty="0"/>
              <a:t> </a:t>
            </a:r>
            <a:r>
              <a:rPr lang="fr-FR" i="1" dirty="0"/>
              <a:t>Object</a:t>
            </a:r>
          </a:p>
          <a:p>
            <a:pPr marL="914400" lvl="2" indent="0">
              <a:buNone/>
            </a:pPr>
            <a:r>
              <a:rPr lang="fr-FR" dirty="0"/>
              <a:t>	</a:t>
            </a:r>
            <a:r>
              <a:rPr lang="fr-FR" i="1" dirty="0"/>
              <a:t>Instructions</a:t>
            </a:r>
          </a:p>
          <a:p>
            <a:pPr marL="914400" lvl="2" indent="0">
              <a:buNone/>
            </a:pPr>
            <a:r>
              <a:rPr lang="fr-FR" sz="2400" b="1" dirty="0"/>
              <a:t>End </a:t>
            </a:r>
            <a:r>
              <a:rPr lang="fr-FR" sz="2400" b="1" dirty="0" err="1"/>
              <a:t>With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573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12E567-9958-538D-9940-D1430E94B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125" y="3232150"/>
            <a:ext cx="10515600" cy="1325563"/>
          </a:xfrm>
        </p:spPr>
        <p:txBody>
          <a:bodyPr/>
          <a:lstStyle/>
          <a:p>
            <a:r>
              <a:rPr lang="fr-FR" dirty="0"/>
              <a:t>Chapitre 1 : Eléments essentiels</a:t>
            </a:r>
          </a:p>
        </p:txBody>
      </p:sp>
    </p:spTree>
    <p:extLst>
      <p:ext uri="{BB962C8B-B14F-4D97-AF65-F5344CB8AC3E}">
        <p14:creationId xmlns:p14="http://schemas.microsoft.com/office/powerpoint/2010/main" val="3053220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273944-0A75-30F4-DB4F-34FD66A00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Commentez votre code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842E15-8EEB-E928-A31A-3D7ADEB9F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commentaire commence par une apostrophe :</a:t>
            </a:r>
            <a:r>
              <a:rPr lang="fr-FR" dirty="0">
                <a:solidFill>
                  <a:srgbClr val="FF0000"/>
                </a:solidFill>
              </a:rPr>
              <a:t> ‘</a:t>
            </a:r>
          </a:p>
          <a:p>
            <a:r>
              <a:rPr lang="fr-FR" dirty="0"/>
              <a:t>Ne pas confondre ‘ avec « 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2C8FBCF-40E0-0AE9-4611-7787E5F81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973611" y="1952036"/>
            <a:ext cx="3305636" cy="514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97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E0FAC7-F608-F93F-0C33-9CED9281C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Variables constantes et types de données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F23AA8-02F8-A3D6-A76C-8CC129803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686"/>
            <a:ext cx="10515600" cy="5034189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Le langage VBA sert principalement à manipuler des données</a:t>
            </a:r>
          </a:p>
          <a:p>
            <a:r>
              <a:rPr lang="fr-FR" dirty="0"/>
              <a:t>Une variable correspond à un emplacement de stockage nommé, situé dans la mémoire de l’ordinateur. Une valeur est affectée à une variable au travers du signe =.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Le nom d’une variable doit toujours commencer par une lettre. Il n’y a pas de différence entre majuscule et minuscule. Les espaces, points et opérateurs mathématiques ne sont pas admis dans un nom de variable. Un nom de variable peut comporter 255 caractères.</a:t>
            </a:r>
          </a:p>
          <a:p>
            <a:r>
              <a:rPr lang="fr-FR" dirty="0"/>
              <a:t>Les mots réservés ne doivent pas être utilisés comme nom de variable.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62A5D69-467F-259D-F235-FD5BD7080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933131" y="1736270"/>
            <a:ext cx="2010056" cy="388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0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E5161C-2A3D-81C7-D8E8-B3CC69E2D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Quels sont les types de données?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77D88D-BDF0-7FD6-F3BF-6F6287CAB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75" y="1606550"/>
            <a:ext cx="10515600" cy="4351338"/>
          </a:xfrm>
        </p:spPr>
        <p:txBody>
          <a:bodyPr/>
          <a:lstStyle/>
          <a:p>
            <a:r>
              <a:rPr lang="fr-FR" dirty="0"/>
              <a:t>Un type de données est la forme sous laquelle un programme stocke les données en mémoire par exemple: entiers, réels, chaines de caractères.</a:t>
            </a:r>
          </a:p>
          <a:p>
            <a:r>
              <a:rPr lang="fr-FR" dirty="0"/>
              <a:t>Il est préférable pour une meilleure performance de nommer le type des variables.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F219FF0-A228-BA6A-01C4-605DA8EC2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013962" y="1254759"/>
            <a:ext cx="3139439" cy="806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068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66B7BF-7848-F1B8-4BF5-7B6CE5563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Déclaration et portée des variables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A1BDC4-B834-655D-0A33-F4E988640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165" y="1461052"/>
            <a:ext cx="11300791" cy="47159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Si on ne déclare pas le type d’une variable utilisée dans une routine VBA, celui-ci utilisera le type par défaut: </a:t>
            </a:r>
            <a:r>
              <a:rPr lang="fr-FR" b="1" dirty="0"/>
              <a:t>Variant</a:t>
            </a:r>
            <a:r>
              <a:rPr lang="fr-FR" dirty="0"/>
              <a:t>. Une donnée « caméléon » : elle change de type selon ce que vous en faites. Les inconvénients majeurs c’est la perte de performance et l’encombrement mémoire</a:t>
            </a:r>
          </a:p>
          <a:p>
            <a:r>
              <a:rPr lang="fr-FR" dirty="0"/>
              <a:t>L’option </a:t>
            </a:r>
            <a:r>
              <a:rPr lang="fr-FR" b="1" dirty="0"/>
              <a:t>Explicit</a:t>
            </a:r>
            <a:r>
              <a:rPr lang="fr-FR" dirty="0"/>
              <a:t> en début de programme et de procédure force à déclarer les variables et donc leur type.</a:t>
            </a:r>
          </a:p>
          <a:p>
            <a:r>
              <a:rPr lang="fr-FR" dirty="0"/>
              <a:t>L’option </a:t>
            </a:r>
            <a:r>
              <a:rPr lang="fr-FR" b="1" dirty="0"/>
              <a:t>Dim</a:t>
            </a:r>
            <a:r>
              <a:rPr lang="fr-FR" dirty="0"/>
              <a:t> permet de déclarer des variables. Par exemple:</a:t>
            </a:r>
          </a:p>
          <a:p>
            <a:pPr lvl="1"/>
            <a:r>
              <a:rPr lang="fr-FR" dirty="0"/>
              <a:t>Dim </a:t>
            </a:r>
            <a:r>
              <a:rPr lang="fr-FR" dirty="0" err="1"/>
              <a:t>VotreNom</a:t>
            </a:r>
            <a:r>
              <a:rPr lang="fr-FR" dirty="0"/>
              <a:t> As String</a:t>
            </a:r>
          </a:p>
          <a:p>
            <a:pPr lvl="1"/>
            <a:r>
              <a:rPr lang="fr-FR" dirty="0"/>
              <a:t>Dim X</a:t>
            </a:r>
          </a:p>
          <a:p>
            <a:pPr marL="0" indent="0">
              <a:buNone/>
            </a:pPr>
            <a:r>
              <a:rPr lang="fr-FR" dirty="0"/>
              <a:t>X est un Variant</a:t>
            </a:r>
          </a:p>
          <a:p>
            <a:r>
              <a:rPr lang="fr-FR" dirty="0"/>
              <a:t>En plus de Dim, le langage VBA reconnait 3 autres modes de déclaration: </a:t>
            </a:r>
            <a:r>
              <a:rPr lang="fr-FR" dirty="0" err="1"/>
              <a:t>Static</a:t>
            </a:r>
            <a:r>
              <a:rPr lang="fr-FR" dirty="0"/>
              <a:t>, Public, </a:t>
            </a:r>
            <a:r>
              <a:rPr lang="fr-FR" dirty="0" err="1"/>
              <a:t>Private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5884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EA0EAC-6A38-8D79-A5A3-315EB3BD3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5280"/>
            <a:ext cx="10515600" cy="4998719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Les variables se situant au niveau procédure (</a:t>
            </a:r>
            <a:r>
              <a:rPr lang="fr-FR" dirty="0" err="1"/>
              <a:t>Sub</a:t>
            </a:r>
            <a:r>
              <a:rPr lang="fr-FR" dirty="0"/>
              <a:t> ou </a:t>
            </a:r>
            <a:r>
              <a:rPr lang="fr-FR" dirty="0" err="1"/>
              <a:t>Function</a:t>
            </a:r>
            <a:r>
              <a:rPr lang="fr-FR" dirty="0"/>
              <a:t>) ne peuvent être utilisées que dans cette procédure dans laquelle elles ont été déclarées. Les variables déclarées au niveau « programme principal » appelant sont connues des programmes appelés.</a:t>
            </a:r>
          </a:p>
          <a:p>
            <a:r>
              <a:rPr lang="fr-FR" dirty="0"/>
              <a:t>Contrairement aux autres langage VBA n’autorise pas la déclaration globale d’un type de données. Par exemple:</a:t>
            </a:r>
          </a:p>
          <a:p>
            <a:pPr lvl="1"/>
            <a:r>
              <a:rPr lang="fr-FR" dirty="0"/>
              <a:t>Dim </a:t>
            </a:r>
            <a:r>
              <a:rPr lang="fr-FR" dirty="0" err="1"/>
              <a:t>i,j,k</a:t>
            </a:r>
            <a:r>
              <a:rPr lang="fr-FR" dirty="0"/>
              <a:t> As Integer =&gt; seul k est un </a:t>
            </a:r>
            <a:r>
              <a:rPr lang="fr-FR" dirty="0" err="1"/>
              <a:t>integer</a:t>
            </a:r>
            <a:r>
              <a:rPr lang="fr-FR" dirty="0"/>
              <a:t>, i et j sont de type Variant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5CC630C8-C53D-B759-17D9-60D9A686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052" y="146464"/>
            <a:ext cx="10515600" cy="1325563"/>
          </a:xfrm>
        </p:spPr>
        <p:txBody>
          <a:bodyPr/>
          <a:lstStyle/>
          <a:p>
            <a:r>
              <a:rPr lang="fr-FR" dirty="0"/>
              <a:t>Déclaration et portée des variables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7C5BE55-28A8-36B0-A5B8-F3D397378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298453" y="-3430977"/>
            <a:ext cx="1454843" cy="1093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958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6D54B7-CA8C-AC11-D8ED-4A85FF04B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variables </a:t>
            </a:r>
            <a:r>
              <a:rPr lang="fr-FR" b="1" dirty="0"/>
              <a:t>public</a:t>
            </a:r>
            <a:r>
              <a:rPr lang="fr-FR" dirty="0"/>
              <a:t>: public rend une variable disponible pour toutes les procédures d’un classeur</a:t>
            </a:r>
          </a:p>
          <a:p>
            <a:r>
              <a:rPr lang="fr-FR" dirty="0"/>
              <a:t>Les variables </a:t>
            </a:r>
            <a:r>
              <a:rPr lang="fr-FR" b="1" dirty="0" err="1"/>
              <a:t>static</a:t>
            </a:r>
            <a:r>
              <a:rPr lang="fr-FR" dirty="0"/>
              <a:t>: à la fin d’une procédure toutes les variables sont réinitialisées. Les variables </a:t>
            </a:r>
            <a:r>
              <a:rPr lang="fr-FR" dirty="0" err="1"/>
              <a:t>static</a:t>
            </a:r>
            <a:r>
              <a:rPr lang="fr-FR" dirty="0"/>
              <a:t> font exception à la règle, elles conservent leur valeur même quand la procédure est terminée.</a:t>
            </a:r>
          </a:p>
          <a:p>
            <a:r>
              <a:rPr lang="fr-FR" dirty="0"/>
              <a:t>Les </a:t>
            </a:r>
            <a:r>
              <a:rPr lang="fr-FR" b="1" dirty="0"/>
              <a:t>constantes</a:t>
            </a:r>
            <a:r>
              <a:rPr lang="fr-FR" dirty="0"/>
              <a:t>: une variable qui ne change jamais de valeur.</a:t>
            </a:r>
          </a:p>
          <a:p>
            <a:pPr lvl="1"/>
            <a:r>
              <a:rPr lang="fr-FR" dirty="0" err="1"/>
              <a:t>Const</a:t>
            </a:r>
            <a:r>
              <a:rPr lang="fr-FR" dirty="0"/>
              <a:t> Taux=.0725</a:t>
            </a:r>
          </a:p>
          <a:p>
            <a:r>
              <a:rPr lang="fr-FR" dirty="0"/>
              <a:t>Excel et VBA contiennent de nombreuses </a:t>
            </a:r>
            <a:r>
              <a:rPr lang="fr-FR" b="1" dirty="0"/>
              <a:t>variables prédéfinies </a:t>
            </a:r>
            <a:r>
              <a:rPr lang="fr-FR" dirty="0"/>
              <a:t>que l on n’a pas à déclarer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5D35B5A6-E692-BF37-046A-6A828BEDC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734"/>
            <a:ext cx="10515600" cy="1325563"/>
          </a:xfrm>
        </p:spPr>
        <p:txBody>
          <a:bodyPr/>
          <a:lstStyle/>
          <a:p>
            <a:r>
              <a:rPr lang="fr-FR" dirty="0"/>
              <a:t>Déclaration et portée des variables</a:t>
            </a:r>
          </a:p>
        </p:txBody>
      </p:sp>
    </p:spTree>
    <p:extLst>
      <p:ext uri="{BB962C8B-B14F-4D97-AF65-F5344CB8AC3E}">
        <p14:creationId xmlns:p14="http://schemas.microsoft.com/office/powerpoint/2010/main" val="3428477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554DF1-0948-EE62-325E-BF5A9F739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Travailler avec les chaines de caractères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38366D-09E5-615E-9F1D-539280944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 VBA on peut travailler avec des chaines de longueur fixe ( dont la longueur est définie) et de longueur variable (longueur non spécifiée)</a:t>
            </a:r>
          </a:p>
          <a:p>
            <a:pPr lvl="1"/>
            <a:r>
              <a:rPr lang="fr-FR" dirty="0"/>
              <a:t>Par exemple:</a:t>
            </a:r>
          </a:p>
          <a:p>
            <a:pPr marL="457200" lvl="1" indent="0">
              <a:buNone/>
            </a:pPr>
            <a:r>
              <a:rPr lang="fr-FR" dirty="0"/>
              <a:t>Dim </a:t>
            </a:r>
            <a:r>
              <a:rPr lang="fr-FR" dirty="0" err="1"/>
              <a:t>MaChaine</a:t>
            </a:r>
            <a:r>
              <a:rPr lang="fr-FR" dirty="0"/>
              <a:t> As String * 50</a:t>
            </a:r>
          </a:p>
          <a:p>
            <a:pPr marL="457200" lvl="1" indent="0">
              <a:buNone/>
            </a:pPr>
            <a:r>
              <a:rPr lang="fr-FR" dirty="0"/>
              <a:t>Dim </a:t>
            </a:r>
            <a:r>
              <a:rPr lang="fr-FR" dirty="0" err="1"/>
              <a:t>VotreChaine</a:t>
            </a:r>
            <a:r>
              <a:rPr lang="fr-FR" dirty="0"/>
              <a:t> As String</a:t>
            </a:r>
          </a:p>
          <a:p>
            <a:r>
              <a:rPr lang="fr-FR" dirty="0"/>
              <a:t>Pour manipuler des dates il existe le mot clé Date</a:t>
            </a:r>
          </a:p>
          <a:p>
            <a:pPr lvl="1"/>
            <a:r>
              <a:rPr lang="fr-FR" dirty="0"/>
              <a:t>Dim Jour As Date</a:t>
            </a:r>
          </a:p>
          <a:p>
            <a:pPr lvl="1"/>
            <a:r>
              <a:rPr lang="fr-FR" dirty="0" err="1"/>
              <a:t>Const</a:t>
            </a:r>
            <a:r>
              <a:rPr lang="fr-FR" dirty="0"/>
              <a:t> Midi=#12:00:00#</a:t>
            </a:r>
          </a:p>
        </p:txBody>
      </p:sp>
    </p:spTree>
    <p:extLst>
      <p:ext uri="{BB962C8B-B14F-4D97-AF65-F5344CB8AC3E}">
        <p14:creationId xmlns:p14="http://schemas.microsoft.com/office/powerpoint/2010/main" val="31189922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819</Words>
  <Application>Microsoft Office PowerPoint</Application>
  <PresentationFormat>Grand écran</PresentationFormat>
  <Paragraphs>110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Thème Office</vt:lpstr>
      <vt:lpstr>COURS DE VBA</vt:lpstr>
      <vt:lpstr>Chapitre 1 : Eléments essentiels</vt:lpstr>
      <vt:lpstr>Commentez votre code</vt:lpstr>
      <vt:lpstr>Variables constantes et types de données</vt:lpstr>
      <vt:lpstr>Quels sont les types de données?</vt:lpstr>
      <vt:lpstr>Déclaration et portée des variables</vt:lpstr>
      <vt:lpstr>Déclaration et portée des variables</vt:lpstr>
      <vt:lpstr>Déclaration et portée des variables</vt:lpstr>
      <vt:lpstr>Travailler avec les chaines de caractères</vt:lpstr>
      <vt:lpstr>Affectation</vt:lpstr>
      <vt:lpstr>Travailler avec les tableaux</vt:lpstr>
      <vt:lpstr>Les structures de décision</vt:lpstr>
      <vt:lpstr>Les structures de boucles</vt:lpstr>
      <vt:lpstr>Autres boucles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VBA</dc:title>
  <dc:creator>MONFORT Valerie</dc:creator>
  <cp:lastModifiedBy>MONFORT Valerie</cp:lastModifiedBy>
  <cp:revision>5</cp:revision>
  <dcterms:created xsi:type="dcterms:W3CDTF">2023-10-28T16:57:08Z</dcterms:created>
  <dcterms:modified xsi:type="dcterms:W3CDTF">2023-11-05T22:23:06Z</dcterms:modified>
</cp:coreProperties>
</file>