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4" r:id="rId1"/>
    <p:sldMasterId id="2147483651" r:id="rId2"/>
  </p:sldMasterIdLst>
  <p:notesMasterIdLst>
    <p:notesMasterId r:id="rId8"/>
  </p:notesMasterIdLst>
  <p:handoutMasterIdLst>
    <p:handoutMasterId r:id="rId9"/>
  </p:handoutMasterIdLst>
  <p:sldIdLst>
    <p:sldId id="262" r:id="rId3"/>
    <p:sldId id="259" r:id="rId4"/>
    <p:sldId id="266" r:id="rId5"/>
    <p:sldId id="295" r:id="rId6"/>
    <p:sldId id="283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843"/>
    <p:restoredTop sz="95781" autoAdjust="0"/>
  </p:normalViewPr>
  <p:slideViewPr>
    <p:cSldViewPr>
      <p:cViewPr varScale="1">
        <p:scale>
          <a:sx n="105" d="100"/>
          <a:sy n="105" d="100"/>
        </p:scale>
        <p:origin x="64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79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2BEDD-D4FA-40C7-B091-7AF07F1C36D9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C0FDF-EADE-4093-9B08-3FA8D2DB32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0560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5FEDB8-F62C-4198-917C-1B769A693059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CD540-7DBA-4F4B-9415-484B6732A6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7717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7CD540-7DBA-4F4B-9415-484B6732A61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8225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7CD540-7DBA-4F4B-9415-484B6732A61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5955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7CD540-7DBA-4F4B-9415-484B6732A614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7584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789040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D2EC-1FEB-4C50-B50B-8D5FD04DF1F6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A5D3-0B12-4EC3-8463-56FABE69EB82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708" y="1988840"/>
            <a:ext cx="5479103" cy="1719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30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11430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D2EC-1FEB-4C50-B50B-8D5FD04DF1F6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A5D3-0B12-4EC3-8463-56FABE69EB82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287" y="3506383"/>
            <a:ext cx="4067946" cy="127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822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5582-9170-4D6E-86CD-EC697FFE3AB2}" type="datetime1">
              <a:rPr lang="fr-FR" smtClean="0"/>
              <a:t>10/11/2023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B6CB-722A-4B8E-9787-9814958463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251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FB79-AC39-4E75-A8D6-6F058E646727}" type="datetime1">
              <a:rPr lang="fr-FR" smtClean="0"/>
              <a:t>10/11/2023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B6CB-722A-4B8E-9787-9814958463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5956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388400"/>
            <a:ext cx="5486400" cy="566738"/>
          </a:xfrm>
        </p:spPr>
        <p:txBody>
          <a:bodyPr anchor="b">
            <a:normAutofit/>
          </a:bodyPr>
          <a:lstStyle>
            <a:lvl1pPr algn="l">
              <a:defRPr sz="1500" b="1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273600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968000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2DB2-84CA-46B2-9284-A4408A596178}" type="datetime1">
              <a:rPr lang="fr-FR" smtClean="0"/>
              <a:t>10/11/2023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B6CB-722A-4B8E-9787-9814958463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7596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</p:spTree>
    <p:extLst>
      <p:ext uri="{BB962C8B-B14F-4D97-AF65-F5344CB8AC3E}">
        <p14:creationId xmlns:p14="http://schemas.microsoft.com/office/powerpoint/2010/main" val="9570688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252520" cy="6957392"/>
          </a:xfrm>
          <a:prstGeom prst="rect">
            <a:avLst/>
          </a:prstGeom>
          <a:solidFill>
            <a:srgbClr val="0032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A8FD2EC-1FEB-4C50-B50B-8D5FD04DF1F6}" type="datetimeFigureOut">
              <a:rPr lang="fr-FR" smtClean="0"/>
              <a:pPr/>
              <a:t>10/11/2023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BA8A5D3-0B12-4EC3-8463-56FABE69EB8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289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25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133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32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F2264EF-EFA7-4C61-BB74-97680F7EC902}" type="datetime1">
              <a:rPr lang="fr-FR" smtClean="0"/>
              <a:t>10/11/2023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32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6D3B6CB-722A-4B8E-9787-9814958463A7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647" y="6309320"/>
            <a:ext cx="1414706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22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5" r:id="rId2"/>
    <p:sldLayoutId id="2147483660" r:id="rId3"/>
    <p:sldLayoutId id="2147483667" r:id="rId4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500" b="1" kern="1200">
          <a:solidFill>
            <a:srgbClr val="00326E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rgbClr val="00326E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>
          <a:solidFill>
            <a:srgbClr val="00326E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rgbClr val="00326E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>
          <a:solidFill>
            <a:srgbClr val="00326E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200" kern="1200">
          <a:solidFill>
            <a:srgbClr val="00326E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aleez.com/w/blog/strategie-cooptation-recrutement" TargetMode="External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-cairn-info.ezpaarse.univ-paris1.fr/recruter-avec-succes--9782100793969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doi-org.ezpaarse.univ-paris1.fr/10.3917/dunod.barab.2018.0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Année 23-24 LP07 Groupe A </a:t>
            </a:r>
            <a:br>
              <a:rPr lang="fr-FR" dirty="0"/>
            </a:br>
            <a:r>
              <a:rPr lang="fr-FR" dirty="0"/>
              <a:t>Cécile de Bernardi</a:t>
            </a:r>
            <a:br>
              <a:rPr lang="fr-FR" dirty="0"/>
            </a:br>
            <a:r>
              <a:rPr lang="fr-FR" dirty="0"/>
              <a:t>Cours n°5</a:t>
            </a:r>
          </a:p>
        </p:txBody>
      </p:sp>
    </p:spTree>
    <p:extLst>
      <p:ext uri="{BB962C8B-B14F-4D97-AF65-F5344CB8AC3E}">
        <p14:creationId xmlns:p14="http://schemas.microsoft.com/office/powerpoint/2010/main" val="164413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13"/>
    </mc:Choice>
    <mc:Fallback xmlns="">
      <p:transition spd="slow" advTm="2513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Calendrier de l’année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5582-9170-4D6E-86CD-EC697FFE3AB2}" type="datetime1">
              <a:rPr lang="fr-FR" smtClean="0"/>
              <a:t>10/11/2023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B6CB-722A-4B8E-9787-9814958463A7}" type="slidenum">
              <a:rPr lang="fr-FR" smtClean="0"/>
              <a:t>2</a:t>
            </a:fld>
            <a:endParaRPr lang="fr-FR"/>
          </a:p>
        </p:txBody>
      </p:sp>
      <p:sp>
        <p:nvSpPr>
          <p:cNvPr id="8" name="Shape 49">
            <a:extLst>
              <a:ext uri="{FF2B5EF4-FFF2-40B4-BE49-F238E27FC236}">
                <a16:creationId xmlns:a16="http://schemas.microsoft.com/office/drawing/2014/main" id="{5F00ED42-477A-284F-8482-E89665DBB9BF}"/>
              </a:ext>
            </a:extLst>
          </p:cNvPr>
          <p:cNvSpPr>
            <a:spLocks noGrp="1"/>
          </p:cNvSpPr>
          <p:nvPr>
            <p:ph idx="1"/>
          </p:nvPr>
        </p:nvSpPr>
        <p:spPr>
          <a:prstGeom prst="rect">
            <a:avLst/>
          </a:prstGeom>
          <a:solidFill>
            <a:srgbClr val="9ED3D7"/>
          </a:solidFill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Char char="■"/>
              <a:defRPr sz="1600" b="1"/>
            </a:pPr>
            <a:endParaRPr dirty="0"/>
          </a:p>
          <a:p>
            <a:pPr>
              <a:buChar char="■"/>
              <a:defRPr sz="1600" b="1">
                <a:solidFill>
                  <a:srgbClr val="FFFFFF"/>
                </a:solidFill>
              </a:defRPr>
            </a:pPr>
            <a:r>
              <a:rPr lang="fr-FR" dirty="0">
                <a:solidFill>
                  <a:schemeClr val="bg1"/>
                </a:solidFill>
              </a:rPr>
              <a:t>Jeu</a:t>
            </a:r>
            <a:r>
              <a:rPr dirty="0">
                <a:solidFill>
                  <a:schemeClr val="bg1"/>
                </a:solidFill>
              </a:rPr>
              <a:t>di </a:t>
            </a:r>
            <a:r>
              <a:rPr lang="fr-FR" dirty="0">
                <a:solidFill>
                  <a:schemeClr val="bg1"/>
                </a:solidFill>
              </a:rPr>
              <a:t>31 août matin</a:t>
            </a:r>
          </a:p>
          <a:p>
            <a:pPr>
              <a:buFont typeface="Wingdings"/>
              <a:buChar char="■"/>
              <a:defRPr sz="1600" b="1">
                <a:solidFill>
                  <a:srgbClr val="FFFFFF"/>
                </a:solidFill>
              </a:defRPr>
            </a:pPr>
            <a:r>
              <a:rPr lang="fr-FR" dirty="0">
                <a:solidFill>
                  <a:schemeClr val="bg1"/>
                </a:solidFill>
              </a:rPr>
              <a:t>Lundi 4 septembre après midi</a:t>
            </a:r>
          </a:p>
          <a:p>
            <a:pPr>
              <a:buFont typeface="Wingdings"/>
              <a:buChar char="■"/>
              <a:defRPr sz="1600" b="1">
                <a:solidFill>
                  <a:srgbClr val="FFFFFF"/>
                </a:solidFill>
              </a:defRPr>
            </a:pPr>
            <a:r>
              <a:rPr lang="fr-FR" dirty="0">
                <a:solidFill>
                  <a:schemeClr val="bg1"/>
                </a:solidFill>
              </a:rPr>
              <a:t>Mercredi 6 septembre après midi</a:t>
            </a:r>
            <a:endParaRPr dirty="0">
              <a:solidFill>
                <a:schemeClr val="bg1"/>
              </a:solidFill>
            </a:endParaRPr>
          </a:p>
          <a:p>
            <a:pPr>
              <a:buChar char="■"/>
              <a:defRPr sz="1600" b="1">
                <a:solidFill>
                  <a:srgbClr val="FFFFFF"/>
                </a:solidFill>
              </a:defRPr>
            </a:pPr>
            <a:r>
              <a:rPr lang="fr-FR" dirty="0">
                <a:solidFill>
                  <a:schemeClr val="bg1"/>
                </a:solidFill>
              </a:rPr>
              <a:t>Mercredi 4 octobre après midi</a:t>
            </a:r>
          </a:p>
          <a:p>
            <a:pPr>
              <a:buChar char="■"/>
              <a:defRPr sz="1600" b="1">
                <a:solidFill>
                  <a:srgbClr val="FFFFFF"/>
                </a:solidFill>
              </a:defRPr>
            </a:pPr>
            <a:r>
              <a:rPr lang="fr-FR" dirty="0">
                <a:solidFill>
                  <a:srgbClr val="FF0000"/>
                </a:solidFill>
              </a:rPr>
              <a:t>Vendredi 10 novembre après midi</a:t>
            </a:r>
          </a:p>
          <a:p>
            <a:pPr>
              <a:buFont typeface="Arial" panose="020B0604020202020204" pitchFamily="34" charset="0"/>
              <a:buChar char="■"/>
              <a:defRPr sz="1600" b="1">
                <a:solidFill>
                  <a:srgbClr val="FFFFFF"/>
                </a:solidFill>
              </a:defRPr>
            </a:pPr>
            <a:r>
              <a:rPr lang="fr-FR" dirty="0"/>
              <a:t>Jeudi 11 janvier après midi</a:t>
            </a:r>
            <a:endParaRPr lang="fr-FR" dirty="0">
              <a:solidFill>
                <a:schemeClr val="bg1"/>
              </a:solidFill>
            </a:endParaRPr>
          </a:p>
          <a:p>
            <a:pPr>
              <a:buChar char="■"/>
              <a:defRPr sz="1600" b="1">
                <a:solidFill>
                  <a:srgbClr val="FFFFFF"/>
                </a:solidFill>
              </a:defRPr>
            </a:pPr>
            <a:r>
              <a:rPr lang="fr-FR" dirty="0"/>
              <a:t>Lundi 29 janvier </a:t>
            </a:r>
            <a:r>
              <a:rPr lang="fr-FR" dirty="0">
                <a:solidFill>
                  <a:schemeClr val="bg1"/>
                </a:solidFill>
              </a:rPr>
              <a:t>matin</a:t>
            </a:r>
            <a:endParaRPr lang="fr-FR" dirty="0"/>
          </a:p>
          <a:p>
            <a:pPr>
              <a:buChar char="■"/>
              <a:defRPr sz="1600" b="1">
                <a:solidFill>
                  <a:srgbClr val="FFFFFF"/>
                </a:solidFill>
              </a:defRPr>
            </a:pPr>
            <a:r>
              <a:rPr lang="fr-FR" dirty="0"/>
              <a:t>Jeu</a:t>
            </a:r>
            <a:r>
              <a:rPr dirty="0"/>
              <a:t>di </a:t>
            </a:r>
            <a:r>
              <a:rPr lang="fr-FR" dirty="0"/>
              <a:t>21 mars après midi</a:t>
            </a:r>
          </a:p>
          <a:p>
            <a:pPr>
              <a:buFont typeface="Wingdings"/>
              <a:buChar char="■"/>
              <a:defRPr sz="1600" b="1">
                <a:solidFill>
                  <a:srgbClr val="FFFFFF"/>
                </a:solidFill>
              </a:defRPr>
            </a:pPr>
            <a:r>
              <a:rPr lang="fr-FR" dirty="0"/>
              <a:t>Mardi 2 avril matin</a:t>
            </a:r>
            <a:endParaRPr dirty="0"/>
          </a:p>
          <a:p>
            <a:pPr>
              <a:buChar char="■"/>
              <a:defRPr sz="1600" b="1">
                <a:solidFill>
                  <a:srgbClr val="FFFFFF"/>
                </a:solidFill>
              </a:defRPr>
            </a:pPr>
            <a:r>
              <a:rPr lang="fr-FR" dirty="0"/>
              <a:t>Mercredi 24 avril après midi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09749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Planning des interventions</a:t>
            </a:r>
          </a:p>
        </p:txBody>
      </p:sp>
      <p:graphicFrame>
        <p:nvGraphicFramePr>
          <p:cNvPr id="9" name="Table 128">
            <a:extLst>
              <a:ext uri="{FF2B5EF4-FFF2-40B4-BE49-F238E27FC236}">
                <a16:creationId xmlns:a16="http://schemas.microsoft.com/office/drawing/2014/main" id="{5B464EEE-9735-8047-A20E-1A376BA2D6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3115676"/>
              </p:ext>
            </p:extLst>
          </p:nvPr>
        </p:nvGraphicFramePr>
        <p:xfrm>
          <a:off x="457200" y="1196752"/>
          <a:ext cx="8330207" cy="5032420"/>
        </p:xfrm>
        <a:graphic>
          <a:graphicData uri="http://schemas.openxmlformats.org/drawingml/2006/table">
            <a:tbl>
              <a:tblPr firstRow="1"/>
              <a:tblGrid>
                <a:gridCol w="841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9338">
                <a:tc>
                  <a:txBody>
                    <a:bodyPr/>
                    <a:lstStyle/>
                    <a:p>
                      <a:pPr algn="ctr">
                        <a:tabLst>
                          <a:tab pos="914400" algn="l"/>
                        </a:tabLst>
                        <a:defRPr sz="1800" b="0"/>
                      </a:pPr>
                      <a:r>
                        <a:rPr sz="2000" b="1" dirty="0">
                          <a:solidFill>
                            <a:srgbClr val="3B00A4"/>
                          </a:solidFill>
                        </a:rPr>
                        <a:t>Date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914400" algn="l"/>
                        </a:tabLst>
                        <a:defRPr sz="1800" b="0"/>
                      </a:pPr>
                      <a:r>
                        <a:rPr lang="fr-FR" sz="2000" b="1" dirty="0">
                          <a:solidFill>
                            <a:srgbClr val="3B00A4"/>
                          </a:solidFill>
                        </a:rPr>
                        <a:t>Thèmes</a:t>
                      </a:r>
                      <a:endParaRPr sz="2000" b="1" dirty="0">
                        <a:solidFill>
                          <a:srgbClr val="3B00A4"/>
                        </a:solidFill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914400" algn="l"/>
                        </a:tabLst>
                        <a:defRPr sz="1800" b="0"/>
                      </a:pPr>
                      <a:r>
                        <a:rPr sz="2000" b="1" dirty="0">
                          <a:solidFill>
                            <a:srgbClr val="3B00A4"/>
                          </a:solidFill>
                        </a:rPr>
                        <a:t>Qui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050"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/>
                        <a:t>4/09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  <a:defRPr sz="1600" b="1">
                          <a:solidFill>
                            <a:srgbClr val="FFFFFF"/>
                          </a:solidFill>
                        </a:defRPr>
                      </a:pPr>
                      <a:r>
                        <a:rPr lang="fr-FR" sz="2000" b="0" i="0" baseline="0" dirty="0">
                          <a:solidFill>
                            <a:schemeClr val="tx1"/>
                          </a:solidFill>
                        </a:rPr>
                        <a:t>Recruter sans discriminer 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Stella Roger Baho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050"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6/09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L’innovation dans le recrutement 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Mathias </a:t>
                      </a:r>
                      <a:r>
                        <a:rPr lang="fr-FR" sz="2000" dirty="0" err="1">
                          <a:solidFill>
                            <a:schemeClr val="tx1"/>
                          </a:solidFill>
                        </a:rPr>
                        <a:t>Elanur</a:t>
                      </a:r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 Jean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778"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/>
                        <a:t>4/10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La marque employeur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 err="1">
                          <a:solidFill>
                            <a:schemeClr val="tx1"/>
                          </a:solidFill>
                        </a:rPr>
                        <a:t>Maïla</a:t>
                      </a:r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2000" dirty="0" err="1">
                          <a:solidFill>
                            <a:schemeClr val="tx1"/>
                          </a:solidFill>
                        </a:rPr>
                        <a:t>Rojda</a:t>
                      </a:r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244"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>
                          <a:highlight>
                            <a:srgbClr val="FFFF00"/>
                          </a:highlight>
                        </a:rPr>
                        <a:t>10/11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fr-FR" sz="21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La cooptation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fr-FR" sz="21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Mireille et Alexandru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050"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/>
                        <a:t>11/01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Le recrutement à l’international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Solène </a:t>
                      </a:r>
                      <a:r>
                        <a:rPr lang="fr-FR" sz="2000" dirty="0" err="1">
                          <a:solidFill>
                            <a:schemeClr val="tx1"/>
                          </a:solidFill>
                        </a:rPr>
                        <a:t>Téné</a:t>
                      </a:r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 Nomma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050"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/>
                        <a:t>29/01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Les outils digitaux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 err="1">
                          <a:solidFill>
                            <a:schemeClr val="tx1"/>
                          </a:solidFill>
                        </a:rPr>
                        <a:t>Navina</a:t>
                      </a:r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 Sabrina </a:t>
                      </a:r>
                      <a:r>
                        <a:rPr lang="fr-FR" sz="2000" dirty="0" err="1">
                          <a:solidFill>
                            <a:schemeClr val="tx1"/>
                          </a:solidFill>
                        </a:rPr>
                        <a:t>Chririne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1050"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/>
                        <a:t>21/03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/>
                        <a:t>L’entretien de recrutement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 err="1"/>
                        <a:t>Myriem</a:t>
                      </a:r>
                      <a:r>
                        <a:rPr lang="fr-FR" sz="2000" dirty="0"/>
                        <a:t> Ines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1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/>
                        <a:t>02/04</a:t>
                      </a:r>
                      <a:endParaRPr lang="mr-IN" sz="2000" dirty="0"/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/>
                        <a:t>Les travailleurs handicapés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/>
                        <a:t>Anouar Janet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10320970"/>
                  </a:ext>
                </a:extLst>
              </a:tr>
              <a:tr h="7193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/>
                        <a:t>24</a:t>
                      </a:r>
                      <a:r>
                        <a:rPr lang="mr-IN" sz="2000" dirty="0"/>
                        <a:t>/</a:t>
                      </a:r>
                      <a:r>
                        <a:rPr lang="fr-FR" sz="2000" dirty="0"/>
                        <a:t>04</a:t>
                      </a:r>
                      <a:endParaRPr lang="mr-IN" sz="2000" dirty="0"/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/>
                        <a:t>L’intégration des nouveaux embauchés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/>
                        <a:t>Tess, </a:t>
                      </a:r>
                      <a:r>
                        <a:rPr lang="fr-FR" sz="2000" dirty="0" err="1"/>
                        <a:t>Lowencia</a:t>
                      </a:r>
                      <a:endParaRPr lang="fr-FR" sz="2000" dirty="0"/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932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218">
            <a:extLst>
              <a:ext uri="{FF2B5EF4-FFF2-40B4-BE49-F238E27FC236}">
                <a16:creationId xmlns:a16="http://schemas.microsoft.com/office/drawing/2014/main" id="{57633A3D-010F-DC48-8A4E-7B8913A2600D}"/>
              </a:ext>
            </a:extLst>
          </p:cNvPr>
          <p:cNvSpPr txBox="1">
            <a:spLocks/>
          </p:cNvSpPr>
          <p:nvPr/>
        </p:nvSpPr>
        <p:spPr>
          <a:xfrm>
            <a:off x="2577609" y="230063"/>
            <a:ext cx="6566391" cy="1143002"/>
          </a:xfrm>
          <a:prstGeom prst="rect">
            <a:avLst/>
          </a:prstGeom>
          <a:solidFill>
            <a:srgbClr val="6B6BC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marL="0" marR="0" indent="39687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39687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rgbClr val="80808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39687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rgbClr val="80808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39687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rgbClr val="80808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39687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rgbClr val="80808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496887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rgbClr val="80808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954087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rgbClr val="80808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1411287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rgbClr val="80808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1868487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rgbClr val="80808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hangingPunct="1"/>
            <a:r>
              <a:rPr lang="fr-FR" dirty="0"/>
              <a:t>La Cooptation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227F8B0F-7E2B-7B4B-BC3F-CAA9273BFC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290" y="280620"/>
            <a:ext cx="2068532" cy="1041889"/>
          </a:xfrm>
          <a:prstGeom prst="rect">
            <a:avLst/>
          </a:prstGeom>
        </p:spPr>
      </p:pic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6DFFB9C5-DFE4-4F4D-A2CF-CA7FFD194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312" y="1628775"/>
            <a:ext cx="8229601" cy="4627059"/>
          </a:xfrm>
        </p:spPr>
        <p:txBody>
          <a:bodyPr>
            <a:normAutofit fontScale="85000" lnSpcReduction="20000"/>
          </a:bodyPr>
          <a:lstStyle/>
          <a:p>
            <a:pPr marL="39687" indent="0">
              <a:buNone/>
            </a:pPr>
            <a:endParaRPr lang="fr-FR" dirty="0"/>
          </a:p>
          <a:p>
            <a:pPr marL="39687" indent="0">
              <a:buNone/>
            </a:pPr>
            <a:r>
              <a:rPr lang="fr-FR" dirty="0"/>
              <a:t>Par groupe de 4 étudiants : </a:t>
            </a:r>
          </a:p>
          <a:p>
            <a:pPr marL="39687" indent="0">
              <a:buNone/>
            </a:pPr>
            <a:r>
              <a:rPr lang="fr-FR" dirty="0"/>
              <a:t>Choisissez parmi vous un contexte dans lequel il serait judicieux de créer une politique de cooptation.</a:t>
            </a:r>
          </a:p>
          <a:p>
            <a:pPr marL="39687" indent="0">
              <a:buNone/>
            </a:pPr>
            <a:endParaRPr lang="fr-FR" dirty="0"/>
          </a:p>
          <a:p>
            <a:pPr marL="39687" indent="0">
              <a:buNone/>
            </a:pPr>
            <a:r>
              <a:rPr lang="fr-FR" dirty="0"/>
              <a:t>A) Rédigez les grandes lignes de cette politique de cooptation : </a:t>
            </a:r>
          </a:p>
          <a:p>
            <a:pPr marL="39687" indent="0">
              <a:buNone/>
            </a:pPr>
            <a:endParaRPr lang="fr-FR" dirty="0"/>
          </a:p>
          <a:p>
            <a:pPr marL="39687" indent="0">
              <a:buNone/>
            </a:pPr>
            <a:r>
              <a:rPr lang="fr-FR" dirty="0"/>
              <a:t>Pourquoi mettre en place une telle politique  ?  Quelle est sa raison d’être ? Son pourquoi ? </a:t>
            </a:r>
          </a:p>
          <a:p>
            <a:pPr marL="39687" indent="0">
              <a:buNone/>
            </a:pPr>
            <a:r>
              <a:rPr lang="fr-FR" dirty="0"/>
              <a:t>A qui s’adresse t-elle ? </a:t>
            </a:r>
          </a:p>
          <a:p>
            <a:pPr marL="39687" indent="0">
              <a:buNone/>
            </a:pPr>
            <a:r>
              <a:rPr lang="fr-FR" dirty="0"/>
              <a:t>Quel est le processus prévu ? </a:t>
            </a:r>
          </a:p>
          <a:p>
            <a:pPr marL="39687" indent="0">
              <a:buNone/>
            </a:pPr>
            <a:r>
              <a:rPr lang="fr-FR" dirty="0"/>
              <a:t>Quelles sont les conditions : pour coopter , être coopté. </a:t>
            </a:r>
          </a:p>
          <a:p>
            <a:pPr marL="39687" indent="0">
              <a:buNone/>
            </a:pPr>
            <a:r>
              <a:rPr lang="fr-FR" dirty="0"/>
              <a:t>Quels sont les incitations prévues, dans quelles conditions sont elle accordées ? </a:t>
            </a:r>
          </a:p>
          <a:p>
            <a:pPr marL="39687" indent="0">
              <a:buNone/>
            </a:pPr>
            <a:endParaRPr lang="fr-FR" dirty="0"/>
          </a:p>
          <a:p>
            <a:pPr marL="39687" indent="0">
              <a:buNone/>
            </a:pPr>
            <a:r>
              <a:rPr lang="fr-FR" dirty="0"/>
              <a:t>B) Préparer une rendu oral pour le groupe en 4 slides </a:t>
            </a:r>
          </a:p>
          <a:p>
            <a:pPr marL="382587">
              <a:buAutoNum type="arabicParenR"/>
            </a:pPr>
            <a:r>
              <a:rPr lang="fr-FR" dirty="0"/>
              <a:t>Description du contexte </a:t>
            </a:r>
          </a:p>
          <a:p>
            <a:pPr marL="382587">
              <a:buAutoNum type="arabicParenR"/>
            </a:pPr>
            <a:r>
              <a:rPr lang="fr-FR" dirty="0"/>
              <a:t>Bénéfices attendus</a:t>
            </a:r>
          </a:p>
          <a:p>
            <a:pPr marL="382587">
              <a:buAutoNum type="arabicParenR"/>
            </a:pPr>
            <a:r>
              <a:rPr lang="fr-FR" dirty="0"/>
              <a:t>Le contenu de la politique de cooptation</a:t>
            </a:r>
          </a:p>
          <a:p>
            <a:pPr marL="382587">
              <a:buAutoNum type="arabicParenR"/>
            </a:pPr>
            <a:r>
              <a:rPr lang="fr-FR" dirty="0"/>
              <a:t>La communication </a:t>
            </a:r>
          </a:p>
          <a:p>
            <a:pPr marL="382587">
              <a:buAutoNum type="arabicParenR"/>
            </a:pPr>
            <a:endParaRPr lang="fr-FR" dirty="0"/>
          </a:p>
          <a:p>
            <a:pPr marL="382587">
              <a:buAutoNum type="arabicParenR"/>
            </a:pPr>
            <a:endParaRPr lang="fr-FR" dirty="0"/>
          </a:p>
          <a:p>
            <a:pPr marL="39687" indent="0">
              <a:buNone/>
            </a:pPr>
            <a:endParaRPr lang="fr-FR" dirty="0"/>
          </a:p>
          <a:p>
            <a:pPr marL="39687" indent="0">
              <a:buNone/>
            </a:pPr>
            <a:r>
              <a:rPr lang="fr-FR" dirty="0"/>
              <a:t>Ressources : </a:t>
            </a:r>
          </a:p>
          <a:p>
            <a:pPr marL="39687" indent="0">
              <a:buNone/>
            </a:pPr>
            <a:r>
              <a:rPr lang="fr-FR" dirty="0">
                <a:hlinkClick r:id="rId3"/>
              </a:rPr>
              <a:t>https://taleez.com/w/blog/strategie-cooptation-recrutement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5914475"/>
      </p:ext>
    </p:extLst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/>
              <a:t>Pour le 11/01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B6CB-722A-4B8E-9787-9814958463A7}" type="slidenum">
              <a:rPr lang="fr-FR" smtClean="0"/>
              <a:t>5</a:t>
            </a:fld>
            <a:endParaRPr lang="fr-FR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AE6FC5B-EB8D-4C43-9B9C-5BCA4429E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608511"/>
          </a:xfrm>
        </p:spPr>
        <p:txBody>
          <a:bodyPr/>
          <a:lstStyle/>
          <a:p>
            <a:pPr marL="457200" lvl="1" indent="0">
              <a:buNone/>
              <a:defRPr sz="1400">
                <a:solidFill>
                  <a:srgbClr val="262673"/>
                </a:solidFill>
              </a:defRPr>
            </a:pPr>
            <a:endParaRPr lang="fr-FR" sz="1800" dirty="0"/>
          </a:p>
          <a:p>
            <a:pPr marL="446087" lvl="1" indent="0">
              <a:buNone/>
              <a:defRPr sz="1400">
                <a:solidFill>
                  <a:srgbClr val="262673"/>
                </a:solidFill>
              </a:defRPr>
            </a:pPr>
            <a:endParaRPr lang="fr-FR" sz="1800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2957E9B-EF51-56FC-B5C3-905925258510}"/>
              </a:ext>
            </a:extLst>
          </p:cNvPr>
          <p:cNvSpPr txBox="1"/>
          <p:nvPr/>
        </p:nvSpPr>
        <p:spPr>
          <a:xfrm>
            <a:off x="529208" y="2150076"/>
            <a:ext cx="81472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Renseignez-vous sur le thème du recrutement à l’international. </a:t>
            </a:r>
          </a:p>
          <a:p>
            <a:endParaRPr lang="fr-FR" dirty="0"/>
          </a:p>
          <a:p>
            <a:r>
              <a:rPr lang="fr-FR" b="0" i="0" u="none" strike="noStrike" dirty="0">
                <a:solidFill>
                  <a:srgbClr val="323232"/>
                </a:solidFill>
                <a:effectLst/>
                <a:latin typeface="Alegreya"/>
              </a:rPr>
              <a:t>Sources : Chapitre 7, D’ESTAIS Claude, </a:t>
            </a:r>
            <a:r>
              <a:rPr lang="fr-FR" b="0" i="1" u="none" strike="noStrike" dirty="0">
                <a:solidFill>
                  <a:srgbClr val="323232"/>
                </a:solidFill>
                <a:effectLst/>
                <a:latin typeface="Alegreya"/>
              </a:rPr>
              <a:t>Recruter avec succès. Conduire ses entretiens sans se tromper. </a:t>
            </a:r>
            <a:r>
              <a:rPr lang="fr-FR" b="0" i="0" u="none" strike="noStrike" dirty="0">
                <a:solidFill>
                  <a:srgbClr val="323232"/>
                </a:solidFill>
                <a:effectLst/>
                <a:latin typeface="Alegreya"/>
              </a:rPr>
              <a:t>Dunod, « Moi et mon job », 2019, ISBN : 9782100793969. URL : </a:t>
            </a:r>
            <a:r>
              <a:rPr lang="fr-FR" b="0" i="0" u="none" strike="noStrike" dirty="0">
                <a:solidFill>
                  <a:srgbClr val="323232"/>
                </a:solidFill>
                <a:effectLst/>
                <a:latin typeface="Alegreya"/>
                <a:hlinkClick r:id="rId3"/>
              </a:rPr>
              <a:t>https://www-cairn-info.ezpaarse.univ-paris1.fr/recruter-avec-succes--9782100793969.htm</a:t>
            </a:r>
            <a:endParaRPr lang="fr-FR" b="0" i="0" u="none" strike="noStrike" dirty="0">
              <a:solidFill>
                <a:srgbClr val="323232"/>
              </a:solidFill>
              <a:effectLst/>
              <a:latin typeface="Alegreya"/>
            </a:endParaRPr>
          </a:p>
          <a:p>
            <a:endParaRPr lang="fr-FR" dirty="0">
              <a:solidFill>
                <a:srgbClr val="323232"/>
              </a:solidFill>
              <a:latin typeface="Alegreya"/>
            </a:endParaRPr>
          </a:p>
          <a:p>
            <a:r>
              <a:rPr lang="fr-FR" b="0" i="0" u="none" strike="noStrike" dirty="0" err="1">
                <a:solidFill>
                  <a:srgbClr val="323232"/>
                </a:solidFill>
                <a:effectLst/>
                <a:latin typeface="Alegreya"/>
              </a:rPr>
              <a:t>Barabel</a:t>
            </a:r>
            <a:r>
              <a:rPr lang="fr-FR" b="0" i="0" u="none" strike="noStrike" dirty="0">
                <a:solidFill>
                  <a:srgbClr val="323232"/>
                </a:solidFill>
                <a:effectLst/>
                <a:latin typeface="Alegreya"/>
              </a:rPr>
              <a:t>, M., Meier, O. (2018). </a:t>
            </a:r>
            <a:r>
              <a:rPr lang="fr-FR" b="0" i="1" u="none" strike="noStrike" dirty="0">
                <a:solidFill>
                  <a:srgbClr val="323232"/>
                </a:solidFill>
                <a:effectLst/>
                <a:latin typeface="Alegreya"/>
              </a:rPr>
              <a:t>Gestion internationale des ressources humaines</a:t>
            </a:r>
            <a:r>
              <a:rPr lang="fr-FR" b="0" i="0" u="none" strike="noStrike" dirty="0">
                <a:solidFill>
                  <a:srgbClr val="323232"/>
                </a:solidFill>
                <a:effectLst/>
                <a:latin typeface="Alegreya"/>
              </a:rPr>
              <a:t>. Dunod. </a:t>
            </a:r>
            <a:r>
              <a:rPr lang="fr-FR" b="0" i="0" u="none" strike="noStrike" dirty="0">
                <a:effectLst/>
                <a:latin typeface="Alegreya"/>
                <a:hlinkClick r:id="rId4"/>
              </a:rPr>
              <a:t>https://doi-org.ezpaarse.univ-paris1.fr/10.3917/dunod.barab.2018.01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5113060"/>
      </p:ext>
    </p:extLst>
  </p:cSld>
  <p:clrMapOvr>
    <a:masterClrMapping/>
  </p:clrMapOvr>
</p:sld>
</file>

<file path=ppt/theme/theme1.xml><?xml version="1.0" encoding="utf-8"?>
<a:theme xmlns:a="http://schemas.openxmlformats.org/drawingml/2006/main" name="2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3877</TotalTime>
  <Words>370</Words>
  <Application>Microsoft Macintosh PowerPoint</Application>
  <PresentationFormat>Affichage à l'écran (4:3)</PresentationFormat>
  <Paragraphs>80</Paragraphs>
  <Slides>5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Alegreya</vt:lpstr>
      <vt:lpstr>Arial</vt:lpstr>
      <vt:lpstr>Calibri</vt:lpstr>
      <vt:lpstr>Wingdings</vt:lpstr>
      <vt:lpstr>2_Conception personnalisée</vt:lpstr>
      <vt:lpstr>Conception personnalisée</vt:lpstr>
      <vt:lpstr>Année 23-24 LP07 Groupe A  Cécile de Bernardi Cours n°5</vt:lpstr>
      <vt:lpstr>Calendrier de l’année</vt:lpstr>
      <vt:lpstr>Planning des interventions</vt:lpstr>
      <vt:lpstr>Présentation PowerPoint</vt:lpstr>
      <vt:lpstr>Pour le 11/01</vt:lpstr>
    </vt:vector>
  </TitlesOfParts>
  <Company>Université Paris 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Marine Garcia</dc:creator>
  <cp:lastModifiedBy>Cécile de Bernardi</cp:lastModifiedBy>
  <cp:revision>47</cp:revision>
  <dcterms:created xsi:type="dcterms:W3CDTF">2017-09-26T14:38:18Z</dcterms:created>
  <dcterms:modified xsi:type="dcterms:W3CDTF">2023-11-10T15:58:57Z</dcterms:modified>
</cp:coreProperties>
</file>