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62" r:id="rId3"/>
    <p:sldId id="259" r:id="rId4"/>
    <p:sldId id="266" r:id="rId5"/>
    <p:sldId id="300" r:id="rId6"/>
    <p:sldId id="309" r:id="rId7"/>
    <p:sldId id="295" r:id="rId8"/>
    <p:sldId id="308" r:id="rId9"/>
    <p:sldId id="25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92"/>
    <p:restoredTop sz="95781" autoAdjust="0"/>
  </p:normalViewPr>
  <p:slideViewPr>
    <p:cSldViewPr>
      <p:cViewPr varScale="1">
        <p:scale>
          <a:sx n="110" d="100"/>
          <a:sy n="110" d="100"/>
        </p:scale>
        <p:origin x="6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E9003-AAE8-4015-93DD-6AE8C73FAD2E}" type="doc">
      <dgm:prSet loTypeId="urn:microsoft.com/office/officeart/2005/8/layout/pyramid2" loCatId="pyramid" qsTypeId="urn:microsoft.com/office/officeart/2005/8/quickstyle/simple1" qsCatId="simple" csTypeId="urn:microsoft.com/office/officeart/2005/8/colors/accent3_2" csCatId="accent3" phldr="1"/>
      <dgm:spPr/>
    </dgm:pt>
    <dgm:pt modelId="{E8C5631B-B606-45A8-9DB0-0D90F9EFC94F}">
      <dgm:prSet phldrT="[Texte]" custT="1"/>
      <dgm:spPr/>
      <dgm:t>
        <a:bodyPr/>
        <a:lstStyle/>
        <a:p>
          <a:r>
            <a:rPr lang="fr-FR" sz="800" b="1" dirty="0"/>
            <a:t>Des postes ouverts dans l’entreprise</a:t>
          </a:r>
        </a:p>
      </dgm:t>
    </dgm:pt>
    <dgm:pt modelId="{86AEF3B7-E2E5-405F-AAF9-7A84568C5DF2}" type="parTrans" cxnId="{6B16A7BB-6ADD-41E3-B137-ED875DD26795}">
      <dgm:prSet/>
      <dgm:spPr/>
      <dgm:t>
        <a:bodyPr/>
        <a:lstStyle/>
        <a:p>
          <a:endParaRPr lang="fr-FR"/>
        </a:p>
      </dgm:t>
    </dgm:pt>
    <dgm:pt modelId="{162D5EDC-CFE8-4935-92E2-DE77D501F106}" type="sibTrans" cxnId="{6B16A7BB-6ADD-41E3-B137-ED875DD26795}">
      <dgm:prSet/>
      <dgm:spPr/>
      <dgm:t>
        <a:bodyPr/>
        <a:lstStyle/>
        <a:p>
          <a:endParaRPr lang="fr-FR"/>
        </a:p>
      </dgm:t>
    </dgm:pt>
    <dgm:pt modelId="{004EB98A-895D-40C5-A64E-5BF5435E0A42}">
      <dgm:prSet phldrT="[Texte]" custT="1"/>
      <dgm:spPr/>
      <dgm:t>
        <a:bodyPr/>
        <a:lstStyle/>
        <a:p>
          <a:r>
            <a:rPr lang="fr-FR" sz="800" b="1" dirty="0"/>
            <a:t>Le réseau professionnel des collaborateurs</a:t>
          </a:r>
        </a:p>
      </dgm:t>
    </dgm:pt>
    <dgm:pt modelId="{D331EB60-79F4-4831-9A19-479B47DA8D1F}" type="parTrans" cxnId="{E275C472-43CB-4EF1-BA2D-16F400B23DE3}">
      <dgm:prSet/>
      <dgm:spPr/>
      <dgm:t>
        <a:bodyPr/>
        <a:lstStyle/>
        <a:p>
          <a:endParaRPr lang="fr-FR"/>
        </a:p>
      </dgm:t>
    </dgm:pt>
    <dgm:pt modelId="{FCA458CE-600C-486F-BBDC-A70E8F510E8A}" type="sibTrans" cxnId="{E275C472-43CB-4EF1-BA2D-16F400B23DE3}">
      <dgm:prSet/>
      <dgm:spPr/>
      <dgm:t>
        <a:bodyPr/>
        <a:lstStyle/>
        <a:p>
          <a:endParaRPr lang="fr-FR"/>
        </a:p>
      </dgm:t>
    </dgm:pt>
    <dgm:pt modelId="{62A6E68E-1C8C-4939-9E12-56D5964642B8}">
      <dgm:prSet phldrT="[Texte]" custT="1"/>
      <dgm:spPr/>
      <dgm:t>
        <a:bodyPr/>
        <a:lstStyle/>
        <a:p>
          <a:r>
            <a:rPr lang="fr-FR" sz="800" b="1" dirty="0"/>
            <a:t>La confiance et la fidélisation de ses collaborateurs </a:t>
          </a:r>
        </a:p>
      </dgm:t>
    </dgm:pt>
    <dgm:pt modelId="{72525E42-642E-4226-AFC0-E6BB532B70CA}" type="parTrans" cxnId="{FF532368-B561-4157-9FFA-AD6A4880FF7B}">
      <dgm:prSet/>
      <dgm:spPr/>
      <dgm:t>
        <a:bodyPr/>
        <a:lstStyle/>
        <a:p>
          <a:endParaRPr lang="fr-FR"/>
        </a:p>
      </dgm:t>
    </dgm:pt>
    <dgm:pt modelId="{240AD463-103F-4FF4-98B9-05F09446853C}" type="sibTrans" cxnId="{FF532368-B561-4157-9FFA-AD6A4880FF7B}">
      <dgm:prSet/>
      <dgm:spPr/>
      <dgm:t>
        <a:bodyPr/>
        <a:lstStyle/>
        <a:p>
          <a:endParaRPr lang="fr-FR"/>
        </a:p>
      </dgm:t>
    </dgm:pt>
    <dgm:pt modelId="{DB03F126-DA77-4455-8A02-569F1CC10022}">
      <dgm:prSet phldrT="[Texte]" custT="1"/>
      <dgm:spPr/>
      <dgm:t>
        <a:bodyPr/>
        <a:lstStyle/>
        <a:p>
          <a:r>
            <a:rPr lang="fr-FR" sz="800" b="1" dirty="0"/>
            <a:t>Un processus de recrutement clair</a:t>
          </a:r>
        </a:p>
      </dgm:t>
    </dgm:pt>
    <dgm:pt modelId="{9F1A6A7D-2D24-4697-831C-836B7F06C998}" type="parTrans" cxnId="{5FF36D54-BE86-4B4C-8085-531D687040A4}">
      <dgm:prSet/>
      <dgm:spPr/>
      <dgm:t>
        <a:bodyPr/>
        <a:lstStyle/>
        <a:p>
          <a:endParaRPr lang="fr-FR"/>
        </a:p>
      </dgm:t>
    </dgm:pt>
    <dgm:pt modelId="{6987E2C3-E0A3-4FFB-9971-533CC31EF902}" type="sibTrans" cxnId="{5FF36D54-BE86-4B4C-8085-531D687040A4}">
      <dgm:prSet/>
      <dgm:spPr/>
      <dgm:t>
        <a:bodyPr/>
        <a:lstStyle/>
        <a:p>
          <a:endParaRPr lang="fr-FR"/>
        </a:p>
      </dgm:t>
    </dgm:pt>
    <dgm:pt modelId="{071832C9-7D0D-4ADB-9FBE-5C354702E338}">
      <dgm:prSet phldrT="[Texte]" custT="1"/>
      <dgm:spPr/>
      <dgm:t>
        <a:bodyPr/>
        <a:lstStyle/>
        <a:p>
          <a:r>
            <a:rPr lang="fr-FR" sz="800" b="1" dirty="0"/>
            <a:t>Une bonne marque employeur</a:t>
          </a:r>
        </a:p>
      </dgm:t>
    </dgm:pt>
    <dgm:pt modelId="{8CB2ECFB-C023-454B-861D-EE1253F9E153}" type="parTrans" cxnId="{EF2D4E31-0D3B-42C3-8B95-359EA37FA8D9}">
      <dgm:prSet/>
      <dgm:spPr/>
      <dgm:t>
        <a:bodyPr/>
        <a:lstStyle/>
        <a:p>
          <a:endParaRPr lang="fr-FR"/>
        </a:p>
      </dgm:t>
    </dgm:pt>
    <dgm:pt modelId="{7023F631-8996-44CE-898A-5D1D6EF83977}" type="sibTrans" cxnId="{EF2D4E31-0D3B-42C3-8B95-359EA37FA8D9}">
      <dgm:prSet/>
      <dgm:spPr/>
      <dgm:t>
        <a:bodyPr/>
        <a:lstStyle/>
        <a:p>
          <a:endParaRPr lang="fr-FR"/>
        </a:p>
      </dgm:t>
    </dgm:pt>
    <dgm:pt modelId="{0E08CBE0-0AF6-4AB2-A453-E26B28ED7EA3}" type="pres">
      <dgm:prSet presAssocID="{312E9003-AAE8-4015-93DD-6AE8C73FAD2E}" presName="compositeShape" presStyleCnt="0">
        <dgm:presLayoutVars>
          <dgm:dir/>
          <dgm:resizeHandles/>
        </dgm:presLayoutVars>
      </dgm:prSet>
      <dgm:spPr/>
    </dgm:pt>
    <dgm:pt modelId="{E86AF589-DE58-45FA-B866-8E62DE100C7F}" type="pres">
      <dgm:prSet presAssocID="{312E9003-AAE8-4015-93DD-6AE8C73FAD2E}" presName="pyramid" presStyleLbl="node1" presStyleIdx="0" presStyleCnt="1" custLinFactNeighborX="6000" custLinFactNeighborY="2880"/>
      <dgm:spPr/>
    </dgm:pt>
    <dgm:pt modelId="{137F84E1-6294-4B36-8727-44D699B6EAF0}" type="pres">
      <dgm:prSet presAssocID="{312E9003-AAE8-4015-93DD-6AE8C73FAD2E}" presName="theList" presStyleCnt="0"/>
      <dgm:spPr/>
    </dgm:pt>
    <dgm:pt modelId="{B7591D9A-93AD-4E01-9FB7-73EAFAE00B23}" type="pres">
      <dgm:prSet presAssocID="{DB03F126-DA77-4455-8A02-569F1CC10022}" presName="aNode" presStyleLbl="fgAcc1" presStyleIdx="0" presStyleCnt="5">
        <dgm:presLayoutVars>
          <dgm:bulletEnabled val="1"/>
        </dgm:presLayoutVars>
      </dgm:prSet>
      <dgm:spPr/>
    </dgm:pt>
    <dgm:pt modelId="{27D73ACD-2D57-4AD3-94B8-4777663044FC}" type="pres">
      <dgm:prSet presAssocID="{DB03F126-DA77-4455-8A02-569F1CC10022}" presName="aSpace" presStyleCnt="0"/>
      <dgm:spPr/>
    </dgm:pt>
    <dgm:pt modelId="{64B13959-666C-4826-A838-E988F687F0FA}" type="pres">
      <dgm:prSet presAssocID="{071832C9-7D0D-4ADB-9FBE-5C354702E338}" presName="aNode" presStyleLbl="fgAcc1" presStyleIdx="1" presStyleCnt="5">
        <dgm:presLayoutVars>
          <dgm:bulletEnabled val="1"/>
        </dgm:presLayoutVars>
      </dgm:prSet>
      <dgm:spPr/>
    </dgm:pt>
    <dgm:pt modelId="{DCF03DB9-F093-481A-929D-0E4EDEA2CDBA}" type="pres">
      <dgm:prSet presAssocID="{071832C9-7D0D-4ADB-9FBE-5C354702E338}" presName="aSpace" presStyleCnt="0"/>
      <dgm:spPr/>
    </dgm:pt>
    <dgm:pt modelId="{1104810E-B9A2-4048-B91E-499D10C4AB64}" type="pres">
      <dgm:prSet presAssocID="{E8C5631B-B606-45A8-9DB0-0D90F9EFC94F}" presName="aNode" presStyleLbl="fgAcc1" presStyleIdx="2" presStyleCnt="5">
        <dgm:presLayoutVars>
          <dgm:bulletEnabled val="1"/>
        </dgm:presLayoutVars>
      </dgm:prSet>
      <dgm:spPr/>
    </dgm:pt>
    <dgm:pt modelId="{0AF51DA5-6A62-4F7C-9AEE-D9A05056D60D}" type="pres">
      <dgm:prSet presAssocID="{E8C5631B-B606-45A8-9DB0-0D90F9EFC94F}" presName="aSpace" presStyleCnt="0"/>
      <dgm:spPr/>
    </dgm:pt>
    <dgm:pt modelId="{BF93DD1C-0749-42AD-86B9-3F8C197A05DF}" type="pres">
      <dgm:prSet presAssocID="{004EB98A-895D-40C5-A64E-5BF5435E0A42}" presName="aNode" presStyleLbl="fgAcc1" presStyleIdx="3" presStyleCnt="5">
        <dgm:presLayoutVars>
          <dgm:bulletEnabled val="1"/>
        </dgm:presLayoutVars>
      </dgm:prSet>
      <dgm:spPr/>
    </dgm:pt>
    <dgm:pt modelId="{ED844E76-8028-47B7-8C3F-AE20F762A02F}" type="pres">
      <dgm:prSet presAssocID="{004EB98A-895D-40C5-A64E-5BF5435E0A42}" presName="aSpace" presStyleCnt="0"/>
      <dgm:spPr/>
    </dgm:pt>
    <dgm:pt modelId="{ED90EB96-0393-4FEB-9599-9DA5FBA018AB}" type="pres">
      <dgm:prSet presAssocID="{62A6E68E-1C8C-4939-9E12-56D5964642B8}" presName="aNode" presStyleLbl="fgAcc1" presStyleIdx="4" presStyleCnt="5">
        <dgm:presLayoutVars>
          <dgm:bulletEnabled val="1"/>
        </dgm:presLayoutVars>
      </dgm:prSet>
      <dgm:spPr/>
    </dgm:pt>
    <dgm:pt modelId="{53C763E6-9143-4C06-86C2-DE830BFFC8B5}" type="pres">
      <dgm:prSet presAssocID="{62A6E68E-1C8C-4939-9E12-56D5964642B8}" presName="aSpace" presStyleCnt="0"/>
      <dgm:spPr/>
    </dgm:pt>
  </dgm:ptLst>
  <dgm:cxnLst>
    <dgm:cxn modelId="{9EFC0B0F-2F26-4887-ADA7-B0A47B41955E}" type="presOf" srcId="{E8C5631B-B606-45A8-9DB0-0D90F9EFC94F}" destId="{1104810E-B9A2-4048-B91E-499D10C4AB64}" srcOrd="0" destOrd="0" presId="urn:microsoft.com/office/officeart/2005/8/layout/pyramid2"/>
    <dgm:cxn modelId="{28E4E630-1BBD-4C02-9563-6E4CCD3EF3D4}" type="presOf" srcId="{DB03F126-DA77-4455-8A02-569F1CC10022}" destId="{B7591D9A-93AD-4E01-9FB7-73EAFAE00B23}" srcOrd="0" destOrd="0" presId="urn:microsoft.com/office/officeart/2005/8/layout/pyramid2"/>
    <dgm:cxn modelId="{EF2D4E31-0D3B-42C3-8B95-359EA37FA8D9}" srcId="{312E9003-AAE8-4015-93DD-6AE8C73FAD2E}" destId="{071832C9-7D0D-4ADB-9FBE-5C354702E338}" srcOrd="1" destOrd="0" parTransId="{8CB2ECFB-C023-454B-861D-EE1253F9E153}" sibTransId="{7023F631-8996-44CE-898A-5D1D6EF83977}"/>
    <dgm:cxn modelId="{DDB5F746-F0E0-489E-826C-27BC93E923DC}" type="presOf" srcId="{004EB98A-895D-40C5-A64E-5BF5435E0A42}" destId="{BF93DD1C-0749-42AD-86B9-3F8C197A05DF}" srcOrd="0" destOrd="0" presId="urn:microsoft.com/office/officeart/2005/8/layout/pyramid2"/>
    <dgm:cxn modelId="{5FF36D54-BE86-4B4C-8085-531D687040A4}" srcId="{312E9003-AAE8-4015-93DD-6AE8C73FAD2E}" destId="{DB03F126-DA77-4455-8A02-569F1CC10022}" srcOrd="0" destOrd="0" parTransId="{9F1A6A7D-2D24-4697-831C-836B7F06C998}" sibTransId="{6987E2C3-E0A3-4FFB-9971-533CC31EF902}"/>
    <dgm:cxn modelId="{FF532368-B561-4157-9FFA-AD6A4880FF7B}" srcId="{312E9003-AAE8-4015-93DD-6AE8C73FAD2E}" destId="{62A6E68E-1C8C-4939-9E12-56D5964642B8}" srcOrd="4" destOrd="0" parTransId="{72525E42-642E-4226-AFC0-E6BB532B70CA}" sibTransId="{240AD463-103F-4FF4-98B9-05F09446853C}"/>
    <dgm:cxn modelId="{C2225C68-088B-41B6-8B26-857197AFFB61}" type="presOf" srcId="{071832C9-7D0D-4ADB-9FBE-5C354702E338}" destId="{64B13959-666C-4826-A838-E988F687F0FA}" srcOrd="0" destOrd="0" presId="urn:microsoft.com/office/officeart/2005/8/layout/pyramid2"/>
    <dgm:cxn modelId="{E275C472-43CB-4EF1-BA2D-16F400B23DE3}" srcId="{312E9003-AAE8-4015-93DD-6AE8C73FAD2E}" destId="{004EB98A-895D-40C5-A64E-5BF5435E0A42}" srcOrd="3" destOrd="0" parTransId="{D331EB60-79F4-4831-9A19-479B47DA8D1F}" sibTransId="{FCA458CE-600C-486F-BBDC-A70E8F510E8A}"/>
    <dgm:cxn modelId="{DC1521A7-9828-4DB4-A9EB-0622DE6A4759}" type="presOf" srcId="{312E9003-AAE8-4015-93DD-6AE8C73FAD2E}" destId="{0E08CBE0-0AF6-4AB2-A453-E26B28ED7EA3}" srcOrd="0" destOrd="0" presId="urn:microsoft.com/office/officeart/2005/8/layout/pyramid2"/>
    <dgm:cxn modelId="{6B16A7BB-6ADD-41E3-B137-ED875DD26795}" srcId="{312E9003-AAE8-4015-93DD-6AE8C73FAD2E}" destId="{E8C5631B-B606-45A8-9DB0-0D90F9EFC94F}" srcOrd="2" destOrd="0" parTransId="{86AEF3B7-E2E5-405F-AAF9-7A84568C5DF2}" sibTransId="{162D5EDC-CFE8-4935-92E2-DE77D501F106}"/>
    <dgm:cxn modelId="{E341A4EE-AE75-4C94-94B9-917BDDDDB3BE}" type="presOf" srcId="{62A6E68E-1C8C-4939-9E12-56D5964642B8}" destId="{ED90EB96-0393-4FEB-9599-9DA5FBA018AB}" srcOrd="0" destOrd="0" presId="urn:microsoft.com/office/officeart/2005/8/layout/pyramid2"/>
    <dgm:cxn modelId="{077CD314-3DED-4EA6-AECF-AE74216ACAC0}" type="presParOf" srcId="{0E08CBE0-0AF6-4AB2-A453-E26B28ED7EA3}" destId="{E86AF589-DE58-45FA-B866-8E62DE100C7F}" srcOrd="0" destOrd="0" presId="urn:microsoft.com/office/officeart/2005/8/layout/pyramid2"/>
    <dgm:cxn modelId="{C59805A4-52FC-4E64-A48C-ECF6785EFD0A}" type="presParOf" srcId="{0E08CBE0-0AF6-4AB2-A453-E26B28ED7EA3}" destId="{137F84E1-6294-4B36-8727-44D699B6EAF0}" srcOrd="1" destOrd="0" presId="urn:microsoft.com/office/officeart/2005/8/layout/pyramid2"/>
    <dgm:cxn modelId="{813F7DA5-0888-420C-B812-A4940F042AD4}" type="presParOf" srcId="{137F84E1-6294-4B36-8727-44D699B6EAF0}" destId="{B7591D9A-93AD-4E01-9FB7-73EAFAE00B23}" srcOrd="0" destOrd="0" presId="urn:microsoft.com/office/officeart/2005/8/layout/pyramid2"/>
    <dgm:cxn modelId="{EDEF6877-55E4-48FB-963D-BCF80F21D601}" type="presParOf" srcId="{137F84E1-6294-4B36-8727-44D699B6EAF0}" destId="{27D73ACD-2D57-4AD3-94B8-4777663044FC}" srcOrd="1" destOrd="0" presId="urn:microsoft.com/office/officeart/2005/8/layout/pyramid2"/>
    <dgm:cxn modelId="{BDC0DA4D-967C-4CFD-8554-184113D94FCA}" type="presParOf" srcId="{137F84E1-6294-4B36-8727-44D699B6EAF0}" destId="{64B13959-666C-4826-A838-E988F687F0FA}" srcOrd="2" destOrd="0" presId="urn:microsoft.com/office/officeart/2005/8/layout/pyramid2"/>
    <dgm:cxn modelId="{9EFC384A-DE32-4659-B177-18A5A9A3A42E}" type="presParOf" srcId="{137F84E1-6294-4B36-8727-44D699B6EAF0}" destId="{DCF03DB9-F093-481A-929D-0E4EDEA2CDBA}" srcOrd="3" destOrd="0" presId="urn:microsoft.com/office/officeart/2005/8/layout/pyramid2"/>
    <dgm:cxn modelId="{8FF9667A-AE9B-4B58-A674-6AC1E4406C1F}" type="presParOf" srcId="{137F84E1-6294-4B36-8727-44D699B6EAF0}" destId="{1104810E-B9A2-4048-B91E-499D10C4AB64}" srcOrd="4" destOrd="0" presId="urn:microsoft.com/office/officeart/2005/8/layout/pyramid2"/>
    <dgm:cxn modelId="{298411FA-04D8-40A8-8B8E-78D7C5BDF8C2}" type="presParOf" srcId="{137F84E1-6294-4B36-8727-44D699B6EAF0}" destId="{0AF51DA5-6A62-4F7C-9AEE-D9A05056D60D}" srcOrd="5" destOrd="0" presId="urn:microsoft.com/office/officeart/2005/8/layout/pyramid2"/>
    <dgm:cxn modelId="{DD68001A-EEB3-47FA-B1C4-49387D3678F0}" type="presParOf" srcId="{137F84E1-6294-4B36-8727-44D699B6EAF0}" destId="{BF93DD1C-0749-42AD-86B9-3F8C197A05DF}" srcOrd="6" destOrd="0" presId="urn:microsoft.com/office/officeart/2005/8/layout/pyramid2"/>
    <dgm:cxn modelId="{0204486A-18E0-4ECB-B95F-5EE30DE8356E}" type="presParOf" srcId="{137F84E1-6294-4B36-8727-44D699B6EAF0}" destId="{ED844E76-8028-47B7-8C3F-AE20F762A02F}" srcOrd="7" destOrd="0" presId="urn:microsoft.com/office/officeart/2005/8/layout/pyramid2"/>
    <dgm:cxn modelId="{E5E992FA-12F6-4224-AA45-23F27796D568}" type="presParOf" srcId="{137F84E1-6294-4B36-8727-44D699B6EAF0}" destId="{ED90EB96-0393-4FEB-9599-9DA5FBA018AB}" srcOrd="8" destOrd="0" presId="urn:microsoft.com/office/officeart/2005/8/layout/pyramid2"/>
    <dgm:cxn modelId="{CE7C9A34-F8D1-4ACB-A890-987E93120009}" type="presParOf" srcId="{137F84E1-6294-4B36-8727-44D699B6EAF0}" destId="{53C763E6-9143-4C06-86C2-DE830BFFC8B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AF589-DE58-45FA-B866-8E62DE100C7F}">
      <dsp:nvSpPr>
        <dsp:cNvPr id="0" name=""/>
        <dsp:cNvSpPr/>
      </dsp:nvSpPr>
      <dsp:spPr>
        <a:xfrm>
          <a:off x="405444" y="0"/>
          <a:ext cx="2498531" cy="2498531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91D9A-93AD-4E01-9FB7-73EAFAE00B23}">
      <dsp:nvSpPr>
        <dsp:cNvPr id="0" name=""/>
        <dsp:cNvSpPr/>
      </dsp:nvSpPr>
      <dsp:spPr>
        <a:xfrm>
          <a:off x="1504798" y="250097"/>
          <a:ext cx="1624045" cy="355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/>
            <a:t>Un processus de recrutement clair</a:t>
          </a:r>
        </a:p>
      </dsp:txBody>
      <dsp:txXfrm>
        <a:off x="1522140" y="267439"/>
        <a:ext cx="1589361" cy="320575"/>
      </dsp:txXfrm>
    </dsp:sp>
    <dsp:sp modelId="{64B13959-666C-4826-A838-E988F687F0FA}">
      <dsp:nvSpPr>
        <dsp:cNvPr id="0" name=""/>
        <dsp:cNvSpPr/>
      </dsp:nvSpPr>
      <dsp:spPr>
        <a:xfrm>
          <a:off x="1504798" y="649764"/>
          <a:ext cx="1624045" cy="355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/>
            <a:t>Une bonne marque employeur</a:t>
          </a:r>
        </a:p>
      </dsp:txBody>
      <dsp:txXfrm>
        <a:off x="1522140" y="667106"/>
        <a:ext cx="1589361" cy="320575"/>
      </dsp:txXfrm>
    </dsp:sp>
    <dsp:sp modelId="{1104810E-B9A2-4048-B91E-499D10C4AB64}">
      <dsp:nvSpPr>
        <dsp:cNvPr id="0" name=""/>
        <dsp:cNvSpPr/>
      </dsp:nvSpPr>
      <dsp:spPr>
        <a:xfrm>
          <a:off x="1504798" y="1049431"/>
          <a:ext cx="1624045" cy="355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/>
            <a:t>Des postes ouverts dans l’entreprise</a:t>
          </a:r>
        </a:p>
      </dsp:txBody>
      <dsp:txXfrm>
        <a:off x="1522140" y="1066773"/>
        <a:ext cx="1589361" cy="320575"/>
      </dsp:txXfrm>
    </dsp:sp>
    <dsp:sp modelId="{BF93DD1C-0749-42AD-86B9-3F8C197A05DF}">
      <dsp:nvSpPr>
        <dsp:cNvPr id="0" name=""/>
        <dsp:cNvSpPr/>
      </dsp:nvSpPr>
      <dsp:spPr>
        <a:xfrm>
          <a:off x="1504798" y="1449099"/>
          <a:ext cx="1624045" cy="355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/>
            <a:t>Le réseau professionnel des collaborateurs</a:t>
          </a:r>
        </a:p>
      </dsp:txBody>
      <dsp:txXfrm>
        <a:off x="1522140" y="1466441"/>
        <a:ext cx="1589361" cy="320575"/>
      </dsp:txXfrm>
    </dsp:sp>
    <dsp:sp modelId="{ED90EB96-0393-4FEB-9599-9DA5FBA018AB}">
      <dsp:nvSpPr>
        <dsp:cNvPr id="0" name=""/>
        <dsp:cNvSpPr/>
      </dsp:nvSpPr>
      <dsp:spPr>
        <a:xfrm>
          <a:off x="1504798" y="1848766"/>
          <a:ext cx="1624045" cy="355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b="1" kern="1200" dirty="0"/>
            <a:t>La confiance et la fidélisation de ses collaborateurs </a:t>
          </a:r>
        </a:p>
      </dsp:txBody>
      <dsp:txXfrm>
        <a:off x="1522140" y="1866108"/>
        <a:ext cx="1589361" cy="320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2BEDD-D4FA-40C7-B091-7AF07F1C36D9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0FDF-EADE-4093-9B08-3FA8D2DB3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6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FEDB8-F62C-4198-917C-1B769A693059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CD540-7DBA-4F4B-9415-484B6732A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1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22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955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D2EC-1FEB-4C50-B50B-8D5FD04DF1F6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A5D3-0B12-4EC3-8463-56FABE69EB82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08" y="1988840"/>
            <a:ext cx="5479103" cy="171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D2EC-1FEB-4C50-B50B-8D5FD04DF1F6}" type="datetimeFigureOut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A5D3-0B12-4EC3-8463-56FABE69EB8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87" y="3506383"/>
            <a:ext cx="4067946" cy="12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AB2A-5339-4CDC-98F9-0435DC02291D}" type="datetime1">
              <a:rPr lang="fr-FR" smtClean="0"/>
              <a:t>14/11/2023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3DE7-8B1B-47C3-91D3-D341616991F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87" y="3506383"/>
            <a:ext cx="4067946" cy="12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582-9170-4D6E-86CD-EC697FFE3AB2}" type="datetime1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51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14/11/2023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5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388400"/>
            <a:ext cx="5486400" cy="566738"/>
          </a:xfrm>
        </p:spPr>
        <p:txBody>
          <a:bodyPr anchor="b">
            <a:normAutofit/>
          </a:bodyPr>
          <a:lstStyle>
            <a:lvl1pPr algn="l">
              <a:defRPr sz="15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273600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968000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2DB2-84CA-46B2-9284-A4408A596178}" type="datetime1">
              <a:rPr lang="fr-FR" smtClean="0"/>
              <a:t>14/11/2023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59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</p:spTree>
    <p:extLst>
      <p:ext uri="{BB962C8B-B14F-4D97-AF65-F5344CB8AC3E}">
        <p14:creationId xmlns:p14="http://schemas.microsoft.com/office/powerpoint/2010/main" val="24248968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252520" cy="6957392"/>
          </a:xfrm>
          <a:prstGeom prst="rect">
            <a:avLst/>
          </a:prstGeom>
          <a:solidFill>
            <a:srgbClr val="0032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8FD2EC-1FEB-4C50-B50B-8D5FD04DF1F6}" type="datetimeFigureOut">
              <a:rPr lang="fr-FR" smtClean="0"/>
              <a:pPr/>
              <a:t>14/11/2023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BA8A5D3-0B12-4EC3-8463-56FABE69EB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33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264EF-EFA7-4C61-BB74-97680F7EC902}" type="datetime1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D3B6CB-722A-4B8E-9787-9814958463A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47" y="6309320"/>
            <a:ext cx="141470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2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60" r:id="rId3"/>
    <p:sldLayoutId id="2147483678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leez.com/w/blog/strategie-cooptation-recrutement" TargetMode="Externa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Année 23-24 LP07 Groupe B </a:t>
            </a:r>
            <a:br>
              <a:rPr lang="fr-FR" dirty="0"/>
            </a:br>
            <a:r>
              <a:rPr lang="fr-FR" dirty="0"/>
              <a:t>Cécile de Bernardi</a:t>
            </a:r>
            <a:br>
              <a:rPr lang="fr-FR" dirty="0"/>
            </a:br>
            <a:r>
              <a:rPr lang="fr-FR" dirty="0"/>
              <a:t>Cours n°5</a:t>
            </a:r>
          </a:p>
        </p:txBody>
      </p:sp>
    </p:spTree>
    <p:extLst>
      <p:ext uri="{BB962C8B-B14F-4D97-AF65-F5344CB8AC3E}">
        <p14:creationId xmlns:p14="http://schemas.microsoft.com/office/powerpoint/2010/main" val="16441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3"/>
    </mc:Choice>
    <mc:Fallback xmlns="">
      <p:transition spd="slow" advTm="251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de l’année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582-9170-4D6E-86CD-EC697FFE3AB2}" type="datetime1">
              <a:rPr lang="fr-FR" smtClean="0"/>
              <a:t>14/11/2023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2</a:t>
            </a:fld>
            <a:endParaRPr lang="fr-FR"/>
          </a:p>
        </p:txBody>
      </p:sp>
      <p:sp>
        <p:nvSpPr>
          <p:cNvPr id="8" name="Shape 49">
            <a:extLst>
              <a:ext uri="{FF2B5EF4-FFF2-40B4-BE49-F238E27FC236}">
                <a16:creationId xmlns:a16="http://schemas.microsoft.com/office/drawing/2014/main" id="{5F00ED42-477A-284F-8482-E89665DB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133055"/>
          </a:xfrm>
          <a:prstGeom prst="rect">
            <a:avLst/>
          </a:prstGeom>
          <a:solidFill>
            <a:srgbClr val="9ED3D7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>
              <a:buChar char="■"/>
              <a:defRPr sz="1600" b="1"/>
            </a:pP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Vendre</a:t>
            </a:r>
            <a:r>
              <a:rPr dirty="0">
                <a:solidFill>
                  <a:schemeClr val="bg1"/>
                </a:solidFill>
              </a:rPr>
              <a:t>di </a:t>
            </a:r>
            <a:r>
              <a:rPr lang="fr-FR" dirty="0">
                <a:solidFill>
                  <a:schemeClr val="bg1"/>
                </a:solidFill>
              </a:rPr>
              <a:t>1 septembre après midi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Mardi 12 septembre après midi</a:t>
            </a:r>
            <a:endParaRPr dirty="0">
              <a:solidFill>
                <a:schemeClr val="bg1"/>
              </a:solidFill>
            </a:endParaRP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Mardi 10 octobre après midi</a:t>
            </a: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rgbClr val="FF0000"/>
                </a:solidFill>
              </a:rPr>
              <a:t>Vendredi 17 novembre matin</a:t>
            </a: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Lundi 18 décembre</a:t>
            </a:r>
            <a:r>
              <a:rPr lang="fr-FR" dirty="0">
                <a:solidFill>
                  <a:schemeClr val="bg1"/>
                </a:solidFill>
              </a:rPr>
              <a:t> après midi</a:t>
            </a:r>
            <a:endParaRPr lang="fr-FR" dirty="0"/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Mercredi 24 janvier après midi</a:t>
            </a: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 err="1"/>
              <a:t>Mercre</a:t>
            </a:r>
            <a:r>
              <a:rPr dirty="0"/>
              <a:t>di </a:t>
            </a:r>
            <a:r>
              <a:rPr lang="fr-FR" dirty="0"/>
              <a:t>14 février matin</a:t>
            </a:r>
          </a:p>
          <a:p>
            <a:pPr>
              <a:buFont typeface="Arial" panose="020B0604020202020204" pitchFamily="34" charset="0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Mercredi 6 mars matin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Lundi 15 avril après midi</a:t>
            </a: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Vendredi 3 mai après midi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974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Planning des interventions</a:t>
            </a:r>
          </a:p>
        </p:txBody>
      </p:sp>
      <p:graphicFrame>
        <p:nvGraphicFramePr>
          <p:cNvPr id="9" name="Table 128">
            <a:extLst>
              <a:ext uri="{FF2B5EF4-FFF2-40B4-BE49-F238E27FC236}">
                <a16:creationId xmlns:a16="http://schemas.microsoft.com/office/drawing/2014/main" id="{5B464EEE-9735-8047-A20E-1A376BA2D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486908"/>
              </p:ext>
            </p:extLst>
          </p:nvPr>
        </p:nvGraphicFramePr>
        <p:xfrm>
          <a:off x="457200" y="1196752"/>
          <a:ext cx="8363272" cy="5551756"/>
        </p:xfrm>
        <a:graphic>
          <a:graphicData uri="http://schemas.openxmlformats.org/drawingml/2006/table">
            <a:tbl>
              <a:tblPr firstRow="1"/>
              <a:tblGrid>
                <a:gridCol w="87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338"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sz="2000" b="1" dirty="0">
                          <a:solidFill>
                            <a:srgbClr val="3B00A4"/>
                          </a:solidFill>
                        </a:rPr>
                        <a:t>Date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lang="fr-FR" sz="2000" b="1" dirty="0">
                          <a:solidFill>
                            <a:srgbClr val="3B00A4"/>
                          </a:solidFill>
                        </a:rPr>
                        <a:t>Thèmes</a:t>
                      </a:r>
                      <a:endParaRPr sz="2000" b="1" dirty="0">
                        <a:solidFill>
                          <a:srgbClr val="3B00A4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sz="2000" b="1" dirty="0">
                          <a:solidFill>
                            <a:srgbClr val="3B00A4"/>
                          </a:solidFill>
                        </a:rPr>
                        <a:t>Qui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12/09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 sz="1600" b="1">
                          <a:solidFill>
                            <a:srgbClr val="FFFFFF"/>
                          </a:solidFill>
                        </a:defRPr>
                      </a:pPr>
                      <a:r>
                        <a:rPr lang="fr-FR" sz="2000" b="0" i="0" baseline="0" dirty="0">
                          <a:solidFill>
                            <a:schemeClr val="tx1"/>
                          </a:solidFill>
                        </a:rPr>
                        <a:t>Recruter sans discriminer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Rameen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, Assa, Agnès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10/10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Les processus de recrutement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Marie Christine, Karolina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78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highlight>
                            <a:srgbClr val="FFFF00"/>
                          </a:highlight>
                        </a:rPr>
                        <a:t>17/11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Le recrutement des métiers en tensions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Lorna,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Zamira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, Maxence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44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18/12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</a:rPr>
                        <a:t> Le recrutement des travailleurs en   situation de handicap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</a:rPr>
                        <a:t> Fatimata, </a:t>
                      </a:r>
                      <a:r>
                        <a:rPr lang="fr-FR" sz="210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Djanelly</a:t>
                      </a:r>
                      <a:endParaRPr lang="fr-FR" sz="21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24/01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L’entretien de recrutement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Serigne, 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Elena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14/02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Les tests de recrutement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Sarah, Esther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06/03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L’innovation dans le recrutement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Maryline, </a:t>
                      </a:r>
                      <a:r>
                        <a:rPr lang="fr-FR" sz="2000" dirty="0" err="1"/>
                        <a:t>Noemie</a:t>
                      </a:r>
                      <a:r>
                        <a:rPr lang="fr-FR" sz="2000" dirty="0"/>
                        <a:t> </a:t>
                      </a:r>
                    </a:p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endParaRPr lang="fr-FR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15/04</a:t>
                      </a:r>
                      <a:endParaRPr lang="mr-IN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La marque employeur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>
                          <a:highlight>
                            <a:srgbClr val="FFFF00"/>
                          </a:highlight>
                        </a:rPr>
                        <a:t>Helianne</a:t>
                      </a:r>
                      <a:r>
                        <a:rPr lang="fr-FR" sz="2000" dirty="0">
                          <a:highlight>
                            <a:srgbClr val="FFFF00"/>
                          </a:highlight>
                        </a:rPr>
                        <a:t>, </a:t>
                      </a:r>
                      <a:r>
                        <a:rPr lang="fr-FR" sz="2000" dirty="0"/>
                        <a:t>Marie Neige, Taylor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0320970"/>
                  </a:ext>
                </a:extLst>
              </a:tr>
              <a:tr h="719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02</a:t>
                      </a:r>
                      <a:r>
                        <a:rPr lang="mr-IN" sz="2000" dirty="0"/>
                        <a:t>/</a:t>
                      </a:r>
                      <a:r>
                        <a:rPr lang="fr-FR" sz="2000" dirty="0"/>
                        <a:t>05</a:t>
                      </a:r>
                      <a:endParaRPr lang="mr-IN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Intégration des nouveaux collaborateurs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Sophie, </a:t>
                      </a:r>
                      <a:r>
                        <a:rPr lang="fr-FR" sz="2000" dirty="0" err="1"/>
                        <a:t>Nadjifata</a:t>
                      </a:r>
                      <a:r>
                        <a:rPr lang="fr-FR" sz="2000" dirty="0"/>
                        <a:t>, Christie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978C6-ED9D-AE41-D17F-60CB3A92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métiers en tension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E0A722-94AE-8CEC-4589-7CDA9C8CC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560" y="1700808"/>
            <a:ext cx="8532440" cy="399117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000" dirty="0"/>
              <a:t>Le constat : 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En 2022, plus de 60% des entreprises faisaient état de difficultés de recrutement (Ministère du travail, du plein emploi et de l’insertion). </a:t>
            </a:r>
            <a:endParaRPr lang="fr-FR" sz="18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8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D’après la DARES, « </a:t>
            </a:r>
            <a:r>
              <a:rPr lang="fr-FR" sz="1800" i="1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il y a une difficulté de recrutement potentiel lorsqu’il existe un déséquilibre important entre les besoins en recrutement et le vivier de jeunes qui portent du système d’enseignement</a:t>
            </a:r>
            <a:r>
              <a:rPr lang="fr-FR" sz="1800" kern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». Selon une étude menée par le cabinet international de recrutement Michael Page, cette difficulté s’est accrue avec la crise sanitaire de 2020 et continuera de s’accroitre pour les prochaines années.</a:t>
            </a:r>
            <a:r>
              <a:rPr lang="fr-FR" sz="2400" dirty="0">
                <a:effectLst/>
              </a:rPr>
              <a:t> 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4EDE95-060E-8AB2-65B9-4CDA6097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9D55C2-A402-C7DB-946E-17BAAA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10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2FC9B2B-A60F-113B-09A7-7E19BD3ADC3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5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89FD6E5-6BA6-7893-0BE0-C7CFFE86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cooptation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74DC52-1FFE-C1D0-E4FE-778671706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464495"/>
          </a:xfrm>
        </p:spPr>
        <p:txBody>
          <a:bodyPr>
            <a:normAutofit/>
          </a:bodyPr>
          <a:lstStyle/>
          <a:p>
            <a:r>
              <a:rPr lang="fr-FR" sz="1600" dirty="0"/>
              <a:t>Définition </a:t>
            </a:r>
            <a:r>
              <a:rPr lang="fr-FR" sz="1600"/>
              <a:t>: </a:t>
            </a:r>
            <a:r>
              <a:rPr lang="fr-FR" sz="1600">
                <a:ea typeface="Open Sans" panose="020B0606030504020204" pitchFamily="34" charset="0"/>
              </a:rPr>
              <a:t>une </a:t>
            </a:r>
            <a:r>
              <a:rPr lang="fr-FR" sz="1600" dirty="0">
                <a:ea typeface="Open Sans" panose="020B0606030504020204" pitchFamily="34" charset="0"/>
              </a:rPr>
              <a:t>technique de recrutement qui repose sur la recommandation d'un candidat par un collaborateur de l'entreprise.</a:t>
            </a:r>
          </a:p>
          <a:p>
            <a:r>
              <a:rPr lang="fr-FR" sz="1600" dirty="0">
                <a:ea typeface="Open Sans" panose="020B0606030504020204" pitchFamily="34" charset="0"/>
              </a:rPr>
              <a:t>Elle consiste à faire appel au réseau de ses collaborateurs (les </a:t>
            </a:r>
            <a:r>
              <a:rPr lang="fr-FR" sz="1600" dirty="0" err="1">
                <a:ea typeface="Open Sans" panose="020B0606030504020204" pitchFamily="34" charset="0"/>
              </a:rPr>
              <a:t>coopteurs</a:t>
            </a:r>
            <a:r>
              <a:rPr lang="fr-FR" sz="1600" dirty="0">
                <a:ea typeface="Open Sans" panose="020B0606030504020204" pitchFamily="34" charset="0"/>
              </a:rPr>
              <a:t>) pour recruter des candidats (les cooptés). </a:t>
            </a:r>
          </a:p>
          <a:p>
            <a:r>
              <a:rPr lang="fr-FR" sz="1600" dirty="0"/>
              <a:t>Cette méthode de recrutement très ancienne est pratiquée par les entreprises du monde entier, souvent sans réelle organisation. </a:t>
            </a:r>
          </a:p>
          <a:p>
            <a:r>
              <a:rPr lang="fr-FR" sz="1600" dirty="0"/>
              <a:t>Avantages et limites ?</a:t>
            </a:r>
          </a:p>
          <a:p>
            <a:r>
              <a:rPr lang="fr-FR" sz="1600" dirty="0"/>
              <a:t>Les </a:t>
            </a:r>
            <a:r>
              <a:rPr lang="fr-FR" sz="1600" dirty="0" err="1"/>
              <a:t>pré-requis</a:t>
            </a:r>
            <a:r>
              <a:rPr lang="fr-FR" sz="1600" dirty="0"/>
              <a:t> pour mettre en place une politique de cooptation : </a:t>
            </a:r>
          </a:p>
          <a:p>
            <a:endParaRPr lang="fr-FR" sz="1600" dirty="0"/>
          </a:p>
          <a:p>
            <a:endParaRPr lang="fr-FR" sz="1600" dirty="0"/>
          </a:p>
          <a:p>
            <a:pPr marL="0" indent="0">
              <a:buNone/>
            </a:pPr>
            <a:endParaRPr lang="fr-FR" sz="1600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62F7A904-3879-D645-5933-AD1AFB85CF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0249218"/>
              </p:ext>
            </p:extLst>
          </p:nvPr>
        </p:nvGraphicFramePr>
        <p:xfrm>
          <a:off x="2879812" y="3666727"/>
          <a:ext cx="3384376" cy="2498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419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18">
            <a:extLst>
              <a:ext uri="{FF2B5EF4-FFF2-40B4-BE49-F238E27FC236}">
                <a16:creationId xmlns:a16="http://schemas.microsoft.com/office/drawing/2014/main" id="{57633A3D-010F-DC48-8A4E-7B8913A2600D}"/>
              </a:ext>
            </a:extLst>
          </p:cNvPr>
          <p:cNvSpPr txBox="1">
            <a:spLocks/>
          </p:cNvSpPr>
          <p:nvPr/>
        </p:nvSpPr>
        <p:spPr>
          <a:xfrm>
            <a:off x="2577609" y="230063"/>
            <a:ext cx="6566391" cy="1143002"/>
          </a:xfrm>
          <a:prstGeom prst="rect">
            <a:avLst/>
          </a:prstGeom>
          <a:solidFill>
            <a:srgbClr val="6B6BC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396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968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540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4112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68487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cap="none" spc="0" baseline="0">
                <a:ln>
                  <a:noFill/>
                </a:ln>
                <a:solidFill>
                  <a:srgbClr val="80808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hangingPunct="1"/>
            <a:r>
              <a:rPr lang="fr-FR" dirty="0"/>
              <a:t>La Cooptation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27F8B0F-7E2B-7B4B-BC3F-CAA9273BF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90" y="280620"/>
            <a:ext cx="2068532" cy="1041889"/>
          </a:xfrm>
          <a:prstGeom prst="rect">
            <a:avLst/>
          </a:prstGeo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DFFB9C5-DFE4-4F4D-A2CF-CA7FFD194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2" y="1628775"/>
            <a:ext cx="8229601" cy="4627059"/>
          </a:xfrm>
        </p:spPr>
        <p:txBody>
          <a:bodyPr>
            <a:normAutofit fontScale="85000" lnSpcReduction="20000"/>
          </a:bodyPr>
          <a:lstStyle/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Par groupe de 4 étudiants : </a:t>
            </a:r>
          </a:p>
          <a:p>
            <a:pPr marL="39687" indent="0">
              <a:buNone/>
            </a:pPr>
            <a:r>
              <a:rPr lang="fr-FR" dirty="0"/>
              <a:t>Choisissez parmi vous un contexte dans lequel il serait judicieux de créer une politique de cooptation.</a:t>
            </a:r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A) Rédigez les grandes lignes de cette politique de cooptation : </a:t>
            </a:r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Pourquoi mettre en place une telle politique  ?  Quelle est sa raison d’être ? Son pourquoi ? </a:t>
            </a:r>
          </a:p>
          <a:p>
            <a:pPr marL="39687" indent="0">
              <a:buNone/>
            </a:pPr>
            <a:r>
              <a:rPr lang="fr-FR" dirty="0"/>
              <a:t>A qui s’adresse-t-elle ? </a:t>
            </a:r>
          </a:p>
          <a:p>
            <a:pPr marL="39687" indent="0">
              <a:buNone/>
            </a:pPr>
            <a:r>
              <a:rPr lang="fr-FR" dirty="0"/>
              <a:t>Quel est le processus prévu ? </a:t>
            </a:r>
          </a:p>
          <a:p>
            <a:pPr marL="39687" indent="0">
              <a:buNone/>
            </a:pPr>
            <a:r>
              <a:rPr lang="fr-FR" dirty="0"/>
              <a:t>Quelles sont les conditions : pour coopter , être coopté. </a:t>
            </a:r>
          </a:p>
          <a:p>
            <a:pPr marL="39687" indent="0">
              <a:buNone/>
            </a:pPr>
            <a:r>
              <a:rPr lang="fr-FR" dirty="0"/>
              <a:t>Quels sont les incitations prévues, dans quelles conditions sont-elles accordées ? </a:t>
            </a:r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B) Préparer un rendu oral pour le groupe en 4 slides </a:t>
            </a:r>
          </a:p>
          <a:p>
            <a:pPr marL="382587">
              <a:buAutoNum type="arabicParenR"/>
            </a:pPr>
            <a:r>
              <a:rPr lang="fr-FR" dirty="0"/>
              <a:t>Description du contexte </a:t>
            </a:r>
          </a:p>
          <a:p>
            <a:pPr marL="382587">
              <a:buAutoNum type="arabicParenR"/>
            </a:pPr>
            <a:r>
              <a:rPr lang="fr-FR" dirty="0"/>
              <a:t>Bénéfices attendus</a:t>
            </a:r>
          </a:p>
          <a:p>
            <a:pPr marL="382587">
              <a:buAutoNum type="arabicParenR"/>
            </a:pPr>
            <a:r>
              <a:rPr lang="fr-FR" dirty="0"/>
              <a:t>Le contenu de la politique de cooptation</a:t>
            </a:r>
          </a:p>
          <a:p>
            <a:pPr marL="382587">
              <a:buAutoNum type="arabicParenR"/>
            </a:pPr>
            <a:r>
              <a:rPr lang="fr-FR" dirty="0"/>
              <a:t>La communication </a:t>
            </a:r>
          </a:p>
          <a:p>
            <a:pPr marL="382587">
              <a:buAutoNum type="arabicParenR"/>
            </a:pPr>
            <a:endParaRPr lang="fr-FR" dirty="0"/>
          </a:p>
          <a:p>
            <a:pPr marL="382587">
              <a:buAutoNum type="arabicParenR"/>
            </a:pPr>
            <a:endParaRPr lang="fr-FR" dirty="0"/>
          </a:p>
          <a:p>
            <a:pPr marL="39687" indent="0">
              <a:buNone/>
            </a:pPr>
            <a:endParaRPr lang="fr-FR" dirty="0"/>
          </a:p>
          <a:p>
            <a:pPr marL="39687" indent="0">
              <a:buNone/>
            </a:pPr>
            <a:r>
              <a:rPr lang="fr-FR" dirty="0"/>
              <a:t>Ressources : </a:t>
            </a:r>
          </a:p>
          <a:p>
            <a:pPr marL="39687" indent="0">
              <a:buNone/>
            </a:pPr>
            <a:r>
              <a:rPr lang="fr-FR" dirty="0">
                <a:hlinkClick r:id="rId3"/>
              </a:rPr>
              <a:t>https://taleez.com/w/blog/strategie-cooptation-recrutement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914475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0D47D3-9C4B-0626-DB78-AA273946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le prochain cours le 18/12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E83AAA-882C-BDDF-75C9-EBCD6856A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Renseignez-vous sur le recrutement des travailleurs en situation de handicap.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 est le montant de la taxe payée par votre entreprise pour non respect de l’OETH (Obligation d’emploi des Travailleurs en situation de Handicap)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Notez le, nous ferons un benchmark. 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C9125C-0F48-B42C-B0F5-3CD3A07D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14/11/2023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7314CA-FA55-02DC-2A34-706A5D98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88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AB2A-5339-4CDC-98F9-0435DC02291D}" type="datetime1">
              <a:rPr lang="fr-FR" smtClean="0"/>
              <a:t>14/11/2023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3DE7-8B1B-47C3-91D3-D341616991FF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899563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555</Words>
  <Application>Microsoft Macintosh PowerPoint</Application>
  <PresentationFormat>Affichage à l'écran (4:3)</PresentationFormat>
  <Paragraphs>100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2_Conception personnalisée</vt:lpstr>
      <vt:lpstr>Conception personnalisée</vt:lpstr>
      <vt:lpstr>Année 23-24 LP07 Groupe B  Cécile de Bernardi Cours n°5</vt:lpstr>
      <vt:lpstr>Calendrier de l’année</vt:lpstr>
      <vt:lpstr>Planning des interventions</vt:lpstr>
      <vt:lpstr>Les métiers en tension </vt:lpstr>
      <vt:lpstr>La cooptation</vt:lpstr>
      <vt:lpstr>Présentation PowerPoint</vt:lpstr>
      <vt:lpstr>Pour le prochain cours le 18/12</vt:lpstr>
      <vt:lpstr>Présentation PowerPoint</vt:lpstr>
    </vt:vector>
  </TitlesOfParts>
  <Company>Université Paris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Garcia</dc:creator>
  <cp:lastModifiedBy>Cécile De Bernardi</cp:lastModifiedBy>
  <cp:revision>36</cp:revision>
  <dcterms:created xsi:type="dcterms:W3CDTF">2017-09-26T14:38:18Z</dcterms:created>
  <dcterms:modified xsi:type="dcterms:W3CDTF">2023-11-14T12:28:02Z</dcterms:modified>
</cp:coreProperties>
</file>