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597" r:id="rId5"/>
    <p:sldId id="595" r:id="rId6"/>
    <p:sldId id="570" r:id="rId7"/>
    <p:sldId id="596" r:id="rId8"/>
    <p:sldId id="598" r:id="rId9"/>
    <p:sldId id="56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87" autoAdjust="0"/>
    <p:restoredTop sz="71195" autoAdjust="0"/>
  </p:normalViewPr>
  <p:slideViewPr>
    <p:cSldViewPr>
      <p:cViewPr varScale="1">
        <p:scale>
          <a:sx n="120" d="100"/>
          <a:sy n="120" d="100"/>
        </p:scale>
        <p:origin x="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8DAB-D5B7-4271-AC1A-569C966B593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DD6E3-F9E9-4190-9D44-87DF4A949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94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DD6E3-F9E9-4190-9D44-87DF4A949A3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62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1AD168-406D-42D9-9240-BADCF72CB09B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3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31E1F8-1443-4302-AF4B-5B4D8EF4ABEE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22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1C7EA0-1BD3-4725-8CCE-50A4C5472FCA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251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86855D-3921-46D0-8F73-5164FC83A64A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101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6" y="6265995"/>
            <a:ext cx="1872208" cy="58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3347B9-CDA4-43AB-A4AC-2C0CE65D1D82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74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5A6EF8-5725-496D-B55C-5E39CD380A11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01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0E80F4-A804-4211-9A36-C368B6E847FD}" type="datetime1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45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1D03E-79EC-4665-8E5D-387E96289FA0}" type="datetime1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17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219C3-1EAB-4DEC-AD76-DEE52B6DEFFA}" type="datetime1">
              <a:rPr lang="fr-FR" smtClean="0"/>
              <a:t>03/05/2021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58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06562-7A64-42A3-AEFD-1DE6680DAD45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45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A65DC-5FB5-48AC-B53A-E9AD79F5F8A6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43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54D935-6F08-4F49-BB18-A99159BCC0AE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8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6FC2C-DB81-48D8-A375-D2AEE1BC4F9B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378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FD1DD9-58AF-41FB-A542-4BF236417048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861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41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171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894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808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1282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86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1FE8E-A929-4517-8250-65D294A649C4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9689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06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3764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325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E2A6-C454-4774-AF64-4D3A51BB6367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9599-F418-4028-BEA6-33E7ED70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12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6436F0-CBD2-475A-87CE-DADE6B2DD684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90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8C9366-3741-4A4C-814C-8312224AABDE}" type="datetime1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21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2ACBD4-B69D-4E7D-A434-69AAEA1ED606}" type="datetime1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45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93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651B4-718A-4F8C-9755-59A28C7E7514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37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91238-898F-4062-91EE-3349FEEF2192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D3E31-7082-4B85-8488-D2F30D905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8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52" y="752"/>
            <a:ext cx="3963736" cy="12283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348880"/>
            <a:ext cx="9144000" cy="24482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20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0689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FD8C40DE-1193-4AA3-81FB-2A07452284F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12360" y="6495540"/>
            <a:ext cx="1331640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41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556792"/>
            <a:ext cx="9144000" cy="22322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77" y="5704246"/>
            <a:ext cx="348544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2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249289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Module ENTREPRENEURIAT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0380" y="3356992"/>
            <a:ext cx="2520280" cy="216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004048" y="3698356"/>
            <a:ext cx="3516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b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Emmanuel FRÉMIOT</a:t>
            </a:r>
          </a:p>
          <a:p>
            <a:pPr algn="r"/>
            <a:r>
              <a:rPr lang="fr-FR" dirty="0">
                <a:solidFill>
                  <a:schemeClr val="bg1"/>
                </a:solidFill>
                <a:latin typeface="Franklin Gothic Book" panose="020B0503020102020204" pitchFamily="34" charset="0"/>
              </a:rPr>
              <a:t>- Année 2021 - </a:t>
            </a:r>
          </a:p>
        </p:txBody>
      </p:sp>
    </p:spTree>
    <p:extLst>
      <p:ext uri="{BB962C8B-B14F-4D97-AF65-F5344CB8AC3E}">
        <p14:creationId xmlns:p14="http://schemas.microsoft.com/office/powerpoint/2010/main" val="186338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4000" b="1" dirty="0">
                <a:solidFill>
                  <a:srgbClr val="0D3B5E"/>
                </a:solidFill>
                <a:latin typeface="Brandon Grotesque Bold" pitchFamily="34" charset="0"/>
              </a:rPr>
              <a:t>Session 4/5</a:t>
            </a:r>
            <a:endParaRPr sz="4000" b="1" dirty="0">
              <a:solidFill>
                <a:srgbClr val="0D3B5E"/>
              </a:solidFill>
              <a:latin typeface="Brandon Grotesque Bold" pitchFamily="34" charset="0"/>
            </a:endParaRPr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E46C0A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42B7B8-D1C2-4BA8-82C2-15FD6453D52F}" type="slidenum">
              <a:rPr lang="fr-FR" altLang="fr-FR" sz="1200">
                <a:solidFill>
                  <a:srgbClr val="898989"/>
                </a:solidFill>
                <a:latin typeface="Calibri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7D1EF93-2718-42FF-8E87-81DF37994BF0}"/>
              </a:ext>
            </a:extLst>
          </p:cNvPr>
          <p:cNvSpPr txBox="1">
            <a:spLocks/>
          </p:cNvSpPr>
          <p:nvPr/>
        </p:nvSpPr>
        <p:spPr>
          <a:xfrm>
            <a:off x="426616" y="1276996"/>
            <a:ext cx="8260183" cy="48883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4000" b="1" dirty="0">
                <a:solidFill>
                  <a:srgbClr val="0D3B5E"/>
                </a:solidFill>
                <a:latin typeface="Brandon Grotesque Bold" pitchFamily="34" charset="0"/>
              </a:rPr>
              <a:t>FINANCE &amp; COMPARABLES</a:t>
            </a:r>
          </a:p>
          <a:p>
            <a:pPr>
              <a:defRPr/>
            </a:pPr>
            <a:endParaRPr lang="fr-FR" sz="4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algn="l"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Objectifs globaux :</a:t>
            </a:r>
          </a:p>
          <a:p>
            <a:pPr algn="l"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Savoir mobiliser les documents financiers relatifs à votre projet (compte de résultat, bilan, trésorerie et plan de financement)</a:t>
            </a: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Construire des hypothèses de travail permettant la production de ces différents documents; </a:t>
            </a:r>
            <a:r>
              <a:rPr lang="fr-FR" sz="1800" b="1" u="sng" dirty="0">
                <a:solidFill>
                  <a:srgbClr val="0D3B5E"/>
                </a:solidFill>
                <a:latin typeface="Brandon Grotesque Bold" pitchFamily="34" charset="0"/>
              </a:rPr>
              <a:t>en cohérence </a:t>
            </a: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avec votre proposition de valeur, vos moyens et vos ressources associées</a:t>
            </a: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Les défendre lors de vos présentations (pré-soutenance et soutenance)</a:t>
            </a: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Etablir un plan de financement pour amorcer et développer votre projet (création ou reprise)</a:t>
            </a: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4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E46C0A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42B7B8-D1C2-4BA8-82C2-15FD6453D52F}" type="slidenum">
              <a:rPr lang="fr-FR" altLang="fr-FR" sz="1200">
                <a:solidFill>
                  <a:srgbClr val="898989"/>
                </a:solidFill>
                <a:latin typeface="Calibri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7D1EF93-2718-42FF-8E87-81DF37994BF0}"/>
              </a:ext>
            </a:extLst>
          </p:cNvPr>
          <p:cNvSpPr txBox="1">
            <a:spLocks/>
          </p:cNvSpPr>
          <p:nvPr/>
        </p:nvSpPr>
        <p:spPr>
          <a:xfrm>
            <a:off x="504354" y="332656"/>
            <a:ext cx="8609880" cy="48883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4000" b="1" dirty="0">
                <a:solidFill>
                  <a:srgbClr val="0D3B5E"/>
                </a:solidFill>
                <a:latin typeface="Brandon Grotesque Bold" pitchFamily="34" charset="0"/>
              </a:rPr>
              <a:t>Session 4/5</a:t>
            </a:r>
          </a:p>
          <a:p>
            <a:pPr marL="285750" indent="-285750" algn="l">
              <a:buFontTx/>
              <a:buChar char="-"/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fr-FR" sz="2000" b="1" dirty="0">
                <a:solidFill>
                  <a:srgbClr val="0D3B5E"/>
                </a:solidFill>
                <a:latin typeface="Brandon Grotesque Bold" pitchFamily="34" charset="0"/>
              </a:rPr>
              <a:t>Objectifs des séances :</a:t>
            </a:r>
          </a:p>
          <a:p>
            <a:pPr marL="1143000" algn="l"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2000" b="1" dirty="0">
                <a:solidFill>
                  <a:srgbClr val="0D3B5E"/>
                </a:solidFill>
                <a:latin typeface="Brandon Grotesque Bold" pitchFamily="34" charset="0"/>
              </a:rPr>
              <a:t>Présentation des ressources pédagogiques et outil (EPI) :</a:t>
            </a:r>
          </a:p>
          <a:p>
            <a:pPr marL="2052638" indent="-285750" algn="l">
              <a:buFontTx/>
              <a:buChar char="-"/>
              <a:defRPr/>
            </a:pPr>
            <a:r>
              <a:rPr lang="fr-FR" sz="2000" b="1" dirty="0">
                <a:solidFill>
                  <a:srgbClr val="0D3B5E"/>
                </a:solidFill>
                <a:latin typeface="Brandon Grotesque Bold" pitchFamily="34" charset="0"/>
              </a:rPr>
              <a:t>Rappels finance</a:t>
            </a:r>
          </a:p>
          <a:p>
            <a:pPr marL="2052638" indent="-285750" algn="l">
              <a:buFontTx/>
              <a:buChar char="-"/>
              <a:defRPr/>
            </a:pPr>
            <a:r>
              <a:rPr lang="fr-FR" sz="2000" b="1" dirty="0">
                <a:solidFill>
                  <a:srgbClr val="0D3B5E"/>
                </a:solidFill>
                <a:latin typeface="Brandon Grotesque Bold" pitchFamily="34" charset="0"/>
              </a:rPr>
              <a:t>Exemple (fichier .</a:t>
            </a:r>
            <a:r>
              <a:rPr lang="fr-FR" sz="2000" b="1" dirty="0" err="1">
                <a:solidFill>
                  <a:srgbClr val="0D3B5E"/>
                </a:solidFill>
                <a:latin typeface="Brandon Grotesque Bold" pitchFamily="34" charset="0"/>
              </a:rPr>
              <a:t>xls</a:t>
            </a:r>
            <a:r>
              <a:rPr lang="fr-FR" sz="2000" b="1" dirty="0">
                <a:solidFill>
                  <a:srgbClr val="0D3B5E"/>
                </a:solidFill>
                <a:latin typeface="Brandon Grotesque Bold" pitchFamily="34" charset="0"/>
              </a:rPr>
              <a:t>)</a:t>
            </a:r>
          </a:p>
          <a:p>
            <a:pPr marL="2052638" indent="-285750" algn="l">
              <a:buFontTx/>
              <a:buChar char="-"/>
              <a:defRPr/>
            </a:pPr>
            <a:r>
              <a:rPr lang="fr-FR" sz="2000" b="1" dirty="0">
                <a:solidFill>
                  <a:srgbClr val="0D3B5E"/>
                </a:solidFill>
                <a:latin typeface="Brandon Grotesque Bold" pitchFamily="34" charset="0"/>
              </a:rPr>
              <a:t>Construction CA</a:t>
            </a:r>
          </a:p>
          <a:p>
            <a:pPr marL="2052638" indent="-285750" algn="l">
              <a:buFontTx/>
              <a:buChar char="-"/>
              <a:defRPr/>
            </a:pPr>
            <a:r>
              <a:rPr lang="fr-FR" sz="2000" b="1" dirty="0">
                <a:solidFill>
                  <a:srgbClr val="0D3B5E"/>
                </a:solidFill>
                <a:latin typeface="Brandon Grotesque Bold" pitchFamily="34" charset="0"/>
              </a:rPr>
              <a:t>FISY</a:t>
            </a:r>
          </a:p>
          <a:p>
            <a:pPr marL="2052638" indent="-285750" algn="l">
              <a:buFontTx/>
              <a:buChar char="-"/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2000" b="1" dirty="0">
                <a:solidFill>
                  <a:srgbClr val="0D3B5E"/>
                </a:solidFill>
                <a:latin typeface="Brandon Grotesque Bold" pitchFamily="34" charset="0"/>
              </a:rPr>
              <a:t>Construire des comparables =&gt; bâtir une stratégie et une valorisation financière</a:t>
            </a:r>
          </a:p>
          <a:p>
            <a:pPr marL="2052638" indent="-285750" algn="l">
              <a:buFontTx/>
              <a:buChar char="-"/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algn="l"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3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E46C0A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42B7B8-D1C2-4BA8-82C2-15FD6453D52F}" type="slidenum">
              <a:rPr lang="fr-FR" altLang="fr-FR" sz="1200">
                <a:solidFill>
                  <a:srgbClr val="898989"/>
                </a:solidFill>
                <a:latin typeface="Calibri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7D1EF93-2718-42FF-8E87-81DF37994BF0}"/>
              </a:ext>
            </a:extLst>
          </p:cNvPr>
          <p:cNvSpPr txBox="1">
            <a:spLocks/>
          </p:cNvSpPr>
          <p:nvPr/>
        </p:nvSpPr>
        <p:spPr>
          <a:xfrm>
            <a:off x="267060" y="111547"/>
            <a:ext cx="8609880" cy="48883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2400" b="1" dirty="0">
                <a:solidFill>
                  <a:srgbClr val="0D3B5E"/>
                </a:solidFill>
                <a:latin typeface="Brandon Grotesque Bold" pitchFamily="34" charset="0"/>
              </a:rPr>
              <a:t>Session 4/5</a:t>
            </a: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Objectifs des séances :</a:t>
            </a: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Etre au clair sur les différents documents financiers, notamment à présenter lors de votre soutenance (Compte de résultat, bilan ouverture/clôture, trésorerie et plan de financement)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Revoir votre proposition de valeur (couple produit/client, positionnement, stratégie de création de valeur)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Construire vos comparables (secteur, leader, concurrents, « best practices », etc.)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Construire vos hypothèses de travail en cohérence avec votre projet global (possibilité de scénarii : bas, moyen, haut)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Etablir une politique de prix, ses implications organisationnelles et financières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Identifier les ressources de financement pour votre projet et pour à terme, justifier votre besoin lié à votre plan de financement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algn="l"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3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E46C0A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42B7B8-D1C2-4BA8-82C2-15FD6453D52F}" type="slidenum">
              <a:rPr lang="fr-FR" altLang="fr-FR" sz="1200">
                <a:solidFill>
                  <a:srgbClr val="898989"/>
                </a:solidFill>
                <a:latin typeface="Calibri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7D1EF93-2718-42FF-8E87-81DF37994BF0}"/>
              </a:ext>
            </a:extLst>
          </p:cNvPr>
          <p:cNvSpPr txBox="1">
            <a:spLocks/>
          </p:cNvSpPr>
          <p:nvPr/>
        </p:nvSpPr>
        <p:spPr>
          <a:xfrm>
            <a:off x="395536" y="90758"/>
            <a:ext cx="8609880" cy="48883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4000" b="1" dirty="0">
                <a:solidFill>
                  <a:srgbClr val="0D3B5E"/>
                </a:solidFill>
                <a:latin typeface="Brandon Grotesque Bold" pitchFamily="34" charset="0"/>
              </a:rPr>
              <a:t>Session 4/5</a:t>
            </a:r>
          </a:p>
          <a:p>
            <a:pPr marL="285750" indent="-285750" algn="l">
              <a:buFontTx/>
              <a:buChar char="-"/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fr-FR" sz="1700" b="1" dirty="0">
                <a:solidFill>
                  <a:srgbClr val="0D3B5E"/>
                </a:solidFill>
                <a:latin typeface="Brandon Grotesque Bold" pitchFamily="34" charset="0"/>
              </a:rPr>
              <a:t>Remarques :</a:t>
            </a:r>
          </a:p>
          <a:p>
            <a:pPr marL="285750" indent="-285750" algn="l">
              <a:buFontTx/>
              <a:buChar char="-"/>
              <a:defRPr/>
            </a:pPr>
            <a:endParaRPr lang="fr-FR" sz="17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898525" indent="-285750" algn="l">
              <a:buFontTx/>
              <a:buChar char="-"/>
              <a:defRPr/>
            </a:pPr>
            <a:r>
              <a:rPr lang="fr-FR" sz="1700" b="1" dirty="0">
                <a:solidFill>
                  <a:srgbClr val="0D3B5E"/>
                </a:solidFill>
                <a:latin typeface="Brandon Grotesque Bold" pitchFamily="34" charset="0"/>
              </a:rPr>
              <a:t>Comme le disait Boileau « Ce que l'on conçoit bien s’énonce clairement, Et les mots pour le dire arrivent aisément.»…surtout pour les chiffres ! ils ne sont que le reflet de la cohérence de votre projet issue de vos hypothèses de travail; rien ne sert de les « tordre », de les « tronquer », de les « faire mentir », etc.</a:t>
            </a:r>
          </a:p>
          <a:p>
            <a:pPr marL="285750" indent="-285750" algn="l">
              <a:buFontTx/>
              <a:buChar char="-"/>
              <a:defRPr/>
            </a:pPr>
            <a:endParaRPr lang="fr-FR" sz="17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898525" indent="-285750" algn="l">
              <a:buFontTx/>
              <a:buChar char="-"/>
              <a:defRPr/>
            </a:pPr>
            <a:r>
              <a:rPr lang="fr-FR" sz="1700" b="1" dirty="0">
                <a:solidFill>
                  <a:srgbClr val="0D3B5E"/>
                </a:solidFill>
                <a:latin typeface="Brandon Grotesque Bold" pitchFamily="34" charset="0"/>
              </a:rPr>
              <a:t>Des projets à fort potentiel peuvent avoir des résultats négatifs (compte de résultat ou trésorerie) ! Ce n’est pas grave et c’est normal lorsque l’on crée un nouveau projet (création ou reprise). Dans cette situation, 1 seule question se pose : comment y répondre ? Je revois mon modèle d’affaires vs marge ? Dois-je recourir à des financements externes pour pallier au déficit de trésorerie ? Quelles en sont les conséquences (dilution, collatéral, subvention, prêt d’honneur, etc.) ?</a:t>
            </a:r>
          </a:p>
          <a:p>
            <a:pPr marL="285750" indent="-285750" algn="l">
              <a:buFontTx/>
              <a:buChar char="-"/>
              <a:defRPr/>
            </a:pPr>
            <a:endParaRPr lang="fr-FR" sz="17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898525" indent="-285750" algn="l">
              <a:buFontTx/>
              <a:buChar char="-"/>
              <a:defRPr/>
            </a:pPr>
            <a:r>
              <a:rPr lang="fr-FR" sz="1700" b="1" dirty="0">
                <a:solidFill>
                  <a:srgbClr val="0D3B5E"/>
                </a:solidFill>
                <a:latin typeface="Brandon Grotesque Bold" pitchFamily="34" charset="0"/>
              </a:rPr>
              <a:t>Par conséquent, quelle stratégie financière dois-je adopter pour répondre aux hypothèses liées à mon projet (demande solvable, taille marché, stratégie de pénétration, prix, marge, communication/marketing, RH, etc.) ? Et quelle sera ma communication financière ?</a:t>
            </a:r>
          </a:p>
          <a:p>
            <a:pPr marL="612775" algn="l"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algn="l"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8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E46C0A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42B7B8-D1C2-4BA8-82C2-15FD6453D52F}" type="slidenum">
              <a:rPr lang="fr-FR" altLang="fr-FR" sz="1200">
                <a:solidFill>
                  <a:srgbClr val="898989"/>
                </a:solidFill>
                <a:latin typeface="Calibri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7D1EF93-2718-42FF-8E87-81DF37994BF0}"/>
              </a:ext>
            </a:extLst>
          </p:cNvPr>
          <p:cNvSpPr txBox="1">
            <a:spLocks/>
          </p:cNvSpPr>
          <p:nvPr/>
        </p:nvSpPr>
        <p:spPr>
          <a:xfrm>
            <a:off x="504354" y="332656"/>
            <a:ext cx="8609880" cy="48883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4000" b="1" dirty="0">
                <a:solidFill>
                  <a:srgbClr val="0D3B5E"/>
                </a:solidFill>
                <a:latin typeface="Brandon Grotesque Bold" pitchFamily="34" charset="0"/>
              </a:rPr>
              <a:t>Session 4/5</a:t>
            </a:r>
          </a:p>
          <a:p>
            <a:pPr marL="285750" indent="-285750" algn="l">
              <a:buFontTx/>
              <a:buChar char="-"/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285750" indent="-285750" algn="l">
              <a:buFontTx/>
              <a:buChar char="-"/>
              <a:defRPr/>
            </a:pPr>
            <a:r>
              <a:rPr lang="fr-FR" sz="1800" b="1">
                <a:solidFill>
                  <a:srgbClr val="0D3B5E"/>
                </a:solidFill>
                <a:latin typeface="Brandon Grotesque Bold" pitchFamily="34" charset="0"/>
              </a:rPr>
              <a:t>Déroulé des </a:t>
            </a: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séances :</a:t>
            </a:r>
          </a:p>
          <a:p>
            <a:pPr marL="285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169988" indent="255588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15’  : échange Q/R sur la dimension financière &amp; comparables</a:t>
            </a:r>
          </a:p>
          <a:p>
            <a:pPr marL="1169988" indent="255588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169988" indent="255588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Travail en groupe, EF passe dans chaque groupe pour échanger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Présentation de vos 1ères simulations vs hypothèses de travail figées dans l’ensemble (compte de résultat, trésorerie, plan de financement)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Identification des points forts vs faibles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Vérification de la viabilité financière du projet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Point si nécessaire, sur les modalités de financement estimées et identifiées</a:t>
            </a:r>
          </a:p>
          <a:p>
            <a:pPr marL="1428750" indent="-285750" algn="l">
              <a:buFontTx/>
              <a:buChar char="-"/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428750" indent="-285750" algn="l">
              <a:buFontTx/>
              <a:buChar char="-"/>
              <a:defRPr/>
            </a:pPr>
            <a:r>
              <a:rPr lang="fr-FR" sz="1800" b="1" dirty="0">
                <a:solidFill>
                  <a:srgbClr val="0D3B5E"/>
                </a:solidFill>
                <a:latin typeface="Brandon Grotesque Bold" pitchFamily="34" charset="0"/>
              </a:rPr>
              <a:t>Identification des éléments à présenter lors des soutenances</a:t>
            </a:r>
          </a:p>
          <a:p>
            <a:pPr marL="1143000" algn="l"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143000" algn="l"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marL="1766888" algn="l">
              <a:defRPr/>
            </a:pPr>
            <a:endParaRPr lang="fr-FR" sz="2000" b="1" dirty="0">
              <a:solidFill>
                <a:srgbClr val="0D3B5E"/>
              </a:solidFill>
              <a:latin typeface="Brandon Grotesque Bold" pitchFamily="34" charset="0"/>
            </a:endParaRPr>
          </a:p>
          <a:p>
            <a:pPr algn="l">
              <a:defRPr/>
            </a:pPr>
            <a:endParaRPr lang="fr-FR" sz="1800" b="1" dirty="0">
              <a:solidFill>
                <a:srgbClr val="0D3B5E"/>
              </a:solidFill>
              <a:latin typeface="Brandon Grotesque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6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86225-4809-45A2-904B-0CF10DC35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048" y="2708921"/>
            <a:ext cx="8206432" cy="1995784"/>
          </a:xfrm>
        </p:spPr>
        <p:txBody>
          <a:bodyPr/>
          <a:lstStyle/>
          <a:p>
            <a:r>
              <a:rPr lang="fr-FR" sz="5400" b="1" dirty="0">
                <a:solidFill>
                  <a:schemeClr val="bg1"/>
                </a:solidFill>
              </a:rPr>
              <a:t>Merci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BED82C-96D6-435C-A1AD-82C8143816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2400" b="1" dirty="0">
              <a:solidFill>
                <a:srgbClr val="0D3B5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b="1" dirty="0">
              <a:solidFill>
                <a:srgbClr val="0D3B5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b="1" dirty="0">
              <a:solidFill>
                <a:srgbClr val="0D3B5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2016E1-A278-43ED-A42F-BBBA0D0A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40DE-1193-4AA3-81FB-2A07452284F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990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560</Words>
  <Application>Microsoft Macintosh PowerPoint</Application>
  <PresentationFormat>Affichage à l'écran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Brandon Grotesque Bold</vt:lpstr>
      <vt:lpstr>Calibri</vt:lpstr>
      <vt:lpstr>Franklin Gothic Book</vt:lpstr>
      <vt:lpstr>Franklin Gothic Demi</vt:lpstr>
      <vt:lpstr>Thème Office</vt:lpstr>
      <vt:lpstr>Conception personnalisée</vt:lpstr>
      <vt:lpstr>1_Conception personnalisée</vt:lpstr>
      <vt:lpstr>Présentation PowerPoint</vt:lpstr>
      <vt:lpstr>Session 4/5</vt:lpstr>
      <vt:lpstr>Présentation PowerPoint</vt:lpstr>
      <vt:lpstr>Présentation PowerPoint</vt:lpstr>
      <vt:lpstr>Présentation PowerPoint</vt:lpstr>
      <vt:lpstr>Présentation PowerPoint</vt:lpstr>
      <vt:lpstr>Merci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</dc:creator>
  <cp:lastModifiedBy>Emmanuel Frémiot</cp:lastModifiedBy>
  <cp:revision>87</cp:revision>
  <dcterms:created xsi:type="dcterms:W3CDTF">2017-03-28T10:02:06Z</dcterms:created>
  <dcterms:modified xsi:type="dcterms:W3CDTF">2021-05-04T08:54:39Z</dcterms:modified>
</cp:coreProperties>
</file>