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3" r:id="rId3"/>
    <p:sldId id="282" r:id="rId4"/>
    <p:sldId id="257" r:id="rId5"/>
    <p:sldId id="264" r:id="rId6"/>
    <p:sldId id="265" r:id="rId7"/>
    <p:sldId id="266" r:id="rId8"/>
    <p:sldId id="267" r:id="rId9"/>
    <p:sldId id="268" r:id="rId10"/>
    <p:sldId id="269" r:id="rId11"/>
    <p:sldId id="272" r:id="rId12"/>
    <p:sldId id="270" r:id="rId13"/>
    <p:sldId id="273" r:id="rId14"/>
    <p:sldId id="275" r:id="rId15"/>
    <p:sldId id="276" r:id="rId16"/>
    <p:sldId id="279" r:id="rId17"/>
    <p:sldId id="259" r:id="rId18"/>
    <p:sldId id="280" r:id="rId19"/>
    <p:sldId id="283" r:id="rId20"/>
    <p:sldId id="284" r:id="rId21"/>
    <p:sldId id="285" r:id="rId22"/>
    <p:sldId id="286" r:id="rId23"/>
    <p:sldId id="287" r:id="rId24"/>
    <p:sldId id="288" r:id="rId2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614" userDrawn="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6392"/>
    <a:srgbClr val="52A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05"/>
    <p:restoredTop sz="95787" autoAdjust="0"/>
  </p:normalViewPr>
  <p:slideViewPr>
    <p:cSldViewPr>
      <p:cViewPr varScale="1">
        <p:scale>
          <a:sx n="114" d="100"/>
          <a:sy n="114" d="100"/>
        </p:scale>
        <p:origin x="448" y="176"/>
      </p:cViewPr>
      <p:guideLst>
        <p:guide orient="horz" pos="2614"/>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2D65D6EB-E0D4-4D2E-BCDF-14F8C54976C0}" type="datetimeFigureOut">
              <a:rPr lang="fr-FR" smtClean="0"/>
              <a:pPr/>
              <a:t>20/04/2023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24344A4-8AF5-46EA-AC9D-F7E009DF2E43}"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2D65D6EB-E0D4-4D2E-BCDF-14F8C54976C0}" type="datetimeFigureOut">
              <a:rPr lang="fr-FR" smtClean="0"/>
              <a:pPr/>
              <a:t>20/04/2023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24344A4-8AF5-46EA-AC9D-F7E009DF2E43}"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2D65D6EB-E0D4-4D2E-BCDF-14F8C54976C0}" type="datetimeFigureOut">
              <a:rPr lang="fr-FR" smtClean="0"/>
              <a:pPr/>
              <a:t>20/04/2023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24344A4-8AF5-46EA-AC9D-F7E009DF2E43}"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2D65D6EB-E0D4-4D2E-BCDF-14F8C54976C0}" type="datetimeFigureOut">
              <a:rPr lang="fr-FR" smtClean="0"/>
              <a:pPr/>
              <a:t>20/04/2023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24344A4-8AF5-46EA-AC9D-F7E009DF2E43}"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2D65D6EB-E0D4-4D2E-BCDF-14F8C54976C0}" type="datetimeFigureOut">
              <a:rPr lang="fr-FR" smtClean="0"/>
              <a:pPr/>
              <a:t>20/04/2023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24344A4-8AF5-46EA-AC9D-F7E009DF2E43}"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2D65D6EB-E0D4-4D2E-BCDF-14F8C54976C0}" type="datetimeFigureOut">
              <a:rPr lang="fr-FR" smtClean="0"/>
              <a:pPr/>
              <a:t>20/04/2023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24344A4-8AF5-46EA-AC9D-F7E009DF2E43}"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2D65D6EB-E0D4-4D2E-BCDF-14F8C54976C0}" type="datetimeFigureOut">
              <a:rPr lang="fr-FR" smtClean="0"/>
              <a:pPr/>
              <a:t>20/04/2023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24344A4-8AF5-46EA-AC9D-F7E009DF2E43}"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2D65D6EB-E0D4-4D2E-BCDF-14F8C54976C0}" type="datetimeFigureOut">
              <a:rPr lang="fr-FR" smtClean="0"/>
              <a:pPr/>
              <a:t>20/04/2023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24344A4-8AF5-46EA-AC9D-F7E009DF2E43}"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D65D6EB-E0D4-4D2E-BCDF-14F8C54976C0}" type="datetimeFigureOut">
              <a:rPr lang="fr-FR" smtClean="0"/>
              <a:pPr/>
              <a:t>20/04/2023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24344A4-8AF5-46EA-AC9D-F7E009DF2E43}"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2D65D6EB-E0D4-4D2E-BCDF-14F8C54976C0}" type="datetimeFigureOut">
              <a:rPr lang="fr-FR" smtClean="0"/>
              <a:pPr/>
              <a:t>20/04/2023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24344A4-8AF5-46EA-AC9D-F7E009DF2E43}"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2D65D6EB-E0D4-4D2E-BCDF-14F8C54976C0}" type="datetimeFigureOut">
              <a:rPr lang="fr-FR" smtClean="0"/>
              <a:pPr/>
              <a:t>20/04/2023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24344A4-8AF5-46EA-AC9D-F7E009DF2E43}"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65D6EB-E0D4-4D2E-BCDF-14F8C54976C0}" type="datetimeFigureOut">
              <a:rPr lang="fr-FR" smtClean="0"/>
              <a:pPr/>
              <a:t>20/04/2023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4344A4-8AF5-46EA-AC9D-F7E009DF2E43}"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hyperlink" Target="https://fr.ulule.com/neoflo_respire-le-calme/" TargetMode="External"/><Relationship Id="rId5" Type="http://schemas.openxmlformats.org/officeDocument/2006/relationships/hyperlink" Target="https://www.economie.gouv.fr/entreprises/crowdfunding-financement-participatif" TargetMode="External"/><Relationship Id="rId4" Type="http://schemas.openxmlformats.org/officeDocument/2006/relationships/hyperlink" Target="https://argent-et-salaire.com/barometre-des-taux-durees-crowdfunding/"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hyperlink" Target="https://bpifrance-creation.fr/encyclopedie/aides-a-creation-a-reprise-dentreprise/aides-a-linnovation/recapitulatif-principales"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65000" b="55000"/>
          </a:stretch>
        </a:blipFill>
        <a:effectLst/>
      </p:bgPr>
    </p:bg>
    <p:spTree>
      <p:nvGrpSpPr>
        <p:cNvPr id="1" name=""/>
        <p:cNvGrpSpPr/>
        <p:nvPr/>
      </p:nvGrpSpPr>
      <p:grpSpPr>
        <a:xfrm>
          <a:off x="0" y="0"/>
          <a:ext cx="0" cy="0"/>
          <a:chOff x="0" y="0"/>
          <a:chExt cx="0" cy="0"/>
        </a:xfrm>
      </p:grpSpPr>
      <p:sp>
        <p:nvSpPr>
          <p:cNvPr id="10" name="ZoneTexte 9"/>
          <p:cNvSpPr txBox="1"/>
          <p:nvPr/>
        </p:nvSpPr>
        <p:spPr>
          <a:xfrm>
            <a:off x="188061" y="3171165"/>
            <a:ext cx="8964488" cy="584775"/>
          </a:xfrm>
          <a:prstGeom prst="rect">
            <a:avLst/>
          </a:prstGeom>
          <a:noFill/>
        </p:spPr>
        <p:txBody>
          <a:bodyPr wrap="square" rtlCol="0">
            <a:spAutoFit/>
          </a:bodyPr>
          <a:lstStyle/>
          <a:p>
            <a:r>
              <a:rPr lang="fr-FR" sz="3200" dirty="0">
                <a:solidFill>
                  <a:srgbClr val="2F6392"/>
                </a:solidFill>
                <a:latin typeface="DIN" pitchFamily="2" charset="0"/>
              </a:rPr>
              <a:t>Financer son projet entrepreneurial</a:t>
            </a:r>
          </a:p>
        </p:txBody>
      </p:sp>
      <p:sp>
        <p:nvSpPr>
          <p:cNvPr id="11" name="ZoneTexte 10"/>
          <p:cNvSpPr txBox="1"/>
          <p:nvPr/>
        </p:nvSpPr>
        <p:spPr>
          <a:xfrm>
            <a:off x="195907" y="4302138"/>
            <a:ext cx="6480720" cy="1323439"/>
          </a:xfrm>
          <a:prstGeom prst="rect">
            <a:avLst/>
          </a:prstGeom>
          <a:noFill/>
        </p:spPr>
        <p:txBody>
          <a:bodyPr wrap="square" rtlCol="0">
            <a:spAutoFit/>
          </a:bodyPr>
          <a:lstStyle/>
          <a:p>
            <a:r>
              <a:rPr lang="fr-FR" sz="2000" dirty="0">
                <a:solidFill>
                  <a:srgbClr val="52ADDD"/>
                </a:solidFill>
                <a:latin typeface="DIN-Regular" pitchFamily="2" charset="0"/>
              </a:rPr>
              <a:t>Animation :</a:t>
            </a:r>
          </a:p>
          <a:p>
            <a:r>
              <a:rPr lang="fr-FR" sz="2000" dirty="0">
                <a:solidFill>
                  <a:srgbClr val="52ADDD"/>
                </a:solidFill>
                <a:latin typeface="DIN-Regular" pitchFamily="2" charset="0"/>
              </a:rPr>
              <a:t>Emmanuel FRÉMIOT</a:t>
            </a:r>
          </a:p>
          <a:p>
            <a:endParaRPr lang="fr-FR" sz="2000" dirty="0">
              <a:solidFill>
                <a:srgbClr val="52ADDD"/>
              </a:solidFill>
              <a:latin typeface="DIN-Regular" pitchFamily="2" charset="0"/>
            </a:endParaRPr>
          </a:p>
          <a:p>
            <a:r>
              <a:rPr lang="fr-FR" sz="2000" dirty="0" err="1">
                <a:solidFill>
                  <a:srgbClr val="52ADDD"/>
                </a:solidFill>
                <a:latin typeface="DIN-Regular" pitchFamily="2" charset="0"/>
              </a:rPr>
              <a:t>emmanuel.fremiot@gmail.com</a:t>
            </a:r>
            <a:endParaRPr lang="fr-FR" sz="2000" dirty="0">
              <a:solidFill>
                <a:srgbClr val="52ADDD"/>
              </a:solidFill>
              <a:latin typeface="DIN-Regular" pitchFamily="2" charset="0"/>
            </a:endParaRPr>
          </a:p>
        </p:txBody>
      </p:sp>
      <p:pic>
        <p:nvPicPr>
          <p:cNvPr id="16" name="Picture 3" descr="D:\- EN COURS -\MAISON COMPETENCES\MAISON COMPETENCES cv\img\angle-bleu-clair.png"/>
          <p:cNvPicPr>
            <a:picLocks noChangeAspect="1" noChangeArrowheads="1"/>
          </p:cNvPicPr>
          <p:nvPr/>
        </p:nvPicPr>
        <p:blipFill>
          <a:blip r:embed="rId3" cstate="print"/>
          <a:srcRect/>
          <a:stretch>
            <a:fillRect/>
          </a:stretch>
        </p:blipFill>
        <p:spPr bwMode="auto">
          <a:xfrm>
            <a:off x="6943675" y="4365104"/>
            <a:ext cx="1228725" cy="1228725"/>
          </a:xfrm>
          <a:prstGeom prst="rect">
            <a:avLst/>
          </a:prstGeom>
          <a:noFill/>
        </p:spPr>
      </p:pic>
      <p:sp>
        <p:nvSpPr>
          <p:cNvPr id="12" name="ZoneTexte 11">
            <a:extLst>
              <a:ext uri="{FF2B5EF4-FFF2-40B4-BE49-F238E27FC236}">
                <a16:creationId xmlns:a16="http://schemas.microsoft.com/office/drawing/2014/main" id="{585FBDF5-5599-B44E-A077-974CBDCF66A8}"/>
              </a:ext>
            </a:extLst>
          </p:cNvPr>
          <p:cNvSpPr txBox="1"/>
          <p:nvPr/>
        </p:nvSpPr>
        <p:spPr>
          <a:xfrm>
            <a:off x="319273" y="247216"/>
            <a:ext cx="6480720" cy="400110"/>
          </a:xfrm>
          <a:prstGeom prst="rect">
            <a:avLst/>
          </a:prstGeom>
          <a:noFill/>
        </p:spPr>
        <p:txBody>
          <a:bodyPr wrap="square" rtlCol="0">
            <a:spAutoFit/>
          </a:bodyPr>
          <a:lstStyle/>
          <a:p>
            <a:r>
              <a:rPr lang="fr-FR" sz="2000" dirty="0">
                <a:solidFill>
                  <a:srgbClr val="52ADDD"/>
                </a:solidFill>
                <a:latin typeface="DIN-Regular" pitchFamily="2" charset="0"/>
              </a:rPr>
              <a:t>21 avril 2023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r="84000" b="27000"/>
          </a:stretch>
        </a:blipFill>
        <a:effectLst/>
      </p:bgPr>
    </p:bg>
    <p:spTree>
      <p:nvGrpSpPr>
        <p:cNvPr id="1" name=""/>
        <p:cNvGrpSpPr/>
        <p:nvPr/>
      </p:nvGrpSpPr>
      <p:grpSpPr>
        <a:xfrm>
          <a:off x="0" y="0"/>
          <a:ext cx="0" cy="0"/>
          <a:chOff x="0" y="0"/>
          <a:chExt cx="0" cy="0"/>
        </a:xfrm>
      </p:grpSpPr>
      <p:sp>
        <p:nvSpPr>
          <p:cNvPr id="10" name="ZoneTexte 9"/>
          <p:cNvSpPr txBox="1"/>
          <p:nvPr/>
        </p:nvSpPr>
        <p:spPr>
          <a:xfrm>
            <a:off x="1885824" y="226095"/>
            <a:ext cx="6264696" cy="1077218"/>
          </a:xfrm>
          <a:prstGeom prst="rect">
            <a:avLst/>
          </a:prstGeom>
          <a:noFill/>
        </p:spPr>
        <p:txBody>
          <a:bodyPr wrap="square" rtlCol="0">
            <a:spAutoFit/>
          </a:bodyPr>
          <a:lstStyle/>
          <a:p>
            <a:r>
              <a:rPr lang="fr-FR" sz="3200" dirty="0">
                <a:solidFill>
                  <a:srgbClr val="52ADDD"/>
                </a:solidFill>
                <a:latin typeface="DIN" pitchFamily="2" charset="0"/>
              </a:rPr>
              <a:t>Les acteurs du financement non dilutif</a:t>
            </a:r>
          </a:p>
        </p:txBody>
      </p:sp>
      <p:pic>
        <p:nvPicPr>
          <p:cNvPr id="13" name="Picture 5" descr="D:\- EN COURS -\MAISON COMPETENCES\MAISON COMPETENCES cv\img\angle-bleu-clair.png"/>
          <p:cNvPicPr>
            <a:picLocks noChangeAspect="1" noChangeArrowheads="1"/>
          </p:cNvPicPr>
          <p:nvPr/>
        </p:nvPicPr>
        <p:blipFill>
          <a:blip r:embed="rId3" cstate="print"/>
          <a:srcRect/>
          <a:stretch>
            <a:fillRect/>
          </a:stretch>
        </p:blipFill>
        <p:spPr bwMode="auto">
          <a:xfrm>
            <a:off x="7848773" y="5859474"/>
            <a:ext cx="899691" cy="899691"/>
          </a:xfrm>
          <a:prstGeom prst="rect">
            <a:avLst/>
          </a:prstGeom>
          <a:noFill/>
        </p:spPr>
      </p:pic>
      <p:sp>
        <p:nvSpPr>
          <p:cNvPr id="2" name="Rectangle 1">
            <a:extLst>
              <a:ext uri="{FF2B5EF4-FFF2-40B4-BE49-F238E27FC236}">
                <a16:creationId xmlns:a16="http://schemas.microsoft.com/office/drawing/2014/main" id="{09C97680-4FA8-F44B-992B-5D671DBF0AA7}"/>
              </a:ext>
            </a:extLst>
          </p:cNvPr>
          <p:cNvSpPr/>
          <p:nvPr/>
        </p:nvSpPr>
        <p:spPr>
          <a:xfrm>
            <a:off x="1649859" y="1164134"/>
            <a:ext cx="7063466" cy="5693866"/>
          </a:xfrm>
          <a:prstGeom prst="rect">
            <a:avLst/>
          </a:prstGeom>
          <a:noFill/>
        </p:spPr>
        <p:txBody>
          <a:bodyPr wrap="square" rtlCol="0">
            <a:spAutoFit/>
          </a:bodyPr>
          <a:lstStyle/>
          <a:p>
            <a:r>
              <a:rPr lang="fr-FR" sz="1400" b="1" i="1" dirty="0">
                <a:solidFill>
                  <a:srgbClr val="2F6392"/>
                </a:solidFill>
                <a:latin typeface="DIN-Regular" pitchFamily="2" charset="0"/>
              </a:rPr>
              <a:t>Acteur ? </a:t>
            </a:r>
          </a:p>
          <a:p>
            <a:endParaRPr lang="fr-FR" sz="1400" b="1" i="1" dirty="0">
              <a:solidFill>
                <a:srgbClr val="2F6392"/>
              </a:solidFill>
              <a:latin typeface="DIN-Regular" pitchFamily="2" charset="0"/>
            </a:endParaRPr>
          </a:p>
          <a:p>
            <a:r>
              <a:rPr lang="fr-FR" sz="1400" u="sng" dirty="0">
                <a:solidFill>
                  <a:srgbClr val="2F6392"/>
                </a:solidFill>
                <a:latin typeface="DIN-Regular" pitchFamily="2" charset="0"/>
              </a:rPr>
              <a:t>Les associations ou structures de prêt d’honneur</a:t>
            </a:r>
            <a:r>
              <a:rPr lang="fr-FR" sz="1400" dirty="0">
                <a:solidFill>
                  <a:srgbClr val="2F6392"/>
                </a:solidFill>
                <a:latin typeface="DIN-Regular" pitchFamily="2" charset="0"/>
              </a:rPr>
              <a:t> et prêt d’honneur croissance (ex. Réseau entreprendre, France active, Initiative France, Paris Initiative Entreprise, etc.)</a:t>
            </a:r>
          </a:p>
          <a:p>
            <a:endParaRPr lang="fr-FR" sz="1400" dirty="0">
              <a:solidFill>
                <a:srgbClr val="2F6392"/>
              </a:solidFill>
              <a:latin typeface="DIN-Regular" pitchFamily="2" charset="0"/>
            </a:endParaRPr>
          </a:p>
          <a:p>
            <a:r>
              <a:rPr lang="fr-FR" sz="1400" b="1" i="1" dirty="0">
                <a:solidFill>
                  <a:srgbClr val="2F6392"/>
                </a:solidFill>
                <a:latin typeface="DIN-Regular" pitchFamily="2" charset="0"/>
              </a:rPr>
              <a:t>Finance quoi ?</a:t>
            </a:r>
          </a:p>
          <a:p>
            <a:endParaRPr lang="fr-FR" sz="1400" b="1" i="1" dirty="0">
              <a:solidFill>
                <a:srgbClr val="2F6392"/>
              </a:solidFill>
              <a:latin typeface="DIN-Regular" pitchFamily="2" charset="0"/>
            </a:endParaRPr>
          </a:p>
          <a:p>
            <a:r>
              <a:rPr lang="fr-FR" sz="1400" dirty="0">
                <a:solidFill>
                  <a:srgbClr val="2F6392"/>
                </a:solidFill>
                <a:latin typeface="DIN-Regular" pitchFamily="2" charset="0"/>
              </a:rPr>
              <a:t>Besoin de fonds de roulement (« cash » nécessaire pour pallier au décalage de trésorerie), investissements matériels et immatériels non financés par les banques + création et développement voire le retournement/relance</a:t>
            </a:r>
          </a:p>
          <a:p>
            <a:endParaRPr lang="fr-FR" sz="1400" dirty="0">
              <a:solidFill>
                <a:srgbClr val="2F6392"/>
              </a:solidFill>
              <a:latin typeface="DIN-Regular" pitchFamily="2" charset="0"/>
            </a:endParaRPr>
          </a:p>
          <a:p>
            <a:r>
              <a:rPr lang="fr-FR" sz="1400" b="1" i="1" dirty="0">
                <a:solidFill>
                  <a:srgbClr val="2F6392"/>
                </a:solidFill>
                <a:latin typeface="DIN-Regular" pitchFamily="2" charset="0"/>
              </a:rPr>
              <a:t>Les plus ?</a:t>
            </a:r>
          </a:p>
          <a:p>
            <a:endParaRPr lang="fr-FR" sz="1400" b="1" i="1" dirty="0">
              <a:solidFill>
                <a:srgbClr val="2F6392"/>
              </a:solidFill>
              <a:latin typeface="DIN-Regular" pitchFamily="2" charset="0"/>
            </a:endParaRPr>
          </a:p>
          <a:p>
            <a:r>
              <a:rPr lang="fr-FR" sz="1400" dirty="0">
                <a:solidFill>
                  <a:srgbClr val="2F6392"/>
                </a:solidFill>
                <a:latin typeface="DIN-Regular" pitchFamily="2" charset="0"/>
              </a:rPr>
              <a:t>Pas de collatéral (garantie ou caution personnelle), souvent taux d’intérêt 0% avec différé de remboursement, effet de levier avec la banque (x4 avec le RE Paris), pas de coûts du service, renforcement des fonds propres, accompagnement sous forme mentorat/réseau (« hands On »)</a:t>
            </a:r>
          </a:p>
          <a:p>
            <a:endParaRPr lang="fr-FR" sz="1400" dirty="0">
              <a:solidFill>
                <a:srgbClr val="2F6392"/>
              </a:solidFill>
              <a:latin typeface="DIN-Regular" pitchFamily="2" charset="0"/>
            </a:endParaRPr>
          </a:p>
          <a:p>
            <a:r>
              <a:rPr lang="fr-FR" sz="1400" b="1" i="1" dirty="0">
                <a:solidFill>
                  <a:srgbClr val="2F6392"/>
                </a:solidFill>
                <a:latin typeface="DIN-Regular" pitchFamily="2" charset="0"/>
              </a:rPr>
              <a:t>Les moins ?</a:t>
            </a:r>
          </a:p>
          <a:p>
            <a:endParaRPr lang="fr-FR" sz="1400" dirty="0">
              <a:solidFill>
                <a:srgbClr val="2F6392"/>
              </a:solidFill>
              <a:latin typeface="DIN-Regular" pitchFamily="2" charset="0"/>
            </a:endParaRPr>
          </a:p>
          <a:p>
            <a:r>
              <a:rPr lang="fr-FR" sz="1400" dirty="0">
                <a:solidFill>
                  <a:srgbClr val="2F6392"/>
                </a:solidFill>
                <a:latin typeface="DIN-Regular" pitchFamily="2" charset="0"/>
              </a:rPr>
              <a:t>Plafond à 50K€ voir 90 K€ si innovant, varie selon les réseaux, conditions de localisation, d’âge, d’emploi à créer, etc. Logique du 1/1</a:t>
            </a:r>
          </a:p>
          <a:p>
            <a:endParaRPr lang="fr-FR" sz="1400" dirty="0">
              <a:solidFill>
                <a:srgbClr val="2F6392"/>
              </a:solidFill>
              <a:latin typeface="DIN-Regular" pitchFamily="2" charset="0"/>
            </a:endParaRPr>
          </a:p>
          <a:p>
            <a:r>
              <a:rPr lang="fr-FR" sz="1400" b="1" i="1" dirty="0">
                <a:solidFill>
                  <a:srgbClr val="2F6392"/>
                </a:solidFill>
                <a:latin typeface="DIN-Regular" pitchFamily="2" charset="0"/>
              </a:rPr>
              <a:t>Note</a:t>
            </a:r>
            <a:r>
              <a:rPr lang="fr-FR" sz="1400" i="1" dirty="0">
                <a:solidFill>
                  <a:srgbClr val="2F6392"/>
                </a:solidFill>
                <a:latin typeface="DIN-Regular" pitchFamily="2" charset="0"/>
              </a:rPr>
              <a:t> </a:t>
            </a:r>
            <a:r>
              <a:rPr lang="fr-FR" sz="1400" dirty="0">
                <a:solidFill>
                  <a:srgbClr val="2F6392"/>
                </a:solidFill>
                <a:latin typeface="DIN-Regular" pitchFamily="2" charset="0"/>
              </a:rPr>
              <a:t>: obligation, titre participatif….(autres sources mais pour des projets plus matures)</a:t>
            </a:r>
          </a:p>
          <a:p>
            <a:endParaRPr lang="fr-FR" sz="1400" dirty="0">
              <a:solidFill>
                <a:srgbClr val="2F6392"/>
              </a:solidFill>
              <a:latin typeface="DIN-Regular" pitchFamily="2" charset="0"/>
            </a:endParaRPr>
          </a:p>
          <a:p>
            <a:endParaRPr lang="fr-FR" sz="1400" dirty="0">
              <a:solidFill>
                <a:srgbClr val="2F6392"/>
              </a:solidFill>
              <a:latin typeface="DIN-Regular" pitchFamily="2" charset="0"/>
            </a:endParaRPr>
          </a:p>
          <a:p>
            <a:endParaRPr lang="fr-FR" sz="1400" dirty="0">
              <a:solidFill>
                <a:srgbClr val="2F6392"/>
              </a:solidFill>
              <a:latin typeface="DIN-Regular" pitchFamily="2" charset="0"/>
            </a:endParaRPr>
          </a:p>
        </p:txBody>
      </p:sp>
      <p:sp>
        <p:nvSpPr>
          <p:cNvPr id="3" name="ZoneTexte 2">
            <a:extLst>
              <a:ext uri="{FF2B5EF4-FFF2-40B4-BE49-F238E27FC236}">
                <a16:creationId xmlns:a16="http://schemas.microsoft.com/office/drawing/2014/main" id="{8EBBD97D-961A-0FF5-3534-904D33A8A1A4}"/>
              </a:ext>
            </a:extLst>
          </p:cNvPr>
          <p:cNvSpPr txBox="1"/>
          <p:nvPr/>
        </p:nvSpPr>
        <p:spPr>
          <a:xfrm>
            <a:off x="4788024" y="6309320"/>
            <a:ext cx="3960440" cy="276999"/>
          </a:xfrm>
          <a:prstGeom prst="rect">
            <a:avLst/>
          </a:prstGeom>
          <a:noFill/>
        </p:spPr>
        <p:txBody>
          <a:bodyPr wrap="square" rtlCol="0">
            <a:spAutoFit/>
          </a:bodyPr>
          <a:lstStyle/>
          <a:p>
            <a:r>
              <a:rPr lang="fr-FR" sz="1200" dirty="0">
                <a:solidFill>
                  <a:srgbClr val="2F6392"/>
                </a:solidFill>
                <a:latin typeface="DIN" pitchFamily="2" charset="0"/>
              </a:rPr>
              <a:t>Financer son projet entrepreneurial</a:t>
            </a:r>
          </a:p>
        </p:txBody>
      </p:sp>
    </p:spTree>
    <p:extLst>
      <p:ext uri="{BB962C8B-B14F-4D97-AF65-F5344CB8AC3E}">
        <p14:creationId xmlns:p14="http://schemas.microsoft.com/office/powerpoint/2010/main" val="3754753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r="84000" b="27000"/>
          </a:stretch>
        </a:blipFill>
        <a:effectLst/>
      </p:bgPr>
    </p:bg>
    <p:spTree>
      <p:nvGrpSpPr>
        <p:cNvPr id="1" name=""/>
        <p:cNvGrpSpPr/>
        <p:nvPr/>
      </p:nvGrpSpPr>
      <p:grpSpPr>
        <a:xfrm>
          <a:off x="0" y="0"/>
          <a:ext cx="0" cy="0"/>
          <a:chOff x="0" y="0"/>
          <a:chExt cx="0" cy="0"/>
        </a:xfrm>
      </p:grpSpPr>
      <p:sp>
        <p:nvSpPr>
          <p:cNvPr id="10" name="ZoneTexte 9"/>
          <p:cNvSpPr txBox="1"/>
          <p:nvPr/>
        </p:nvSpPr>
        <p:spPr>
          <a:xfrm>
            <a:off x="1885824" y="226095"/>
            <a:ext cx="6264696" cy="1077218"/>
          </a:xfrm>
          <a:prstGeom prst="rect">
            <a:avLst/>
          </a:prstGeom>
          <a:noFill/>
        </p:spPr>
        <p:txBody>
          <a:bodyPr wrap="square" rtlCol="0">
            <a:spAutoFit/>
          </a:bodyPr>
          <a:lstStyle/>
          <a:p>
            <a:r>
              <a:rPr lang="fr-FR" sz="3200" dirty="0">
                <a:solidFill>
                  <a:srgbClr val="52ADDD"/>
                </a:solidFill>
                <a:latin typeface="DIN" pitchFamily="2" charset="0"/>
              </a:rPr>
              <a:t>Les acteurs du financement non dilutif</a:t>
            </a:r>
          </a:p>
        </p:txBody>
      </p:sp>
      <p:pic>
        <p:nvPicPr>
          <p:cNvPr id="13" name="Picture 5" descr="D:\- EN COURS -\MAISON COMPETENCES\MAISON COMPETENCES cv\img\angle-bleu-clair.png"/>
          <p:cNvPicPr>
            <a:picLocks noChangeAspect="1" noChangeArrowheads="1"/>
          </p:cNvPicPr>
          <p:nvPr/>
        </p:nvPicPr>
        <p:blipFill>
          <a:blip r:embed="rId3" cstate="print"/>
          <a:srcRect/>
          <a:stretch>
            <a:fillRect/>
          </a:stretch>
        </p:blipFill>
        <p:spPr bwMode="auto">
          <a:xfrm>
            <a:off x="7740352" y="5229200"/>
            <a:ext cx="899691" cy="899691"/>
          </a:xfrm>
          <a:prstGeom prst="rect">
            <a:avLst/>
          </a:prstGeom>
          <a:noFill/>
        </p:spPr>
      </p:pic>
      <p:sp>
        <p:nvSpPr>
          <p:cNvPr id="2" name="Rectangle 1">
            <a:extLst>
              <a:ext uri="{FF2B5EF4-FFF2-40B4-BE49-F238E27FC236}">
                <a16:creationId xmlns:a16="http://schemas.microsoft.com/office/drawing/2014/main" id="{09C97680-4FA8-F44B-992B-5D671DBF0AA7}"/>
              </a:ext>
            </a:extLst>
          </p:cNvPr>
          <p:cNvSpPr/>
          <p:nvPr/>
        </p:nvSpPr>
        <p:spPr>
          <a:xfrm>
            <a:off x="1684998" y="1111268"/>
            <a:ext cx="7063466" cy="5755422"/>
          </a:xfrm>
          <a:prstGeom prst="rect">
            <a:avLst/>
          </a:prstGeom>
          <a:noFill/>
        </p:spPr>
        <p:txBody>
          <a:bodyPr wrap="square" rtlCol="0">
            <a:spAutoFit/>
          </a:bodyPr>
          <a:lstStyle/>
          <a:p>
            <a:r>
              <a:rPr lang="fr-FR" sz="1600" b="1" i="1" dirty="0">
                <a:solidFill>
                  <a:srgbClr val="2F6392"/>
                </a:solidFill>
                <a:latin typeface="DIN-Regular" pitchFamily="2" charset="0"/>
              </a:rPr>
              <a:t>Exemple Prêt d’honneur Réseau Entreprendre</a:t>
            </a:r>
          </a:p>
          <a:p>
            <a:endParaRPr lang="fr-FR" sz="1600" b="1" i="1" dirty="0">
              <a:solidFill>
                <a:srgbClr val="2F6392"/>
              </a:solidFill>
              <a:latin typeface="DIN-Regular" pitchFamily="2" charset="0"/>
            </a:endParaRPr>
          </a:p>
          <a:p>
            <a:r>
              <a:rPr lang="fr-FR" sz="1600" dirty="0">
                <a:solidFill>
                  <a:srgbClr val="2F6392"/>
                </a:solidFill>
                <a:latin typeface="DIN-Regular" pitchFamily="2" charset="0"/>
              </a:rPr>
              <a:t>Entreprise créée &lt; 3 ans avec 30 K€ de FP, les fondateurs(</a:t>
            </a:r>
            <a:r>
              <a:rPr lang="fr-FR" sz="1600" dirty="0" err="1">
                <a:solidFill>
                  <a:srgbClr val="2F6392"/>
                </a:solidFill>
                <a:latin typeface="DIN-Regular" pitchFamily="2" charset="0"/>
              </a:rPr>
              <a:t>trices</a:t>
            </a:r>
            <a:r>
              <a:rPr lang="fr-FR" sz="1600" dirty="0">
                <a:solidFill>
                  <a:srgbClr val="2F6392"/>
                </a:solidFill>
                <a:latin typeface="DIN-Regular" pitchFamily="2" charset="0"/>
              </a:rPr>
              <a:t>) recherchent un financement de 200 K€ complémentaire pour financer leur projet de développement avec x emplois créés..</a:t>
            </a:r>
          </a:p>
          <a:p>
            <a:endParaRPr lang="fr-FR" sz="1600" dirty="0">
              <a:solidFill>
                <a:srgbClr val="2F6392"/>
              </a:solidFill>
              <a:latin typeface="DIN-Regular" pitchFamily="2" charset="0"/>
            </a:endParaRPr>
          </a:p>
          <a:p>
            <a:r>
              <a:rPr lang="fr-FR" sz="1600" dirty="0">
                <a:solidFill>
                  <a:srgbClr val="2F6392"/>
                </a:solidFill>
                <a:latin typeface="DIN-Regular" pitchFamily="2" charset="0"/>
              </a:rPr>
              <a:t>Si le projet après instruction, remplit les conditions du RE alors :</a:t>
            </a:r>
          </a:p>
          <a:p>
            <a:endParaRPr lang="fr-FR" sz="1600" dirty="0">
              <a:solidFill>
                <a:srgbClr val="2F6392"/>
              </a:solidFill>
              <a:latin typeface="DIN-Regular" pitchFamily="2" charset="0"/>
            </a:endParaRPr>
          </a:p>
          <a:p>
            <a:r>
              <a:rPr lang="fr-FR" sz="1600" dirty="0">
                <a:solidFill>
                  <a:srgbClr val="2F6392"/>
                </a:solidFill>
                <a:latin typeface="DIN-Regular" pitchFamily="2" charset="0"/>
              </a:rPr>
              <a:t>RE apporte à équivalence des FP soit 30 K€.</a:t>
            </a:r>
          </a:p>
          <a:p>
            <a:endParaRPr lang="fr-FR" sz="1600" dirty="0">
              <a:solidFill>
                <a:srgbClr val="2F6392"/>
              </a:solidFill>
              <a:latin typeface="DIN-Regular" pitchFamily="2" charset="0"/>
            </a:endParaRPr>
          </a:p>
          <a:p>
            <a:r>
              <a:rPr lang="fr-FR" sz="1600" dirty="0">
                <a:solidFill>
                  <a:srgbClr val="2F6392"/>
                </a:solidFill>
                <a:latin typeface="DIN-Regular" pitchFamily="2" charset="0"/>
              </a:rPr>
              <a:t>L’entreprise a donc 60 K€ considérés sous forme de fonds propres (</a:t>
            </a:r>
            <a:r>
              <a:rPr lang="fr-FR" sz="1600" u="sng" dirty="0">
                <a:solidFill>
                  <a:srgbClr val="2F6392"/>
                </a:solidFill>
                <a:latin typeface="DIN-Regular" pitchFamily="2" charset="0"/>
              </a:rPr>
              <a:t>important</a:t>
            </a:r>
            <a:r>
              <a:rPr lang="fr-FR" sz="1600" dirty="0">
                <a:solidFill>
                  <a:srgbClr val="2F6392"/>
                </a:solidFill>
                <a:latin typeface="DIN-Regular" pitchFamily="2" charset="0"/>
              </a:rPr>
              <a:t>).</a:t>
            </a:r>
          </a:p>
          <a:p>
            <a:endParaRPr lang="fr-FR" sz="1600" dirty="0">
              <a:solidFill>
                <a:srgbClr val="2F6392"/>
              </a:solidFill>
              <a:latin typeface="DIN-Regular" pitchFamily="2" charset="0"/>
            </a:endParaRPr>
          </a:p>
          <a:p>
            <a:r>
              <a:rPr lang="fr-FR" sz="1600" dirty="0">
                <a:solidFill>
                  <a:srgbClr val="2F6392"/>
                </a:solidFill>
                <a:latin typeface="DIN-Regular" pitchFamily="2" charset="0"/>
              </a:rPr>
              <a:t>Le RE via ses partenaires bancaires va rechercher de la dette à équivalence min. de 60 K€ (60 K€) et max. 4x (240 K€). La banque accepte car elle garantie sa dette à 70% auprès de la BPI en cas de faillite.</a:t>
            </a:r>
          </a:p>
          <a:p>
            <a:endParaRPr lang="fr-FR" sz="1600" dirty="0">
              <a:solidFill>
                <a:srgbClr val="2F6392"/>
              </a:solidFill>
              <a:latin typeface="DIN-Regular" pitchFamily="2" charset="0"/>
            </a:endParaRPr>
          </a:p>
          <a:p>
            <a:r>
              <a:rPr lang="fr-FR" sz="1600" b="1" dirty="0">
                <a:solidFill>
                  <a:srgbClr val="2F6392"/>
                </a:solidFill>
                <a:latin typeface="DIN-Regular" pitchFamily="2" charset="0"/>
              </a:rPr>
              <a:t>L’entreprise a donc ses 200 K€, les fondateurs(</a:t>
            </a:r>
            <a:r>
              <a:rPr lang="fr-FR" sz="1600" b="1" dirty="0" err="1">
                <a:solidFill>
                  <a:srgbClr val="2F6392"/>
                </a:solidFill>
                <a:latin typeface="DIN-Regular" pitchFamily="2" charset="0"/>
              </a:rPr>
              <a:t>trices</a:t>
            </a:r>
            <a:r>
              <a:rPr lang="fr-FR" sz="1600" b="1" dirty="0">
                <a:solidFill>
                  <a:srgbClr val="2F6392"/>
                </a:solidFill>
                <a:latin typeface="DIN-Regular" pitchFamily="2" charset="0"/>
              </a:rPr>
              <a:t>) ne sont pas dilués (possèdent toujours 100% de l’entreprise), ils sont accompagnés, ils n’ont pas apporté un collatéral et ne remboursent qu’en cas de succès + l’entreprise est accompagnée</a:t>
            </a:r>
          </a:p>
          <a:p>
            <a:endParaRPr lang="fr-FR" sz="1600" dirty="0">
              <a:solidFill>
                <a:srgbClr val="2F6392"/>
              </a:solidFill>
              <a:latin typeface="DIN-Regular" pitchFamily="2" charset="0"/>
            </a:endParaRPr>
          </a:p>
          <a:p>
            <a:r>
              <a:rPr lang="fr-FR" sz="1600" dirty="0">
                <a:solidFill>
                  <a:srgbClr val="2F6392"/>
                </a:solidFill>
                <a:latin typeface="DIN-Regular" pitchFamily="2" charset="0"/>
              </a:rPr>
              <a:t>Durée moyenne du montage global : 4/6 mois</a:t>
            </a:r>
          </a:p>
          <a:p>
            <a:endParaRPr lang="fr-FR" sz="1600" dirty="0">
              <a:solidFill>
                <a:srgbClr val="2F6392"/>
              </a:solidFill>
              <a:latin typeface="DIN-Regular" pitchFamily="2" charset="0"/>
            </a:endParaRPr>
          </a:p>
          <a:p>
            <a:endParaRPr lang="fr-FR" sz="1600" dirty="0">
              <a:solidFill>
                <a:srgbClr val="2F6392"/>
              </a:solidFill>
              <a:latin typeface="DIN-Regular" pitchFamily="2" charset="0"/>
            </a:endParaRPr>
          </a:p>
        </p:txBody>
      </p:sp>
      <p:sp>
        <p:nvSpPr>
          <p:cNvPr id="3" name="ZoneTexte 2">
            <a:extLst>
              <a:ext uri="{FF2B5EF4-FFF2-40B4-BE49-F238E27FC236}">
                <a16:creationId xmlns:a16="http://schemas.microsoft.com/office/drawing/2014/main" id="{7D78E745-4824-B32B-000F-A2E4317074AD}"/>
              </a:ext>
            </a:extLst>
          </p:cNvPr>
          <p:cNvSpPr txBox="1"/>
          <p:nvPr/>
        </p:nvSpPr>
        <p:spPr>
          <a:xfrm>
            <a:off x="4788024" y="6458852"/>
            <a:ext cx="3960440" cy="276999"/>
          </a:xfrm>
          <a:prstGeom prst="rect">
            <a:avLst/>
          </a:prstGeom>
          <a:noFill/>
        </p:spPr>
        <p:txBody>
          <a:bodyPr wrap="square" rtlCol="0">
            <a:spAutoFit/>
          </a:bodyPr>
          <a:lstStyle/>
          <a:p>
            <a:r>
              <a:rPr lang="fr-FR" sz="1200" dirty="0">
                <a:solidFill>
                  <a:srgbClr val="2F6392"/>
                </a:solidFill>
                <a:latin typeface="DIN" pitchFamily="2" charset="0"/>
              </a:rPr>
              <a:t>Financer son projet entrepreneurial</a:t>
            </a:r>
          </a:p>
        </p:txBody>
      </p:sp>
    </p:spTree>
    <p:extLst>
      <p:ext uri="{BB962C8B-B14F-4D97-AF65-F5344CB8AC3E}">
        <p14:creationId xmlns:p14="http://schemas.microsoft.com/office/powerpoint/2010/main" val="5056252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r="84000" b="27000"/>
          </a:stretch>
        </a:blipFill>
        <a:effectLst/>
      </p:bgPr>
    </p:bg>
    <p:spTree>
      <p:nvGrpSpPr>
        <p:cNvPr id="1" name=""/>
        <p:cNvGrpSpPr/>
        <p:nvPr/>
      </p:nvGrpSpPr>
      <p:grpSpPr>
        <a:xfrm>
          <a:off x="0" y="0"/>
          <a:ext cx="0" cy="0"/>
          <a:chOff x="0" y="0"/>
          <a:chExt cx="0" cy="0"/>
        </a:xfrm>
      </p:grpSpPr>
      <p:sp>
        <p:nvSpPr>
          <p:cNvPr id="10" name="ZoneTexte 9"/>
          <p:cNvSpPr txBox="1"/>
          <p:nvPr/>
        </p:nvSpPr>
        <p:spPr>
          <a:xfrm>
            <a:off x="1885824" y="226095"/>
            <a:ext cx="6264696" cy="1077218"/>
          </a:xfrm>
          <a:prstGeom prst="rect">
            <a:avLst/>
          </a:prstGeom>
          <a:noFill/>
        </p:spPr>
        <p:txBody>
          <a:bodyPr wrap="square" rtlCol="0">
            <a:spAutoFit/>
          </a:bodyPr>
          <a:lstStyle/>
          <a:p>
            <a:r>
              <a:rPr lang="fr-FR" sz="3200" dirty="0">
                <a:solidFill>
                  <a:srgbClr val="52ADDD"/>
                </a:solidFill>
                <a:latin typeface="DIN" pitchFamily="2" charset="0"/>
              </a:rPr>
              <a:t>Les acteurs du financement non dilutif</a:t>
            </a:r>
          </a:p>
        </p:txBody>
      </p:sp>
      <p:pic>
        <p:nvPicPr>
          <p:cNvPr id="13" name="Picture 5" descr="D:\- EN COURS -\MAISON COMPETENCES\MAISON COMPETENCES cv\img\angle-bleu-clair.png"/>
          <p:cNvPicPr>
            <a:picLocks noChangeAspect="1" noChangeArrowheads="1"/>
          </p:cNvPicPr>
          <p:nvPr/>
        </p:nvPicPr>
        <p:blipFill>
          <a:blip r:embed="rId3" cstate="print"/>
          <a:srcRect/>
          <a:stretch>
            <a:fillRect/>
          </a:stretch>
        </p:blipFill>
        <p:spPr bwMode="auto">
          <a:xfrm>
            <a:off x="7848773" y="5769669"/>
            <a:ext cx="899691" cy="899691"/>
          </a:xfrm>
          <a:prstGeom prst="rect">
            <a:avLst/>
          </a:prstGeom>
          <a:noFill/>
        </p:spPr>
      </p:pic>
      <p:sp>
        <p:nvSpPr>
          <p:cNvPr id="2" name="Rectangle 1">
            <a:extLst>
              <a:ext uri="{FF2B5EF4-FFF2-40B4-BE49-F238E27FC236}">
                <a16:creationId xmlns:a16="http://schemas.microsoft.com/office/drawing/2014/main" id="{09C97680-4FA8-F44B-992B-5D671DBF0AA7}"/>
              </a:ext>
            </a:extLst>
          </p:cNvPr>
          <p:cNvSpPr/>
          <p:nvPr/>
        </p:nvSpPr>
        <p:spPr>
          <a:xfrm>
            <a:off x="1719785" y="1277173"/>
            <a:ext cx="7063466" cy="5693866"/>
          </a:xfrm>
          <a:prstGeom prst="rect">
            <a:avLst/>
          </a:prstGeom>
          <a:noFill/>
        </p:spPr>
        <p:txBody>
          <a:bodyPr wrap="square" rtlCol="0">
            <a:spAutoFit/>
          </a:bodyPr>
          <a:lstStyle/>
          <a:p>
            <a:r>
              <a:rPr lang="fr-FR" sz="1400" b="1" i="1" dirty="0">
                <a:solidFill>
                  <a:srgbClr val="2F6392"/>
                </a:solidFill>
                <a:latin typeface="DIN-Regular" pitchFamily="2" charset="0"/>
              </a:rPr>
              <a:t>Acteur ? </a:t>
            </a:r>
          </a:p>
          <a:p>
            <a:endParaRPr lang="fr-FR" sz="1400" b="1" i="1" dirty="0">
              <a:solidFill>
                <a:srgbClr val="2F6392"/>
              </a:solidFill>
              <a:latin typeface="DIN-Regular" pitchFamily="2" charset="0"/>
            </a:endParaRPr>
          </a:p>
          <a:p>
            <a:r>
              <a:rPr lang="fr-FR" sz="1400" u="sng" dirty="0">
                <a:solidFill>
                  <a:srgbClr val="2F6392"/>
                </a:solidFill>
                <a:latin typeface="DIN-Regular" pitchFamily="2" charset="0"/>
              </a:rPr>
              <a:t>Les plateforme de « </a:t>
            </a:r>
            <a:r>
              <a:rPr lang="fr-FR" sz="1400" u="sng" dirty="0" err="1">
                <a:solidFill>
                  <a:srgbClr val="2F6392"/>
                </a:solidFill>
                <a:latin typeface="DIN-Regular" pitchFamily="2" charset="0"/>
              </a:rPr>
              <a:t>crowdlending</a:t>
            </a:r>
            <a:r>
              <a:rPr lang="fr-FR" sz="1400" u="sng" dirty="0">
                <a:solidFill>
                  <a:srgbClr val="2F6392"/>
                </a:solidFill>
                <a:latin typeface="DIN-Regular" pitchFamily="2" charset="0"/>
              </a:rPr>
              <a:t> »</a:t>
            </a:r>
            <a:r>
              <a:rPr lang="fr-FR" sz="1400" dirty="0">
                <a:solidFill>
                  <a:srgbClr val="2F6392"/>
                </a:solidFill>
                <a:latin typeface="DIN-Regular" pitchFamily="2" charset="0"/>
              </a:rPr>
              <a:t> (ex. </a:t>
            </a:r>
            <a:r>
              <a:rPr lang="fr-FR" sz="1400" dirty="0" err="1">
                <a:solidFill>
                  <a:srgbClr val="2F6392"/>
                </a:solidFill>
                <a:latin typeface="DIN-Regular" pitchFamily="2" charset="0"/>
              </a:rPr>
              <a:t>October</a:t>
            </a:r>
            <a:r>
              <a:rPr lang="fr-FR" sz="1400" dirty="0">
                <a:solidFill>
                  <a:srgbClr val="2F6392"/>
                </a:solidFill>
                <a:latin typeface="DIN-Regular" pitchFamily="2" charset="0"/>
              </a:rPr>
              <a:t>,  </a:t>
            </a:r>
            <a:r>
              <a:rPr lang="fr-FR" sz="1400" dirty="0" err="1">
                <a:solidFill>
                  <a:srgbClr val="2F6392"/>
                </a:solidFill>
                <a:latin typeface="DIN-Regular" pitchFamily="2" charset="0"/>
              </a:rPr>
              <a:t>Pretup</a:t>
            </a:r>
            <a:r>
              <a:rPr lang="fr-FR" sz="1400" dirty="0">
                <a:solidFill>
                  <a:srgbClr val="2F6392"/>
                </a:solidFill>
                <a:latin typeface="DIN-Regular" pitchFamily="2" charset="0"/>
              </a:rPr>
              <a:t>, </a:t>
            </a:r>
            <a:r>
              <a:rPr lang="fr-FR" sz="1400" dirty="0" err="1">
                <a:solidFill>
                  <a:srgbClr val="2F6392"/>
                </a:solidFill>
                <a:latin typeface="DIN-Regular" pitchFamily="2" charset="0"/>
              </a:rPr>
              <a:t>Unilend</a:t>
            </a:r>
            <a:r>
              <a:rPr lang="fr-FR" sz="1400" dirty="0">
                <a:solidFill>
                  <a:srgbClr val="2F6392"/>
                </a:solidFill>
                <a:latin typeface="DIN-Regular" pitchFamily="2" charset="0"/>
              </a:rPr>
              <a:t>, etc.). </a:t>
            </a:r>
            <a:r>
              <a:rPr lang="fr-FR" sz="1400" dirty="0">
                <a:solidFill>
                  <a:srgbClr val="2F6392"/>
                </a:solidFill>
                <a:latin typeface="DIN-Regular" pitchFamily="2" charset="0"/>
                <a:hlinkClick r:id="rId4"/>
              </a:rPr>
              <a:t>https://argent-et-salaire.com/barometre-des-taux-durees-crowdfunding/</a:t>
            </a:r>
            <a:endParaRPr lang="fr-FR" sz="1400" dirty="0">
              <a:solidFill>
                <a:srgbClr val="2F6392"/>
              </a:solidFill>
              <a:latin typeface="DIN-Regular" pitchFamily="2" charset="0"/>
            </a:endParaRPr>
          </a:p>
          <a:p>
            <a:endParaRPr lang="fr-FR" sz="1400" dirty="0">
              <a:solidFill>
                <a:srgbClr val="2F6392"/>
              </a:solidFill>
              <a:latin typeface="DIN-Regular" pitchFamily="2" charset="0"/>
            </a:endParaRPr>
          </a:p>
          <a:p>
            <a:r>
              <a:rPr lang="fr-FR" sz="1400" b="1" i="1" dirty="0">
                <a:solidFill>
                  <a:srgbClr val="2F6392"/>
                </a:solidFill>
                <a:latin typeface="DIN-Regular" pitchFamily="2" charset="0"/>
              </a:rPr>
              <a:t>Finance quoi ?</a:t>
            </a:r>
          </a:p>
          <a:p>
            <a:endParaRPr lang="fr-FR" sz="1400" b="1" i="1" dirty="0">
              <a:solidFill>
                <a:srgbClr val="2F6392"/>
              </a:solidFill>
              <a:latin typeface="DIN-Regular" pitchFamily="2" charset="0"/>
            </a:endParaRPr>
          </a:p>
          <a:p>
            <a:r>
              <a:rPr lang="fr-FR" sz="1400" dirty="0">
                <a:solidFill>
                  <a:srgbClr val="2F6392"/>
                </a:solidFill>
                <a:latin typeface="DIN-Regular" pitchFamily="2" charset="0"/>
              </a:rPr>
              <a:t>Le projet présenté</a:t>
            </a:r>
          </a:p>
          <a:p>
            <a:endParaRPr lang="fr-FR" sz="1400" dirty="0">
              <a:solidFill>
                <a:srgbClr val="2F6392"/>
              </a:solidFill>
              <a:latin typeface="DIN-Regular" pitchFamily="2" charset="0"/>
            </a:endParaRPr>
          </a:p>
          <a:p>
            <a:r>
              <a:rPr lang="fr-FR" sz="1400" b="1" i="1" dirty="0">
                <a:solidFill>
                  <a:srgbClr val="2F6392"/>
                </a:solidFill>
                <a:latin typeface="DIN-Regular" pitchFamily="2" charset="0"/>
              </a:rPr>
              <a:t>Les plus ?</a:t>
            </a:r>
          </a:p>
          <a:p>
            <a:endParaRPr lang="fr-FR" sz="1400" b="1" i="1" dirty="0">
              <a:solidFill>
                <a:srgbClr val="2F6392"/>
              </a:solidFill>
              <a:latin typeface="DIN-Regular" pitchFamily="2" charset="0"/>
            </a:endParaRPr>
          </a:p>
          <a:p>
            <a:r>
              <a:rPr lang="fr-FR" sz="1400" dirty="0">
                <a:solidFill>
                  <a:srgbClr val="2F6392"/>
                </a:solidFill>
                <a:latin typeface="DIN-Regular" pitchFamily="2" charset="0"/>
              </a:rPr>
              <a:t>Pas de collatéral (garantie ou caution personnelle), accessible pour tous, finance tout (de la R&amp;D aux actions de commercialisation), accompagnement (« hands On »), rapide sans frais initiaux </a:t>
            </a:r>
          </a:p>
          <a:p>
            <a:endParaRPr lang="fr-FR" sz="1400" dirty="0">
              <a:solidFill>
                <a:srgbClr val="2F6392"/>
              </a:solidFill>
              <a:latin typeface="DIN-Regular" pitchFamily="2" charset="0"/>
            </a:endParaRPr>
          </a:p>
          <a:p>
            <a:r>
              <a:rPr lang="fr-FR" sz="1400" b="1" i="1" dirty="0">
                <a:solidFill>
                  <a:srgbClr val="2F6392"/>
                </a:solidFill>
                <a:latin typeface="DIN-Regular" pitchFamily="2" charset="0"/>
              </a:rPr>
              <a:t>Les moins ?</a:t>
            </a:r>
          </a:p>
          <a:p>
            <a:endParaRPr lang="fr-FR" sz="1400" dirty="0">
              <a:solidFill>
                <a:srgbClr val="2F6392"/>
              </a:solidFill>
              <a:latin typeface="DIN-Regular" pitchFamily="2" charset="0"/>
            </a:endParaRPr>
          </a:p>
          <a:p>
            <a:r>
              <a:rPr lang="fr-FR" sz="1400" dirty="0">
                <a:solidFill>
                  <a:srgbClr val="2F6392"/>
                </a:solidFill>
                <a:latin typeface="DIN-Regular" pitchFamily="2" charset="0"/>
              </a:rPr>
              <a:t>Coût du service (min. 8%) &gt; à celui de la banque, capacité d’endettement amoindrie, image de l’entreprise ? Financement incertain</a:t>
            </a:r>
          </a:p>
          <a:p>
            <a:endParaRPr lang="fr-FR" sz="1400" dirty="0">
              <a:solidFill>
                <a:srgbClr val="2F6392"/>
              </a:solidFill>
              <a:latin typeface="DIN-Regular" pitchFamily="2" charset="0"/>
            </a:endParaRPr>
          </a:p>
          <a:p>
            <a:r>
              <a:rPr lang="fr-FR" sz="1400" dirty="0">
                <a:solidFill>
                  <a:srgbClr val="2F6392"/>
                </a:solidFill>
                <a:latin typeface="DIN-Regular" pitchFamily="2" charset="0"/>
                <a:hlinkClick r:id="rId5"/>
              </a:rPr>
              <a:t>https://www.economie.gouv.fr/entreprises/crowdfunding-financement-participatif</a:t>
            </a:r>
            <a:endParaRPr lang="fr-FR" sz="1400" dirty="0">
              <a:solidFill>
                <a:srgbClr val="2F6392"/>
              </a:solidFill>
              <a:latin typeface="DIN-Regular" pitchFamily="2" charset="0"/>
            </a:endParaRPr>
          </a:p>
          <a:p>
            <a:endParaRPr lang="fr-FR" sz="1400" dirty="0">
              <a:solidFill>
                <a:srgbClr val="2F6392"/>
              </a:solidFill>
              <a:latin typeface="DIN-Regular" pitchFamily="2" charset="0"/>
            </a:endParaRPr>
          </a:p>
          <a:p>
            <a:r>
              <a:rPr lang="fr-FR" sz="1400" dirty="0">
                <a:solidFill>
                  <a:srgbClr val="2F6392"/>
                </a:solidFill>
                <a:latin typeface="DIN-Regular" pitchFamily="2" charset="0"/>
              </a:rPr>
              <a:t>Note : autre comme ULULE : </a:t>
            </a:r>
            <a:r>
              <a:rPr lang="fr-FR" sz="1400" dirty="0">
                <a:solidFill>
                  <a:srgbClr val="2F6392"/>
                </a:solidFill>
                <a:latin typeface="DIN-Regular" pitchFamily="2" charset="0"/>
                <a:hlinkClick r:id="rId6"/>
              </a:rPr>
              <a:t>https://fr.ulule.com/neoflo_respire-le-calme/</a:t>
            </a:r>
            <a:r>
              <a:rPr lang="fr-FR" sz="1400" dirty="0">
                <a:solidFill>
                  <a:srgbClr val="2F6392"/>
                </a:solidFill>
                <a:latin typeface="DIN-Regular" pitchFamily="2" charset="0"/>
              </a:rPr>
              <a:t> (projet de l’IAE)</a:t>
            </a:r>
          </a:p>
          <a:p>
            <a:endParaRPr lang="fr-FR" sz="1400" dirty="0">
              <a:solidFill>
                <a:srgbClr val="2F6392"/>
              </a:solidFill>
              <a:latin typeface="DIN-Regular" pitchFamily="2" charset="0"/>
            </a:endParaRPr>
          </a:p>
          <a:p>
            <a:endParaRPr lang="fr-FR" sz="1400" dirty="0">
              <a:solidFill>
                <a:srgbClr val="2F6392"/>
              </a:solidFill>
              <a:latin typeface="DIN-Regular" pitchFamily="2" charset="0"/>
            </a:endParaRPr>
          </a:p>
          <a:p>
            <a:endParaRPr lang="fr-FR" sz="1400" dirty="0">
              <a:solidFill>
                <a:srgbClr val="2F6392"/>
              </a:solidFill>
              <a:latin typeface="DIN-Regular" pitchFamily="2" charset="0"/>
            </a:endParaRPr>
          </a:p>
        </p:txBody>
      </p:sp>
      <p:sp>
        <p:nvSpPr>
          <p:cNvPr id="3" name="ZoneTexte 2">
            <a:extLst>
              <a:ext uri="{FF2B5EF4-FFF2-40B4-BE49-F238E27FC236}">
                <a16:creationId xmlns:a16="http://schemas.microsoft.com/office/drawing/2014/main" id="{F778DDFD-6BC2-B13D-2033-EA36F19F082B}"/>
              </a:ext>
            </a:extLst>
          </p:cNvPr>
          <p:cNvSpPr txBox="1"/>
          <p:nvPr/>
        </p:nvSpPr>
        <p:spPr>
          <a:xfrm>
            <a:off x="4788024" y="6392361"/>
            <a:ext cx="3960440" cy="276999"/>
          </a:xfrm>
          <a:prstGeom prst="rect">
            <a:avLst/>
          </a:prstGeom>
          <a:noFill/>
        </p:spPr>
        <p:txBody>
          <a:bodyPr wrap="square" rtlCol="0">
            <a:spAutoFit/>
          </a:bodyPr>
          <a:lstStyle/>
          <a:p>
            <a:r>
              <a:rPr lang="fr-FR" sz="1200" dirty="0">
                <a:solidFill>
                  <a:srgbClr val="2F6392"/>
                </a:solidFill>
                <a:latin typeface="DIN" pitchFamily="2" charset="0"/>
              </a:rPr>
              <a:t>Financer son projet entrepreneurial</a:t>
            </a:r>
          </a:p>
        </p:txBody>
      </p:sp>
    </p:spTree>
    <p:extLst>
      <p:ext uri="{BB962C8B-B14F-4D97-AF65-F5344CB8AC3E}">
        <p14:creationId xmlns:p14="http://schemas.microsoft.com/office/powerpoint/2010/main" val="30678066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r="84000" b="27000"/>
          </a:stretch>
        </a:blipFill>
        <a:effectLst/>
      </p:bgPr>
    </p:bg>
    <p:spTree>
      <p:nvGrpSpPr>
        <p:cNvPr id="1" name=""/>
        <p:cNvGrpSpPr/>
        <p:nvPr/>
      </p:nvGrpSpPr>
      <p:grpSpPr>
        <a:xfrm>
          <a:off x="0" y="0"/>
          <a:ext cx="0" cy="0"/>
          <a:chOff x="0" y="0"/>
          <a:chExt cx="0" cy="0"/>
        </a:xfrm>
      </p:grpSpPr>
      <p:sp>
        <p:nvSpPr>
          <p:cNvPr id="10" name="ZoneTexte 9"/>
          <p:cNvSpPr txBox="1"/>
          <p:nvPr/>
        </p:nvSpPr>
        <p:spPr>
          <a:xfrm>
            <a:off x="1885824" y="226095"/>
            <a:ext cx="6264696" cy="584775"/>
          </a:xfrm>
          <a:prstGeom prst="rect">
            <a:avLst/>
          </a:prstGeom>
          <a:noFill/>
        </p:spPr>
        <p:txBody>
          <a:bodyPr wrap="square" rtlCol="0">
            <a:spAutoFit/>
          </a:bodyPr>
          <a:lstStyle/>
          <a:p>
            <a:r>
              <a:rPr lang="fr-FR" sz="3200" dirty="0">
                <a:solidFill>
                  <a:srgbClr val="52ADDD"/>
                </a:solidFill>
                <a:latin typeface="DIN" pitchFamily="2" charset="0"/>
              </a:rPr>
              <a:t>Les acteurs du financement dilutif</a:t>
            </a:r>
          </a:p>
        </p:txBody>
      </p:sp>
      <p:pic>
        <p:nvPicPr>
          <p:cNvPr id="13" name="Picture 5" descr="D:\- EN COURS -\MAISON COMPETENCES\MAISON COMPETENCES cv\img\angle-bleu-clair.png"/>
          <p:cNvPicPr>
            <a:picLocks noChangeAspect="1" noChangeArrowheads="1"/>
          </p:cNvPicPr>
          <p:nvPr/>
        </p:nvPicPr>
        <p:blipFill>
          <a:blip r:embed="rId3" cstate="print"/>
          <a:srcRect/>
          <a:stretch>
            <a:fillRect/>
          </a:stretch>
        </p:blipFill>
        <p:spPr bwMode="auto">
          <a:xfrm>
            <a:off x="7740352" y="5229200"/>
            <a:ext cx="899691" cy="899691"/>
          </a:xfrm>
          <a:prstGeom prst="rect">
            <a:avLst/>
          </a:prstGeom>
          <a:noFill/>
        </p:spPr>
      </p:pic>
      <p:sp>
        <p:nvSpPr>
          <p:cNvPr id="2" name="Rectangle 1">
            <a:extLst>
              <a:ext uri="{FF2B5EF4-FFF2-40B4-BE49-F238E27FC236}">
                <a16:creationId xmlns:a16="http://schemas.microsoft.com/office/drawing/2014/main" id="{09C97680-4FA8-F44B-992B-5D671DBF0AA7}"/>
              </a:ext>
            </a:extLst>
          </p:cNvPr>
          <p:cNvSpPr/>
          <p:nvPr/>
        </p:nvSpPr>
        <p:spPr>
          <a:xfrm>
            <a:off x="1719785" y="1277173"/>
            <a:ext cx="7063466" cy="5047536"/>
          </a:xfrm>
          <a:prstGeom prst="rect">
            <a:avLst/>
          </a:prstGeom>
          <a:noFill/>
        </p:spPr>
        <p:txBody>
          <a:bodyPr wrap="square" rtlCol="0">
            <a:spAutoFit/>
          </a:bodyPr>
          <a:lstStyle/>
          <a:p>
            <a:r>
              <a:rPr lang="fr-FR" sz="1400" b="1" i="1" dirty="0">
                <a:solidFill>
                  <a:srgbClr val="2F6392"/>
                </a:solidFill>
                <a:latin typeface="DIN-Regular" pitchFamily="2" charset="0"/>
              </a:rPr>
              <a:t>Acteur ? </a:t>
            </a:r>
          </a:p>
          <a:p>
            <a:endParaRPr lang="fr-FR" sz="1400" b="1" i="1" dirty="0">
              <a:solidFill>
                <a:srgbClr val="2F6392"/>
              </a:solidFill>
              <a:latin typeface="DIN-Regular" pitchFamily="2" charset="0"/>
            </a:endParaRPr>
          </a:p>
          <a:p>
            <a:r>
              <a:rPr lang="fr-FR" sz="1400" dirty="0">
                <a:solidFill>
                  <a:srgbClr val="2F6392"/>
                </a:solidFill>
                <a:latin typeface="DIN-Regular" pitchFamily="2" charset="0"/>
              </a:rPr>
              <a:t>Les </a:t>
            </a:r>
            <a:r>
              <a:rPr lang="fr-FR" sz="1400" u="sng" dirty="0">
                <a:solidFill>
                  <a:srgbClr val="2F6392"/>
                </a:solidFill>
                <a:latin typeface="DIN-Regular" pitchFamily="2" charset="0"/>
              </a:rPr>
              <a:t>Business </a:t>
            </a:r>
            <a:r>
              <a:rPr lang="fr-FR" sz="1400" u="sng" dirty="0" err="1">
                <a:solidFill>
                  <a:srgbClr val="2F6392"/>
                </a:solidFill>
                <a:latin typeface="DIN-Regular" pitchFamily="2" charset="0"/>
              </a:rPr>
              <a:t>angels</a:t>
            </a:r>
            <a:r>
              <a:rPr lang="fr-FR" sz="1400" dirty="0">
                <a:solidFill>
                  <a:srgbClr val="2F6392"/>
                </a:solidFill>
                <a:latin typeface="DIN-Regular" pitchFamily="2" charset="0"/>
              </a:rPr>
              <a:t>, les </a:t>
            </a:r>
            <a:r>
              <a:rPr lang="fr-FR" sz="1400" u="sng" dirty="0">
                <a:solidFill>
                  <a:srgbClr val="2F6392"/>
                </a:solidFill>
                <a:latin typeface="DIN-Regular" pitchFamily="2" charset="0"/>
              </a:rPr>
              <a:t>fonds d’amorçage</a:t>
            </a:r>
            <a:r>
              <a:rPr lang="fr-FR" sz="1400" dirty="0">
                <a:solidFill>
                  <a:srgbClr val="2F6392"/>
                </a:solidFill>
                <a:latin typeface="DIN-Regular" pitchFamily="2" charset="0"/>
              </a:rPr>
              <a:t>, les </a:t>
            </a:r>
            <a:r>
              <a:rPr lang="fr-FR" sz="1400" u="sng" dirty="0">
                <a:solidFill>
                  <a:srgbClr val="2F6392"/>
                </a:solidFill>
                <a:latin typeface="DIN-Regular" pitchFamily="2" charset="0"/>
              </a:rPr>
              <a:t>fonds de capital risque </a:t>
            </a:r>
            <a:r>
              <a:rPr lang="fr-FR" sz="1400" dirty="0">
                <a:solidFill>
                  <a:srgbClr val="2F6392"/>
                </a:solidFill>
                <a:latin typeface="DIN-Regular" pitchFamily="2" charset="0"/>
              </a:rPr>
              <a:t>ou « Venture Capital », les fonds «</a:t>
            </a:r>
            <a:r>
              <a:rPr lang="fr-FR" sz="1400" u="sng" dirty="0">
                <a:solidFill>
                  <a:srgbClr val="2F6392"/>
                </a:solidFill>
                <a:latin typeface="DIN-Regular" pitchFamily="2" charset="0"/>
              </a:rPr>
              <a:t> </a:t>
            </a:r>
            <a:r>
              <a:rPr lang="fr-FR" sz="1400" u="sng" dirty="0" err="1">
                <a:solidFill>
                  <a:srgbClr val="2F6392"/>
                </a:solidFill>
                <a:latin typeface="DIN-Regular" pitchFamily="2" charset="0"/>
              </a:rPr>
              <a:t>Corporate</a:t>
            </a:r>
            <a:r>
              <a:rPr lang="fr-FR" sz="1400" u="sng" dirty="0">
                <a:solidFill>
                  <a:srgbClr val="2F6392"/>
                </a:solidFill>
                <a:latin typeface="DIN-Regular" pitchFamily="2" charset="0"/>
              </a:rPr>
              <a:t> Venture </a:t>
            </a:r>
            <a:r>
              <a:rPr lang="fr-FR" sz="1400" dirty="0">
                <a:solidFill>
                  <a:srgbClr val="2F6392"/>
                </a:solidFill>
                <a:latin typeface="DIN-Regular" pitchFamily="2" charset="0"/>
              </a:rPr>
              <a:t>», voire les plateformes de </a:t>
            </a:r>
            <a:r>
              <a:rPr lang="fr-FR" sz="1400" u="sng" dirty="0" err="1">
                <a:solidFill>
                  <a:srgbClr val="2F6392"/>
                </a:solidFill>
                <a:latin typeface="DIN-Regular" pitchFamily="2" charset="0"/>
              </a:rPr>
              <a:t>crowdequity</a:t>
            </a:r>
            <a:endParaRPr lang="fr-FR" sz="1400" u="sng" dirty="0">
              <a:solidFill>
                <a:srgbClr val="2F6392"/>
              </a:solidFill>
              <a:latin typeface="DIN-Regular" pitchFamily="2" charset="0"/>
            </a:endParaRPr>
          </a:p>
          <a:p>
            <a:endParaRPr lang="fr-FR" sz="1400" dirty="0">
              <a:solidFill>
                <a:srgbClr val="2F6392"/>
              </a:solidFill>
              <a:latin typeface="DIN-Regular" pitchFamily="2" charset="0"/>
            </a:endParaRPr>
          </a:p>
          <a:p>
            <a:r>
              <a:rPr lang="fr-FR" sz="1400" b="1" i="1" dirty="0">
                <a:solidFill>
                  <a:srgbClr val="2F6392"/>
                </a:solidFill>
                <a:latin typeface="DIN-Regular" pitchFamily="2" charset="0"/>
              </a:rPr>
              <a:t>Finance quoi ?</a:t>
            </a:r>
          </a:p>
          <a:p>
            <a:endParaRPr lang="fr-FR" sz="1400" b="1" i="1" dirty="0">
              <a:solidFill>
                <a:srgbClr val="2F6392"/>
              </a:solidFill>
              <a:latin typeface="DIN-Regular" pitchFamily="2" charset="0"/>
            </a:endParaRPr>
          </a:p>
          <a:p>
            <a:r>
              <a:rPr lang="fr-FR" sz="1400" dirty="0">
                <a:solidFill>
                  <a:srgbClr val="2F6392"/>
                </a:solidFill>
                <a:latin typeface="DIN-Regular" pitchFamily="2" charset="0"/>
              </a:rPr>
              <a:t>Finance tout (haut et bas de bilan) sous forme d’augmentation de capital</a:t>
            </a:r>
          </a:p>
          <a:p>
            <a:endParaRPr lang="fr-FR" sz="1400" dirty="0">
              <a:solidFill>
                <a:srgbClr val="2F6392"/>
              </a:solidFill>
              <a:latin typeface="DIN-Regular" pitchFamily="2" charset="0"/>
            </a:endParaRPr>
          </a:p>
          <a:p>
            <a:r>
              <a:rPr lang="fr-FR" sz="1400" b="1" i="1" dirty="0">
                <a:solidFill>
                  <a:srgbClr val="2F6392"/>
                </a:solidFill>
                <a:latin typeface="DIN-Regular" pitchFamily="2" charset="0"/>
              </a:rPr>
              <a:t>Les plus ?</a:t>
            </a:r>
          </a:p>
          <a:p>
            <a:endParaRPr lang="fr-FR" sz="1400" b="1" i="1" dirty="0">
              <a:solidFill>
                <a:srgbClr val="2F6392"/>
              </a:solidFill>
              <a:latin typeface="DIN-Regular" pitchFamily="2" charset="0"/>
            </a:endParaRPr>
          </a:p>
          <a:p>
            <a:r>
              <a:rPr lang="fr-FR" sz="1400" dirty="0">
                <a:solidFill>
                  <a:srgbClr val="2F6392"/>
                </a:solidFill>
                <a:latin typeface="DIN-Regular" pitchFamily="2" charset="0"/>
              </a:rPr>
              <a:t>Pas de collatéral (garantie ou caution personnelle), partage le risque, accompagnement sur mesure « hands On » dans la durée, effet d’éviction de la concurrence, amélioration de l’image de la marque, accélération du projet, liquidité potentielle importante, etc.</a:t>
            </a:r>
          </a:p>
          <a:p>
            <a:endParaRPr lang="fr-FR" sz="1400" dirty="0">
              <a:solidFill>
                <a:srgbClr val="2F6392"/>
              </a:solidFill>
              <a:latin typeface="DIN-Regular" pitchFamily="2" charset="0"/>
            </a:endParaRPr>
          </a:p>
          <a:p>
            <a:r>
              <a:rPr lang="fr-FR" sz="1400" b="1" i="1" dirty="0">
                <a:solidFill>
                  <a:srgbClr val="2F6392"/>
                </a:solidFill>
                <a:latin typeface="DIN-Regular" pitchFamily="2" charset="0"/>
              </a:rPr>
              <a:t>Les moins ?</a:t>
            </a:r>
          </a:p>
          <a:p>
            <a:endParaRPr lang="fr-FR" sz="1400" dirty="0">
              <a:solidFill>
                <a:srgbClr val="2F6392"/>
              </a:solidFill>
              <a:latin typeface="DIN-Regular" pitchFamily="2" charset="0"/>
            </a:endParaRPr>
          </a:p>
          <a:p>
            <a:r>
              <a:rPr lang="fr-FR" sz="1400" dirty="0">
                <a:solidFill>
                  <a:srgbClr val="2F6392"/>
                </a:solidFill>
                <a:latin typeface="DIN-Regular" pitchFamily="2" charset="0"/>
              </a:rPr>
              <a:t>Dilution non négligeable à l’entrée et au cours du « mariage », exigence de rentabilité vs pression non négligeable, possibilité d’évincer les fondateurs(</a:t>
            </a:r>
            <a:r>
              <a:rPr lang="fr-FR" sz="1400" dirty="0" err="1">
                <a:solidFill>
                  <a:srgbClr val="2F6392"/>
                </a:solidFill>
                <a:latin typeface="DIN-Regular" pitchFamily="2" charset="0"/>
              </a:rPr>
              <a:t>trices</a:t>
            </a:r>
            <a:r>
              <a:rPr lang="fr-FR" sz="1400" dirty="0">
                <a:solidFill>
                  <a:srgbClr val="2F6392"/>
                </a:solidFill>
                <a:latin typeface="DIN-Regular" pitchFamily="2" charset="0"/>
              </a:rPr>
              <a:t>) si cela va mal, temps disponible consacré à la relation avec l’investisseur, pacte d’actionnaires pouvant être contraignant, garantie de passif impliquante, etc.</a:t>
            </a:r>
          </a:p>
          <a:p>
            <a:endParaRPr lang="fr-FR" sz="1400" dirty="0">
              <a:solidFill>
                <a:srgbClr val="2F6392"/>
              </a:solidFill>
              <a:latin typeface="DIN-Regular" pitchFamily="2" charset="0"/>
            </a:endParaRPr>
          </a:p>
          <a:p>
            <a:endParaRPr lang="fr-FR" sz="1400" dirty="0">
              <a:solidFill>
                <a:srgbClr val="2F6392"/>
              </a:solidFill>
              <a:latin typeface="DIN-Regular" pitchFamily="2" charset="0"/>
            </a:endParaRPr>
          </a:p>
        </p:txBody>
      </p:sp>
      <p:sp>
        <p:nvSpPr>
          <p:cNvPr id="3" name="ZoneTexte 2">
            <a:extLst>
              <a:ext uri="{FF2B5EF4-FFF2-40B4-BE49-F238E27FC236}">
                <a16:creationId xmlns:a16="http://schemas.microsoft.com/office/drawing/2014/main" id="{57EF60EA-F24B-11E5-12E8-60652C4EC829}"/>
              </a:ext>
            </a:extLst>
          </p:cNvPr>
          <p:cNvSpPr txBox="1"/>
          <p:nvPr/>
        </p:nvSpPr>
        <p:spPr>
          <a:xfrm>
            <a:off x="5868144" y="6324709"/>
            <a:ext cx="3960440" cy="276999"/>
          </a:xfrm>
          <a:prstGeom prst="rect">
            <a:avLst/>
          </a:prstGeom>
          <a:noFill/>
        </p:spPr>
        <p:txBody>
          <a:bodyPr wrap="square" rtlCol="0">
            <a:spAutoFit/>
          </a:bodyPr>
          <a:lstStyle/>
          <a:p>
            <a:r>
              <a:rPr lang="fr-FR" sz="1200" dirty="0">
                <a:solidFill>
                  <a:srgbClr val="2F6392"/>
                </a:solidFill>
                <a:latin typeface="DIN" pitchFamily="2" charset="0"/>
              </a:rPr>
              <a:t>Financer son projet entrepreneurial</a:t>
            </a:r>
          </a:p>
        </p:txBody>
      </p:sp>
    </p:spTree>
    <p:extLst>
      <p:ext uri="{BB962C8B-B14F-4D97-AF65-F5344CB8AC3E}">
        <p14:creationId xmlns:p14="http://schemas.microsoft.com/office/powerpoint/2010/main" val="36226336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r="84000" b="27000"/>
          </a:stretch>
        </a:blipFill>
        <a:effectLst/>
      </p:bgPr>
    </p:bg>
    <p:spTree>
      <p:nvGrpSpPr>
        <p:cNvPr id="1" name=""/>
        <p:cNvGrpSpPr/>
        <p:nvPr/>
      </p:nvGrpSpPr>
      <p:grpSpPr>
        <a:xfrm>
          <a:off x="0" y="0"/>
          <a:ext cx="0" cy="0"/>
          <a:chOff x="0" y="0"/>
          <a:chExt cx="0" cy="0"/>
        </a:xfrm>
      </p:grpSpPr>
      <p:sp>
        <p:nvSpPr>
          <p:cNvPr id="10" name="ZoneTexte 9"/>
          <p:cNvSpPr txBox="1"/>
          <p:nvPr/>
        </p:nvSpPr>
        <p:spPr>
          <a:xfrm>
            <a:off x="1885824" y="226095"/>
            <a:ext cx="6264696" cy="584775"/>
          </a:xfrm>
          <a:prstGeom prst="rect">
            <a:avLst/>
          </a:prstGeom>
          <a:noFill/>
        </p:spPr>
        <p:txBody>
          <a:bodyPr wrap="square" rtlCol="0">
            <a:spAutoFit/>
          </a:bodyPr>
          <a:lstStyle/>
          <a:p>
            <a:r>
              <a:rPr lang="fr-FR" sz="3200" dirty="0">
                <a:solidFill>
                  <a:srgbClr val="52ADDD"/>
                </a:solidFill>
                <a:latin typeface="DIN" pitchFamily="2" charset="0"/>
              </a:rPr>
              <a:t>Les acteurs du financement dilutif</a:t>
            </a:r>
          </a:p>
        </p:txBody>
      </p:sp>
      <p:pic>
        <p:nvPicPr>
          <p:cNvPr id="13" name="Picture 5" descr="D:\- EN COURS -\MAISON COMPETENCES\MAISON COMPETENCES cv\img\angle-bleu-clair.png"/>
          <p:cNvPicPr>
            <a:picLocks noChangeAspect="1" noChangeArrowheads="1"/>
          </p:cNvPicPr>
          <p:nvPr/>
        </p:nvPicPr>
        <p:blipFill>
          <a:blip r:embed="rId3" cstate="print"/>
          <a:srcRect/>
          <a:stretch>
            <a:fillRect/>
          </a:stretch>
        </p:blipFill>
        <p:spPr bwMode="auto">
          <a:xfrm>
            <a:off x="7740352" y="5229200"/>
            <a:ext cx="899691" cy="899691"/>
          </a:xfrm>
          <a:prstGeom prst="rect">
            <a:avLst/>
          </a:prstGeom>
          <a:noFill/>
        </p:spPr>
      </p:pic>
      <p:sp>
        <p:nvSpPr>
          <p:cNvPr id="7" name="Rectangle 6">
            <a:extLst>
              <a:ext uri="{FF2B5EF4-FFF2-40B4-BE49-F238E27FC236}">
                <a16:creationId xmlns:a16="http://schemas.microsoft.com/office/drawing/2014/main" id="{12CCA353-A5AC-5643-A755-D7334C2029A4}"/>
              </a:ext>
            </a:extLst>
          </p:cNvPr>
          <p:cNvSpPr/>
          <p:nvPr/>
        </p:nvSpPr>
        <p:spPr>
          <a:xfrm>
            <a:off x="1684998" y="1256642"/>
            <a:ext cx="7063466" cy="3539430"/>
          </a:xfrm>
          <a:prstGeom prst="rect">
            <a:avLst/>
          </a:prstGeom>
          <a:noFill/>
        </p:spPr>
        <p:txBody>
          <a:bodyPr wrap="square" rtlCol="0">
            <a:spAutoFit/>
          </a:bodyPr>
          <a:lstStyle/>
          <a:p>
            <a:r>
              <a:rPr lang="fr-FR" sz="1600" b="1" i="1" dirty="0">
                <a:solidFill>
                  <a:srgbClr val="2F6392"/>
                </a:solidFill>
                <a:latin typeface="DIN-Regular" pitchFamily="2" charset="0"/>
              </a:rPr>
              <a:t>Exemple avec un fonds d’investissement </a:t>
            </a:r>
          </a:p>
          <a:p>
            <a:endParaRPr lang="fr-FR" sz="1600" b="1" i="1" dirty="0">
              <a:solidFill>
                <a:srgbClr val="2F6392"/>
              </a:solidFill>
              <a:latin typeface="DIN-Regular" pitchFamily="2" charset="0"/>
            </a:endParaRPr>
          </a:p>
          <a:p>
            <a:r>
              <a:rPr lang="fr-FR" sz="1600" b="1" i="1" dirty="0">
                <a:solidFill>
                  <a:srgbClr val="2F6392"/>
                </a:solidFill>
                <a:latin typeface="DIN-Regular" pitchFamily="2" charset="0"/>
              </a:rPr>
              <a:t>financement immédiatement dilutif (« </a:t>
            </a:r>
            <a:r>
              <a:rPr lang="fr-FR" sz="1600" b="1" i="1" dirty="0" err="1">
                <a:solidFill>
                  <a:srgbClr val="2F6392"/>
                </a:solidFill>
                <a:latin typeface="DIN-Regular" pitchFamily="2" charset="0"/>
              </a:rPr>
              <a:t>Fully</a:t>
            </a:r>
            <a:r>
              <a:rPr lang="fr-FR" sz="1600" b="1" i="1" dirty="0">
                <a:solidFill>
                  <a:srgbClr val="2F6392"/>
                </a:solidFill>
                <a:latin typeface="DIN-Regular" pitchFamily="2" charset="0"/>
              </a:rPr>
              <a:t> </a:t>
            </a:r>
            <a:r>
              <a:rPr lang="fr-FR" sz="1600" b="1" i="1" dirty="0" err="1">
                <a:solidFill>
                  <a:srgbClr val="2F6392"/>
                </a:solidFill>
                <a:latin typeface="DIN-Regular" pitchFamily="2" charset="0"/>
              </a:rPr>
              <a:t>diluted</a:t>
            </a:r>
            <a:r>
              <a:rPr lang="fr-FR" sz="1600" b="1" i="1" dirty="0">
                <a:solidFill>
                  <a:srgbClr val="2F6392"/>
                </a:solidFill>
                <a:latin typeface="DIN-Regular" pitchFamily="2" charset="0"/>
              </a:rPr>
              <a:t> ») - FD</a:t>
            </a:r>
          </a:p>
          <a:p>
            <a:endParaRPr lang="fr-FR" sz="1600" b="1" i="1" dirty="0">
              <a:solidFill>
                <a:srgbClr val="2F6392"/>
              </a:solidFill>
              <a:latin typeface="DIN-Regular" pitchFamily="2" charset="0"/>
            </a:endParaRPr>
          </a:p>
          <a:p>
            <a:r>
              <a:rPr lang="fr-FR" sz="1600" dirty="0">
                <a:solidFill>
                  <a:srgbClr val="2F6392"/>
                </a:solidFill>
                <a:latin typeface="DIN-Regular" pitchFamily="2" charset="0"/>
              </a:rPr>
              <a:t>L’entreprise au capital social de 1 000 € </a:t>
            </a:r>
            <a:r>
              <a:rPr lang="fr-FR" sz="1600" b="1" dirty="0">
                <a:solidFill>
                  <a:srgbClr val="2F6392"/>
                </a:solidFill>
                <a:latin typeface="DIN-Regular" pitchFamily="2" charset="0"/>
              </a:rPr>
              <a:t>recherche 1 M€ de financement</a:t>
            </a:r>
            <a:r>
              <a:rPr lang="fr-FR" sz="1600" dirty="0">
                <a:solidFill>
                  <a:srgbClr val="2F6392"/>
                </a:solidFill>
                <a:latin typeface="DIN-Regular" pitchFamily="2" charset="0"/>
              </a:rPr>
              <a:t>, somme qu’elle ne peut demander à sa banque, ni via un prêt d’honneur, ni auprès de ses proches.</a:t>
            </a:r>
          </a:p>
          <a:p>
            <a:endParaRPr lang="fr-FR" sz="1600" dirty="0">
              <a:solidFill>
                <a:srgbClr val="2F6392"/>
              </a:solidFill>
              <a:latin typeface="DIN-Regular" pitchFamily="2" charset="0"/>
            </a:endParaRPr>
          </a:p>
          <a:p>
            <a:r>
              <a:rPr lang="fr-FR" sz="1600" dirty="0">
                <a:solidFill>
                  <a:srgbClr val="2F6392"/>
                </a:solidFill>
                <a:latin typeface="DIN-Regular" pitchFamily="2" charset="0"/>
              </a:rPr>
              <a:t>L’entreprise présente son projet d’entreprise à 4 ans à un fonds sur une valorisation de 2 M€. Le fonds accepte la valorisation de l’entreprise, considérant que son potentiel de réussite est excellent.</a:t>
            </a:r>
          </a:p>
          <a:p>
            <a:endParaRPr lang="fr-FR" sz="1600" dirty="0">
              <a:solidFill>
                <a:srgbClr val="2F6392"/>
              </a:solidFill>
              <a:latin typeface="DIN-Regular" pitchFamily="2" charset="0"/>
            </a:endParaRPr>
          </a:p>
          <a:p>
            <a:r>
              <a:rPr lang="fr-FR" sz="1600" dirty="0">
                <a:solidFill>
                  <a:srgbClr val="2F6392"/>
                </a:solidFill>
                <a:latin typeface="DIN-Regular" pitchFamily="2" charset="0"/>
              </a:rPr>
              <a:t>Voici le montage :</a:t>
            </a:r>
          </a:p>
          <a:p>
            <a:endParaRPr lang="fr-FR" sz="1600" dirty="0">
              <a:solidFill>
                <a:srgbClr val="2F6392"/>
              </a:solidFill>
              <a:latin typeface="DIN-Regular" pitchFamily="2" charset="0"/>
            </a:endParaRPr>
          </a:p>
        </p:txBody>
      </p:sp>
      <p:sp>
        <p:nvSpPr>
          <p:cNvPr id="2" name="ZoneTexte 1">
            <a:extLst>
              <a:ext uri="{FF2B5EF4-FFF2-40B4-BE49-F238E27FC236}">
                <a16:creationId xmlns:a16="http://schemas.microsoft.com/office/drawing/2014/main" id="{8D556DEF-9A19-5491-46DD-694C2E27B6AE}"/>
              </a:ext>
            </a:extLst>
          </p:cNvPr>
          <p:cNvSpPr txBox="1"/>
          <p:nvPr/>
        </p:nvSpPr>
        <p:spPr>
          <a:xfrm>
            <a:off x="5216731" y="6354906"/>
            <a:ext cx="3960440" cy="276999"/>
          </a:xfrm>
          <a:prstGeom prst="rect">
            <a:avLst/>
          </a:prstGeom>
          <a:noFill/>
        </p:spPr>
        <p:txBody>
          <a:bodyPr wrap="square" rtlCol="0">
            <a:spAutoFit/>
          </a:bodyPr>
          <a:lstStyle/>
          <a:p>
            <a:r>
              <a:rPr lang="fr-FR" sz="1200" dirty="0">
                <a:solidFill>
                  <a:srgbClr val="2F6392"/>
                </a:solidFill>
                <a:latin typeface="DIN" pitchFamily="2" charset="0"/>
              </a:rPr>
              <a:t>Financer son projet entrepreneurial</a:t>
            </a:r>
          </a:p>
        </p:txBody>
      </p:sp>
    </p:spTree>
    <p:extLst>
      <p:ext uri="{BB962C8B-B14F-4D97-AF65-F5344CB8AC3E}">
        <p14:creationId xmlns:p14="http://schemas.microsoft.com/office/powerpoint/2010/main" val="38562248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r="84000" b="27000"/>
          </a:stretch>
        </a:blipFill>
        <a:effectLst/>
      </p:bgPr>
    </p:bg>
    <p:spTree>
      <p:nvGrpSpPr>
        <p:cNvPr id="1" name=""/>
        <p:cNvGrpSpPr/>
        <p:nvPr/>
      </p:nvGrpSpPr>
      <p:grpSpPr>
        <a:xfrm>
          <a:off x="0" y="0"/>
          <a:ext cx="0" cy="0"/>
          <a:chOff x="0" y="0"/>
          <a:chExt cx="0" cy="0"/>
        </a:xfrm>
      </p:grpSpPr>
      <p:sp>
        <p:nvSpPr>
          <p:cNvPr id="9" name="ZoneTexte 8"/>
          <p:cNvSpPr txBox="1"/>
          <p:nvPr/>
        </p:nvSpPr>
        <p:spPr>
          <a:xfrm>
            <a:off x="4788024" y="6309320"/>
            <a:ext cx="3960440" cy="461665"/>
          </a:xfrm>
          <a:prstGeom prst="rect">
            <a:avLst/>
          </a:prstGeom>
          <a:noFill/>
        </p:spPr>
        <p:txBody>
          <a:bodyPr wrap="square" rtlCol="0">
            <a:spAutoFit/>
          </a:bodyPr>
          <a:lstStyle/>
          <a:p>
            <a:r>
              <a:rPr lang="fr-FR" sz="1200" dirty="0">
                <a:solidFill>
                  <a:srgbClr val="2F6392"/>
                </a:solidFill>
                <a:latin typeface="DIN" pitchFamily="2" charset="0"/>
              </a:rPr>
              <a:t>Panorama des acteurs du financement à la création : du financement non dilutif au financement dilutif</a:t>
            </a:r>
          </a:p>
        </p:txBody>
      </p:sp>
      <p:sp>
        <p:nvSpPr>
          <p:cNvPr id="10" name="ZoneTexte 9"/>
          <p:cNvSpPr txBox="1"/>
          <p:nvPr/>
        </p:nvSpPr>
        <p:spPr>
          <a:xfrm>
            <a:off x="1885824" y="226095"/>
            <a:ext cx="6264696" cy="584775"/>
          </a:xfrm>
          <a:prstGeom prst="rect">
            <a:avLst/>
          </a:prstGeom>
          <a:noFill/>
        </p:spPr>
        <p:txBody>
          <a:bodyPr wrap="square" rtlCol="0">
            <a:spAutoFit/>
          </a:bodyPr>
          <a:lstStyle/>
          <a:p>
            <a:r>
              <a:rPr lang="fr-FR" sz="3200" dirty="0">
                <a:solidFill>
                  <a:srgbClr val="52ADDD"/>
                </a:solidFill>
                <a:latin typeface="DIN" pitchFamily="2" charset="0"/>
              </a:rPr>
              <a:t>Les acteurs du financement dilutif</a:t>
            </a:r>
          </a:p>
        </p:txBody>
      </p:sp>
      <p:pic>
        <p:nvPicPr>
          <p:cNvPr id="13" name="Picture 5" descr="D:\- EN COURS -\MAISON COMPETENCES\MAISON COMPETENCES cv\img\angle-bleu-clair.png"/>
          <p:cNvPicPr>
            <a:picLocks noChangeAspect="1" noChangeArrowheads="1"/>
          </p:cNvPicPr>
          <p:nvPr/>
        </p:nvPicPr>
        <p:blipFill>
          <a:blip r:embed="rId3" cstate="print"/>
          <a:srcRect/>
          <a:stretch>
            <a:fillRect/>
          </a:stretch>
        </p:blipFill>
        <p:spPr bwMode="auto">
          <a:xfrm>
            <a:off x="7740352" y="5229200"/>
            <a:ext cx="899691" cy="899691"/>
          </a:xfrm>
          <a:prstGeom prst="rect">
            <a:avLst/>
          </a:prstGeom>
          <a:noFill/>
        </p:spPr>
      </p:pic>
      <p:graphicFrame>
        <p:nvGraphicFramePr>
          <p:cNvPr id="3" name="Tableau 3">
            <a:extLst>
              <a:ext uri="{FF2B5EF4-FFF2-40B4-BE49-F238E27FC236}">
                <a16:creationId xmlns:a16="http://schemas.microsoft.com/office/drawing/2014/main" id="{2DE53FC3-4ECF-0641-95E2-D0AC85E68DC9}"/>
              </a:ext>
            </a:extLst>
          </p:cNvPr>
          <p:cNvGraphicFramePr>
            <a:graphicFrameLocks noGrp="1"/>
          </p:cNvGraphicFramePr>
          <p:nvPr>
            <p:extLst>
              <p:ext uri="{D42A27DB-BD31-4B8C-83A1-F6EECF244321}">
                <p14:modId xmlns:p14="http://schemas.microsoft.com/office/powerpoint/2010/main" val="467730465"/>
              </p:ext>
            </p:extLst>
          </p:nvPr>
        </p:nvGraphicFramePr>
        <p:xfrm>
          <a:off x="1556792" y="914400"/>
          <a:ext cx="7407696" cy="5943600"/>
        </p:xfrm>
        <a:graphic>
          <a:graphicData uri="http://schemas.openxmlformats.org/drawingml/2006/table">
            <a:tbl>
              <a:tblPr firstRow="1" bandRow="1">
                <a:tableStyleId>{5C22544A-7EE6-4342-B048-85BDC9FD1C3A}</a:tableStyleId>
              </a:tblPr>
              <a:tblGrid>
                <a:gridCol w="3703848">
                  <a:extLst>
                    <a:ext uri="{9D8B030D-6E8A-4147-A177-3AD203B41FA5}">
                      <a16:colId xmlns:a16="http://schemas.microsoft.com/office/drawing/2014/main" val="671393409"/>
                    </a:ext>
                  </a:extLst>
                </a:gridCol>
                <a:gridCol w="3703848">
                  <a:extLst>
                    <a:ext uri="{9D8B030D-6E8A-4147-A177-3AD203B41FA5}">
                      <a16:colId xmlns:a16="http://schemas.microsoft.com/office/drawing/2014/main" val="1107098229"/>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dirty="0">
                          <a:solidFill>
                            <a:schemeClr val="bg1"/>
                          </a:solidFill>
                          <a:latin typeface="DIN-Regular" pitchFamily="2" charset="0"/>
                        </a:rPr>
                        <a:t>A la création, avant augmentation de capital</a:t>
                      </a:r>
                    </a:p>
                    <a:p>
                      <a:endParaRPr lang="fr-FR" sz="1400" dirty="0"/>
                    </a:p>
                  </a:txBody>
                  <a:tcPr/>
                </a:tc>
                <a:tc>
                  <a:txBody>
                    <a:bodyPr/>
                    <a:lstStyle/>
                    <a:p>
                      <a:r>
                        <a:rPr lang="fr-FR" sz="1400" dirty="0"/>
                        <a:t>Augmentation de capital (</a:t>
                      </a:r>
                      <a:r>
                        <a:rPr lang="fr-FR" sz="1400" dirty="0" err="1"/>
                        <a:t>qq</a:t>
                      </a:r>
                      <a:r>
                        <a:rPr lang="fr-FR" sz="1400" dirty="0"/>
                        <a:t>. années plus tard)</a:t>
                      </a:r>
                    </a:p>
                  </a:txBody>
                  <a:tcPr/>
                </a:tc>
                <a:extLst>
                  <a:ext uri="{0D108BD9-81ED-4DB2-BD59-A6C34878D82A}">
                    <a16:rowId xmlns:a16="http://schemas.microsoft.com/office/drawing/2014/main" val="2006358950"/>
                  </a:ext>
                </a:extLst>
              </a:tr>
              <a:tr h="370840">
                <a:tc>
                  <a:txBody>
                    <a:bodyPr/>
                    <a:lstStyle/>
                    <a:p>
                      <a:r>
                        <a:rPr lang="fr-FR" sz="1400" dirty="0">
                          <a:solidFill>
                            <a:srgbClr val="2F6392"/>
                          </a:solidFill>
                          <a:latin typeface="DIN-Regular" pitchFamily="2" charset="0"/>
                        </a:rPr>
                        <a:t>Nombre d’actions : 100</a:t>
                      </a:r>
                    </a:p>
                    <a:p>
                      <a:endParaRPr lang="fr-FR" sz="1400" dirty="0">
                        <a:solidFill>
                          <a:srgbClr val="2F6392"/>
                        </a:solidFill>
                        <a:latin typeface="DIN-Regular" pitchFamily="2" charset="0"/>
                      </a:endParaRPr>
                    </a:p>
                    <a:p>
                      <a:r>
                        <a:rPr lang="fr-FR" sz="1400" dirty="0">
                          <a:solidFill>
                            <a:srgbClr val="2F6392"/>
                          </a:solidFill>
                          <a:latin typeface="DIN-Regular" pitchFamily="2" charset="0"/>
                        </a:rPr>
                        <a:t>Valeur nominale de l’action (VN) : 10€</a:t>
                      </a:r>
                    </a:p>
                    <a:p>
                      <a:endParaRPr lang="fr-FR" sz="1400" dirty="0">
                        <a:solidFill>
                          <a:srgbClr val="2F6392"/>
                        </a:solidFill>
                        <a:latin typeface="DIN-Regular" pitchFamily="2" charset="0"/>
                      </a:endParaRPr>
                    </a:p>
                    <a:p>
                      <a:r>
                        <a:rPr lang="fr-FR" sz="1400" dirty="0">
                          <a:solidFill>
                            <a:srgbClr val="2F6392"/>
                          </a:solidFill>
                          <a:latin typeface="DIN-Regular" pitchFamily="2" charset="0"/>
                        </a:rPr>
                        <a:t>Prix de l’action (VN + Prime d’émission) : 10€</a:t>
                      </a:r>
                    </a:p>
                    <a:p>
                      <a:endParaRPr lang="fr-FR" sz="1400" dirty="0">
                        <a:solidFill>
                          <a:srgbClr val="2F6392"/>
                        </a:solidFill>
                        <a:latin typeface="DIN-Regular"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400" dirty="0">
                          <a:solidFill>
                            <a:srgbClr val="2F6392"/>
                          </a:solidFill>
                          <a:latin typeface="DIN-Regular" pitchFamily="2" charset="0"/>
                        </a:rPr>
                        <a:t>Capital social : 10 x 100 = 1 000€</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400" dirty="0">
                        <a:solidFill>
                          <a:srgbClr val="2F6392"/>
                        </a:solidFill>
                        <a:latin typeface="DIN-Regular" pitchFamily="2" charset="0"/>
                      </a:endParaRPr>
                    </a:p>
                    <a:p>
                      <a:r>
                        <a:rPr lang="fr-FR" sz="1400" b="1" dirty="0">
                          <a:solidFill>
                            <a:srgbClr val="2F6392"/>
                          </a:solidFill>
                          <a:latin typeface="DIN-Regular" pitchFamily="2" charset="0"/>
                        </a:rPr>
                        <a:t>Fondateur(</a:t>
                      </a:r>
                      <a:r>
                        <a:rPr lang="fr-FR" sz="1400" b="1" dirty="0" err="1">
                          <a:solidFill>
                            <a:srgbClr val="2F6392"/>
                          </a:solidFill>
                          <a:latin typeface="DIN-Regular" pitchFamily="2" charset="0"/>
                        </a:rPr>
                        <a:t>trice</a:t>
                      </a:r>
                      <a:r>
                        <a:rPr lang="fr-FR" sz="1400" b="1" dirty="0">
                          <a:solidFill>
                            <a:srgbClr val="2F6392"/>
                          </a:solidFill>
                          <a:latin typeface="DIN-Regular" pitchFamily="2" charset="0"/>
                        </a:rPr>
                        <a:t>) A :</a:t>
                      </a:r>
                    </a:p>
                    <a:p>
                      <a:r>
                        <a:rPr lang="fr-FR" sz="1400" dirty="0">
                          <a:solidFill>
                            <a:srgbClr val="2F6392"/>
                          </a:solidFill>
                          <a:latin typeface="DIN-Regular" pitchFamily="2" charset="0"/>
                        </a:rPr>
                        <a:t>50 actions (50% du capital) pour une mise de 500€</a:t>
                      </a:r>
                    </a:p>
                    <a:p>
                      <a:endParaRPr lang="fr-FR" sz="1400" dirty="0">
                        <a:solidFill>
                          <a:srgbClr val="2F6392"/>
                        </a:solidFill>
                        <a:latin typeface="DIN-Regular" pitchFamily="2" charset="0"/>
                      </a:endParaRPr>
                    </a:p>
                    <a:p>
                      <a:r>
                        <a:rPr lang="fr-FR" sz="1400" b="1" dirty="0">
                          <a:solidFill>
                            <a:srgbClr val="2F6392"/>
                          </a:solidFill>
                          <a:latin typeface="DIN-Regular" pitchFamily="2" charset="0"/>
                        </a:rPr>
                        <a:t>Fondateur(</a:t>
                      </a:r>
                      <a:r>
                        <a:rPr lang="fr-FR" sz="1400" b="1" dirty="0" err="1">
                          <a:solidFill>
                            <a:srgbClr val="2F6392"/>
                          </a:solidFill>
                          <a:latin typeface="DIN-Regular" pitchFamily="2" charset="0"/>
                        </a:rPr>
                        <a:t>trice</a:t>
                      </a:r>
                      <a:r>
                        <a:rPr lang="fr-FR" sz="1400" b="1" dirty="0">
                          <a:solidFill>
                            <a:srgbClr val="2F6392"/>
                          </a:solidFill>
                          <a:latin typeface="DIN-Regular" pitchFamily="2" charset="0"/>
                        </a:rPr>
                        <a:t>) B : </a:t>
                      </a:r>
                    </a:p>
                    <a:p>
                      <a:r>
                        <a:rPr lang="fr-FR" sz="1400" dirty="0">
                          <a:solidFill>
                            <a:srgbClr val="2F6392"/>
                          </a:solidFill>
                          <a:latin typeface="DIN-Regular" pitchFamily="2" charset="0"/>
                        </a:rPr>
                        <a:t>50 actions (50% du capital) pour une mise de 500€</a:t>
                      </a:r>
                    </a:p>
                    <a:p>
                      <a:endParaRPr lang="fr-FR" sz="1400" dirty="0">
                        <a:solidFill>
                          <a:srgbClr val="2F6392"/>
                        </a:solidFill>
                        <a:latin typeface="DIN-Regular" pitchFamily="2" charset="0"/>
                      </a:endParaRPr>
                    </a:p>
                    <a:p>
                      <a:r>
                        <a:rPr lang="fr-FR" sz="1400" dirty="0">
                          <a:solidFill>
                            <a:srgbClr val="2F6392"/>
                          </a:solidFill>
                          <a:latin typeface="DIN-Regular" pitchFamily="2" charset="0"/>
                        </a:rPr>
                        <a:t>Valeur entreprise : 1 000€</a:t>
                      </a:r>
                    </a:p>
                    <a:p>
                      <a:endParaRPr lang="fr-FR" sz="1400" dirty="0"/>
                    </a:p>
                  </a:txBody>
                  <a:tcPr/>
                </a:tc>
                <a:tc>
                  <a:txBody>
                    <a:bodyPr/>
                    <a:lstStyle/>
                    <a:p>
                      <a:r>
                        <a:rPr lang="fr-FR" sz="1400" kern="1200" dirty="0">
                          <a:solidFill>
                            <a:srgbClr val="2F6392"/>
                          </a:solidFill>
                          <a:latin typeface="DIN-Regular" pitchFamily="2" charset="0"/>
                          <a:ea typeface="+mn-ea"/>
                          <a:cs typeface="+mn-cs"/>
                        </a:rPr>
                        <a:t>Valeur entreprise « </a:t>
                      </a:r>
                      <a:r>
                        <a:rPr lang="fr-FR" sz="1400" kern="1200" dirty="0" err="1">
                          <a:solidFill>
                            <a:srgbClr val="2F6392"/>
                          </a:solidFill>
                          <a:latin typeface="DIN-Regular" pitchFamily="2" charset="0"/>
                          <a:ea typeface="+mn-ea"/>
                          <a:cs typeface="+mn-cs"/>
                        </a:rPr>
                        <a:t>pre</a:t>
                      </a:r>
                      <a:r>
                        <a:rPr lang="fr-FR" sz="1400" kern="1200" dirty="0">
                          <a:solidFill>
                            <a:srgbClr val="2F6392"/>
                          </a:solidFill>
                          <a:latin typeface="DIN-Regular" pitchFamily="2" charset="0"/>
                          <a:ea typeface="+mn-ea"/>
                          <a:cs typeface="+mn-cs"/>
                        </a:rPr>
                        <a:t>-money » : 2 M€, accepté par le fonds</a:t>
                      </a:r>
                    </a:p>
                    <a:p>
                      <a:endParaRPr lang="fr-FR" sz="1400" kern="1200" dirty="0">
                        <a:solidFill>
                          <a:srgbClr val="2F6392"/>
                        </a:solidFill>
                        <a:latin typeface="DIN-Regular" pitchFamily="2" charset="0"/>
                        <a:ea typeface="+mn-ea"/>
                        <a:cs typeface="+mn-cs"/>
                      </a:endParaRPr>
                    </a:p>
                    <a:p>
                      <a:r>
                        <a:rPr lang="fr-FR" sz="1400" kern="1200" dirty="0">
                          <a:solidFill>
                            <a:srgbClr val="2F6392"/>
                          </a:solidFill>
                          <a:latin typeface="DIN-Regular" pitchFamily="2" charset="0"/>
                          <a:ea typeface="+mn-ea"/>
                          <a:cs typeface="+mn-cs"/>
                        </a:rPr>
                        <a:t>Prix de l’action : 2 M€ / 100 actions = 20 000 €</a:t>
                      </a:r>
                    </a:p>
                    <a:p>
                      <a:endParaRPr lang="fr-FR" sz="1400" kern="1200" dirty="0">
                        <a:solidFill>
                          <a:srgbClr val="2F6392"/>
                        </a:solidFill>
                        <a:latin typeface="DIN-Regular" pitchFamily="2" charset="0"/>
                        <a:ea typeface="+mn-ea"/>
                        <a:cs typeface="+mn-cs"/>
                      </a:endParaRPr>
                    </a:p>
                    <a:p>
                      <a:r>
                        <a:rPr lang="fr-FR" sz="1400" kern="1200" dirty="0">
                          <a:solidFill>
                            <a:srgbClr val="2F6392"/>
                          </a:solidFill>
                          <a:latin typeface="DIN-Regular" pitchFamily="2" charset="0"/>
                          <a:ea typeface="+mn-ea"/>
                          <a:cs typeface="+mn-cs"/>
                        </a:rPr>
                        <a:t>Valeur nominale (VN) : 10€</a:t>
                      </a:r>
                    </a:p>
                    <a:p>
                      <a:endParaRPr lang="fr-FR" sz="1400" kern="1200" dirty="0">
                        <a:solidFill>
                          <a:srgbClr val="2F6392"/>
                        </a:solidFill>
                        <a:latin typeface="DIN-Regular" pitchFamily="2" charset="0"/>
                        <a:ea typeface="+mn-ea"/>
                        <a:cs typeface="+mn-cs"/>
                      </a:endParaRPr>
                    </a:p>
                    <a:p>
                      <a:r>
                        <a:rPr lang="fr-FR" sz="1400" kern="1200" dirty="0">
                          <a:solidFill>
                            <a:srgbClr val="2F6392"/>
                          </a:solidFill>
                          <a:latin typeface="DIN-Regular" pitchFamily="2" charset="0"/>
                          <a:ea typeface="+mn-ea"/>
                          <a:cs typeface="+mn-cs"/>
                        </a:rPr>
                        <a:t>Prime d’émission : 19 990€</a:t>
                      </a:r>
                    </a:p>
                    <a:p>
                      <a:endParaRPr lang="fr-FR" sz="1400" kern="1200" dirty="0">
                        <a:solidFill>
                          <a:srgbClr val="2F6392"/>
                        </a:solidFill>
                        <a:latin typeface="DIN-Regular" pitchFamily="2" charset="0"/>
                        <a:ea typeface="+mn-ea"/>
                        <a:cs typeface="+mn-cs"/>
                      </a:endParaRPr>
                    </a:p>
                    <a:p>
                      <a:r>
                        <a:rPr lang="fr-FR" sz="1400" kern="1200" dirty="0">
                          <a:solidFill>
                            <a:srgbClr val="2F6392"/>
                          </a:solidFill>
                          <a:latin typeface="DIN-Regular" pitchFamily="2" charset="0"/>
                          <a:ea typeface="+mn-ea"/>
                          <a:cs typeface="+mn-cs"/>
                        </a:rPr>
                        <a:t>Création d’actions : 1 M€ investi / prix de l’action 20 000€ = 50 actions nouvelles</a:t>
                      </a:r>
                    </a:p>
                    <a:p>
                      <a:endParaRPr lang="fr-FR" sz="1400" kern="1200" dirty="0">
                        <a:solidFill>
                          <a:srgbClr val="2F6392"/>
                        </a:solidFill>
                        <a:latin typeface="DIN-Regular" pitchFamily="2" charset="0"/>
                        <a:ea typeface="+mn-ea"/>
                        <a:cs typeface="+mn-cs"/>
                      </a:endParaRPr>
                    </a:p>
                    <a:p>
                      <a:r>
                        <a:rPr lang="fr-FR" sz="1400" b="1" kern="1200" dirty="0">
                          <a:solidFill>
                            <a:srgbClr val="2F6392"/>
                          </a:solidFill>
                          <a:latin typeface="DIN-Regular" pitchFamily="2" charset="0"/>
                          <a:ea typeface="+mn-ea"/>
                          <a:cs typeface="+mn-cs"/>
                        </a:rPr>
                        <a:t>Fondateur(</a:t>
                      </a:r>
                      <a:r>
                        <a:rPr lang="fr-FR" sz="1400" b="1" kern="1200" dirty="0" err="1">
                          <a:solidFill>
                            <a:srgbClr val="2F6392"/>
                          </a:solidFill>
                          <a:latin typeface="DIN-Regular" pitchFamily="2" charset="0"/>
                          <a:ea typeface="+mn-ea"/>
                          <a:cs typeface="+mn-cs"/>
                        </a:rPr>
                        <a:t>trice</a:t>
                      </a:r>
                      <a:r>
                        <a:rPr lang="fr-FR" sz="1400" b="1" kern="1200" dirty="0">
                          <a:solidFill>
                            <a:srgbClr val="2F6392"/>
                          </a:solidFill>
                          <a:latin typeface="DIN-Regular" pitchFamily="2" charset="0"/>
                          <a:ea typeface="+mn-ea"/>
                          <a:cs typeface="+mn-cs"/>
                        </a:rPr>
                        <a:t>) A : </a:t>
                      </a:r>
                    </a:p>
                    <a:p>
                      <a:r>
                        <a:rPr lang="fr-FR" sz="1400" kern="1200" dirty="0">
                          <a:solidFill>
                            <a:srgbClr val="2F6392"/>
                          </a:solidFill>
                          <a:latin typeface="DIN-Regular" pitchFamily="2" charset="0"/>
                          <a:ea typeface="+mn-ea"/>
                          <a:cs typeface="+mn-cs"/>
                        </a:rPr>
                        <a:t>50 actions (33,33% du capital)</a:t>
                      </a:r>
                    </a:p>
                    <a:p>
                      <a:endParaRPr lang="fr-FR" sz="1400" kern="1200" dirty="0">
                        <a:solidFill>
                          <a:srgbClr val="2F6392"/>
                        </a:solidFill>
                        <a:latin typeface="DIN-Regular" pitchFamily="2" charset="0"/>
                        <a:ea typeface="+mn-ea"/>
                        <a:cs typeface="+mn-cs"/>
                      </a:endParaRPr>
                    </a:p>
                    <a:p>
                      <a:r>
                        <a:rPr lang="fr-FR" sz="1400" b="1" kern="1200" dirty="0">
                          <a:solidFill>
                            <a:srgbClr val="2F6392"/>
                          </a:solidFill>
                          <a:latin typeface="DIN-Regular" pitchFamily="2" charset="0"/>
                          <a:ea typeface="+mn-ea"/>
                          <a:cs typeface="+mn-cs"/>
                        </a:rPr>
                        <a:t>Fondateur(</a:t>
                      </a:r>
                      <a:r>
                        <a:rPr lang="fr-FR" sz="1400" b="1" kern="1200" dirty="0" err="1">
                          <a:solidFill>
                            <a:srgbClr val="2F6392"/>
                          </a:solidFill>
                          <a:latin typeface="DIN-Regular" pitchFamily="2" charset="0"/>
                          <a:ea typeface="+mn-ea"/>
                          <a:cs typeface="+mn-cs"/>
                        </a:rPr>
                        <a:t>trice</a:t>
                      </a:r>
                      <a:r>
                        <a:rPr lang="fr-FR" sz="1400" b="1" kern="1200" dirty="0">
                          <a:solidFill>
                            <a:srgbClr val="2F6392"/>
                          </a:solidFill>
                          <a:latin typeface="DIN-Regular" pitchFamily="2" charset="0"/>
                          <a:ea typeface="+mn-ea"/>
                          <a:cs typeface="+mn-cs"/>
                        </a:rPr>
                        <a:t>) B : </a:t>
                      </a:r>
                    </a:p>
                    <a:p>
                      <a:r>
                        <a:rPr lang="fr-FR" sz="1400" kern="1200" dirty="0">
                          <a:solidFill>
                            <a:srgbClr val="2F6392"/>
                          </a:solidFill>
                          <a:latin typeface="DIN-Regular" pitchFamily="2" charset="0"/>
                          <a:ea typeface="+mn-ea"/>
                          <a:cs typeface="+mn-cs"/>
                        </a:rPr>
                        <a:t>50 actions (33,33% du capital)</a:t>
                      </a:r>
                    </a:p>
                    <a:p>
                      <a:endParaRPr lang="fr-FR" sz="1400" kern="1200" dirty="0">
                        <a:solidFill>
                          <a:srgbClr val="2F6392"/>
                        </a:solidFill>
                        <a:latin typeface="DIN-Regular" pitchFamily="2" charset="0"/>
                        <a:ea typeface="+mn-ea"/>
                        <a:cs typeface="+mn-cs"/>
                      </a:endParaRPr>
                    </a:p>
                    <a:p>
                      <a:r>
                        <a:rPr lang="fr-FR" sz="1400" b="1" kern="1200" dirty="0">
                          <a:solidFill>
                            <a:srgbClr val="2F6392"/>
                          </a:solidFill>
                          <a:latin typeface="DIN-Regular" pitchFamily="2" charset="0"/>
                          <a:ea typeface="+mn-ea"/>
                          <a:cs typeface="+mn-cs"/>
                        </a:rPr>
                        <a:t>Fonds : </a:t>
                      </a:r>
                    </a:p>
                    <a:p>
                      <a:r>
                        <a:rPr lang="fr-FR" sz="1400" kern="1200" dirty="0">
                          <a:solidFill>
                            <a:srgbClr val="2F6392"/>
                          </a:solidFill>
                          <a:latin typeface="DIN-Regular" pitchFamily="2" charset="0"/>
                          <a:ea typeface="+mn-ea"/>
                          <a:cs typeface="+mn-cs"/>
                        </a:rPr>
                        <a:t>50 actions (33,33% du capital)</a:t>
                      </a:r>
                    </a:p>
                    <a:p>
                      <a:endParaRPr lang="fr-FR" sz="1400" kern="1200" dirty="0">
                        <a:solidFill>
                          <a:srgbClr val="2F6392"/>
                        </a:solidFill>
                        <a:latin typeface="DIN-Regular" pitchFamily="2" charset="0"/>
                        <a:ea typeface="+mn-ea"/>
                        <a:cs typeface="+mn-cs"/>
                      </a:endParaRPr>
                    </a:p>
                    <a:p>
                      <a:r>
                        <a:rPr lang="fr-FR" sz="1400" kern="1200" dirty="0">
                          <a:solidFill>
                            <a:srgbClr val="2F6392"/>
                          </a:solidFill>
                          <a:latin typeface="DIN-Regular" pitchFamily="2" charset="0"/>
                          <a:ea typeface="+mn-ea"/>
                          <a:cs typeface="+mn-cs"/>
                        </a:rPr>
                        <a:t>Valeur entreprise « post-money » : 3 M€ (valeur « </a:t>
                      </a:r>
                      <a:r>
                        <a:rPr lang="fr-FR" sz="1400" kern="1200" dirty="0" err="1">
                          <a:solidFill>
                            <a:srgbClr val="2F6392"/>
                          </a:solidFill>
                          <a:latin typeface="DIN-Regular" pitchFamily="2" charset="0"/>
                          <a:ea typeface="+mn-ea"/>
                          <a:cs typeface="+mn-cs"/>
                        </a:rPr>
                        <a:t>pre</a:t>
                      </a:r>
                      <a:r>
                        <a:rPr lang="fr-FR" sz="1400" kern="1200" dirty="0">
                          <a:solidFill>
                            <a:srgbClr val="2F6392"/>
                          </a:solidFill>
                          <a:latin typeface="DIN-Regular" pitchFamily="2" charset="0"/>
                          <a:ea typeface="+mn-ea"/>
                          <a:cs typeface="+mn-cs"/>
                        </a:rPr>
                        <a:t>-money » + investissement)</a:t>
                      </a:r>
                    </a:p>
                    <a:p>
                      <a:r>
                        <a:rPr lang="fr-FR" sz="1400" kern="1200" dirty="0">
                          <a:solidFill>
                            <a:srgbClr val="2F6392"/>
                          </a:solidFill>
                          <a:latin typeface="DIN-Regular" pitchFamily="2" charset="0"/>
                          <a:ea typeface="+mn-ea"/>
                          <a:cs typeface="+mn-cs"/>
                        </a:rPr>
                        <a:t>Capital social : 1 500€ (150 actions x VN)</a:t>
                      </a:r>
                    </a:p>
                    <a:p>
                      <a:endParaRPr lang="fr-FR" sz="1400" kern="1200" dirty="0">
                        <a:solidFill>
                          <a:srgbClr val="2F6392"/>
                        </a:solidFill>
                        <a:latin typeface="DIN-Regular" pitchFamily="2" charset="0"/>
                        <a:ea typeface="+mn-ea"/>
                        <a:cs typeface="+mn-cs"/>
                      </a:endParaRPr>
                    </a:p>
                  </a:txBody>
                  <a:tcPr/>
                </a:tc>
                <a:extLst>
                  <a:ext uri="{0D108BD9-81ED-4DB2-BD59-A6C34878D82A}">
                    <a16:rowId xmlns:a16="http://schemas.microsoft.com/office/drawing/2014/main" val="3949337383"/>
                  </a:ext>
                </a:extLst>
              </a:tr>
            </a:tbl>
          </a:graphicData>
        </a:graphic>
      </p:graphicFrame>
    </p:spTree>
    <p:extLst>
      <p:ext uri="{BB962C8B-B14F-4D97-AF65-F5344CB8AC3E}">
        <p14:creationId xmlns:p14="http://schemas.microsoft.com/office/powerpoint/2010/main" val="39909555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r="84000" b="27000"/>
          </a:stretch>
        </a:blipFill>
        <a:effectLst/>
      </p:bgPr>
    </p:bg>
    <p:spTree>
      <p:nvGrpSpPr>
        <p:cNvPr id="1" name=""/>
        <p:cNvGrpSpPr/>
        <p:nvPr/>
      </p:nvGrpSpPr>
      <p:grpSpPr>
        <a:xfrm>
          <a:off x="0" y="0"/>
          <a:ext cx="0" cy="0"/>
          <a:chOff x="0" y="0"/>
          <a:chExt cx="0" cy="0"/>
        </a:xfrm>
      </p:grpSpPr>
      <p:sp>
        <p:nvSpPr>
          <p:cNvPr id="10" name="ZoneTexte 9"/>
          <p:cNvSpPr txBox="1"/>
          <p:nvPr/>
        </p:nvSpPr>
        <p:spPr>
          <a:xfrm>
            <a:off x="1885824" y="226095"/>
            <a:ext cx="6264696" cy="584775"/>
          </a:xfrm>
          <a:prstGeom prst="rect">
            <a:avLst/>
          </a:prstGeom>
          <a:noFill/>
        </p:spPr>
        <p:txBody>
          <a:bodyPr wrap="square" rtlCol="0">
            <a:spAutoFit/>
          </a:bodyPr>
          <a:lstStyle/>
          <a:p>
            <a:r>
              <a:rPr lang="fr-FR" sz="3200" dirty="0">
                <a:solidFill>
                  <a:srgbClr val="52ADDD"/>
                </a:solidFill>
                <a:latin typeface="DIN" pitchFamily="2" charset="0"/>
              </a:rPr>
              <a:t>Focus : BPI France</a:t>
            </a:r>
          </a:p>
        </p:txBody>
      </p:sp>
      <p:pic>
        <p:nvPicPr>
          <p:cNvPr id="13" name="Picture 5" descr="D:\- EN COURS -\MAISON COMPETENCES\MAISON COMPETENCES cv\img\angle-bleu-clair.png"/>
          <p:cNvPicPr>
            <a:picLocks noChangeAspect="1" noChangeArrowheads="1"/>
          </p:cNvPicPr>
          <p:nvPr/>
        </p:nvPicPr>
        <p:blipFill>
          <a:blip r:embed="rId3" cstate="print"/>
          <a:srcRect/>
          <a:stretch>
            <a:fillRect/>
          </a:stretch>
        </p:blipFill>
        <p:spPr bwMode="auto">
          <a:xfrm>
            <a:off x="7740352" y="5229200"/>
            <a:ext cx="899691" cy="899691"/>
          </a:xfrm>
          <a:prstGeom prst="rect">
            <a:avLst/>
          </a:prstGeom>
          <a:noFill/>
        </p:spPr>
      </p:pic>
      <p:sp>
        <p:nvSpPr>
          <p:cNvPr id="3" name="ZoneTexte 2">
            <a:extLst>
              <a:ext uri="{FF2B5EF4-FFF2-40B4-BE49-F238E27FC236}">
                <a16:creationId xmlns:a16="http://schemas.microsoft.com/office/drawing/2014/main" id="{073E0E73-3ED5-4241-828A-C10FA5C33621}"/>
              </a:ext>
            </a:extLst>
          </p:cNvPr>
          <p:cNvSpPr txBox="1"/>
          <p:nvPr/>
        </p:nvSpPr>
        <p:spPr>
          <a:xfrm>
            <a:off x="1556792" y="1097984"/>
            <a:ext cx="7330276" cy="5724644"/>
          </a:xfrm>
          <a:prstGeom prst="rect">
            <a:avLst/>
          </a:prstGeom>
          <a:noFill/>
        </p:spPr>
        <p:txBody>
          <a:bodyPr wrap="none" rtlCol="0">
            <a:spAutoFit/>
          </a:bodyPr>
          <a:lstStyle/>
          <a:p>
            <a:r>
              <a:rPr lang="fr-FR" sz="1600" dirty="0">
                <a:solidFill>
                  <a:srgbClr val="2F6392"/>
                </a:solidFill>
                <a:latin typeface="DIN-Regular" pitchFamily="2" charset="0"/>
              </a:rPr>
              <a:t>La Banque Publique d’Investissement est l’acteur incontournable, bras</a:t>
            </a:r>
          </a:p>
          <a:p>
            <a:r>
              <a:rPr lang="fr-FR" sz="1600" dirty="0">
                <a:solidFill>
                  <a:srgbClr val="2F6392"/>
                </a:solidFill>
                <a:latin typeface="DIN-Regular" pitchFamily="2" charset="0"/>
              </a:rPr>
              <a:t>armé de l’Etat, dans la création et le soutien aux entreprises.</a:t>
            </a:r>
          </a:p>
          <a:p>
            <a:endParaRPr lang="fr-FR" sz="1600" dirty="0">
              <a:solidFill>
                <a:srgbClr val="2F6392"/>
              </a:solidFill>
              <a:latin typeface="DIN-Regular" pitchFamily="2" charset="0"/>
            </a:endParaRPr>
          </a:p>
          <a:p>
            <a:r>
              <a:rPr lang="fr-FR" sz="1600" dirty="0">
                <a:solidFill>
                  <a:srgbClr val="2F6392"/>
                </a:solidFill>
                <a:latin typeface="DIN-Regular" pitchFamily="2" charset="0"/>
              </a:rPr>
              <a:t>Elle intervient sur l’ensemble des modalités de financement non dilutif et</a:t>
            </a:r>
          </a:p>
          <a:p>
            <a:r>
              <a:rPr lang="fr-FR" sz="1600" dirty="0">
                <a:solidFill>
                  <a:srgbClr val="2F6392"/>
                </a:solidFill>
                <a:latin typeface="DIN-Regular" pitchFamily="2" charset="0"/>
              </a:rPr>
              <a:t>dilutif  :</a:t>
            </a:r>
          </a:p>
          <a:p>
            <a:endParaRPr lang="fr-FR" sz="1600" dirty="0">
              <a:solidFill>
                <a:srgbClr val="2F6392"/>
              </a:solidFill>
              <a:latin typeface="DIN-Regular" pitchFamily="2" charset="0"/>
            </a:endParaRPr>
          </a:p>
          <a:p>
            <a:pPr marL="285750" indent="-285750">
              <a:buFontTx/>
              <a:buChar char="-"/>
            </a:pPr>
            <a:r>
              <a:rPr lang="fr-FR" sz="1600" b="1" dirty="0">
                <a:solidFill>
                  <a:srgbClr val="2F6392"/>
                </a:solidFill>
                <a:latin typeface="DIN-Regular" pitchFamily="2" charset="0"/>
              </a:rPr>
              <a:t>Subventions/aides (ND) </a:t>
            </a:r>
            <a:r>
              <a:rPr lang="fr-FR" sz="1600" dirty="0">
                <a:solidFill>
                  <a:srgbClr val="2F6392"/>
                </a:solidFill>
                <a:latin typeface="DIN-Regular" pitchFamily="2" charset="0"/>
              </a:rPr>
              <a:t>: Bourse French Tech (jusqu’à 30K€) / aide RDI </a:t>
            </a:r>
          </a:p>
          <a:p>
            <a:r>
              <a:rPr lang="fr-FR" sz="1600" dirty="0">
                <a:solidFill>
                  <a:srgbClr val="2F6392"/>
                </a:solidFill>
                <a:latin typeface="DIN-Regular" pitchFamily="2" charset="0"/>
              </a:rPr>
              <a:t>(AR – 25% à 65% des dépenses HT)</a:t>
            </a:r>
          </a:p>
          <a:p>
            <a:pPr marL="285750" indent="-285750">
              <a:buFontTx/>
              <a:buChar char="-"/>
            </a:pPr>
            <a:endParaRPr lang="fr-FR" sz="1600" dirty="0">
              <a:solidFill>
                <a:srgbClr val="2F6392"/>
              </a:solidFill>
              <a:latin typeface="DIN-Regular" pitchFamily="2" charset="0"/>
            </a:endParaRPr>
          </a:p>
          <a:p>
            <a:pPr marL="285750" indent="-285750">
              <a:buFontTx/>
              <a:buChar char="-"/>
            </a:pPr>
            <a:r>
              <a:rPr lang="fr-FR" sz="1600" b="1" dirty="0">
                <a:solidFill>
                  <a:srgbClr val="2F6392"/>
                </a:solidFill>
                <a:latin typeface="DIN-Regular" pitchFamily="2" charset="0"/>
              </a:rPr>
              <a:t>Prêt (ND)</a:t>
            </a:r>
            <a:r>
              <a:rPr lang="fr-FR" sz="1600" dirty="0">
                <a:solidFill>
                  <a:srgbClr val="2F6392"/>
                </a:solidFill>
                <a:latin typeface="DIN-Regular" pitchFamily="2" charset="0"/>
              </a:rPr>
              <a:t> : prêt d’amorçage BPI (&lt; 5 ans. 8 ans – 50K€ à 100K€ - différé 3 ans) mais </a:t>
            </a:r>
          </a:p>
          <a:p>
            <a:r>
              <a:rPr lang="fr-FR" sz="1600" dirty="0">
                <a:solidFill>
                  <a:srgbClr val="2F6392"/>
                </a:solidFill>
                <a:latin typeface="DIN-Regular" pitchFamily="2" charset="0"/>
              </a:rPr>
              <a:t>contrepartie avoir obtenue des aides BPI ou publique</a:t>
            </a:r>
          </a:p>
          <a:p>
            <a:endParaRPr lang="fr-FR" sz="1600" dirty="0">
              <a:solidFill>
                <a:srgbClr val="2F6392"/>
              </a:solidFill>
              <a:latin typeface="DIN-Regular" pitchFamily="2" charset="0"/>
            </a:endParaRPr>
          </a:p>
          <a:p>
            <a:pPr marL="285750" indent="-285750">
              <a:buFontTx/>
              <a:buChar char="-"/>
            </a:pPr>
            <a:r>
              <a:rPr lang="fr-FR" sz="1600" b="1" dirty="0">
                <a:solidFill>
                  <a:srgbClr val="2F6392"/>
                </a:solidFill>
                <a:latin typeface="DIN-Regular" pitchFamily="2" charset="0"/>
              </a:rPr>
              <a:t>Fonds propres (D) </a:t>
            </a:r>
            <a:r>
              <a:rPr lang="fr-FR" sz="1600" dirty="0">
                <a:solidFill>
                  <a:srgbClr val="2F6392"/>
                </a:solidFill>
                <a:latin typeface="DIN-Regular" pitchFamily="2" charset="0"/>
              </a:rPr>
              <a:t>:  ex CDC-entreprise (amorçage, risque, développement, </a:t>
            </a:r>
          </a:p>
          <a:p>
            <a:r>
              <a:rPr lang="fr-FR" sz="1600" dirty="0">
                <a:solidFill>
                  <a:srgbClr val="2F6392"/>
                </a:solidFill>
                <a:latin typeface="DIN-Regular" pitchFamily="2" charset="0"/>
              </a:rPr>
              <a:t>transmission/LBO)</a:t>
            </a:r>
          </a:p>
          <a:p>
            <a:endParaRPr lang="fr-FR" sz="1600" dirty="0">
              <a:solidFill>
                <a:srgbClr val="2F6392"/>
              </a:solidFill>
              <a:latin typeface="DIN-Regular" pitchFamily="2" charset="0"/>
            </a:endParaRPr>
          </a:p>
          <a:p>
            <a:r>
              <a:rPr lang="fr-FR" sz="1600" dirty="0">
                <a:solidFill>
                  <a:srgbClr val="2F6392"/>
                </a:solidFill>
                <a:latin typeface="DIN-Regular" pitchFamily="2" charset="0"/>
              </a:rPr>
              <a:t>Intervention via les régions, sauf fonds propres</a:t>
            </a:r>
          </a:p>
          <a:p>
            <a:endParaRPr lang="fr-FR" sz="1600" dirty="0">
              <a:solidFill>
                <a:srgbClr val="2F6392"/>
              </a:solidFill>
              <a:latin typeface="DIN-Regular" pitchFamily="2" charset="0"/>
            </a:endParaRPr>
          </a:p>
          <a:p>
            <a:r>
              <a:rPr lang="fr-FR" sz="1600" b="1" dirty="0">
                <a:solidFill>
                  <a:srgbClr val="2F6392"/>
                </a:solidFill>
                <a:latin typeface="DIN-Regular" pitchFamily="2" charset="0"/>
              </a:rPr>
              <a:t>Critères</a:t>
            </a:r>
            <a:r>
              <a:rPr lang="fr-FR" sz="1600" dirty="0">
                <a:solidFill>
                  <a:srgbClr val="2F6392"/>
                </a:solidFill>
                <a:latin typeface="DIN-Regular" pitchFamily="2" charset="0"/>
              </a:rPr>
              <a:t> : impact social, environnemental et régional. Viabilité économique (LT). </a:t>
            </a:r>
          </a:p>
          <a:p>
            <a:r>
              <a:rPr lang="fr-FR" sz="1600" dirty="0">
                <a:solidFill>
                  <a:srgbClr val="2F6392"/>
                </a:solidFill>
                <a:latin typeface="DIN-Regular" pitchFamily="2" charset="0"/>
              </a:rPr>
              <a:t>Potentiel d’innovation</a:t>
            </a:r>
          </a:p>
          <a:p>
            <a:endParaRPr lang="fr-FR" sz="1600" dirty="0">
              <a:solidFill>
                <a:srgbClr val="2F6392"/>
              </a:solidFill>
              <a:latin typeface="DIN-Regular" pitchFamily="2" charset="0"/>
            </a:endParaRPr>
          </a:p>
          <a:p>
            <a:r>
              <a:rPr lang="fr-FR" sz="1000" dirty="0">
                <a:solidFill>
                  <a:srgbClr val="2F6392"/>
                </a:solidFill>
                <a:latin typeface="DIN-Regular" pitchFamily="2" charset="0"/>
                <a:hlinkClick r:id="rId4"/>
              </a:rPr>
              <a:t>https://bpifrance-creation.fr/encyclopedie/aides-a-creation-a-reprise-dentreprise/aides-a-linnovation/recapitulatif-principales</a:t>
            </a:r>
            <a:endParaRPr lang="fr-FR" sz="1000" dirty="0">
              <a:solidFill>
                <a:srgbClr val="2F6392"/>
              </a:solidFill>
              <a:latin typeface="DIN-Regular" pitchFamily="2" charset="0"/>
            </a:endParaRPr>
          </a:p>
          <a:p>
            <a:endParaRPr lang="fr-FR" sz="1000" dirty="0">
              <a:solidFill>
                <a:srgbClr val="2F6392"/>
              </a:solidFill>
              <a:latin typeface="DIN-Regular" pitchFamily="2" charset="0"/>
            </a:endParaRPr>
          </a:p>
          <a:p>
            <a:endParaRPr lang="fr-FR" sz="1000" dirty="0">
              <a:solidFill>
                <a:srgbClr val="2F6392"/>
              </a:solidFill>
              <a:latin typeface="DIN-Regular" pitchFamily="2" charset="0"/>
            </a:endParaRPr>
          </a:p>
          <a:p>
            <a:endParaRPr lang="fr-FR" sz="1600" dirty="0">
              <a:solidFill>
                <a:srgbClr val="2F6392"/>
              </a:solidFill>
              <a:latin typeface="DIN-Regular" pitchFamily="2" charset="0"/>
            </a:endParaRPr>
          </a:p>
        </p:txBody>
      </p:sp>
      <p:sp>
        <p:nvSpPr>
          <p:cNvPr id="2" name="ZoneTexte 1">
            <a:extLst>
              <a:ext uri="{FF2B5EF4-FFF2-40B4-BE49-F238E27FC236}">
                <a16:creationId xmlns:a16="http://schemas.microsoft.com/office/drawing/2014/main" id="{45D717E1-8A1C-13DD-F853-9B581C8FA767}"/>
              </a:ext>
            </a:extLst>
          </p:cNvPr>
          <p:cNvSpPr txBox="1"/>
          <p:nvPr/>
        </p:nvSpPr>
        <p:spPr>
          <a:xfrm>
            <a:off x="6084168" y="6378463"/>
            <a:ext cx="3960440" cy="276999"/>
          </a:xfrm>
          <a:prstGeom prst="rect">
            <a:avLst/>
          </a:prstGeom>
          <a:noFill/>
        </p:spPr>
        <p:txBody>
          <a:bodyPr wrap="square" rtlCol="0">
            <a:spAutoFit/>
          </a:bodyPr>
          <a:lstStyle/>
          <a:p>
            <a:r>
              <a:rPr lang="fr-FR" sz="1200" dirty="0">
                <a:solidFill>
                  <a:srgbClr val="2F6392"/>
                </a:solidFill>
                <a:latin typeface="DIN" pitchFamily="2" charset="0"/>
              </a:rPr>
              <a:t>Financer son projet entrepreneurial</a:t>
            </a:r>
          </a:p>
        </p:txBody>
      </p:sp>
    </p:spTree>
    <p:extLst>
      <p:ext uri="{BB962C8B-B14F-4D97-AF65-F5344CB8AC3E}">
        <p14:creationId xmlns:p14="http://schemas.microsoft.com/office/powerpoint/2010/main" val="38696756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37000" t="85000" b="-6000"/>
          </a:stretch>
        </a:blipFill>
        <a:effectLst/>
      </p:bgPr>
    </p:bg>
    <p:spTree>
      <p:nvGrpSpPr>
        <p:cNvPr id="1" name=""/>
        <p:cNvGrpSpPr/>
        <p:nvPr/>
      </p:nvGrpSpPr>
      <p:grpSpPr>
        <a:xfrm>
          <a:off x="0" y="0"/>
          <a:ext cx="0" cy="0"/>
          <a:chOff x="0" y="0"/>
          <a:chExt cx="0" cy="0"/>
        </a:xfrm>
      </p:grpSpPr>
      <p:sp>
        <p:nvSpPr>
          <p:cNvPr id="10" name="ZoneTexte 9"/>
          <p:cNvSpPr txBox="1"/>
          <p:nvPr/>
        </p:nvSpPr>
        <p:spPr>
          <a:xfrm>
            <a:off x="755576" y="213695"/>
            <a:ext cx="6264696" cy="784830"/>
          </a:xfrm>
          <a:prstGeom prst="rect">
            <a:avLst/>
          </a:prstGeom>
          <a:noFill/>
        </p:spPr>
        <p:txBody>
          <a:bodyPr wrap="square" rtlCol="0">
            <a:spAutoFit/>
          </a:bodyPr>
          <a:lstStyle/>
          <a:p>
            <a:r>
              <a:rPr lang="fr-FR" sz="4500" dirty="0">
                <a:solidFill>
                  <a:srgbClr val="52ADDD"/>
                </a:solidFill>
                <a:latin typeface="DIN" pitchFamily="2" charset="0"/>
              </a:rPr>
              <a:t>Focus Pôle emploi</a:t>
            </a:r>
          </a:p>
        </p:txBody>
      </p:sp>
      <p:sp>
        <p:nvSpPr>
          <p:cNvPr id="11" name="ZoneTexte 10"/>
          <p:cNvSpPr txBox="1"/>
          <p:nvPr/>
        </p:nvSpPr>
        <p:spPr>
          <a:xfrm>
            <a:off x="719163" y="1138939"/>
            <a:ext cx="7848872" cy="4708981"/>
          </a:xfrm>
          <a:prstGeom prst="rect">
            <a:avLst/>
          </a:prstGeom>
          <a:noFill/>
        </p:spPr>
        <p:txBody>
          <a:bodyPr wrap="square" rtlCol="0">
            <a:spAutoFit/>
          </a:bodyPr>
          <a:lstStyle/>
          <a:p>
            <a:pPr indent="-342900">
              <a:buFont typeface="Arial" panose="020B0604020202020204" pitchFamily="34" charset="0"/>
              <a:buChar char="•"/>
            </a:pPr>
            <a:r>
              <a:rPr lang="fr-FR" sz="2000" b="1" dirty="0">
                <a:solidFill>
                  <a:srgbClr val="2F6392"/>
                </a:solidFill>
                <a:latin typeface="DIN-Regular" pitchFamily="2" charset="0"/>
              </a:rPr>
              <a:t>ACRE (Aide créateurs et repreneurs d’entreprise) :  </a:t>
            </a:r>
            <a:r>
              <a:rPr lang="fr-FR" sz="2000" dirty="0">
                <a:solidFill>
                  <a:srgbClr val="2F6392"/>
                </a:solidFill>
                <a:latin typeface="DIN-Regular" pitchFamily="2" charset="0"/>
              </a:rPr>
              <a:t>une exonération partielle ou totale des charges sociales pendant un an (plafond 41 K€) mais posséder 50% du capital (seul ou plusieurs bénéficiaires de l’ACRE)</a:t>
            </a:r>
          </a:p>
          <a:p>
            <a:pPr indent="-342900">
              <a:buFont typeface="Arial" panose="020B0604020202020204" pitchFamily="34" charset="0"/>
              <a:buChar char="•"/>
            </a:pPr>
            <a:endParaRPr lang="fr-FR" sz="2000" b="1" dirty="0">
              <a:solidFill>
                <a:srgbClr val="2F6392"/>
              </a:solidFill>
              <a:latin typeface="DIN-Regular" pitchFamily="2" charset="0"/>
            </a:endParaRPr>
          </a:p>
          <a:p>
            <a:pPr indent="-342900">
              <a:buFont typeface="Arial" panose="020B0604020202020204" pitchFamily="34" charset="0"/>
              <a:buChar char="•"/>
            </a:pPr>
            <a:r>
              <a:rPr lang="fr-FR" sz="2000" b="1" dirty="0">
                <a:solidFill>
                  <a:srgbClr val="2F6392"/>
                </a:solidFill>
                <a:latin typeface="DIN-Regular" pitchFamily="2" charset="0"/>
              </a:rPr>
              <a:t>ARCE (aide reprise création d’entreprise) : </a:t>
            </a:r>
            <a:r>
              <a:rPr lang="fr-FR" sz="2000" dirty="0">
                <a:solidFill>
                  <a:srgbClr val="2F6392"/>
                </a:solidFill>
                <a:latin typeface="DIN-Regular" pitchFamily="2" charset="0"/>
              </a:rPr>
              <a:t>avoir l’ACRE</a:t>
            </a:r>
            <a:r>
              <a:rPr lang="fr-FR" sz="2000" b="1" dirty="0">
                <a:solidFill>
                  <a:srgbClr val="2F6392"/>
                </a:solidFill>
                <a:latin typeface="DIN-Regular" pitchFamily="2" charset="0"/>
              </a:rPr>
              <a:t>. </a:t>
            </a:r>
            <a:r>
              <a:rPr lang="fr-FR" sz="2000" dirty="0">
                <a:solidFill>
                  <a:srgbClr val="2F6392"/>
                </a:solidFill>
                <a:latin typeface="DIN-Regular" pitchFamily="2" charset="0"/>
              </a:rPr>
              <a:t>Obtenir 45% somme équivalente à un « capital de droits » (allocations globales) des droits restants versées en 2 fois.</a:t>
            </a:r>
          </a:p>
          <a:p>
            <a:pPr marL="342900" indent="-342900">
              <a:buFontTx/>
              <a:buChar char="-"/>
            </a:pPr>
            <a:r>
              <a:rPr lang="fr-FR" sz="2000" dirty="0">
                <a:solidFill>
                  <a:srgbClr val="2F6392"/>
                </a:solidFill>
                <a:latin typeface="DIN-Regular" pitchFamily="2" charset="0"/>
              </a:rPr>
              <a:t>1</a:t>
            </a:r>
            <a:r>
              <a:rPr lang="fr-FR" sz="2000" baseline="30000" dirty="0">
                <a:solidFill>
                  <a:srgbClr val="2F6392"/>
                </a:solidFill>
                <a:latin typeface="DIN-Regular" pitchFamily="2" charset="0"/>
              </a:rPr>
              <a:t>ère</a:t>
            </a:r>
            <a:r>
              <a:rPr lang="fr-FR" sz="2000" dirty="0">
                <a:solidFill>
                  <a:srgbClr val="2F6392"/>
                </a:solidFill>
                <a:latin typeface="DIN-Regular" pitchFamily="2" charset="0"/>
              </a:rPr>
              <a:t> versement : création/reprise</a:t>
            </a:r>
          </a:p>
          <a:p>
            <a:pPr marL="342900" indent="-342900">
              <a:buFontTx/>
              <a:buChar char="-"/>
            </a:pPr>
            <a:r>
              <a:rPr lang="fr-FR" sz="2000" dirty="0">
                <a:solidFill>
                  <a:srgbClr val="2F6392"/>
                </a:solidFill>
                <a:latin typeface="DIN-Regular" pitchFamily="2" charset="0"/>
              </a:rPr>
              <a:t>2</a:t>
            </a:r>
            <a:r>
              <a:rPr lang="fr-FR" sz="2000" baseline="30000" dirty="0">
                <a:solidFill>
                  <a:srgbClr val="2F6392"/>
                </a:solidFill>
                <a:latin typeface="DIN-Regular" pitchFamily="2" charset="0"/>
              </a:rPr>
              <a:t>ème</a:t>
            </a:r>
            <a:r>
              <a:rPr lang="fr-FR" sz="2000" dirty="0">
                <a:solidFill>
                  <a:srgbClr val="2F6392"/>
                </a:solidFill>
                <a:latin typeface="DIN-Regular" pitchFamily="2" charset="0"/>
              </a:rPr>
              <a:t> versement : 6 mois plus tard</a:t>
            </a:r>
          </a:p>
          <a:p>
            <a:endParaRPr lang="fr-FR" sz="2000" dirty="0">
              <a:solidFill>
                <a:srgbClr val="2F6392"/>
              </a:solidFill>
              <a:latin typeface="DIN-Regular" pitchFamily="2" charset="0"/>
            </a:endParaRPr>
          </a:p>
          <a:p>
            <a:r>
              <a:rPr lang="fr-FR" sz="2000" dirty="0">
                <a:solidFill>
                  <a:srgbClr val="2F6392"/>
                </a:solidFill>
                <a:latin typeface="DIN-Regular" pitchFamily="2" charset="0"/>
              </a:rPr>
              <a:t>Permet de se constituer ses </a:t>
            </a:r>
            <a:r>
              <a:rPr lang="fr-FR" sz="2000" u="sng" dirty="0">
                <a:solidFill>
                  <a:srgbClr val="2F6392"/>
                </a:solidFill>
                <a:latin typeface="DIN-Regular" pitchFamily="2" charset="0"/>
              </a:rPr>
              <a:t>premiers fonds propres </a:t>
            </a:r>
            <a:r>
              <a:rPr lang="fr-FR" sz="2000" dirty="0">
                <a:solidFill>
                  <a:srgbClr val="2F6392"/>
                </a:solidFill>
                <a:latin typeface="DIN-Regular" pitchFamily="2" charset="0"/>
              </a:rPr>
              <a:t>et éviter de payer des charges sociales. Effet cumulatif si plusieurs créateurs sont dans la même situation.</a:t>
            </a:r>
          </a:p>
          <a:p>
            <a:pPr marL="342900" indent="-342900">
              <a:buFontTx/>
              <a:buChar char="-"/>
            </a:pPr>
            <a:endParaRPr lang="fr-FR" sz="2000" b="1" dirty="0">
              <a:solidFill>
                <a:srgbClr val="2F6392"/>
              </a:solidFill>
              <a:latin typeface="DIN-Regular" pitchFamily="2" charset="0"/>
            </a:endParaRPr>
          </a:p>
          <a:p>
            <a:pPr marL="342900" indent="-342900">
              <a:buFontTx/>
              <a:buChar char="-"/>
            </a:pPr>
            <a:endParaRPr lang="fr-FR" sz="2000" dirty="0">
              <a:solidFill>
                <a:srgbClr val="2F6392"/>
              </a:solidFill>
              <a:latin typeface="DIN-Regular" pitchFamily="2" charset="0"/>
            </a:endParaRPr>
          </a:p>
        </p:txBody>
      </p:sp>
      <p:pic>
        <p:nvPicPr>
          <p:cNvPr id="4101" name="Picture 5" descr="D:\- EN COURS -\MAISON COMPETENCES\MAISON COMPETENCES cv\img\angle-bleu-clair.png"/>
          <p:cNvPicPr>
            <a:picLocks noChangeAspect="1" noChangeArrowheads="1"/>
          </p:cNvPicPr>
          <p:nvPr/>
        </p:nvPicPr>
        <p:blipFill>
          <a:blip r:embed="rId3" cstate="print"/>
          <a:srcRect/>
          <a:stretch>
            <a:fillRect/>
          </a:stretch>
        </p:blipFill>
        <p:spPr bwMode="auto">
          <a:xfrm rot="16200000">
            <a:off x="7668344" y="548680"/>
            <a:ext cx="899691" cy="899691"/>
          </a:xfrm>
          <a:prstGeom prst="rect">
            <a:avLst/>
          </a:prstGeom>
          <a:noFill/>
        </p:spPr>
      </p:pic>
      <p:sp>
        <p:nvSpPr>
          <p:cNvPr id="2" name="ZoneTexte 1">
            <a:extLst>
              <a:ext uri="{FF2B5EF4-FFF2-40B4-BE49-F238E27FC236}">
                <a16:creationId xmlns:a16="http://schemas.microsoft.com/office/drawing/2014/main" id="{4E2D3447-93D3-7ADA-10C1-BC524316DD89}"/>
              </a:ext>
            </a:extLst>
          </p:cNvPr>
          <p:cNvSpPr txBox="1"/>
          <p:nvPr/>
        </p:nvSpPr>
        <p:spPr>
          <a:xfrm>
            <a:off x="4788024" y="6309320"/>
            <a:ext cx="3960440" cy="276999"/>
          </a:xfrm>
          <a:prstGeom prst="rect">
            <a:avLst/>
          </a:prstGeom>
          <a:noFill/>
        </p:spPr>
        <p:txBody>
          <a:bodyPr wrap="square" rtlCol="0">
            <a:spAutoFit/>
          </a:bodyPr>
          <a:lstStyle/>
          <a:p>
            <a:r>
              <a:rPr lang="fr-FR" sz="1200" dirty="0">
                <a:solidFill>
                  <a:schemeClr val="bg1"/>
                </a:solidFill>
                <a:latin typeface="DIN" pitchFamily="2" charset="0"/>
              </a:rPr>
              <a:t>Financer son projet entrepreneurial</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37000" t="85000" b="-6000"/>
          </a:stretch>
        </a:blipFill>
        <a:effectLst/>
      </p:bgPr>
    </p:bg>
    <p:spTree>
      <p:nvGrpSpPr>
        <p:cNvPr id="1" name=""/>
        <p:cNvGrpSpPr/>
        <p:nvPr/>
      </p:nvGrpSpPr>
      <p:grpSpPr>
        <a:xfrm>
          <a:off x="0" y="0"/>
          <a:ext cx="0" cy="0"/>
          <a:chOff x="0" y="0"/>
          <a:chExt cx="0" cy="0"/>
        </a:xfrm>
      </p:grpSpPr>
      <p:sp>
        <p:nvSpPr>
          <p:cNvPr id="10" name="ZoneTexte 9"/>
          <p:cNvSpPr txBox="1"/>
          <p:nvPr/>
        </p:nvSpPr>
        <p:spPr>
          <a:xfrm>
            <a:off x="755576" y="213695"/>
            <a:ext cx="6912768" cy="1477328"/>
          </a:xfrm>
          <a:prstGeom prst="rect">
            <a:avLst/>
          </a:prstGeom>
          <a:noFill/>
        </p:spPr>
        <p:txBody>
          <a:bodyPr wrap="square" rtlCol="0">
            <a:spAutoFit/>
          </a:bodyPr>
          <a:lstStyle/>
          <a:p>
            <a:r>
              <a:rPr lang="fr-FR" sz="4500" dirty="0">
                <a:solidFill>
                  <a:srgbClr val="52ADDD"/>
                </a:solidFill>
                <a:latin typeface="DIN" pitchFamily="2" charset="0"/>
              </a:rPr>
              <a:t>Focus subventions/garantie IDF</a:t>
            </a:r>
          </a:p>
        </p:txBody>
      </p:sp>
      <p:sp>
        <p:nvSpPr>
          <p:cNvPr id="11" name="ZoneTexte 10"/>
          <p:cNvSpPr txBox="1"/>
          <p:nvPr/>
        </p:nvSpPr>
        <p:spPr>
          <a:xfrm>
            <a:off x="647564" y="1519216"/>
            <a:ext cx="7848872" cy="5078313"/>
          </a:xfrm>
          <a:prstGeom prst="rect">
            <a:avLst/>
          </a:prstGeom>
          <a:noFill/>
        </p:spPr>
        <p:txBody>
          <a:bodyPr wrap="square" rtlCol="0">
            <a:spAutoFit/>
          </a:bodyPr>
          <a:lstStyle/>
          <a:p>
            <a:pPr indent="-342900">
              <a:buFont typeface="Arial" panose="020B0604020202020204" pitchFamily="34" charset="0"/>
              <a:buChar char="•"/>
            </a:pPr>
            <a:r>
              <a:rPr lang="fr-FR" b="1" dirty="0">
                <a:solidFill>
                  <a:srgbClr val="2F6392"/>
                </a:solidFill>
                <a:latin typeface="DIN-Regular" pitchFamily="2" charset="0"/>
              </a:rPr>
              <a:t>Garantie création : </a:t>
            </a:r>
            <a:r>
              <a:rPr lang="fr-FR" dirty="0">
                <a:solidFill>
                  <a:srgbClr val="2F6392"/>
                </a:solidFill>
                <a:latin typeface="DIN-Regular" pitchFamily="2" charset="0"/>
              </a:rPr>
              <a:t>La garantie Création de Bpifrance couvre les financements bancaires dans le cadre de l’achat d’équipement et des investissements immatériels. Elle couvre également l’achat de fonds de commerce et les besoins en fonds de roulement. Bpifrance garantit l’entrepreneur à hauteur de 60% du crédit pour la création ex nihilo (voir </a:t>
            </a:r>
            <a:r>
              <a:rPr lang="fr-FR" b="1" dirty="0">
                <a:solidFill>
                  <a:srgbClr val="2F6392"/>
                </a:solidFill>
                <a:latin typeface="DIN-Regular" pitchFamily="2" charset="0"/>
              </a:rPr>
              <a:t>BPI</a:t>
            </a:r>
            <a:r>
              <a:rPr lang="fr-FR" dirty="0">
                <a:solidFill>
                  <a:srgbClr val="2F6392"/>
                </a:solidFill>
                <a:latin typeface="DIN-Regular" pitchFamily="2" charset="0"/>
              </a:rPr>
              <a:t>)</a:t>
            </a:r>
          </a:p>
          <a:p>
            <a:pPr indent="-342900">
              <a:buFont typeface="Arial" panose="020B0604020202020204" pitchFamily="34" charset="0"/>
              <a:buChar char="•"/>
            </a:pPr>
            <a:r>
              <a:rPr lang="fr-FR" b="1" dirty="0">
                <a:solidFill>
                  <a:srgbClr val="2F6392"/>
                </a:solidFill>
                <a:latin typeface="DIN-Regular" pitchFamily="2" charset="0"/>
              </a:rPr>
              <a:t>Le Fonds régional de Garantie (caution solidaire)</a:t>
            </a:r>
            <a:r>
              <a:rPr lang="fr-FR" dirty="0">
                <a:solidFill>
                  <a:srgbClr val="2F6392"/>
                </a:solidFill>
                <a:latin typeface="DIN-Regular" pitchFamily="2" charset="0"/>
              </a:rPr>
              <a:t> Ile-de-France Artisanat Commerce, TPE, intervient pour les opérations telles que la création d’une entreprise par une personne physique ne dirigeant aucune autre entreprise (ex nihilo), la reprise d’entreprise (même en première installation). Plafonds : 300 000 euros pour la création d’entreprise ou 400 000 euros pour la reprise de fonds de commerce, le développement d’une activité ou le renforcement de capitaux permanents (voir </a:t>
            </a:r>
            <a:r>
              <a:rPr lang="fr-FR" b="1" dirty="0">
                <a:solidFill>
                  <a:srgbClr val="2F6392"/>
                </a:solidFill>
                <a:latin typeface="DIN-Regular" pitchFamily="2" charset="0"/>
              </a:rPr>
              <a:t>SIAGI – caution mutuelle</a:t>
            </a:r>
            <a:r>
              <a:rPr lang="fr-FR" dirty="0">
                <a:solidFill>
                  <a:srgbClr val="2F6392"/>
                </a:solidFill>
                <a:latin typeface="DIN-Regular" pitchFamily="2" charset="0"/>
              </a:rPr>
              <a:t>) </a:t>
            </a:r>
          </a:p>
          <a:p>
            <a:pPr indent="-342900">
              <a:buFont typeface="Arial" panose="020B0604020202020204" pitchFamily="34" charset="0"/>
              <a:buChar char="•"/>
            </a:pPr>
            <a:r>
              <a:rPr lang="fr-FR" b="1" dirty="0">
                <a:solidFill>
                  <a:srgbClr val="2F6392"/>
                </a:solidFill>
                <a:latin typeface="DIN-Regular" pitchFamily="2" charset="0"/>
              </a:rPr>
              <a:t>Paris Finance Plus </a:t>
            </a:r>
            <a:r>
              <a:rPr lang="fr-FR" dirty="0">
                <a:solidFill>
                  <a:srgbClr val="2F6392"/>
                </a:solidFill>
                <a:latin typeface="DIN-Regular" pitchFamily="2" charset="0"/>
              </a:rPr>
              <a:t>: garantie à hauteur de 730  000 euros pour faciliter l’accès au crédit bancaire</a:t>
            </a:r>
          </a:p>
          <a:p>
            <a:pPr indent="-342900">
              <a:buFont typeface="Arial" panose="020B0604020202020204" pitchFamily="34" charset="0"/>
              <a:buChar char="•"/>
            </a:pPr>
            <a:r>
              <a:rPr lang="fr-FR" b="1" dirty="0" err="1">
                <a:solidFill>
                  <a:srgbClr val="2F6392"/>
                </a:solidFill>
                <a:latin typeface="DIN-Regular" pitchFamily="2" charset="0"/>
              </a:rPr>
              <a:t>Equisol</a:t>
            </a:r>
            <a:r>
              <a:rPr lang="fr-FR" dirty="0">
                <a:solidFill>
                  <a:srgbClr val="2F6392"/>
                </a:solidFill>
                <a:latin typeface="DIN-Regular" pitchFamily="2" charset="0"/>
              </a:rPr>
              <a:t> : entreprise min. 1 an. Joue le rôle de business </a:t>
            </a:r>
            <a:r>
              <a:rPr lang="fr-FR" dirty="0" err="1">
                <a:solidFill>
                  <a:srgbClr val="2F6392"/>
                </a:solidFill>
                <a:latin typeface="DIN-Regular" pitchFamily="2" charset="0"/>
              </a:rPr>
              <a:t>angels</a:t>
            </a:r>
            <a:r>
              <a:rPr lang="fr-FR" dirty="0">
                <a:solidFill>
                  <a:srgbClr val="2F6392"/>
                </a:solidFill>
                <a:latin typeface="DIN-Regular" pitchFamily="2" charset="0"/>
              </a:rPr>
              <a:t> solidaire entre 50 K€ et 100K€ (durée 6 à 8 ans)</a:t>
            </a:r>
          </a:p>
          <a:p>
            <a:pPr marL="342900" indent="-342900">
              <a:buFontTx/>
              <a:buChar char="-"/>
            </a:pPr>
            <a:endParaRPr lang="fr-FR" b="1" dirty="0">
              <a:solidFill>
                <a:srgbClr val="2F6392"/>
              </a:solidFill>
              <a:latin typeface="DIN-Regular" pitchFamily="2" charset="0"/>
            </a:endParaRPr>
          </a:p>
          <a:p>
            <a:pPr marL="342900" indent="-342900">
              <a:buFontTx/>
              <a:buChar char="-"/>
            </a:pPr>
            <a:endParaRPr lang="fr-FR" dirty="0">
              <a:solidFill>
                <a:srgbClr val="2F6392"/>
              </a:solidFill>
              <a:latin typeface="DIN-Regular" pitchFamily="2" charset="0"/>
            </a:endParaRPr>
          </a:p>
        </p:txBody>
      </p:sp>
      <p:pic>
        <p:nvPicPr>
          <p:cNvPr id="4101" name="Picture 5" descr="D:\- EN COURS -\MAISON COMPETENCES\MAISON COMPETENCES cv\img\angle-bleu-clair.png"/>
          <p:cNvPicPr>
            <a:picLocks noChangeAspect="1" noChangeArrowheads="1"/>
          </p:cNvPicPr>
          <p:nvPr/>
        </p:nvPicPr>
        <p:blipFill>
          <a:blip r:embed="rId3" cstate="print"/>
          <a:srcRect/>
          <a:stretch>
            <a:fillRect/>
          </a:stretch>
        </p:blipFill>
        <p:spPr bwMode="auto">
          <a:xfrm rot="16200000">
            <a:off x="7668344" y="548680"/>
            <a:ext cx="899691" cy="899691"/>
          </a:xfrm>
          <a:prstGeom prst="rect">
            <a:avLst/>
          </a:prstGeom>
          <a:noFill/>
        </p:spPr>
      </p:pic>
      <p:sp>
        <p:nvSpPr>
          <p:cNvPr id="2" name="ZoneTexte 1">
            <a:extLst>
              <a:ext uri="{FF2B5EF4-FFF2-40B4-BE49-F238E27FC236}">
                <a16:creationId xmlns:a16="http://schemas.microsoft.com/office/drawing/2014/main" id="{ED175BBA-7EA1-5141-9240-24FA38356C02}"/>
              </a:ext>
            </a:extLst>
          </p:cNvPr>
          <p:cNvSpPr txBox="1"/>
          <p:nvPr/>
        </p:nvSpPr>
        <p:spPr>
          <a:xfrm>
            <a:off x="4788024" y="6309320"/>
            <a:ext cx="3960440" cy="276999"/>
          </a:xfrm>
          <a:prstGeom prst="rect">
            <a:avLst/>
          </a:prstGeom>
          <a:noFill/>
        </p:spPr>
        <p:txBody>
          <a:bodyPr wrap="square" rtlCol="0">
            <a:spAutoFit/>
          </a:bodyPr>
          <a:lstStyle/>
          <a:p>
            <a:r>
              <a:rPr lang="fr-FR" sz="1200" dirty="0">
                <a:solidFill>
                  <a:schemeClr val="bg1"/>
                </a:solidFill>
                <a:latin typeface="DIN" pitchFamily="2" charset="0"/>
              </a:rPr>
              <a:t>Financer son projet entrepreneurial</a:t>
            </a:r>
          </a:p>
        </p:txBody>
      </p:sp>
    </p:spTree>
    <p:extLst>
      <p:ext uri="{BB962C8B-B14F-4D97-AF65-F5344CB8AC3E}">
        <p14:creationId xmlns:p14="http://schemas.microsoft.com/office/powerpoint/2010/main" val="20251337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37000" t="85000" b="-6000"/>
          </a:stretch>
        </a:blipFill>
        <a:effectLst/>
      </p:bgPr>
    </p:bg>
    <p:spTree>
      <p:nvGrpSpPr>
        <p:cNvPr id="1" name=""/>
        <p:cNvGrpSpPr/>
        <p:nvPr/>
      </p:nvGrpSpPr>
      <p:grpSpPr>
        <a:xfrm>
          <a:off x="0" y="0"/>
          <a:ext cx="0" cy="0"/>
          <a:chOff x="0" y="0"/>
          <a:chExt cx="0" cy="0"/>
        </a:xfrm>
      </p:grpSpPr>
      <p:sp>
        <p:nvSpPr>
          <p:cNvPr id="10" name="ZoneTexte 9"/>
          <p:cNvSpPr txBox="1"/>
          <p:nvPr/>
        </p:nvSpPr>
        <p:spPr>
          <a:xfrm>
            <a:off x="755576" y="213695"/>
            <a:ext cx="6912768" cy="784830"/>
          </a:xfrm>
          <a:prstGeom prst="rect">
            <a:avLst/>
          </a:prstGeom>
          <a:noFill/>
        </p:spPr>
        <p:txBody>
          <a:bodyPr wrap="square" rtlCol="0">
            <a:spAutoFit/>
          </a:bodyPr>
          <a:lstStyle/>
          <a:p>
            <a:r>
              <a:rPr lang="fr-FR" sz="4500" dirty="0">
                <a:solidFill>
                  <a:srgbClr val="52ADDD"/>
                </a:solidFill>
                <a:latin typeface="DIN" pitchFamily="2" charset="0"/>
              </a:rPr>
              <a:t>Focus Incubateur </a:t>
            </a:r>
          </a:p>
        </p:txBody>
      </p:sp>
      <p:sp>
        <p:nvSpPr>
          <p:cNvPr id="11" name="ZoneTexte 10"/>
          <p:cNvSpPr txBox="1"/>
          <p:nvPr/>
        </p:nvSpPr>
        <p:spPr>
          <a:xfrm>
            <a:off x="539552" y="1945990"/>
            <a:ext cx="7848872" cy="3139321"/>
          </a:xfrm>
          <a:prstGeom prst="rect">
            <a:avLst/>
          </a:prstGeom>
          <a:noFill/>
        </p:spPr>
        <p:txBody>
          <a:bodyPr wrap="square" rtlCol="0">
            <a:spAutoFit/>
          </a:bodyPr>
          <a:lstStyle/>
          <a:p>
            <a:pPr marL="342900" indent="-342900">
              <a:buFontTx/>
              <a:buChar char="-"/>
            </a:pPr>
            <a:r>
              <a:rPr lang="fr-FR" dirty="0">
                <a:solidFill>
                  <a:srgbClr val="2F6392"/>
                </a:solidFill>
                <a:latin typeface="DIN-Regular" pitchFamily="2" charset="0"/>
              </a:rPr>
              <a:t>Un incubateur d’entreprise est une structure qui héberge et accompagne des créateurs d’entreprise. En assurant trois fonctions principales ; sélection des projets, accompagnement personnalisé dans une logique de « co-construction » du projet et de « commutation » vis-à-vis des acteurs de son écosystème d’innovation local. L’incubateur doit s’efforcer d’accélérer la création d’entreprises en proposant un certain nombre de services allant de l’analyse d’un plan d’affaires à la mise en relation avec de potentiels investisseurs en capital. La durée dite « d’incubation » peut varier de 6 mois à 18 mois selon les structures. Certains sont qualifiés de généralistes comme </a:t>
            </a:r>
            <a:r>
              <a:rPr lang="fr-FR" dirty="0" err="1">
                <a:solidFill>
                  <a:srgbClr val="2F6392"/>
                </a:solidFill>
                <a:latin typeface="DIN-Regular" pitchFamily="2" charset="0"/>
              </a:rPr>
              <a:t>Incuba’School</a:t>
            </a:r>
            <a:r>
              <a:rPr lang="fr-FR" dirty="0">
                <a:solidFill>
                  <a:srgbClr val="2F6392"/>
                </a:solidFill>
                <a:latin typeface="DIN-Regular" pitchFamily="2" charset="0"/>
              </a:rPr>
              <a:t>, d’autres sont plus spécialisés comme celui de Paris Biotech Santé.</a:t>
            </a:r>
          </a:p>
          <a:p>
            <a:pPr marL="342900" indent="-342900">
              <a:buFontTx/>
              <a:buChar char="-"/>
            </a:pPr>
            <a:endParaRPr lang="fr-FR" dirty="0">
              <a:solidFill>
                <a:srgbClr val="2F6392"/>
              </a:solidFill>
              <a:latin typeface="DIN-Regular" pitchFamily="2" charset="0"/>
            </a:endParaRPr>
          </a:p>
        </p:txBody>
      </p:sp>
      <p:pic>
        <p:nvPicPr>
          <p:cNvPr id="4101" name="Picture 5" descr="D:\- EN COURS -\MAISON COMPETENCES\MAISON COMPETENCES cv\img\angle-bleu-clair.png"/>
          <p:cNvPicPr>
            <a:picLocks noChangeAspect="1" noChangeArrowheads="1"/>
          </p:cNvPicPr>
          <p:nvPr/>
        </p:nvPicPr>
        <p:blipFill>
          <a:blip r:embed="rId3" cstate="print"/>
          <a:srcRect/>
          <a:stretch>
            <a:fillRect/>
          </a:stretch>
        </p:blipFill>
        <p:spPr bwMode="auto">
          <a:xfrm rot="16200000">
            <a:off x="7668344" y="548680"/>
            <a:ext cx="899691" cy="899691"/>
          </a:xfrm>
          <a:prstGeom prst="rect">
            <a:avLst/>
          </a:prstGeom>
          <a:noFill/>
        </p:spPr>
      </p:pic>
      <p:sp>
        <p:nvSpPr>
          <p:cNvPr id="2" name="ZoneTexte 1">
            <a:extLst>
              <a:ext uri="{FF2B5EF4-FFF2-40B4-BE49-F238E27FC236}">
                <a16:creationId xmlns:a16="http://schemas.microsoft.com/office/drawing/2014/main" id="{ED175BBA-7EA1-5141-9240-24FA38356C02}"/>
              </a:ext>
            </a:extLst>
          </p:cNvPr>
          <p:cNvSpPr txBox="1"/>
          <p:nvPr/>
        </p:nvSpPr>
        <p:spPr>
          <a:xfrm>
            <a:off x="4788024" y="6309320"/>
            <a:ext cx="3960440" cy="276999"/>
          </a:xfrm>
          <a:prstGeom prst="rect">
            <a:avLst/>
          </a:prstGeom>
          <a:noFill/>
        </p:spPr>
        <p:txBody>
          <a:bodyPr wrap="square" rtlCol="0">
            <a:spAutoFit/>
          </a:bodyPr>
          <a:lstStyle/>
          <a:p>
            <a:r>
              <a:rPr lang="fr-FR" sz="1200" dirty="0">
                <a:solidFill>
                  <a:schemeClr val="bg1"/>
                </a:solidFill>
                <a:latin typeface="DIN" pitchFamily="2" charset="0"/>
              </a:rPr>
              <a:t>Financer son projet entrepreneurial</a:t>
            </a:r>
          </a:p>
        </p:txBody>
      </p:sp>
    </p:spTree>
    <p:extLst>
      <p:ext uri="{BB962C8B-B14F-4D97-AF65-F5344CB8AC3E}">
        <p14:creationId xmlns:p14="http://schemas.microsoft.com/office/powerpoint/2010/main" val="1334915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7000" r="20000" b="80000"/>
          </a:stretch>
        </a:blipFill>
        <a:effectLst/>
      </p:bgPr>
    </p:bg>
    <p:spTree>
      <p:nvGrpSpPr>
        <p:cNvPr id="1" name=""/>
        <p:cNvGrpSpPr/>
        <p:nvPr/>
      </p:nvGrpSpPr>
      <p:grpSpPr>
        <a:xfrm>
          <a:off x="0" y="0"/>
          <a:ext cx="0" cy="0"/>
          <a:chOff x="0" y="0"/>
          <a:chExt cx="0" cy="0"/>
        </a:xfrm>
      </p:grpSpPr>
      <p:sp>
        <p:nvSpPr>
          <p:cNvPr id="10" name="ZoneTexte 9"/>
          <p:cNvSpPr txBox="1"/>
          <p:nvPr/>
        </p:nvSpPr>
        <p:spPr>
          <a:xfrm>
            <a:off x="611560" y="412857"/>
            <a:ext cx="6264696" cy="784830"/>
          </a:xfrm>
          <a:prstGeom prst="rect">
            <a:avLst/>
          </a:prstGeom>
          <a:noFill/>
        </p:spPr>
        <p:txBody>
          <a:bodyPr wrap="square" rtlCol="0">
            <a:spAutoFit/>
          </a:bodyPr>
          <a:lstStyle/>
          <a:p>
            <a:r>
              <a:rPr lang="fr-FR" sz="4500" dirty="0">
                <a:solidFill>
                  <a:schemeClr val="bg1"/>
                </a:solidFill>
                <a:latin typeface="DIN" pitchFamily="2" charset="0"/>
              </a:rPr>
              <a:t>Déroulé de cette séance</a:t>
            </a:r>
          </a:p>
        </p:txBody>
      </p:sp>
      <p:sp>
        <p:nvSpPr>
          <p:cNvPr id="11" name="ZoneTexte 10"/>
          <p:cNvSpPr txBox="1"/>
          <p:nvPr/>
        </p:nvSpPr>
        <p:spPr>
          <a:xfrm>
            <a:off x="746448" y="1632159"/>
            <a:ext cx="6768752" cy="5478423"/>
          </a:xfrm>
          <a:prstGeom prst="rect">
            <a:avLst/>
          </a:prstGeom>
          <a:noFill/>
        </p:spPr>
        <p:txBody>
          <a:bodyPr wrap="square" rtlCol="0">
            <a:spAutoFit/>
          </a:bodyPr>
          <a:lstStyle/>
          <a:p>
            <a:r>
              <a:rPr lang="fr-FR" sz="2500" b="1" dirty="0">
                <a:solidFill>
                  <a:srgbClr val="2F6392"/>
                </a:solidFill>
                <a:latin typeface="DIN-Regular" pitchFamily="2" charset="0"/>
              </a:rPr>
              <a:t>Présentation mutuelle</a:t>
            </a:r>
          </a:p>
          <a:p>
            <a:endParaRPr lang="fr-FR" sz="2500" b="1" dirty="0">
              <a:solidFill>
                <a:srgbClr val="2F6392"/>
              </a:solidFill>
              <a:latin typeface="DIN-Regular" pitchFamily="2" charset="0"/>
            </a:endParaRPr>
          </a:p>
          <a:p>
            <a:r>
              <a:rPr lang="fr-FR" sz="2500" b="1" dirty="0">
                <a:solidFill>
                  <a:srgbClr val="2F6392"/>
                </a:solidFill>
                <a:latin typeface="DIN-Regular" pitchFamily="2" charset="0"/>
              </a:rPr>
              <a:t>Partie 1 : la logique des différents documents financiers</a:t>
            </a:r>
            <a:r>
              <a:rPr lang="fr-FR" sz="2500" dirty="0">
                <a:solidFill>
                  <a:srgbClr val="2F6392"/>
                </a:solidFill>
                <a:latin typeface="DIN-Regular" pitchFamily="2" charset="0"/>
              </a:rPr>
              <a:t> (CR, BILAN, CASH-FLOW) pour comprendre le financement</a:t>
            </a:r>
          </a:p>
          <a:p>
            <a:endParaRPr lang="fr-FR" sz="2500" dirty="0">
              <a:solidFill>
                <a:srgbClr val="2F6392"/>
              </a:solidFill>
              <a:latin typeface="DIN-Regular" pitchFamily="2" charset="0"/>
            </a:endParaRPr>
          </a:p>
          <a:p>
            <a:r>
              <a:rPr lang="fr-FR" sz="2500" b="1" dirty="0">
                <a:solidFill>
                  <a:srgbClr val="2F6392"/>
                </a:solidFill>
                <a:latin typeface="DIN-Regular" pitchFamily="2" charset="0"/>
              </a:rPr>
              <a:t>Partie 2 : le financement</a:t>
            </a:r>
          </a:p>
          <a:p>
            <a:r>
              <a:rPr lang="fr-FR" sz="2500" dirty="0">
                <a:solidFill>
                  <a:srgbClr val="2F6392"/>
                </a:solidFill>
                <a:latin typeface="DIN-Regular" pitchFamily="2" charset="0"/>
              </a:rPr>
              <a:t>Echanges Q/R :</a:t>
            </a:r>
          </a:p>
          <a:p>
            <a:pPr marL="342900" indent="-342900">
              <a:buFont typeface="Wingdings" pitchFamily="2" charset="2"/>
              <a:buChar char="§"/>
            </a:pPr>
            <a:r>
              <a:rPr lang="fr-FR" sz="2500" dirty="0">
                <a:solidFill>
                  <a:srgbClr val="2F6392"/>
                </a:solidFill>
                <a:latin typeface="DIN-Regular" pitchFamily="2" charset="0"/>
              </a:rPr>
              <a:t>Panorama général</a:t>
            </a:r>
          </a:p>
          <a:p>
            <a:pPr marL="342900" indent="-342900">
              <a:buFont typeface="Wingdings" pitchFamily="2" charset="2"/>
              <a:buChar char="§"/>
            </a:pPr>
            <a:r>
              <a:rPr lang="fr-FR" sz="2500" dirty="0">
                <a:solidFill>
                  <a:srgbClr val="2F6392"/>
                </a:solidFill>
                <a:latin typeface="DIN-Regular" pitchFamily="2" charset="0"/>
              </a:rPr>
              <a:t>Non dilutif</a:t>
            </a:r>
          </a:p>
          <a:p>
            <a:pPr marL="342900" indent="-342900">
              <a:buFont typeface="Wingdings" pitchFamily="2" charset="2"/>
              <a:buChar char="§"/>
            </a:pPr>
            <a:r>
              <a:rPr lang="fr-FR" sz="2500" dirty="0">
                <a:solidFill>
                  <a:srgbClr val="2F6392"/>
                </a:solidFill>
                <a:latin typeface="DIN-Regular" pitchFamily="2" charset="0"/>
              </a:rPr>
              <a:t>Dilutif</a:t>
            </a:r>
          </a:p>
          <a:p>
            <a:pPr marL="342900" indent="-342900">
              <a:buFont typeface="Wingdings" pitchFamily="2" charset="2"/>
              <a:buChar char="§"/>
            </a:pPr>
            <a:r>
              <a:rPr lang="fr-FR" sz="2500" dirty="0">
                <a:solidFill>
                  <a:srgbClr val="2F6392"/>
                </a:solidFill>
                <a:latin typeface="DIN-Regular" pitchFamily="2" charset="0"/>
              </a:rPr>
              <a:t>Focus (Pole emploi et garanties IDF)</a:t>
            </a:r>
          </a:p>
          <a:p>
            <a:pPr marL="342900" indent="-342900">
              <a:buFont typeface="Wingdings" pitchFamily="2" charset="2"/>
              <a:buChar char="§"/>
            </a:pPr>
            <a:r>
              <a:rPr lang="fr-FR" sz="2500" dirty="0">
                <a:solidFill>
                  <a:srgbClr val="2F6392"/>
                </a:solidFill>
                <a:latin typeface="DIN-Regular" pitchFamily="2" charset="0"/>
              </a:rPr>
              <a:t>Focus (structures accompagnement)</a:t>
            </a:r>
          </a:p>
          <a:p>
            <a:pPr marL="342900" indent="-342900">
              <a:buFont typeface="Wingdings" pitchFamily="2" charset="2"/>
              <a:buChar char="§"/>
            </a:pPr>
            <a:endParaRPr lang="fr-FR" sz="2500" dirty="0">
              <a:solidFill>
                <a:srgbClr val="2F6392"/>
              </a:solidFill>
              <a:latin typeface="DIN-Regular" pitchFamily="2" charset="0"/>
            </a:endParaRPr>
          </a:p>
        </p:txBody>
      </p:sp>
      <p:pic>
        <p:nvPicPr>
          <p:cNvPr id="13" name="Picture 5" descr="D:\- EN COURS -\MAISON COMPETENCES\MAISON COMPETENCES cv\img\angle-bleu-clair.png"/>
          <p:cNvPicPr>
            <a:picLocks noChangeAspect="1" noChangeArrowheads="1"/>
          </p:cNvPicPr>
          <p:nvPr/>
        </p:nvPicPr>
        <p:blipFill>
          <a:blip r:embed="rId3" cstate="print"/>
          <a:srcRect/>
          <a:stretch>
            <a:fillRect/>
          </a:stretch>
        </p:blipFill>
        <p:spPr bwMode="auto">
          <a:xfrm>
            <a:off x="7740352" y="5229200"/>
            <a:ext cx="899691" cy="899691"/>
          </a:xfrm>
          <a:prstGeom prst="rect">
            <a:avLst/>
          </a:prstGeom>
          <a:noFill/>
        </p:spPr>
      </p:pic>
      <p:sp>
        <p:nvSpPr>
          <p:cNvPr id="2" name="ZoneTexte 1">
            <a:extLst>
              <a:ext uri="{FF2B5EF4-FFF2-40B4-BE49-F238E27FC236}">
                <a16:creationId xmlns:a16="http://schemas.microsoft.com/office/drawing/2014/main" id="{EFFE5F3E-8578-BB15-2F7E-C09247C42042}"/>
              </a:ext>
            </a:extLst>
          </p:cNvPr>
          <p:cNvSpPr txBox="1"/>
          <p:nvPr/>
        </p:nvSpPr>
        <p:spPr>
          <a:xfrm>
            <a:off x="6209977" y="6445143"/>
            <a:ext cx="3960440" cy="276999"/>
          </a:xfrm>
          <a:prstGeom prst="rect">
            <a:avLst/>
          </a:prstGeom>
          <a:noFill/>
        </p:spPr>
        <p:txBody>
          <a:bodyPr wrap="square" rtlCol="0">
            <a:spAutoFit/>
          </a:bodyPr>
          <a:lstStyle/>
          <a:p>
            <a:r>
              <a:rPr lang="fr-FR" sz="1200" dirty="0">
                <a:solidFill>
                  <a:srgbClr val="2F6392"/>
                </a:solidFill>
                <a:latin typeface="DIN" pitchFamily="2" charset="0"/>
              </a:rPr>
              <a:t>Financer son projet entrepreneurial</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37000" t="85000" b="-6000"/>
          </a:stretch>
        </a:blipFill>
        <a:effectLst/>
      </p:bgPr>
    </p:bg>
    <p:spTree>
      <p:nvGrpSpPr>
        <p:cNvPr id="1" name=""/>
        <p:cNvGrpSpPr/>
        <p:nvPr/>
      </p:nvGrpSpPr>
      <p:grpSpPr>
        <a:xfrm>
          <a:off x="0" y="0"/>
          <a:ext cx="0" cy="0"/>
          <a:chOff x="0" y="0"/>
          <a:chExt cx="0" cy="0"/>
        </a:xfrm>
      </p:grpSpPr>
      <p:sp>
        <p:nvSpPr>
          <p:cNvPr id="10" name="ZoneTexte 9"/>
          <p:cNvSpPr txBox="1"/>
          <p:nvPr/>
        </p:nvSpPr>
        <p:spPr>
          <a:xfrm>
            <a:off x="755576" y="213695"/>
            <a:ext cx="6912768" cy="784830"/>
          </a:xfrm>
          <a:prstGeom prst="rect">
            <a:avLst/>
          </a:prstGeom>
          <a:noFill/>
        </p:spPr>
        <p:txBody>
          <a:bodyPr wrap="square" rtlCol="0">
            <a:spAutoFit/>
          </a:bodyPr>
          <a:lstStyle/>
          <a:p>
            <a:r>
              <a:rPr lang="fr-FR" sz="4500" dirty="0">
                <a:solidFill>
                  <a:srgbClr val="52ADDD"/>
                </a:solidFill>
                <a:latin typeface="DIN" pitchFamily="2" charset="0"/>
              </a:rPr>
              <a:t>Focus Incubateur </a:t>
            </a:r>
          </a:p>
        </p:txBody>
      </p:sp>
      <p:pic>
        <p:nvPicPr>
          <p:cNvPr id="4101" name="Picture 5" descr="D:\- EN COURS -\MAISON COMPETENCES\MAISON COMPETENCES cv\img\angle-bleu-clair.png"/>
          <p:cNvPicPr>
            <a:picLocks noChangeAspect="1" noChangeArrowheads="1"/>
          </p:cNvPicPr>
          <p:nvPr/>
        </p:nvPicPr>
        <p:blipFill>
          <a:blip r:embed="rId3" cstate="print"/>
          <a:srcRect/>
          <a:stretch>
            <a:fillRect/>
          </a:stretch>
        </p:blipFill>
        <p:spPr bwMode="auto">
          <a:xfrm rot="16200000">
            <a:off x="7668344" y="548680"/>
            <a:ext cx="899691" cy="899691"/>
          </a:xfrm>
          <a:prstGeom prst="rect">
            <a:avLst/>
          </a:prstGeom>
          <a:noFill/>
        </p:spPr>
      </p:pic>
      <p:sp>
        <p:nvSpPr>
          <p:cNvPr id="2" name="ZoneTexte 1">
            <a:extLst>
              <a:ext uri="{FF2B5EF4-FFF2-40B4-BE49-F238E27FC236}">
                <a16:creationId xmlns:a16="http://schemas.microsoft.com/office/drawing/2014/main" id="{ED175BBA-7EA1-5141-9240-24FA38356C02}"/>
              </a:ext>
            </a:extLst>
          </p:cNvPr>
          <p:cNvSpPr txBox="1"/>
          <p:nvPr/>
        </p:nvSpPr>
        <p:spPr>
          <a:xfrm>
            <a:off x="4788024" y="6309320"/>
            <a:ext cx="3960440" cy="276999"/>
          </a:xfrm>
          <a:prstGeom prst="rect">
            <a:avLst/>
          </a:prstGeom>
          <a:noFill/>
        </p:spPr>
        <p:txBody>
          <a:bodyPr wrap="square" rtlCol="0">
            <a:spAutoFit/>
          </a:bodyPr>
          <a:lstStyle/>
          <a:p>
            <a:r>
              <a:rPr lang="fr-FR" sz="1200" dirty="0">
                <a:solidFill>
                  <a:schemeClr val="bg1"/>
                </a:solidFill>
                <a:latin typeface="DIN" pitchFamily="2" charset="0"/>
              </a:rPr>
              <a:t>Financer son projet entrepreneurial</a:t>
            </a:r>
          </a:p>
        </p:txBody>
      </p:sp>
      <p:graphicFrame>
        <p:nvGraphicFramePr>
          <p:cNvPr id="3" name="Tableau 2">
            <a:extLst>
              <a:ext uri="{FF2B5EF4-FFF2-40B4-BE49-F238E27FC236}">
                <a16:creationId xmlns:a16="http://schemas.microsoft.com/office/drawing/2014/main" id="{314A5158-84E0-FAA8-79FB-D1A2CA20CD17}"/>
              </a:ext>
            </a:extLst>
          </p:cNvPr>
          <p:cNvGraphicFramePr>
            <a:graphicFrameLocks noGrp="1"/>
          </p:cNvGraphicFramePr>
          <p:nvPr>
            <p:extLst>
              <p:ext uri="{D42A27DB-BD31-4B8C-83A1-F6EECF244321}">
                <p14:modId xmlns:p14="http://schemas.microsoft.com/office/powerpoint/2010/main" val="1135924040"/>
              </p:ext>
            </p:extLst>
          </p:nvPr>
        </p:nvGraphicFramePr>
        <p:xfrm>
          <a:off x="755576" y="1268761"/>
          <a:ext cx="7344816" cy="4464495"/>
        </p:xfrm>
        <a:graphic>
          <a:graphicData uri="http://schemas.openxmlformats.org/drawingml/2006/table">
            <a:tbl>
              <a:tblPr firstRow="1" firstCol="1" bandRow="1">
                <a:tableStyleId>{5C22544A-7EE6-4342-B048-85BDC9FD1C3A}</a:tableStyleId>
              </a:tblPr>
              <a:tblGrid>
                <a:gridCol w="1918749">
                  <a:extLst>
                    <a:ext uri="{9D8B030D-6E8A-4147-A177-3AD203B41FA5}">
                      <a16:colId xmlns:a16="http://schemas.microsoft.com/office/drawing/2014/main" val="885736181"/>
                    </a:ext>
                  </a:extLst>
                </a:gridCol>
                <a:gridCol w="1735128">
                  <a:extLst>
                    <a:ext uri="{9D8B030D-6E8A-4147-A177-3AD203B41FA5}">
                      <a16:colId xmlns:a16="http://schemas.microsoft.com/office/drawing/2014/main" val="2026348180"/>
                    </a:ext>
                  </a:extLst>
                </a:gridCol>
                <a:gridCol w="2086366">
                  <a:extLst>
                    <a:ext uri="{9D8B030D-6E8A-4147-A177-3AD203B41FA5}">
                      <a16:colId xmlns:a16="http://schemas.microsoft.com/office/drawing/2014/main" val="2115460276"/>
                    </a:ext>
                  </a:extLst>
                </a:gridCol>
                <a:gridCol w="1604573">
                  <a:extLst>
                    <a:ext uri="{9D8B030D-6E8A-4147-A177-3AD203B41FA5}">
                      <a16:colId xmlns:a16="http://schemas.microsoft.com/office/drawing/2014/main" val="2158781067"/>
                    </a:ext>
                  </a:extLst>
                </a:gridCol>
              </a:tblGrid>
              <a:tr h="614999">
                <a:tc>
                  <a:txBody>
                    <a:bodyPr/>
                    <a:lstStyle/>
                    <a:p>
                      <a:pPr>
                        <a:lnSpc>
                          <a:spcPts val="1400"/>
                        </a:lnSpc>
                      </a:pPr>
                      <a:r>
                        <a:rPr lang="fr-FR" sz="1200">
                          <a:effectLst/>
                        </a:rPr>
                        <a:t>Les incubateurs publics</a:t>
                      </a:r>
                      <a:endParaRPr lang="fr-F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ts val="1400"/>
                        </a:lnSpc>
                      </a:pPr>
                      <a:r>
                        <a:rPr lang="fr-FR" sz="1200">
                          <a:effectLst/>
                        </a:rPr>
                        <a:t>Les incubateurs issus des laboratoires de recherche</a:t>
                      </a:r>
                      <a:endParaRPr lang="fr-F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ts val="1400"/>
                        </a:lnSpc>
                      </a:pPr>
                      <a:r>
                        <a:rPr lang="fr-FR" sz="1200">
                          <a:effectLst/>
                        </a:rPr>
                        <a:t>Les incubateurs des établissements d’enseignement supérieur</a:t>
                      </a:r>
                      <a:endParaRPr lang="fr-F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ts val="1400"/>
                        </a:lnSpc>
                      </a:pPr>
                      <a:r>
                        <a:rPr lang="fr-FR" sz="1200">
                          <a:effectLst/>
                        </a:rPr>
                        <a:t>Les incubateurs privés</a:t>
                      </a:r>
                      <a:endParaRPr lang="fr-F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576945423"/>
                  </a:ext>
                </a:extLst>
              </a:tr>
              <a:tr h="3234497">
                <a:tc>
                  <a:txBody>
                    <a:bodyPr/>
                    <a:lstStyle/>
                    <a:p>
                      <a:pPr>
                        <a:lnSpc>
                          <a:spcPts val="1400"/>
                        </a:lnSpc>
                      </a:pPr>
                      <a:r>
                        <a:rPr lang="fr-FR" sz="1200">
                          <a:effectLst/>
                        </a:rPr>
                        <a:t>Ont été créés à la suite de la loi sur l’innovation et la recherche 1999, principalement par les établissements d’enseignement supérieur et les organismes de recherche. Ils sont soutenus par le Ministère de l’enseignement supérieur et de la recherche. On en recense 24 sur le territoire national dont 3 en Île-de-France</a:t>
                      </a:r>
                      <a:endParaRPr lang="fr-F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ts val="1400"/>
                        </a:lnSpc>
                      </a:pPr>
                      <a:r>
                        <a:rPr lang="fr-FR" sz="1200">
                          <a:effectLst/>
                        </a:rPr>
                        <a:t>Ont été initiés par des laboratoires de recherche, des instituts de recherche ou des hôpitaux. </a:t>
                      </a:r>
                      <a:endParaRPr lang="fr-F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ts val="1400"/>
                        </a:lnSpc>
                      </a:pPr>
                      <a:r>
                        <a:rPr lang="fr-FR" sz="1200">
                          <a:effectLst/>
                        </a:rPr>
                        <a:t>Dédiés majoritairement aux étudiants de l’établissement, ils cherchent à promouvoir une dynamique entrepreneuriale en valorisant leur image. Ils se sont développés aussi bien dans des écoles de commerce que dans les écoles d’ingénieur, publiques ou privées.</a:t>
                      </a:r>
                      <a:endParaRPr lang="fr-F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ts val="1400"/>
                        </a:lnSpc>
                      </a:pPr>
                      <a:r>
                        <a:rPr lang="fr-FR" sz="1200">
                          <a:effectLst/>
                        </a:rPr>
                        <a:t>Rares. Semblent se tourner vers le modèle d’accélérateur. Ils sont soutenus par des acteurs très divers, autres que ceux présents dans les autres incubateurs. </a:t>
                      </a:r>
                      <a:endParaRPr lang="fr-F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04339028"/>
                  </a:ext>
                </a:extLst>
              </a:tr>
              <a:tr h="614999">
                <a:tc>
                  <a:txBody>
                    <a:bodyPr/>
                    <a:lstStyle/>
                    <a:p>
                      <a:pPr>
                        <a:lnSpc>
                          <a:spcPts val="1400"/>
                        </a:lnSpc>
                      </a:pPr>
                      <a:r>
                        <a:rPr lang="fr-FR" sz="1200">
                          <a:effectLst/>
                        </a:rPr>
                        <a:t>Ex. AGORANOV</a:t>
                      </a:r>
                      <a:endParaRPr lang="fr-F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ts val="1400"/>
                        </a:lnSpc>
                      </a:pPr>
                      <a:r>
                        <a:rPr lang="fr-FR" sz="1200">
                          <a:effectLst/>
                        </a:rPr>
                        <a:t>Ex. L’INSTITUT DE LA VISION</a:t>
                      </a:r>
                      <a:endParaRPr lang="fr-F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ts val="1400"/>
                        </a:lnSpc>
                      </a:pPr>
                      <a:r>
                        <a:rPr lang="fr-FR" sz="1200">
                          <a:effectLst/>
                        </a:rPr>
                        <a:t>Ex. BLUE FACTORY de l’ESCP Europe</a:t>
                      </a:r>
                      <a:endParaRPr lang="fr-F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ts val="1400"/>
                        </a:lnSpc>
                      </a:pPr>
                      <a:r>
                        <a:rPr lang="fr-FR" sz="1200" dirty="0">
                          <a:effectLst/>
                        </a:rPr>
                        <a:t>Ex. CREATIS soutenu par la Ville de Paris et BPI France</a:t>
                      </a:r>
                      <a:endParaRPr lang="fr-FR"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91964473"/>
                  </a:ext>
                </a:extLst>
              </a:tr>
            </a:tbl>
          </a:graphicData>
        </a:graphic>
      </p:graphicFrame>
      <p:sp>
        <p:nvSpPr>
          <p:cNvPr id="4" name="ZoneTexte 3">
            <a:extLst>
              <a:ext uri="{FF2B5EF4-FFF2-40B4-BE49-F238E27FC236}">
                <a16:creationId xmlns:a16="http://schemas.microsoft.com/office/drawing/2014/main" id="{94D7B173-3F76-BF37-A35B-F62F0705C1FE}"/>
              </a:ext>
            </a:extLst>
          </p:cNvPr>
          <p:cNvSpPr txBox="1"/>
          <p:nvPr/>
        </p:nvSpPr>
        <p:spPr>
          <a:xfrm>
            <a:off x="751321" y="5926567"/>
            <a:ext cx="1769010" cy="369332"/>
          </a:xfrm>
          <a:prstGeom prst="rect">
            <a:avLst/>
          </a:prstGeom>
          <a:noFill/>
        </p:spPr>
        <p:txBody>
          <a:bodyPr wrap="none" rtlCol="0">
            <a:spAutoFit/>
          </a:bodyPr>
          <a:lstStyle/>
          <a:p>
            <a:r>
              <a:rPr lang="fr-FR" dirty="0"/>
              <a:t>Note : Paris &amp; Co</a:t>
            </a:r>
          </a:p>
        </p:txBody>
      </p:sp>
    </p:spTree>
    <p:extLst>
      <p:ext uri="{BB962C8B-B14F-4D97-AF65-F5344CB8AC3E}">
        <p14:creationId xmlns:p14="http://schemas.microsoft.com/office/powerpoint/2010/main" val="19907725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37000" t="85000" b="-6000"/>
          </a:stretch>
        </a:blipFill>
        <a:effectLst/>
      </p:bgPr>
    </p:bg>
    <p:spTree>
      <p:nvGrpSpPr>
        <p:cNvPr id="1" name=""/>
        <p:cNvGrpSpPr/>
        <p:nvPr/>
      </p:nvGrpSpPr>
      <p:grpSpPr>
        <a:xfrm>
          <a:off x="0" y="0"/>
          <a:ext cx="0" cy="0"/>
          <a:chOff x="0" y="0"/>
          <a:chExt cx="0" cy="0"/>
        </a:xfrm>
      </p:grpSpPr>
      <p:sp>
        <p:nvSpPr>
          <p:cNvPr id="10" name="ZoneTexte 9"/>
          <p:cNvSpPr txBox="1"/>
          <p:nvPr/>
        </p:nvSpPr>
        <p:spPr>
          <a:xfrm>
            <a:off x="755576" y="213695"/>
            <a:ext cx="6912768" cy="784830"/>
          </a:xfrm>
          <a:prstGeom prst="rect">
            <a:avLst/>
          </a:prstGeom>
          <a:noFill/>
        </p:spPr>
        <p:txBody>
          <a:bodyPr wrap="square" rtlCol="0">
            <a:spAutoFit/>
          </a:bodyPr>
          <a:lstStyle/>
          <a:p>
            <a:r>
              <a:rPr lang="fr-FR" sz="4500" dirty="0">
                <a:solidFill>
                  <a:srgbClr val="52ADDD"/>
                </a:solidFill>
                <a:latin typeface="DIN" pitchFamily="2" charset="0"/>
              </a:rPr>
              <a:t>Focus Accélérateur</a:t>
            </a:r>
          </a:p>
        </p:txBody>
      </p:sp>
      <p:sp>
        <p:nvSpPr>
          <p:cNvPr id="11" name="ZoneTexte 10"/>
          <p:cNvSpPr txBox="1"/>
          <p:nvPr/>
        </p:nvSpPr>
        <p:spPr>
          <a:xfrm>
            <a:off x="539552" y="1945990"/>
            <a:ext cx="7848872" cy="3970318"/>
          </a:xfrm>
          <a:prstGeom prst="rect">
            <a:avLst/>
          </a:prstGeom>
          <a:noFill/>
        </p:spPr>
        <p:txBody>
          <a:bodyPr wrap="square" rtlCol="0">
            <a:spAutoFit/>
          </a:bodyPr>
          <a:lstStyle/>
          <a:p>
            <a:pPr marL="342900" indent="-342900">
              <a:buFontTx/>
              <a:buChar char="-"/>
            </a:pPr>
            <a:r>
              <a:rPr lang="fr-FR" dirty="0">
                <a:solidFill>
                  <a:srgbClr val="2F6392"/>
                </a:solidFill>
                <a:latin typeface="DIN-Regular" pitchFamily="2" charset="0"/>
              </a:rPr>
              <a:t>Les accélérateurs sont le fruit de l’attention apportée très récemment, par les grandes entreprises ou institutions financières à l’accompagnement des start-ups innovantes. Inspirées du modèle Y </a:t>
            </a:r>
            <a:r>
              <a:rPr lang="fr-FR" dirty="0" err="1">
                <a:solidFill>
                  <a:srgbClr val="2F6392"/>
                </a:solidFill>
                <a:latin typeface="DIN-Regular" pitchFamily="2" charset="0"/>
              </a:rPr>
              <a:t>Combinator</a:t>
            </a:r>
            <a:r>
              <a:rPr lang="fr-FR" dirty="0">
                <a:solidFill>
                  <a:srgbClr val="2F6392"/>
                </a:solidFill>
                <a:latin typeface="DIN-Regular" pitchFamily="2" charset="0"/>
              </a:rPr>
              <a:t>  de la Silicon Valley, ces organisations fonctionnent généralement par promotions de 4 à 6 mois pour aider les jeunes créateurs à structurer rapidement leurs projets afin de les présenter à des investisseurs en capital (Démo Day). La contrepartie des services rendus peut prendre la forme de participation au capital de l’entreprise accompagnée. Certains accélérateurs ont des locaux, d’autres non. Mais la grande majorité d’entre eux lie cet accompagnement à un objectif de taux de rendement interne, donc à un profil particulier de start-ups orientées vers l’international, « nées globales » (Born Global). On peut citer en autres, Orange </a:t>
            </a:r>
            <a:r>
              <a:rPr lang="fr-FR" dirty="0" err="1">
                <a:solidFill>
                  <a:srgbClr val="2F6392"/>
                </a:solidFill>
                <a:latin typeface="DIN-Regular" pitchFamily="2" charset="0"/>
              </a:rPr>
              <a:t>Fab</a:t>
            </a:r>
            <a:r>
              <a:rPr lang="fr-FR" dirty="0">
                <a:solidFill>
                  <a:srgbClr val="2F6392"/>
                </a:solidFill>
                <a:latin typeface="DIN-Regular" pitchFamily="2" charset="0"/>
              </a:rPr>
              <a:t> France ou </a:t>
            </a:r>
            <a:r>
              <a:rPr lang="fr-FR" dirty="0" err="1">
                <a:solidFill>
                  <a:srgbClr val="2F6392"/>
                </a:solidFill>
                <a:latin typeface="DIN-Regular" pitchFamily="2" charset="0"/>
              </a:rPr>
              <a:t>TheFamily</a:t>
            </a:r>
            <a:r>
              <a:rPr lang="fr-FR" dirty="0">
                <a:solidFill>
                  <a:srgbClr val="2F6392"/>
                </a:solidFill>
                <a:latin typeface="DIN-Regular" pitchFamily="2" charset="0"/>
              </a:rPr>
              <a:t> financé par des investisseurs privés.</a:t>
            </a:r>
          </a:p>
          <a:p>
            <a:pPr marL="342900" indent="-342900">
              <a:buFontTx/>
              <a:buChar char="-"/>
            </a:pPr>
            <a:endParaRPr lang="fr-FR" dirty="0">
              <a:solidFill>
                <a:srgbClr val="2F6392"/>
              </a:solidFill>
              <a:latin typeface="DIN-Regular" pitchFamily="2" charset="0"/>
            </a:endParaRPr>
          </a:p>
          <a:p>
            <a:pPr marL="342900" indent="-342900">
              <a:buFontTx/>
              <a:buChar char="-"/>
            </a:pPr>
            <a:r>
              <a:rPr lang="fr-FR" dirty="0">
                <a:solidFill>
                  <a:srgbClr val="2F6392"/>
                </a:solidFill>
                <a:latin typeface="DIN-Regular" pitchFamily="2" charset="0"/>
              </a:rPr>
              <a:t>Note : prise de participation 5%-6%</a:t>
            </a:r>
          </a:p>
        </p:txBody>
      </p:sp>
      <p:pic>
        <p:nvPicPr>
          <p:cNvPr id="4101" name="Picture 5" descr="D:\- EN COURS -\MAISON COMPETENCES\MAISON COMPETENCES cv\img\angle-bleu-clair.png"/>
          <p:cNvPicPr>
            <a:picLocks noChangeAspect="1" noChangeArrowheads="1"/>
          </p:cNvPicPr>
          <p:nvPr/>
        </p:nvPicPr>
        <p:blipFill>
          <a:blip r:embed="rId3" cstate="print"/>
          <a:srcRect/>
          <a:stretch>
            <a:fillRect/>
          </a:stretch>
        </p:blipFill>
        <p:spPr bwMode="auto">
          <a:xfrm rot="16200000">
            <a:off x="7668344" y="548680"/>
            <a:ext cx="899691" cy="899691"/>
          </a:xfrm>
          <a:prstGeom prst="rect">
            <a:avLst/>
          </a:prstGeom>
          <a:noFill/>
        </p:spPr>
      </p:pic>
      <p:sp>
        <p:nvSpPr>
          <p:cNvPr id="2" name="ZoneTexte 1">
            <a:extLst>
              <a:ext uri="{FF2B5EF4-FFF2-40B4-BE49-F238E27FC236}">
                <a16:creationId xmlns:a16="http://schemas.microsoft.com/office/drawing/2014/main" id="{ED175BBA-7EA1-5141-9240-24FA38356C02}"/>
              </a:ext>
            </a:extLst>
          </p:cNvPr>
          <p:cNvSpPr txBox="1"/>
          <p:nvPr/>
        </p:nvSpPr>
        <p:spPr>
          <a:xfrm>
            <a:off x="4788024" y="6309320"/>
            <a:ext cx="3960440" cy="276999"/>
          </a:xfrm>
          <a:prstGeom prst="rect">
            <a:avLst/>
          </a:prstGeom>
          <a:noFill/>
        </p:spPr>
        <p:txBody>
          <a:bodyPr wrap="square" rtlCol="0">
            <a:spAutoFit/>
          </a:bodyPr>
          <a:lstStyle/>
          <a:p>
            <a:r>
              <a:rPr lang="fr-FR" sz="1200" dirty="0">
                <a:solidFill>
                  <a:schemeClr val="bg1"/>
                </a:solidFill>
                <a:latin typeface="DIN" pitchFamily="2" charset="0"/>
              </a:rPr>
              <a:t>Financer son projet entrepreneurial</a:t>
            </a:r>
          </a:p>
        </p:txBody>
      </p:sp>
    </p:spTree>
    <p:extLst>
      <p:ext uri="{BB962C8B-B14F-4D97-AF65-F5344CB8AC3E}">
        <p14:creationId xmlns:p14="http://schemas.microsoft.com/office/powerpoint/2010/main" val="11337500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37000" t="85000" b="-6000"/>
          </a:stretch>
        </a:blipFill>
        <a:effectLst/>
      </p:bgPr>
    </p:bg>
    <p:spTree>
      <p:nvGrpSpPr>
        <p:cNvPr id="1" name=""/>
        <p:cNvGrpSpPr/>
        <p:nvPr/>
      </p:nvGrpSpPr>
      <p:grpSpPr>
        <a:xfrm>
          <a:off x="0" y="0"/>
          <a:ext cx="0" cy="0"/>
          <a:chOff x="0" y="0"/>
          <a:chExt cx="0" cy="0"/>
        </a:xfrm>
      </p:grpSpPr>
      <p:sp>
        <p:nvSpPr>
          <p:cNvPr id="10" name="ZoneTexte 9"/>
          <p:cNvSpPr txBox="1"/>
          <p:nvPr/>
        </p:nvSpPr>
        <p:spPr>
          <a:xfrm>
            <a:off x="755576" y="213695"/>
            <a:ext cx="6912768" cy="784830"/>
          </a:xfrm>
          <a:prstGeom prst="rect">
            <a:avLst/>
          </a:prstGeom>
          <a:noFill/>
        </p:spPr>
        <p:txBody>
          <a:bodyPr wrap="square" rtlCol="0">
            <a:spAutoFit/>
          </a:bodyPr>
          <a:lstStyle/>
          <a:p>
            <a:r>
              <a:rPr lang="fr-FR" sz="4500" dirty="0">
                <a:solidFill>
                  <a:srgbClr val="52ADDD"/>
                </a:solidFill>
                <a:latin typeface="DIN" pitchFamily="2" charset="0"/>
              </a:rPr>
              <a:t>Focus Coworking</a:t>
            </a:r>
          </a:p>
        </p:txBody>
      </p:sp>
      <p:sp>
        <p:nvSpPr>
          <p:cNvPr id="11" name="ZoneTexte 10"/>
          <p:cNvSpPr txBox="1"/>
          <p:nvPr/>
        </p:nvSpPr>
        <p:spPr>
          <a:xfrm>
            <a:off x="539552" y="1945990"/>
            <a:ext cx="7848872" cy="3693319"/>
          </a:xfrm>
          <a:prstGeom prst="rect">
            <a:avLst/>
          </a:prstGeom>
          <a:noFill/>
        </p:spPr>
        <p:txBody>
          <a:bodyPr wrap="square" rtlCol="0">
            <a:spAutoFit/>
          </a:bodyPr>
          <a:lstStyle/>
          <a:p>
            <a:pPr marL="342900" indent="-342900">
              <a:buFontTx/>
              <a:buChar char="-"/>
            </a:pPr>
            <a:r>
              <a:rPr lang="fr-FR" dirty="0">
                <a:solidFill>
                  <a:srgbClr val="2F6392"/>
                </a:solidFill>
                <a:latin typeface="DIN-Regular" pitchFamily="2" charset="0"/>
              </a:rPr>
              <a:t>Ouvert en 2008, La Cantine  a été le premier espace de coworking francilien. Ce sont des structures d’accueil pour les entrepreneurs, free-lance, start-ups, TPE ou autoentrepreneurs. Généralement urbains, ceux-ci sont des sortes de bureaux de passage pour les entrepreneurs. Portés par une communauté active d’utilisateurs, ces espaces de coworking se veulent être une « home base » plus confortable et sociale que le travail à domicile en favorisant un état d’esprit collaboratif, en encouragent les échanges et les rencontres, la création de réseaux, les synergies d’affaires et en proposant de nombreuses animations. Selon El </a:t>
            </a:r>
            <a:r>
              <a:rPr lang="fr-FR" dirty="0" err="1">
                <a:solidFill>
                  <a:srgbClr val="2F6392"/>
                </a:solidFill>
                <a:latin typeface="DIN-Regular" pitchFamily="2" charset="0"/>
              </a:rPr>
              <a:t>Jamali</a:t>
            </a:r>
            <a:r>
              <a:rPr lang="fr-FR" dirty="0">
                <a:solidFill>
                  <a:srgbClr val="2F6392"/>
                </a:solidFill>
                <a:latin typeface="DIN-Regular" pitchFamily="2" charset="0"/>
              </a:rPr>
              <a:t> &amp; Gutman (2014) de Remix Coworking, le coworking apporte aux entrepreneurs : une échappatoire à la solitude, le choix de son environnement, un renforcement mutuel, l’accès à des animations (ex. avocats) et à des prestations 7/7j 24/24h (pour certains) et une proximité géographique à mi-chemin entre le domicile et le bureau. </a:t>
            </a:r>
          </a:p>
        </p:txBody>
      </p:sp>
      <p:pic>
        <p:nvPicPr>
          <p:cNvPr id="4101" name="Picture 5" descr="D:\- EN COURS -\MAISON COMPETENCES\MAISON COMPETENCES cv\img\angle-bleu-clair.png"/>
          <p:cNvPicPr>
            <a:picLocks noChangeAspect="1" noChangeArrowheads="1"/>
          </p:cNvPicPr>
          <p:nvPr/>
        </p:nvPicPr>
        <p:blipFill>
          <a:blip r:embed="rId3" cstate="print"/>
          <a:srcRect/>
          <a:stretch>
            <a:fillRect/>
          </a:stretch>
        </p:blipFill>
        <p:spPr bwMode="auto">
          <a:xfrm rot="16200000">
            <a:off x="7668344" y="548680"/>
            <a:ext cx="899691" cy="899691"/>
          </a:xfrm>
          <a:prstGeom prst="rect">
            <a:avLst/>
          </a:prstGeom>
          <a:noFill/>
        </p:spPr>
      </p:pic>
      <p:sp>
        <p:nvSpPr>
          <p:cNvPr id="2" name="ZoneTexte 1">
            <a:extLst>
              <a:ext uri="{FF2B5EF4-FFF2-40B4-BE49-F238E27FC236}">
                <a16:creationId xmlns:a16="http://schemas.microsoft.com/office/drawing/2014/main" id="{ED175BBA-7EA1-5141-9240-24FA38356C02}"/>
              </a:ext>
            </a:extLst>
          </p:cNvPr>
          <p:cNvSpPr txBox="1"/>
          <p:nvPr/>
        </p:nvSpPr>
        <p:spPr>
          <a:xfrm>
            <a:off x="4788024" y="6309320"/>
            <a:ext cx="3960440" cy="276999"/>
          </a:xfrm>
          <a:prstGeom prst="rect">
            <a:avLst/>
          </a:prstGeom>
          <a:noFill/>
        </p:spPr>
        <p:txBody>
          <a:bodyPr wrap="square" rtlCol="0">
            <a:spAutoFit/>
          </a:bodyPr>
          <a:lstStyle/>
          <a:p>
            <a:r>
              <a:rPr lang="fr-FR" sz="1200" dirty="0">
                <a:solidFill>
                  <a:schemeClr val="bg1"/>
                </a:solidFill>
                <a:latin typeface="DIN" pitchFamily="2" charset="0"/>
              </a:rPr>
              <a:t>Financer son projet entrepreneurial</a:t>
            </a:r>
          </a:p>
        </p:txBody>
      </p:sp>
    </p:spTree>
    <p:extLst>
      <p:ext uri="{BB962C8B-B14F-4D97-AF65-F5344CB8AC3E}">
        <p14:creationId xmlns:p14="http://schemas.microsoft.com/office/powerpoint/2010/main" val="39646154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37000" t="85000" b="-6000"/>
          </a:stretch>
        </a:blipFill>
        <a:effectLst/>
      </p:bgPr>
    </p:bg>
    <p:spTree>
      <p:nvGrpSpPr>
        <p:cNvPr id="1" name=""/>
        <p:cNvGrpSpPr/>
        <p:nvPr/>
      </p:nvGrpSpPr>
      <p:grpSpPr>
        <a:xfrm>
          <a:off x="0" y="0"/>
          <a:ext cx="0" cy="0"/>
          <a:chOff x="0" y="0"/>
          <a:chExt cx="0" cy="0"/>
        </a:xfrm>
      </p:grpSpPr>
      <p:sp>
        <p:nvSpPr>
          <p:cNvPr id="10" name="ZoneTexte 9"/>
          <p:cNvSpPr txBox="1"/>
          <p:nvPr/>
        </p:nvSpPr>
        <p:spPr>
          <a:xfrm>
            <a:off x="755576" y="213695"/>
            <a:ext cx="6912768" cy="784830"/>
          </a:xfrm>
          <a:prstGeom prst="rect">
            <a:avLst/>
          </a:prstGeom>
          <a:noFill/>
        </p:spPr>
        <p:txBody>
          <a:bodyPr wrap="square" rtlCol="0">
            <a:spAutoFit/>
          </a:bodyPr>
          <a:lstStyle/>
          <a:p>
            <a:r>
              <a:rPr lang="fr-FR" sz="4500" dirty="0">
                <a:solidFill>
                  <a:srgbClr val="52ADDD"/>
                </a:solidFill>
                <a:latin typeface="DIN" pitchFamily="2" charset="0"/>
              </a:rPr>
              <a:t>Focus AFN ou </a:t>
            </a:r>
            <a:r>
              <a:rPr lang="fr-FR" sz="4500" dirty="0" err="1">
                <a:solidFill>
                  <a:srgbClr val="52ADDD"/>
                </a:solidFill>
                <a:latin typeface="DIN" pitchFamily="2" charset="0"/>
              </a:rPr>
              <a:t>Fab</a:t>
            </a:r>
            <a:r>
              <a:rPr lang="fr-FR" sz="4500" dirty="0">
                <a:solidFill>
                  <a:srgbClr val="52ADDD"/>
                </a:solidFill>
                <a:latin typeface="DIN" pitchFamily="2" charset="0"/>
              </a:rPr>
              <a:t> </a:t>
            </a:r>
            <a:r>
              <a:rPr lang="fr-FR" sz="4500" dirty="0" err="1">
                <a:solidFill>
                  <a:srgbClr val="52ADDD"/>
                </a:solidFill>
                <a:latin typeface="DIN" pitchFamily="2" charset="0"/>
              </a:rPr>
              <a:t>Labs</a:t>
            </a:r>
            <a:endParaRPr lang="fr-FR" sz="4500" dirty="0">
              <a:solidFill>
                <a:srgbClr val="52ADDD"/>
              </a:solidFill>
              <a:latin typeface="DIN" pitchFamily="2" charset="0"/>
            </a:endParaRPr>
          </a:p>
        </p:txBody>
      </p:sp>
      <p:sp>
        <p:nvSpPr>
          <p:cNvPr id="11" name="ZoneTexte 10"/>
          <p:cNvSpPr txBox="1"/>
          <p:nvPr/>
        </p:nvSpPr>
        <p:spPr>
          <a:xfrm>
            <a:off x="539552" y="1945990"/>
            <a:ext cx="7848872" cy="2585323"/>
          </a:xfrm>
          <a:prstGeom prst="rect">
            <a:avLst/>
          </a:prstGeom>
          <a:noFill/>
        </p:spPr>
        <p:txBody>
          <a:bodyPr wrap="square" rtlCol="0">
            <a:spAutoFit/>
          </a:bodyPr>
          <a:lstStyle/>
          <a:p>
            <a:pPr marL="342900" indent="-342900">
              <a:buFontTx/>
              <a:buChar char="-"/>
            </a:pPr>
            <a:r>
              <a:rPr lang="fr-FR" dirty="0">
                <a:solidFill>
                  <a:srgbClr val="2F6392"/>
                </a:solidFill>
                <a:latin typeface="DIN-Regular" pitchFamily="2" charset="0"/>
              </a:rPr>
              <a:t>Ce sont également des lieux collaboratifs qui mettent à disposition toutes sortes d’outils notamment des imprimantes 3D ou des machines à commande numérique destinées au prototypage et réalisation d’objets. Ces ateliers entretiennent une vision du monde voisine de celle du logiciel libre. Urbains, ces espaces visent majoritairement tout public désireux de fabriquer un objet pour son propre usage. Certains sont plus orientés vers un public « professionnel » ayant pour optique de fabriquer des objets en vue de les commercialiser par la suite.</a:t>
            </a:r>
          </a:p>
          <a:p>
            <a:pPr marL="342900" indent="-342900">
              <a:buFontTx/>
              <a:buChar char="-"/>
            </a:pPr>
            <a:endParaRPr lang="fr-FR" dirty="0">
              <a:solidFill>
                <a:srgbClr val="2F6392"/>
              </a:solidFill>
              <a:latin typeface="DIN-Regular" pitchFamily="2" charset="0"/>
            </a:endParaRPr>
          </a:p>
        </p:txBody>
      </p:sp>
      <p:pic>
        <p:nvPicPr>
          <p:cNvPr id="4101" name="Picture 5" descr="D:\- EN COURS -\MAISON COMPETENCES\MAISON COMPETENCES cv\img\angle-bleu-clair.png"/>
          <p:cNvPicPr>
            <a:picLocks noChangeAspect="1" noChangeArrowheads="1"/>
          </p:cNvPicPr>
          <p:nvPr/>
        </p:nvPicPr>
        <p:blipFill>
          <a:blip r:embed="rId3" cstate="print"/>
          <a:srcRect/>
          <a:stretch>
            <a:fillRect/>
          </a:stretch>
        </p:blipFill>
        <p:spPr bwMode="auto">
          <a:xfrm rot="16200000">
            <a:off x="7668344" y="548680"/>
            <a:ext cx="899691" cy="899691"/>
          </a:xfrm>
          <a:prstGeom prst="rect">
            <a:avLst/>
          </a:prstGeom>
          <a:noFill/>
        </p:spPr>
      </p:pic>
      <p:sp>
        <p:nvSpPr>
          <p:cNvPr id="2" name="ZoneTexte 1">
            <a:extLst>
              <a:ext uri="{FF2B5EF4-FFF2-40B4-BE49-F238E27FC236}">
                <a16:creationId xmlns:a16="http://schemas.microsoft.com/office/drawing/2014/main" id="{ED175BBA-7EA1-5141-9240-24FA38356C02}"/>
              </a:ext>
            </a:extLst>
          </p:cNvPr>
          <p:cNvSpPr txBox="1"/>
          <p:nvPr/>
        </p:nvSpPr>
        <p:spPr>
          <a:xfrm>
            <a:off x="4788024" y="6309320"/>
            <a:ext cx="3960440" cy="276999"/>
          </a:xfrm>
          <a:prstGeom prst="rect">
            <a:avLst/>
          </a:prstGeom>
          <a:noFill/>
        </p:spPr>
        <p:txBody>
          <a:bodyPr wrap="square" rtlCol="0">
            <a:spAutoFit/>
          </a:bodyPr>
          <a:lstStyle/>
          <a:p>
            <a:r>
              <a:rPr lang="fr-FR" sz="1200" dirty="0">
                <a:solidFill>
                  <a:schemeClr val="bg1"/>
                </a:solidFill>
                <a:latin typeface="DIN" pitchFamily="2" charset="0"/>
              </a:rPr>
              <a:t>Financer son projet entrepreneurial</a:t>
            </a:r>
          </a:p>
        </p:txBody>
      </p:sp>
    </p:spTree>
    <p:extLst>
      <p:ext uri="{BB962C8B-B14F-4D97-AF65-F5344CB8AC3E}">
        <p14:creationId xmlns:p14="http://schemas.microsoft.com/office/powerpoint/2010/main" val="8491486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37000" t="85000" b="-6000"/>
          </a:stretch>
        </a:blipFill>
        <a:effectLst/>
      </p:bgPr>
    </p:bg>
    <p:spTree>
      <p:nvGrpSpPr>
        <p:cNvPr id="1" name=""/>
        <p:cNvGrpSpPr/>
        <p:nvPr/>
      </p:nvGrpSpPr>
      <p:grpSpPr>
        <a:xfrm>
          <a:off x="0" y="0"/>
          <a:ext cx="0" cy="0"/>
          <a:chOff x="0" y="0"/>
          <a:chExt cx="0" cy="0"/>
        </a:xfrm>
      </p:grpSpPr>
      <p:sp>
        <p:nvSpPr>
          <p:cNvPr id="10" name="ZoneTexte 9"/>
          <p:cNvSpPr txBox="1"/>
          <p:nvPr/>
        </p:nvSpPr>
        <p:spPr>
          <a:xfrm>
            <a:off x="755576" y="213695"/>
            <a:ext cx="6912768" cy="784830"/>
          </a:xfrm>
          <a:prstGeom prst="rect">
            <a:avLst/>
          </a:prstGeom>
          <a:noFill/>
        </p:spPr>
        <p:txBody>
          <a:bodyPr wrap="square" rtlCol="0">
            <a:spAutoFit/>
          </a:bodyPr>
          <a:lstStyle/>
          <a:p>
            <a:r>
              <a:rPr lang="fr-FR" sz="4500" dirty="0">
                <a:solidFill>
                  <a:srgbClr val="52ADDD"/>
                </a:solidFill>
                <a:latin typeface="DIN" pitchFamily="2" charset="0"/>
              </a:rPr>
              <a:t>Récapitulatif global </a:t>
            </a:r>
          </a:p>
        </p:txBody>
      </p:sp>
      <p:pic>
        <p:nvPicPr>
          <p:cNvPr id="4101" name="Picture 5" descr="D:\- EN COURS -\MAISON COMPETENCES\MAISON COMPETENCES cv\img\angle-bleu-clair.png"/>
          <p:cNvPicPr>
            <a:picLocks noChangeAspect="1" noChangeArrowheads="1"/>
          </p:cNvPicPr>
          <p:nvPr/>
        </p:nvPicPr>
        <p:blipFill>
          <a:blip r:embed="rId3" cstate="print"/>
          <a:srcRect/>
          <a:stretch>
            <a:fillRect/>
          </a:stretch>
        </p:blipFill>
        <p:spPr bwMode="auto">
          <a:xfrm rot="16200000">
            <a:off x="7668344" y="548680"/>
            <a:ext cx="899691" cy="899691"/>
          </a:xfrm>
          <a:prstGeom prst="rect">
            <a:avLst/>
          </a:prstGeom>
          <a:noFill/>
        </p:spPr>
      </p:pic>
      <p:sp>
        <p:nvSpPr>
          <p:cNvPr id="2" name="ZoneTexte 1">
            <a:extLst>
              <a:ext uri="{FF2B5EF4-FFF2-40B4-BE49-F238E27FC236}">
                <a16:creationId xmlns:a16="http://schemas.microsoft.com/office/drawing/2014/main" id="{ED175BBA-7EA1-5141-9240-24FA38356C02}"/>
              </a:ext>
            </a:extLst>
          </p:cNvPr>
          <p:cNvSpPr txBox="1"/>
          <p:nvPr/>
        </p:nvSpPr>
        <p:spPr>
          <a:xfrm>
            <a:off x="4788024" y="6309320"/>
            <a:ext cx="3960440" cy="276999"/>
          </a:xfrm>
          <a:prstGeom prst="rect">
            <a:avLst/>
          </a:prstGeom>
          <a:noFill/>
        </p:spPr>
        <p:txBody>
          <a:bodyPr wrap="square" rtlCol="0">
            <a:spAutoFit/>
          </a:bodyPr>
          <a:lstStyle/>
          <a:p>
            <a:r>
              <a:rPr lang="fr-FR" sz="1200" dirty="0">
                <a:solidFill>
                  <a:schemeClr val="bg1"/>
                </a:solidFill>
                <a:latin typeface="DIN" pitchFamily="2" charset="0"/>
              </a:rPr>
              <a:t>Financer son projet entrepreneurial</a:t>
            </a:r>
          </a:p>
        </p:txBody>
      </p:sp>
      <p:graphicFrame>
        <p:nvGraphicFramePr>
          <p:cNvPr id="3" name="Tableau 2">
            <a:extLst>
              <a:ext uri="{FF2B5EF4-FFF2-40B4-BE49-F238E27FC236}">
                <a16:creationId xmlns:a16="http://schemas.microsoft.com/office/drawing/2014/main" id="{61C55664-E074-232A-6F8E-8162261BDC4F}"/>
              </a:ext>
            </a:extLst>
          </p:cNvPr>
          <p:cNvGraphicFramePr>
            <a:graphicFrameLocks noGrp="1"/>
          </p:cNvGraphicFramePr>
          <p:nvPr>
            <p:extLst>
              <p:ext uri="{D42A27DB-BD31-4B8C-83A1-F6EECF244321}">
                <p14:modId xmlns:p14="http://schemas.microsoft.com/office/powerpoint/2010/main" val="2339506327"/>
              </p:ext>
            </p:extLst>
          </p:nvPr>
        </p:nvGraphicFramePr>
        <p:xfrm>
          <a:off x="575962" y="998525"/>
          <a:ext cx="7812461" cy="5587793"/>
        </p:xfrm>
        <a:graphic>
          <a:graphicData uri="http://schemas.openxmlformats.org/drawingml/2006/table">
            <a:tbl>
              <a:tblPr firstRow="1" firstCol="1" bandRow="1">
                <a:tableStyleId>{5C22544A-7EE6-4342-B048-85BDC9FD1C3A}</a:tableStyleId>
              </a:tblPr>
              <a:tblGrid>
                <a:gridCol w="853263">
                  <a:extLst>
                    <a:ext uri="{9D8B030D-6E8A-4147-A177-3AD203B41FA5}">
                      <a16:colId xmlns:a16="http://schemas.microsoft.com/office/drawing/2014/main" val="675543990"/>
                    </a:ext>
                  </a:extLst>
                </a:gridCol>
                <a:gridCol w="1078430">
                  <a:extLst>
                    <a:ext uri="{9D8B030D-6E8A-4147-A177-3AD203B41FA5}">
                      <a16:colId xmlns:a16="http://schemas.microsoft.com/office/drawing/2014/main" val="4112538890"/>
                    </a:ext>
                  </a:extLst>
                </a:gridCol>
                <a:gridCol w="1030114">
                  <a:extLst>
                    <a:ext uri="{9D8B030D-6E8A-4147-A177-3AD203B41FA5}">
                      <a16:colId xmlns:a16="http://schemas.microsoft.com/office/drawing/2014/main" val="759700358"/>
                    </a:ext>
                  </a:extLst>
                </a:gridCol>
                <a:gridCol w="1078430">
                  <a:extLst>
                    <a:ext uri="{9D8B030D-6E8A-4147-A177-3AD203B41FA5}">
                      <a16:colId xmlns:a16="http://schemas.microsoft.com/office/drawing/2014/main" val="2607957003"/>
                    </a:ext>
                  </a:extLst>
                </a:gridCol>
                <a:gridCol w="1369231">
                  <a:extLst>
                    <a:ext uri="{9D8B030D-6E8A-4147-A177-3AD203B41FA5}">
                      <a16:colId xmlns:a16="http://schemas.microsoft.com/office/drawing/2014/main" val="378945"/>
                    </a:ext>
                  </a:extLst>
                </a:gridCol>
                <a:gridCol w="1191469">
                  <a:extLst>
                    <a:ext uri="{9D8B030D-6E8A-4147-A177-3AD203B41FA5}">
                      <a16:colId xmlns:a16="http://schemas.microsoft.com/office/drawing/2014/main" val="2413880729"/>
                    </a:ext>
                  </a:extLst>
                </a:gridCol>
                <a:gridCol w="1211524">
                  <a:extLst>
                    <a:ext uri="{9D8B030D-6E8A-4147-A177-3AD203B41FA5}">
                      <a16:colId xmlns:a16="http://schemas.microsoft.com/office/drawing/2014/main" val="2935019690"/>
                    </a:ext>
                  </a:extLst>
                </a:gridCol>
              </a:tblGrid>
              <a:tr h="520000">
                <a:tc>
                  <a:txBody>
                    <a:bodyPr/>
                    <a:lstStyle/>
                    <a:p>
                      <a:pPr algn="just">
                        <a:lnSpc>
                          <a:spcPts val="1400"/>
                        </a:lnSpc>
                      </a:pPr>
                      <a:r>
                        <a:rPr lang="fr-FR" sz="1200">
                          <a:effectLst/>
                        </a:rPr>
                        <a:t>Type</a:t>
                      </a:r>
                      <a:endParaRPr lang="fr-F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ts val="1400"/>
                        </a:lnSpc>
                      </a:pPr>
                      <a:r>
                        <a:rPr lang="fr-FR" sz="1200">
                          <a:effectLst/>
                        </a:rPr>
                        <a:t>Espace de coworking</a:t>
                      </a:r>
                      <a:endParaRPr lang="fr-F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ts val="1400"/>
                        </a:lnSpc>
                      </a:pPr>
                      <a:r>
                        <a:rPr lang="fr-FR" sz="1200">
                          <a:effectLst/>
                        </a:rPr>
                        <a:t>FabLab</a:t>
                      </a:r>
                      <a:endParaRPr lang="fr-F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ts val="1400"/>
                        </a:lnSpc>
                      </a:pPr>
                      <a:r>
                        <a:rPr lang="fr-FR" sz="1200">
                          <a:effectLst/>
                        </a:rPr>
                        <a:t>Incubateur</a:t>
                      </a:r>
                      <a:endParaRPr lang="fr-F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ts val="1400"/>
                        </a:lnSpc>
                      </a:pPr>
                      <a:r>
                        <a:rPr lang="fr-FR" sz="1200">
                          <a:effectLst/>
                        </a:rPr>
                        <a:t>Accélérateur</a:t>
                      </a:r>
                      <a:endParaRPr lang="fr-F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ts val="1400"/>
                        </a:lnSpc>
                      </a:pPr>
                      <a:r>
                        <a:rPr lang="fr-FR" sz="1200">
                          <a:effectLst/>
                        </a:rPr>
                        <a:t>Pépinière</a:t>
                      </a:r>
                      <a:endParaRPr lang="fr-F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ts val="1400"/>
                        </a:lnSpc>
                      </a:pPr>
                      <a:r>
                        <a:rPr lang="fr-FR" sz="1200">
                          <a:effectLst/>
                        </a:rPr>
                        <a:t>Hôtel d’entreprises</a:t>
                      </a:r>
                      <a:endParaRPr lang="fr-F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509650858"/>
                  </a:ext>
                </a:extLst>
              </a:tr>
              <a:tr h="1068398">
                <a:tc>
                  <a:txBody>
                    <a:bodyPr/>
                    <a:lstStyle/>
                    <a:p>
                      <a:pPr>
                        <a:lnSpc>
                          <a:spcPts val="1400"/>
                        </a:lnSpc>
                      </a:pPr>
                      <a:r>
                        <a:rPr lang="fr-FR" sz="1200">
                          <a:effectLst/>
                        </a:rPr>
                        <a:t>Phase du projet à l’entrée</a:t>
                      </a:r>
                      <a:endParaRPr lang="fr-F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ts val="1400"/>
                        </a:lnSpc>
                      </a:pPr>
                      <a:r>
                        <a:rPr lang="fr-FR" sz="1200">
                          <a:effectLst/>
                        </a:rPr>
                        <a:t>- Idée</a:t>
                      </a:r>
                      <a:endParaRPr lang="fr-F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ts val="1400"/>
                        </a:lnSpc>
                      </a:pPr>
                      <a:r>
                        <a:rPr lang="fr-FR" sz="1200">
                          <a:effectLst/>
                        </a:rPr>
                        <a:t>- Idée</a:t>
                      </a:r>
                      <a:endParaRPr lang="fr-F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ts val="1400"/>
                        </a:lnSpc>
                      </a:pPr>
                      <a:r>
                        <a:rPr lang="fr-FR" sz="1200">
                          <a:effectLst/>
                        </a:rPr>
                        <a:t>- Idée formalisée</a:t>
                      </a:r>
                    </a:p>
                    <a:p>
                      <a:pPr>
                        <a:lnSpc>
                          <a:spcPts val="1400"/>
                        </a:lnSpc>
                      </a:pPr>
                      <a:r>
                        <a:rPr lang="fr-FR" sz="1200">
                          <a:effectLst/>
                        </a:rPr>
                        <a:t>- Produit en cours</a:t>
                      </a:r>
                      <a:endParaRPr lang="fr-F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ts val="1400"/>
                        </a:lnSpc>
                      </a:pPr>
                      <a:r>
                        <a:rPr lang="fr-FR" sz="1200">
                          <a:effectLst/>
                        </a:rPr>
                        <a:t>- Produit en cours</a:t>
                      </a:r>
                      <a:endParaRPr lang="fr-F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ts val="1400"/>
                        </a:lnSpc>
                      </a:pPr>
                      <a:r>
                        <a:rPr lang="fr-FR" sz="1200">
                          <a:effectLst/>
                        </a:rPr>
                        <a:t>- Entreprise créée</a:t>
                      </a:r>
                      <a:endParaRPr lang="fr-F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ts val="1400"/>
                        </a:lnSpc>
                      </a:pPr>
                      <a:r>
                        <a:rPr lang="fr-FR" sz="1200">
                          <a:effectLst/>
                        </a:rPr>
                        <a:t>- Entreprise en développement</a:t>
                      </a:r>
                      <a:endParaRPr lang="fr-F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890180108"/>
                  </a:ext>
                </a:extLst>
              </a:tr>
              <a:tr h="1068398">
                <a:tc>
                  <a:txBody>
                    <a:bodyPr/>
                    <a:lstStyle/>
                    <a:p>
                      <a:pPr>
                        <a:lnSpc>
                          <a:spcPts val="1400"/>
                        </a:lnSpc>
                      </a:pPr>
                      <a:r>
                        <a:rPr lang="fr-FR" sz="1200">
                          <a:effectLst/>
                        </a:rPr>
                        <a:t>Phase du projet à la sortie</a:t>
                      </a:r>
                      <a:endParaRPr lang="fr-F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ts val="1400"/>
                        </a:lnSpc>
                      </a:pPr>
                      <a:r>
                        <a:rPr lang="fr-FR" sz="1200">
                          <a:effectLst/>
                        </a:rPr>
                        <a:t>- Idée formalisée</a:t>
                      </a:r>
                    </a:p>
                    <a:p>
                      <a:pPr>
                        <a:lnSpc>
                          <a:spcPts val="1400"/>
                        </a:lnSpc>
                      </a:pPr>
                      <a:r>
                        <a:rPr lang="fr-FR" sz="1200">
                          <a:effectLst/>
                        </a:rPr>
                        <a:t>- Début d’un Business Plan</a:t>
                      </a:r>
                      <a:endParaRPr lang="fr-F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ts val="1400"/>
                        </a:lnSpc>
                      </a:pPr>
                      <a:r>
                        <a:rPr lang="fr-FR" sz="1200">
                          <a:effectLst/>
                        </a:rPr>
                        <a:t>- Prototype</a:t>
                      </a:r>
                      <a:endParaRPr lang="fr-F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ts val="1400"/>
                        </a:lnSpc>
                      </a:pPr>
                      <a:r>
                        <a:rPr lang="fr-FR" sz="1200">
                          <a:effectLst/>
                        </a:rPr>
                        <a:t>- Produit</a:t>
                      </a:r>
                    </a:p>
                    <a:p>
                      <a:pPr>
                        <a:lnSpc>
                          <a:spcPts val="1400"/>
                        </a:lnSpc>
                      </a:pPr>
                      <a:r>
                        <a:rPr lang="fr-FR" sz="1200">
                          <a:effectLst/>
                        </a:rPr>
                        <a:t>- Entreprise créée</a:t>
                      </a:r>
                      <a:endParaRPr lang="fr-F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ts val="1400"/>
                        </a:lnSpc>
                      </a:pPr>
                      <a:r>
                        <a:rPr lang="fr-FR" sz="1200">
                          <a:effectLst/>
                        </a:rPr>
                        <a:t>- Business Plan</a:t>
                      </a:r>
                    </a:p>
                    <a:p>
                      <a:pPr>
                        <a:lnSpc>
                          <a:spcPts val="1400"/>
                        </a:lnSpc>
                      </a:pPr>
                      <a:r>
                        <a:rPr lang="fr-FR" sz="1200">
                          <a:effectLst/>
                        </a:rPr>
                        <a:t>- Présentation à des investisseurs</a:t>
                      </a:r>
                      <a:endParaRPr lang="fr-F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ts val="1400"/>
                        </a:lnSpc>
                      </a:pPr>
                      <a:r>
                        <a:rPr lang="fr-FR" sz="1200">
                          <a:effectLst/>
                        </a:rPr>
                        <a:t>- Entreprise en développement</a:t>
                      </a:r>
                    </a:p>
                    <a:p>
                      <a:pPr>
                        <a:lnSpc>
                          <a:spcPts val="1400"/>
                        </a:lnSpc>
                      </a:pPr>
                      <a:r>
                        <a:rPr lang="fr-FR" sz="1200">
                          <a:effectLst/>
                        </a:rPr>
                        <a:t> </a:t>
                      </a:r>
                      <a:endParaRPr lang="fr-F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ts val="1400"/>
                        </a:lnSpc>
                      </a:pPr>
                      <a:r>
                        <a:rPr lang="fr-FR" sz="1200">
                          <a:effectLst/>
                        </a:rPr>
                        <a:t>- Entreprise en croissance</a:t>
                      </a:r>
                      <a:endParaRPr lang="fr-F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640673842"/>
                  </a:ext>
                </a:extLst>
              </a:tr>
              <a:tr h="1616798">
                <a:tc>
                  <a:txBody>
                    <a:bodyPr/>
                    <a:lstStyle/>
                    <a:p>
                      <a:pPr algn="just">
                        <a:lnSpc>
                          <a:spcPts val="1400"/>
                        </a:lnSpc>
                      </a:pPr>
                      <a:r>
                        <a:rPr lang="fr-FR" sz="1200">
                          <a:effectLst/>
                        </a:rPr>
                        <a:t>Services proposés</a:t>
                      </a:r>
                      <a:endParaRPr lang="fr-F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ts val="1400"/>
                        </a:lnSpc>
                      </a:pPr>
                      <a:r>
                        <a:rPr lang="fr-FR" sz="1200">
                          <a:effectLst/>
                        </a:rPr>
                        <a:t>- Hébergement</a:t>
                      </a:r>
                    </a:p>
                    <a:p>
                      <a:pPr>
                        <a:lnSpc>
                          <a:spcPts val="1400"/>
                        </a:lnSpc>
                      </a:pPr>
                      <a:r>
                        <a:rPr lang="fr-FR" sz="1200">
                          <a:effectLst/>
                        </a:rPr>
                        <a:t>- Travail collaboratif</a:t>
                      </a:r>
                      <a:endParaRPr lang="fr-F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ts val="1400"/>
                        </a:lnSpc>
                      </a:pPr>
                      <a:r>
                        <a:rPr lang="fr-FR" sz="1200">
                          <a:effectLst/>
                        </a:rPr>
                        <a:t>- Accès à des équipements</a:t>
                      </a:r>
                      <a:endParaRPr lang="fr-F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ts val="1400"/>
                        </a:lnSpc>
                      </a:pPr>
                      <a:r>
                        <a:rPr lang="fr-FR" sz="1200">
                          <a:effectLst/>
                        </a:rPr>
                        <a:t>- Hébergement</a:t>
                      </a:r>
                    </a:p>
                    <a:p>
                      <a:pPr>
                        <a:lnSpc>
                          <a:spcPts val="1400"/>
                        </a:lnSpc>
                      </a:pPr>
                      <a:r>
                        <a:rPr lang="fr-FR" sz="1200">
                          <a:effectLst/>
                        </a:rPr>
                        <a:t>- Accompagne-ment régulier</a:t>
                      </a:r>
                    </a:p>
                    <a:p>
                      <a:pPr>
                        <a:lnSpc>
                          <a:spcPts val="1400"/>
                        </a:lnSpc>
                      </a:pPr>
                      <a:r>
                        <a:rPr lang="fr-FR" sz="1200">
                          <a:effectLst/>
                        </a:rPr>
                        <a:t> </a:t>
                      </a:r>
                      <a:endParaRPr lang="fr-F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ts val="1400"/>
                        </a:lnSpc>
                      </a:pPr>
                      <a:r>
                        <a:rPr lang="fr-FR" sz="1200">
                          <a:effectLst/>
                        </a:rPr>
                        <a:t>- Hébergement ou non</a:t>
                      </a:r>
                    </a:p>
                    <a:p>
                      <a:pPr>
                        <a:lnSpc>
                          <a:spcPts val="1400"/>
                        </a:lnSpc>
                      </a:pPr>
                      <a:r>
                        <a:rPr lang="fr-FR" sz="1200">
                          <a:effectLst/>
                        </a:rPr>
                        <a:t>- Accompagnement intensif (mentorat)</a:t>
                      </a:r>
                    </a:p>
                    <a:p>
                      <a:pPr>
                        <a:lnSpc>
                          <a:spcPts val="1400"/>
                        </a:lnSpc>
                      </a:pPr>
                      <a:r>
                        <a:rPr lang="fr-FR" sz="1200">
                          <a:effectLst/>
                        </a:rPr>
                        <a:t>- Aide au « Pitch » investisseurs</a:t>
                      </a:r>
                      <a:endParaRPr lang="fr-F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ts val="1400"/>
                        </a:lnSpc>
                      </a:pPr>
                      <a:r>
                        <a:rPr lang="fr-FR" sz="1200">
                          <a:effectLst/>
                        </a:rPr>
                        <a:t>- Hébergement</a:t>
                      </a:r>
                    </a:p>
                    <a:p>
                      <a:pPr>
                        <a:lnSpc>
                          <a:spcPts val="1400"/>
                        </a:lnSpc>
                      </a:pPr>
                      <a:r>
                        <a:rPr lang="fr-FR" sz="1200">
                          <a:effectLst/>
                        </a:rPr>
                        <a:t>- Accompagne-ment ponctuel</a:t>
                      </a:r>
                      <a:endParaRPr lang="fr-F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ts val="1400"/>
                        </a:lnSpc>
                      </a:pPr>
                      <a:r>
                        <a:rPr lang="fr-FR" sz="1200">
                          <a:effectLst/>
                        </a:rPr>
                        <a:t>- Hébergement</a:t>
                      </a:r>
                    </a:p>
                    <a:p>
                      <a:pPr>
                        <a:lnSpc>
                          <a:spcPts val="1400"/>
                        </a:lnSpc>
                      </a:pPr>
                      <a:r>
                        <a:rPr lang="fr-FR" sz="1200">
                          <a:effectLst/>
                        </a:rPr>
                        <a:t>- Aucun accompagnement</a:t>
                      </a:r>
                      <a:endParaRPr lang="fr-F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616593117"/>
                  </a:ext>
                </a:extLst>
              </a:tr>
              <a:tr h="794199">
                <a:tc>
                  <a:txBody>
                    <a:bodyPr/>
                    <a:lstStyle/>
                    <a:p>
                      <a:pPr algn="just">
                        <a:lnSpc>
                          <a:spcPts val="1400"/>
                        </a:lnSpc>
                      </a:pPr>
                      <a:r>
                        <a:rPr lang="fr-FR" sz="1200">
                          <a:effectLst/>
                        </a:rPr>
                        <a:t>Coûts</a:t>
                      </a:r>
                      <a:endParaRPr lang="fr-F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635">
                        <a:lnSpc>
                          <a:spcPts val="1400"/>
                        </a:lnSpc>
                      </a:pPr>
                      <a:r>
                        <a:rPr lang="fr-FR" sz="1200">
                          <a:effectLst/>
                        </a:rPr>
                        <a:t>- Frais d’utilisation</a:t>
                      </a:r>
                    </a:p>
                    <a:p>
                      <a:pPr marL="635">
                        <a:lnSpc>
                          <a:spcPts val="1400"/>
                        </a:lnSpc>
                      </a:pPr>
                      <a:r>
                        <a:rPr lang="fr-FR" sz="1200">
                          <a:effectLst/>
                        </a:rPr>
                        <a:t>- Abonnement</a:t>
                      </a:r>
                      <a:endParaRPr lang="fr-F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ts val="1400"/>
                        </a:lnSpc>
                      </a:pPr>
                      <a:r>
                        <a:rPr lang="fr-FR" sz="1200">
                          <a:effectLst/>
                        </a:rPr>
                        <a:t>- Gratuit</a:t>
                      </a:r>
                    </a:p>
                    <a:p>
                      <a:pPr>
                        <a:lnSpc>
                          <a:spcPts val="1400"/>
                        </a:lnSpc>
                      </a:pPr>
                      <a:r>
                        <a:rPr lang="fr-FR" sz="1200">
                          <a:effectLst/>
                        </a:rPr>
                        <a:t>- Frais d’admission</a:t>
                      </a:r>
                      <a:endParaRPr lang="fr-F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ts val="1400"/>
                        </a:lnSpc>
                      </a:pPr>
                      <a:r>
                        <a:rPr lang="fr-FR" sz="1200">
                          <a:effectLst/>
                        </a:rPr>
                        <a:t>- Loyer mensuel</a:t>
                      </a:r>
                      <a:endParaRPr lang="fr-F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ts val="1400"/>
                        </a:lnSpc>
                      </a:pPr>
                      <a:r>
                        <a:rPr lang="fr-FR" sz="1200">
                          <a:effectLst/>
                        </a:rPr>
                        <a:t>- Part de capital</a:t>
                      </a:r>
                      <a:endParaRPr lang="fr-F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ts val="1400"/>
                        </a:lnSpc>
                      </a:pPr>
                      <a:r>
                        <a:rPr lang="fr-FR" sz="1200">
                          <a:effectLst/>
                        </a:rPr>
                        <a:t>- Loyer mensuel</a:t>
                      </a:r>
                      <a:endParaRPr lang="fr-F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ts val="1400"/>
                        </a:lnSpc>
                      </a:pPr>
                      <a:r>
                        <a:rPr lang="fr-FR" sz="1200">
                          <a:effectLst/>
                        </a:rPr>
                        <a:t>- Loyer mensuel</a:t>
                      </a:r>
                      <a:endParaRPr lang="fr-F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94358052"/>
                  </a:ext>
                </a:extLst>
              </a:tr>
              <a:tr h="520000">
                <a:tc>
                  <a:txBody>
                    <a:bodyPr/>
                    <a:lstStyle/>
                    <a:p>
                      <a:pPr algn="just">
                        <a:lnSpc>
                          <a:spcPts val="1400"/>
                        </a:lnSpc>
                      </a:pPr>
                      <a:r>
                        <a:rPr lang="fr-FR" sz="1200">
                          <a:effectLst/>
                        </a:rPr>
                        <a:t>Durée</a:t>
                      </a:r>
                      <a:endParaRPr lang="fr-F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ts val="1400"/>
                        </a:lnSpc>
                      </a:pPr>
                      <a:r>
                        <a:rPr lang="fr-FR" sz="1200">
                          <a:effectLst/>
                        </a:rPr>
                        <a:t>- Indéfinie</a:t>
                      </a:r>
                      <a:endParaRPr lang="fr-F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ts val="1400"/>
                        </a:lnSpc>
                      </a:pPr>
                      <a:r>
                        <a:rPr lang="fr-FR" sz="1200">
                          <a:effectLst/>
                        </a:rPr>
                        <a:t>- Indéfinie</a:t>
                      </a:r>
                      <a:endParaRPr lang="fr-F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ts val="1400"/>
                        </a:lnSpc>
                      </a:pPr>
                      <a:r>
                        <a:rPr lang="fr-FR" sz="1200">
                          <a:effectLst/>
                        </a:rPr>
                        <a:t>- 6 mois à 3 ans</a:t>
                      </a:r>
                      <a:endParaRPr lang="fr-F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ts val="1400"/>
                        </a:lnSpc>
                      </a:pPr>
                      <a:r>
                        <a:rPr lang="fr-FR" sz="1200">
                          <a:effectLst/>
                        </a:rPr>
                        <a:t>- 3 à 6 mois</a:t>
                      </a:r>
                      <a:endParaRPr lang="fr-F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ts val="1400"/>
                        </a:lnSpc>
                      </a:pPr>
                      <a:r>
                        <a:rPr lang="fr-FR" sz="1200">
                          <a:effectLst/>
                        </a:rPr>
                        <a:t>- &lt; 4 ans</a:t>
                      </a:r>
                      <a:endParaRPr lang="fr-F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ts val="1400"/>
                        </a:lnSpc>
                      </a:pPr>
                      <a:r>
                        <a:rPr lang="fr-FR" sz="1200" dirty="0">
                          <a:effectLst/>
                        </a:rPr>
                        <a:t>- &gt; 2 ans</a:t>
                      </a:r>
                      <a:endParaRPr lang="fr-FR"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519156945"/>
                  </a:ext>
                </a:extLst>
              </a:tr>
            </a:tbl>
          </a:graphicData>
        </a:graphic>
      </p:graphicFrame>
      <p:sp>
        <p:nvSpPr>
          <p:cNvPr id="4" name="Rectangle 1">
            <a:extLst>
              <a:ext uri="{FF2B5EF4-FFF2-40B4-BE49-F238E27FC236}">
                <a16:creationId xmlns:a16="http://schemas.microsoft.com/office/drawing/2014/main" id="{B875EBD9-7C1F-C806-BB0A-7C1744B63F7D}"/>
              </a:ext>
            </a:extLst>
          </p:cNvPr>
          <p:cNvSpPr>
            <a:spLocks noChangeArrowheads="1"/>
          </p:cNvSpPr>
          <p:nvPr/>
        </p:nvSpPr>
        <p:spPr bwMode="auto">
          <a:xfrm flipV="1">
            <a:off x="-291434" y="1369888"/>
            <a:ext cx="11433209"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fr-FR" altLang="fr-FR" sz="1800" b="0" i="0" u="none" strike="noStrike" cap="none" normalizeH="0" baseline="0">
                <a:ln>
                  <a:noFill/>
                </a:ln>
                <a:solidFill>
                  <a:schemeClr val="tx1"/>
                </a:solidFill>
                <a:effectLst/>
                <a:latin typeface="Arial" panose="020B0604020202020204" pitchFamily="34" charset="0"/>
              </a:rPr>
            </a:br>
            <a:endParaRPr kumimoji="0" lang="fr-FR" altLang="fr-FR"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2008273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r="84000" b="27000"/>
          </a:stretch>
        </a:blipFill>
        <a:effectLst/>
      </p:bgPr>
    </p:bg>
    <p:spTree>
      <p:nvGrpSpPr>
        <p:cNvPr id="1" name=""/>
        <p:cNvGrpSpPr/>
        <p:nvPr/>
      </p:nvGrpSpPr>
      <p:grpSpPr>
        <a:xfrm>
          <a:off x="0" y="0"/>
          <a:ext cx="0" cy="0"/>
          <a:chOff x="0" y="0"/>
          <a:chExt cx="0" cy="0"/>
        </a:xfrm>
      </p:grpSpPr>
      <p:sp>
        <p:nvSpPr>
          <p:cNvPr id="9" name="ZoneTexte 8"/>
          <p:cNvSpPr txBox="1"/>
          <p:nvPr/>
        </p:nvSpPr>
        <p:spPr>
          <a:xfrm>
            <a:off x="4788024" y="6309320"/>
            <a:ext cx="3960440" cy="276999"/>
          </a:xfrm>
          <a:prstGeom prst="rect">
            <a:avLst/>
          </a:prstGeom>
          <a:noFill/>
        </p:spPr>
        <p:txBody>
          <a:bodyPr wrap="square" rtlCol="0">
            <a:spAutoFit/>
          </a:bodyPr>
          <a:lstStyle/>
          <a:p>
            <a:r>
              <a:rPr lang="fr-FR" sz="1200" dirty="0">
                <a:solidFill>
                  <a:srgbClr val="2F6392"/>
                </a:solidFill>
                <a:latin typeface="DIN" pitchFamily="2" charset="0"/>
              </a:rPr>
              <a:t>Financer son projet entrepreneurial</a:t>
            </a:r>
          </a:p>
        </p:txBody>
      </p:sp>
      <p:sp>
        <p:nvSpPr>
          <p:cNvPr id="10" name="ZoneTexte 9"/>
          <p:cNvSpPr txBox="1"/>
          <p:nvPr/>
        </p:nvSpPr>
        <p:spPr>
          <a:xfrm>
            <a:off x="1907704" y="548680"/>
            <a:ext cx="6264696" cy="1477328"/>
          </a:xfrm>
          <a:prstGeom prst="rect">
            <a:avLst/>
          </a:prstGeom>
          <a:noFill/>
        </p:spPr>
        <p:txBody>
          <a:bodyPr wrap="square" rtlCol="0">
            <a:spAutoFit/>
          </a:bodyPr>
          <a:lstStyle/>
          <a:p>
            <a:r>
              <a:rPr lang="fr-FR" sz="4500" dirty="0">
                <a:solidFill>
                  <a:srgbClr val="52ADDD"/>
                </a:solidFill>
                <a:latin typeface="DIN" pitchFamily="2" charset="0"/>
              </a:rPr>
              <a:t>Partie 1 : La logique des documents financiers</a:t>
            </a:r>
          </a:p>
        </p:txBody>
      </p:sp>
      <p:sp>
        <p:nvSpPr>
          <p:cNvPr id="11" name="ZoneTexte 10"/>
          <p:cNvSpPr txBox="1"/>
          <p:nvPr/>
        </p:nvSpPr>
        <p:spPr>
          <a:xfrm>
            <a:off x="2051720" y="1844824"/>
            <a:ext cx="6336704" cy="5324535"/>
          </a:xfrm>
          <a:prstGeom prst="rect">
            <a:avLst/>
          </a:prstGeom>
          <a:noFill/>
        </p:spPr>
        <p:txBody>
          <a:bodyPr wrap="square" rtlCol="0">
            <a:spAutoFit/>
          </a:bodyPr>
          <a:lstStyle/>
          <a:p>
            <a:pPr marL="342900" indent="-342900">
              <a:buFont typeface="Arial" panose="020B0604020202020204" pitchFamily="34" charset="0"/>
              <a:buChar char="•"/>
            </a:pPr>
            <a:endParaRPr lang="fr-FR" sz="2000" dirty="0">
              <a:solidFill>
                <a:srgbClr val="2F6392"/>
              </a:solidFill>
              <a:latin typeface="DIN-Regular" pitchFamily="2" charset="0"/>
            </a:endParaRPr>
          </a:p>
          <a:p>
            <a:pPr marL="342900" indent="-342900">
              <a:buFont typeface="Arial" panose="020B0604020202020204" pitchFamily="34" charset="0"/>
              <a:buChar char="•"/>
            </a:pPr>
            <a:endParaRPr lang="fr-FR" sz="2000" dirty="0">
              <a:solidFill>
                <a:srgbClr val="2F6392"/>
              </a:solidFill>
              <a:latin typeface="DIN-Regular" pitchFamily="2" charset="0"/>
            </a:endParaRPr>
          </a:p>
          <a:p>
            <a:pPr marL="342900" indent="-342900">
              <a:buFont typeface="Arial" panose="020B0604020202020204" pitchFamily="34" charset="0"/>
              <a:buChar char="•"/>
            </a:pPr>
            <a:r>
              <a:rPr lang="fr-FR" sz="2000" b="1" dirty="0">
                <a:solidFill>
                  <a:srgbClr val="2F6392"/>
                </a:solidFill>
                <a:latin typeface="DIN-Regular" pitchFamily="2" charset="0"/>
              </a:rPr>
              <a:t>Le bilan</a:t>
            </a:r>
            <a:r>
              <a:rPr lang="fr-FR" sz="2000" dirty="0">
                <a:solidFill>
                  <a:srgbClr val="2F6392"/>
                </a:solidFill>
                <a:latin typeface="DIN-Regular" pitchFamily="2" charset="0"/>
              </a:rPr>
              <a:t>			</a:t>
            </a:r>
          </a:p>
          <a:p>
            <a:endParaRPr lang="fr-FR" sz="2000" dirty="0">
              <a:solidFill>
                <a:srgbClr val="2F6392"/>
              </a:solidFill>
              <a:latin typeface="DIN-Regular" pitchFamily="2" charset="0"/>
            </a:endParaRPr>
          </a:p>
          <a:p>
            <a:r>
              <a:rPr lang="fr-FR" sz="2000" dirty="0">
                <a:solidFill>
                  <a:srgbClr val="2F6392"/>
                </a:solidFill>
                <a:latin typeface="DIN-Regular" pitchFamily="2" charset="0"/>
              </a:rPr>
              <a:t>=&gt; c’est un stock</a:t>
            </a:r>
          </a:p>
          <a:p>
            <a:pPr marL="342900" indent="-342900">
              <a:buFont typeface="Arial" panose="020B0604020202020204" pitchFamily="34" charset="0"/>
              <a:buChar char="•"/>
            </a:pPr>
            <a:endParaRPr lang="fr-FR" sz="2000" dirty="0">
              <a:solidFill>
                <a:srgbClr val="2F6392"/>
              </a:solidFill>
              <a:latin typeface="DIN-Regular" pitchFamily="2" charset="0"/>
            </a:endParaRPr>
          </a:p>
          <a:p>
            <a:pPr marL="342900" indent="-342900">
              <a:buFont typeface="Arial" panose="020B0604020202020204" pitchFamily="34" charset="0"/>
              <a:buChar char="•"/>
            </a:pPr>
            <a:r>
              <a:rPr lang="fr-FR" sz="2000" b="1" dirty="0">
                <a:solidFill>
                  <a:srgbClr val="2F6392"/>
                </a:solidFill>
                <a:latin typeface="DIN-Regular" pitchFamily="2" charset="0"/>
              </a:rPr>
              <a:t>Le compte de résultat 	</a:t>
            </a:r>
            <a:r>
              <a:rPr lang="fr-FR" sz="2000" dirty="0">
                <a:solidFill>
                  <a:srgbClr val="2F6392"/>
                </a:solidFill>
                <a:latin typeface="DIN-Regular" pitchFamily="2" charset="0"/>
              </a:rPr>
              <a:t>	</a:t>
            </a:r>
          </a:p>
          <a:p>
            <a:endParaRPr lang="fr-FR" sz="2000" dirty="0">
              <a:solidFill>
                <a:srgbClr val="2F6392"/>
              </a:solidFill>
              <a:latin typeface="DIN-Regular" pitchFamily="2" charset="0"/>
            </a:endParaRPr>
          </a:p>
          <a:p>
            <a:r>
              <a:rPr lang="fr-FR" sz="2000" dirty="0">
                <a:solidFill>
                  <a:srgbClr val="2F6392"/>
                </a:solidFill>
                <a:latin typeface="DIN-Regular" pitchFamily="2" charset="0"/>
              </a:rPr>
              <a:t>=&gt; c’est un flux</a:t>
            </a:r>
          </a:p>
          <a:p>
            <a:pPr marL="342900" indent="-342900">
              <a:buFont typeface="Arial" panose="020B0604020202020204" pitchFamily="34" charset="0"/>
              <a:buChar char="•"/>
            </a:pPr>
            <a:endParaRPr lang="fr-FR" sz="2000" dirty="0">
              <a:solidFill>
                <a:srgbClr val="2F6392"/>
              </a:solidFill>
              <a:latin typeface="DIN-Regular" pitchFamily="2" charset="0"/>
            </a:endParaRPr>
          </a:p>
          <a:p>
            <a:pPr marL="342900" indent="-342900">
              <a:buFont typeface="Arial" panose="020B0604020202020204" pitchFamily="34" charset="0"/>
              <a:buChar char="•"/>
            </a:pPr>
            <a:r>
              <a:rPr lang="fr-FR" sz="2000" b="1" dirty="0">
                <a:solidFill>
                  <a:srgbClr val="2F6392"/>
                </a:solidFill>
                <a:latin typeface="DIN-Regular" pitchFamily="2" charset="0"/>
              </a:rPr>
              <a:t>Les cash-flow (tableau des flux de trésorerie)</a:t>
            </a:r>
          </a:p>
          <a:p>
            <a:r>
              <a:rPr lang="fr-FR" sz="2000" dirty="0">
                <a:solidFill>
                  <a:srgbClr val="2F6392"/>
                </a:solidFill>
                <a:latin typeface="DIN-Regular" pitchFamily="2" charset="0"/>
              </a:rPr>
              <a:t> </a:t>
            </a:r>
          </a:p>
          <a:p>
            <a:r>
              <a:rPr lang="fr-FR" sz="2000" dirty="0">
                <a:solidFill>
                  <a:srgbClr val="2F6392"/>
                </a:solidFill>
                <a:latin typeface="DIN-Regular" pitchFamily="2" charset="0"/>
              </a:rPr>
              <a:t>=&gt; c’est une variation de flux</a:t>
            </a:r>
          </a:p>
          <a:p>
            <a:endParaRPr lang="fr-FR" sz="2000" dirty="0">
              <a:solidFill>
                <a:srgbClr val="2F6392"/>
              </a:solidFill>
              <a:latin typeface="DIN-Regular" pitchFamily="2" charset="0"/>
            </a:endParaRPr>
          </a:p>
          <a:p>
            <a:endParaRPr lang="fr-FR" sz="2000" dirty="0">
              <a:solidFill>
                <a:srgbClr val="2F6392"/>
              </a:solidFill>
              <a:latin typeface="DIN-Regular" pitchFamily="2" charset="0"/>
            </a:endParaRPr>
          </a:p>
          <a:p>
            <a:endParaRPr lang="fr-FR" sz="2000" dirty="0">
              <a:solidFill>
                <a:srgbClr val="2F6392"/>
              </a:solidFill>
              <a:latin typeface="DIN-Regular" pitchFamily="2" charset="0"/>
            </a:endParaRPr>
          </a:p>
          <a:p>
            <a:endParaRPr lang="fr-FR" sz="2000" dirty="0">
              <a:solidFill>
                <a:srgbClr val="2F6392"/>
              </a:solidFill>
              <a:latin typeface="DIN-Regular" pitchFamily="2" charset="0"/>
            </a:endParaRPr>
          </a:p>
        </p:txBody>
      </p:sp>
      <p:pic>
        <p:nvPicPr>
          <p:cNvPr id="13" name="Picture 5" descr="D:\- EN COURS -\MAISON COMPETENCES\MAISON COMPETENCES cv\img\angle-bleu-clair.png"/>
          <p:cNvPicPr>
            <a:picLocks noChangeAspect="1" noChangeArrowheads="1"/>
          </p:cNvPicPr>
          <p:nvPr/>
        </p:nvPicPr>
        <p:blipFill>
          <a:blip r:embed="rId3" cstate="print"/>
          <a:srcRect/>
          <a:stretch>
            <a:fillRect/>
          </a:stretch>
        </p:blipFill>
        <p:spPr bwMode="auto">
          <a:xfrm>
            <a:off x="7740352" y="5229200"/>
            <a:ext cx="899691" cy="899691"/>
          </a:xfrm>
          <a:prstGeom prst="rect">
            <a:avLst/>
          </a:prstGeom>
          <a:noFill/>
        </p:spPr>
      </p:pic>
    </p:spTree>
    <p:extLst>
      <p:ext uri="{BB962C8B-B14F-4D97-AF65-F5344CB8AC3E}">
        <p14:creationId xmlns:p14="http://schemas.microsoft.com/office/powerpoint/2010/main" val="9698064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r="84000" b="27000"/>
          </a:stretch>
        </a:blipFill>
        <a:effectLst/>
      </p:bgPr>
    </p:bg>
    <p:spTree>
      <p:nvGrpSpPr>
        <p:cNvPr id="1" name=""/>
        <p:cNvGrpSpPr/>
        <p:nvPr/>
      </p:nvGrpSpPr>
      <p:grpSpPr>
        <a:xfrm>
          <a:off x="0" y="0"/>
          <a:ext cx="0" cy="0"/>
          <a:chOff x="0" y="0"/>
          <a:chExt cx="0" cy="0"/>
        </a:xfrm>
      </p:grpSpPr>
      <p:sp>
        <p:nvSpPr>
          <p:cNvPr id="9" name="ZoneTexte 8"/>
          <p:cNvSpPr txBox="1"/>
          <p:nvPr/>
        </p:nvSpPr>
        <p:spPr>
          <a:xfrm>
            <a:off x="4788024" y="6309320"/>
            <a:ext cx="3960440" cy="276999"/>
          </a:xfrm>
          <a:prstGeom prst="rect">
            <a:avLst/>
          </a:prstGeom>
          <a:noFill/>
        </p:spPr>
        <p:txBody>
          <a:bodyPr wrap="square" rtlCol="0">
            <a:spAutoFit/>
          </a:bodyPr>
          <a:lstStyle/>
          <a:p>
            <a:r>
              <a:rPr lang="fr-FR" sz="1200" dirty="0">
                <a:solidFill>
                  <a:srgbClr val="2F6392"/>
                </a:solidFill>
                <a:latin typeface="DIN" pitchFamily="2" charset="0"/>
              </a:rPr>
              <a:t>Financer son projet entrepreneurial</a:t>
            </a:r>
          </a:p>
        </p:txBody>
      </p:sp>
      <p:sp>
        <p:nvSpPr>
          <p:cNvPr id="10" name="ZoneTexte 9"/>
          <p:cNvSpPr txBox="1"/>
          <p:nvPr/>
        </p:nvSpPr>
        <p:spPr>
          <a:xfrm>
            <a:off x="1907704" y="548680"/>
            <a:ext cx="6264696" cy="784830"/>
          </a:xfrm>
          <a:prstGeom prst="rect">
            <a:avLst/>
          </a:prstGeom>
          <a:noFill/>
        </p:spPr>
        <p:txBody>
          <a:bodyPr wrap="square" rtlCol="0">
            <a:spAutoFit/>
          </a:bodyPr>
          <a:lstStyle/>
          <a:p>
            <a:r>
              <a:rPr lang="fr-FR" sz="4500" dirty="0">
                <a:solidFill>
                  <a:srgbClr val="52ADDD"/>
                </a:solidFill>
                <a:latin typeface="DIN" pitchFamily="2" charset="0"/>
              </a:rPr>
              <a:t>Partie 2 : Le financement</a:t>
            </a:r>
          </a:p>
        </p:txBody>
      </p:sp>
      <p:sp>
        <p:nvSpPr>
          <p:cNvPr id="11" name="ZoneTexte 10"/>
          <p:cNvSpPr txBox="1"/>
          <p:nvPr/>
        </p:nvSpPr>
        <p:spPr>
          <a:xfrm>
            <a:off x="2051720" y="1268760"/>
            <a:ext cx="6336704" cy="5324535"/>
          </a:xfrm>
          <a:prstGeom prst="rect">
            <a:avLst/>
          </a:prstGeom>
          <a:noFill/>
        </p:spPr>
        <p:txBody>
          <a:bodyPr wrap="square" rtlCol="0">
            <a:spAutoFit/>
          </a:bodyPr>
          <a:lstStyle/>
          <a:p>
            <a:r>
              <a:rPr lang="fr-FR" sz="2000" dirty="0">
                <a:solidFill>
                  <a:srgbClr val="2F6392"/>
                </a:solidFill>
                <a:latin typeface="DIN-Regular" pitchFamily="2" charset="0"/>
              </a:rPr>
              <a:t>Un financement : </a:t>
            </a:r>
          </a:p>
          <a:p>
            <a:endParaRPr lang="fr-FR" sz="2000" dirty="0">
              <a:solidFill>
                <a:srgbClr val="2F6392"/>
              </a:solidFill>
              <a:latin typeface="DIN-Regular" pitchFamily="2" charset="0"/>
            </a:endParaRPr>
          </a:p>
          <a:p>
            <a:pPr marL="342900" indent="-342900">
              <a:buFont typeface="Arial" panose="020B0604020202020204" pitchFamily="34" charset="0"/>
              <a:buChar char="•"/>
            </a:pPr>
            <a:r>
              <a:rPr lang="fr-FR" sz="2000" dirty="0">
                <a:solidFill>
                  <a:srgbClr val="2F6392"/>
                </a:solidFill>
                <a:latin typeface="DIN-Regular" pitchFamily="2" charset="0"/>
              </a:rPr>
              <a:t>c’est l’apport en liquidité mais également l’apport en compétences</a:t>
            </a:r>
          </a:p>
          <a:p>
            <a:endParaRPr lang="fr-FR" sz="2000" dirty="0">
              <a:solidFill>
                <a:srgbClr val="2F6392"/>
              </a:solidFill>
              <a:latin typeface="DIN-Regular" pitchFamily="2" charset="0"/>
            </a:endParaRPr>
          </a:p>
          <a:p>
            <a:r>
              <a:rPr lang="fr-FR" sz="2000" b="1" i="1" dirty="0">
                <a:solidFill>
                  <a:srgbClr val="2F6392"/>
                </a:solidFill>
                <a:latin typeface="DIN-Regular" pitchFamily="2" charset="0"/>
              </a:rPr>
              <a:t>Corollaire</a:t>
            </a:r>
          </a:p>
          <a:p>
            <a:endParaRPr lang="fr-FR" sz="2000" dirty="0">
              <a:solidFill>
                <a:srgbClr val="2F6392"/>
              </a:solidFill>
              <a:latin typeface="DIN-Regular" pitchFamily="2" charset="0"/>
            </a:endParaRPr>
          </a:p>
          <a:p>
            <a:pPr marL="342900" indent="-342900">
              <a:buFont typeface="Arial" panose="020B0604020202020204" pitchFamily="34" charset="0"/>
              <a:buChar char="•"/>
            </a:pPr>
            <a:r>
              <a:rPr lang="fr-FR" sz="2000" dirty="0">
                <a:solidFill>
                  <a:srgbClr val="2F6392"/>
                </a:solidFill>
                <a:latin typeface="DIN-Regular" pitchFamily="2" charset="0"/>
              </a:rPr>
              <a:t>la recherche de financement ne se limite pas à de l’argent vs identifier les compétences/savoirs/réseaux qu’on souhaite obtenir avec cet argent. Donc bien identifier son interlocuteur notamment si il est « hands on » ou « hands off »</a:t>
            </a:r>
          </a:p>
          <a:p>
            <a:pPr marL="342900" indent="-342900">
              <a:buFont typeface="Arial" panose="020B0604020202020204" pitchFamily="34" charset="0"/>
              <a:buChar char="•"/>
            </a:pPr>
            <a:endParaRPr lang="fr-FR" sz="2000" dirty="0">
              <a:solidFill>
                <a:srgbClr val="2F6392"/>
              </a:solidFill>
              <a:latin typeface="DIN-Regular" pitchFamily="2" charset="0"/>
            </a:endParaRPr>
          </a:p>
          <a:p>
            <a:endParaRPr lang="fr-FR" sz="2000" dirty="0">
              <a:solidFill>
                <a:srgbClr val="2F6392"/>
              </a:solidFill>
              <a:latin typeface="DIN-Regular" pitchFamily="2" charset="0"/>
            </a:endParaRPr>
          </a:p>
          <a:p>
            <a:endParaRPr lang="fr-FR" sz="2000" dirty="0">
              <a:solidFill>
                <a:srgbClr val="2F6392"/>
              </a:solidFill>
              <a:latin typeface="DIN-Regular" pitchFamily="2" charset="0"/>
            </a:endParaRPr>
          </a:p>
          <a:p>
            <a:endParaRPr lang="fr-FR" sz="2000" dirty="0">
              <a:solidFill>
                <a:srgbClr val="2F6392"/>
              </a:solidFill>
              <a:latin typeface="DIN-Regular" pitchFamily="2" charset="0"/>
            </a:endParaRPr>
          </a:p>
          <a:p>
            <a:endParaRPr lang="fr-FR" sz="2000" dirty="0">
              <a:solidFill>
                <a:srgbClr val="2F6392"/>
              </a:solidFill>
              <a:latin typeface="DIN-Regular" pitchFamily="2" charset="0"/>
            </a:endParaRPr>
          </a:p>
        </p:txBody>
      </p:sp>
      <p:pic>
        <p:nvPicPr>
          <p:cNvPr id="13" name="Picture 5" descr="D:\- EN COURS -\MAISON COMPETENCES\MAISON COMPETENCES cv\img\angle-bleu-clair.png"/>
          <p:cNvPicPr>
            <a:picLocks noChangeAspect="1" noChangeArrowheads="1"/>
          </p:cNvPicPr>
          <p:nvPr/>
        </p:nvPicPr>
        <p:blipFill>
          <a:blip r:embed="rId3" cstate="print"/>
          <a:srcRect/>
          <a:stretch>
            <a:fillRect/>
          </a:stretch>
        </p:blipFill>
        <p:spPr bwMode="auto">
          <a:xfrm>
            <a:off x="7740352" y="5229200"/>
            <a:ext cx="899691" cy="899691"/>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r="84000" b="27000"/>
          </a:stretch>
        </a:blipFill>
        <a:effectLst/>
      </p:bgPr>
    </p:bg>
    <p:spTree>
      <p:nvGrpSpPr>
        <p:cNvPr id="1" name=""/>
        <p:cNvGrpSpPr/>
        <p:nvPr/>
      </p:nvGrpSpPr>
      <p:grpSpPr>
        <a:xfrm>
          <a:off x="0" y="0"/>
          <a:ext cx="0" cy="0"/>
          <a:chOff x="0" y="0"/>
          <a:chExt cx="0" cy="0"/>
        </a:xfrm>
      </p:grpSpPr>
      <p:sp>
        <p:nvSpPr>
          <p:cNvPr id="10" name="ZoneTexte 9"/>
          <p:cNvSpPr txBox="1"/>
          <p:nvPr/>
        </p:nvSpPr>
        <p:spPr>
          <a:xfrm>
            <a:off x="1907704" y="548680"/>
            <a:ext cx="6264696" cy="784830"/>
          </a:xfrm>
          <a:prstGeom prst="rect">
            <a:avLst/>
          </a:prstGeom>
          <a:noFill/>
        </p:spPr>
        <p:txBody>
          <a:bodyPr wrap="square" rtlCol="0">
            <a:spAutoFit/>
          </a:bodyPr>
          <a:lstStyle/>
          <a:p>
            <a:r>
              <a:rPr lang="fr-FR" sz="4500" dirty="0">
                <a:solidFill>
                  <a:srgbClr val="52ADDD"/>
                </a:solidFill>
                <a:latin typeface="DIN" pitchFamily="2" charset="0"/>
              </a:rPr>
              <a:t>Quelques notions</a:t>
            </a:r>
          </a:p>
        </p:txBody>
      </p:sp>
      <p:sp>
        <p:nvSpPr>
          <p:cNvPr id="11" name="ZoneTexte 10"/>
          <p:cNvSpPr txBox="1"/>
          <p:nvPr/>
        </p:nvSpPr>
        <p:spPr>
          <a:xfrm>
            <a:off x="2051720" y="1484784"/>
            <a:ext cx="6336704" cy="6247864"/>
          </a:xfrm>
          <a:prstGeom prst="rect">
            <a:avLst/>
          </a:prstGeom>
          <a:noFill/>
        </p:spPr>
        <p:txBody>
          <a:bodyPr wrap="square" rtlCol="0">
            <a:spAutoFit/>
          </a:bodyPr>
          <a:lstStyle/>
          <a:p>
            <a:r>
              <a:rPr lang="fr-FR" sz="2000" b="1" dirty="0">
                <a:solidFill>
                  <a:srgbClr val="2F6392"/>
                </a:solidFill>
                <a:latin typeface="DIN-Regular" pitchFamily="2" charset="0"/>
              </a:rPr>
              <a:t>2 familles de financement : </a:t>
            </a:r>
          </a:p>
          <a:p>
            <a:endParaRPr lang="fr-FR" sz="2000" b="1" dirty="0">
              <a:solidFill>
                <a:srgbClr val="2F6392"/>
              </a:solidFill>
              <a:latin typeface="DIN-Regular" pitchFamily="2" charset="0"/>
            </a:endParaRPr>
          </a:p>
          <a:p>
            <a:r>
              <a:rPr lang="fr-FR" sz="2000" b="1" dirty="0">
                <a:solidFill>
                  <a:srgbClr val="2F6392"/>
                </a:solidFill>
                <a:latin typeface="DIN-Regular" pitchFamily="2" charset="0"/>
              </a:rPr>
              <a:t>Un financement non dilutif </a:t>
            </a:r>
            <a:r>
              <a:rPr lang="fr-FR" sz="2000" dirty="0">
                <a:solidFill>
                  <a:srgbClr val="2F6392"/>
                </a:solidFill>
                <a:latin typeface="DIN-Regular" pitchFamily="2" charset="0"/>
              </a:rPr>
              <a:t>: c’est un financement qui ne touche pas au capital social de l’entreprise. </a:t>
            </a:r>
          </a:p>
          <a:p>
            <a:endParaRPr lang="fr-FR" sz="2000" dirty="0">
              <a:solidFill>
                <a:srgbClr val="2F6392"/>
              </a:solidFill>
              <a:latin typeface="DIN-Regular" pitchFamily="2" charset="0"/>
            </a:endParaRPr>
          </a:p>
          <a:p>
            <a:pPr marL="342900" indent="-342900">
              <a:buFont typeface="Arial" panose="020B0604020202020204" pitchFamily="34" charset="0"/>
              <a:buChar char="•"/>
            </a:pPr>
            <a:r>
              <a:rPr lang="fr-FR" sz="2000" dirty="0">
                <a:solidFill>
                  <a:srgbClr val="2F6392"/>
                </a:solidFill>
                <a:latin typeface="DIN-Regular" pitchFamily="2" charset="0"/>
              </a:rPr>
              <a:t>Ex : des aides publiques, des subventions, un prêt d’honneur, des prêts bancaires, un prêt obligataire « sec », etc. </a:t>
            </a:r>
          </a:p>
          <a:p>
            <a:endParaRPr lang="fr-FR" sz="2000" dirty="0">
              <a:solidFill>
                <a:srgbClr val="2F6392"/>
              </a:solidFill>
              <a:latin typeface="DIN-Regular" pitchFamily="2" charset="0"/>
            </a:endParaRPr>
          </a:p>
          <a:p>
            <a:r>
              <a:rPr lang="fr-FR" sz="2000" b="1" dirty="0">
                <a:solidFill>
                  <a:srgbClr val="2F6392"/>
                </a:solidFill>
                <a:latin typeface="DIN-Regular" pitchFamily="2" charset="0"/>
              </a:rPr>
              <a:t>Un financement dilutif </a:t>
            </a:r>
            <a:r>
              <a:rPr lang="fr-FR" sz="2000" dirty="0">
                <a:solidFill>
                  <a:srgbClr val="2F6392"/>
                </a:solidFill>
                <a:latin typeface="DIN-Regular" pitchFamily="2" charset="0"/>
              </a:rPr>
              <a:t>: c’est un financement qui va modifier immédiatement ou à terme, le capital social de l’entreprise. </a:t>
            </a:r>
          </a:p>
          <a:p>
            <a:endParaRPr lang="fr-FR" sz="2000" dirty="0">
              <a:solidFill>
                <a:srgbClr val="2F6392"/>
              </a:solidFill>
              <a:latin typeface="DIN-Regular" pitchFamily="2" charset="0"/>
            </a:endParaRPr>
          </a:p>
          <a:p>
            <a:pPr marL="342900" indent="-342900">
              <a:buFont typeface="Arial" panose="020B0604020202020204" pitchFamily="34" charset="0"/>
              <a:buChar char="•"/>
            </a:pPr>
            <a:r>
              <a:rPr lang="fr-FR" sz="2000" dirty="0">
                <a:solidFill>
                  <a:srgbClr val="2F6392"/>
                </a:solidFill>
                <a:latin typeface="DIN-Regular" pitchFamily="2" charset="0"/>
              </a:rPr>
              <a:t>Ex : une augmentation de capital, l’émission de Bon de Souscription de Parts de Créateur d’Entreprise (BSPCE), l’émission de Bon Souscription d’Action (BSA), etc.</a:t>
            </a:r>
          </a:p>
          <a:p>
            <a:endParaRPr lang="fr-FR" sz="2000" dirty="0">
              <a:solidFill>
                <a:srgbClr val="2F6392"/>
              </a:solidFill>
              <a:latin typeface="DIN-Regular" pitchFamily="2" charset="0"/>
            </a:endParaRPr>
          </a:p>
          <a:p>
            <a:endParaRPr lang="fr-FR" sz="2000" dirty="0">
              <a:solidFill>
                <a:srgbClr val="2F6392"/>
              </a:solidFill>
              <a:latin typeface="DIN-Regular" pitchFamily="2" charset="0"/>
            </a:endParaRPr>
          </a:p>
          <a:p>
            <a:endParaRPr lang="fr-FR" sz="2000" dirty="0">
              <a:solidFill>
                <a:srgbClr val="2F6392"/>
              </a:solidFill>
              <a:latin typeface="DIN-Regular" pitchFamily="2" charset="0"/>
            </a:endParaRPr>
          </a:p>
          <a:p>
            <a:endParaRPr lang="fr-FR" sz="2000" dirty="0">
              <a:solidFill>
                <a:srgbClr val="2F6392"/>
              </a:solidFill>
              <a:latin typeface="DIN-Regular" pitchFamily="2" charset="0"/>
            </a:endParaRPr>
          </a:p>
        </p:txBody>
      </p:sp>
      <p:pic>
        <p:nvPicPr>
          <p:cNvPr id="13" name="Picture 5" descr="D:\- EN COURS -\MAISON COMPETENCES\MAISON COMPETENCES cv\img\angle-bleu-clair.png"/>
          <p:cNvPicPr>
            <a:picLocks noChangeAspect="1" noChangeArrowheads="1"/>
          </p:cNvPicPr>
          <p:nvPr/>
        </p:nvPicPr>
        <p:blipFill>
          <a:blip r:embed="rId3" cstate="print"/>
          <a:srcRect/>
          <a:stretch>
            <a:fillRect/>
          </a:stretch>
        </p:blipFill>
        <p:spPr bwMode="auto">
          <a:xfrm>
            <a:off x="7740352" y="5229200"/>
            <a:ext cx="899691" cy="899691"/>
          </a:xfrm>
          <a:prstGeom prst="rect">
            <a:avLst/>
          </a:prstGeom>
          <a:noFill/>
        </p:spPr>
      </p:pic>
      <p:sp>
        <p:nvSpPr>
          <p:cNvPr id="2" name="ZoneTexte 1">
            <a:extLst>
              <a:ext uri="{FF2B5EF4-FFF2-40B4-BE49-F238E27FC236}">
                <a16:creationId xmlns:a16="http://schemas.microsoft.com/office/drawing/2014/main" id="{C3B87AB8-A914-147B-CEBC-C8DA7C67E77D}"/>
              </a:ext>
            </a:extLst>
          </p:cNvPr>
          <p:cNvSpPr txBox="1"/>
          <p:nvPr/>
        </p:nvSpPr>
        <p:spPr>
          <a:xfrm>
            <a:off x="6569330" y="6515271"/>
            <a:ext cx="3960440" cy="276999"/>
          </a:xfrm>
          <a:prstGeom prst="rect">
            <a:avLst/>
          </a:prstGeom>
          <a:noFill/>
        </p:spPr>
        <p:txBody>
          <a:bodyPr wrap="square" rtlCol="0">
            <a:spAutoFit/>
          </a:bodyPr>
          <a:lstStyle/>
          <a:p>
            <a:r>
              <a:rPr lang="fr-FR" sz="1200" dirty="0">
                <a:solidFill>
                  <a:srgbClr val="2F6392"/>
                </a:solidFill>
                <a:latin typeface="DIN" pitchFamily="2" charset="0"/>
              </a:rPr>
              <a:t>Financer son projet entrepreneurial</a:t>
            </a:r>
          </a:p>
        </p:txBody>
      </p:sp>
    </p:spTree>
    <p:extLst>
      <p:ext uri="{BB962C8B-B14F-4D97-AF65-F5344CB8AC3E}">
        <p14:creationId xmlns:p14="http://schemas.microsoft.com/office/powerpoint/2010/main" val="3213007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r="84000" b="27000"/>
          </a:stretch>
        </a:blipFill>
        <a:effectLst/>
      </p:bgPr>
    </p:bg>
    <p:spTree>
      <p:nvGrpSpPr>
        <p:cNvPr id="1" name=""/>
        <p:cNvGrpSpPr/>
        <p:nvPr/>
      </p:nvGrpSpPr>
      <p:grpSpPr>
        <a:xfrm>
          <a:off x="0" y="0"/>
          <a:ext cx="0" cy="0"/>
          <a:chOff x="0" y="0"/>
          <a:chExt cx="0" cy="0"/>
        </a:xfrm>
      </p:grpSpPr>
      <p:sp>
        <p:nvSpPr>
          <p:cNvPr id="10" name="ZoneTexte 9"/>
          <p:cNvSpPr txBox="1"/>
          <p:nvPr/>
        </p:nvSpPr>
        <p:spPr>
          <a:xfrm>
            <a:off x="1907704" y="548680"/>
            <a:ext cx="6264696" cy="784830"/>
          </a:xfrm>
          <a:prstGeom prst="rect">
            <a:avLst/>
          </a:prstGeom>
          <a:noFill/>
        </p:spPr>
        <p:txBody>
          <a:bodyPr wrap="square" rtlCol="0">
            <a:spAutoFit/>
          </a:bodyPr>
          <a:lstStyle/>
          <a:p>
            <a:r>
              <a:rPr lang="fr-FR" sz="4500" dirty="0">
                <a:solidFill>
                  <a:srgbClr val="52ADDD"/>
                </a:solidFill>
                <a:latin typeface="DIN" pitchFamily="2" charset="0"/>
              </a:rPr>
              <a:t>Quelques notions</a:t>
            </a:r>
          </a:p>
        </p:txBody>
      </p:sp>
      <p:sp>
        <p:nvSpPr>
          <p:cNvPr id="11" name="ZoneTexte 10"/>
          <p:cNvSpPr txBox="1"/>
          <p:nvPr/>
        </p:nvSpPr>
        <p:spPr>
          <a:xfrm>
            <a:off x="2051720" y="1484784"/>
            <a:ext cx="6336704" cy="400110"/>
          </a:xfrm>
          <a:prstGeom prst="rect">
            <a:avLst/>
          </a:prstGeom>
          <a:noFill/>
        </p:spPr>
        <p:txBody>
          <a:bodyPr wrap="square" rtlCol="0">
            <a:spAutoFit/>
          </a:bodyPr>
          <a:lstStyle/>
          <a:p>
            <a:r>
              <a:rPr lang="fr-FR" sz="2000" i="1" dirty="0">
                <a:solidFill>
                  <a:srgbClr val="2F6392"/>
                </a:solidFill>
                <a:latin typeface="DIN-Regular" pitchFamily="2" charset="0"/>
              </a:rPr>
              <a:t>Visuellement sous la forme du Bilan d’entreprise</a:t>
            </a:r>
          </a:p>
        </p:txBody>
      </p:sp>
      <p:pic>
        <p:nvPicPr>
          <p:cNvPr id="13" name="Picture 5" descr="D:\- EN COURS -\MAISON COMPETENCES\MAISON COMPETENCES cv\img\angle-bleu-clair.png"/>
          <p:cNvPicPr>
            <a:picLocks noChangeAspect="1" noChangeArrowheads="1"/>
          </p:cNvPicPr>
          <p:nvPr/>
        </p:nvPicPr>
        <p:blipFill>
          <a:blip r:embed="rId3" cstate="print"/>
          <a:srcRect/>
          <a:stretch>
            <a:fillRect/>
          </a:stretch>
        </p:blipFill>
        <p:spPr bwMode="auto">
          <a:xfrm>
            <a:off x="7938578" y="5493410"/>
            <a:ext cx="899691" cy="899691"/>
          </a:xfrm>
          <a:prstGeom prst="rect">
            <a:avLst/>
          </a:prstGeom>
          <a:noFill/>
        </p:spPr>
      </p:pic>
      <p:sp>
        <p:nvSpPr>
          <p:cNvPr id="2" name="Rectangle 1">
            <a:extLst>
              <a:ext uri="{FF2B5EF4-FFF2-40B4-BE49-F238E27FC236}">
                <a16:creationId xmlns:a16="http://schemas.microsoft.com/office/drawing/2014/main" id="{4F20D63D-D5A8-9D4F-967A-FFDB3BFDF277}"/>
              </a:ext>
            </a:extLst>
          </p:cNvPr>
          <p:cNvSpPr/>
          <p:nvPr/>
        </p:nvSpPr>
        <p:spPr>
          <a:xfrm>
            <a:off x="1907704" y="2561194"/>
            <a:ext cx="2304256" cy="309634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7">
            <a:extLst>
              <a:ext uri="{FF2B5EF4-FFF2-40B4-BE49-F238E27FC236}">
                <a16:creationId xmlns:a16="http://schemas.microsoft.com/office/drawing/2014/main" id="{0AA1601D-EABD-C543-8130-E9BB4C4A9014}"/>
              </a:ext>
            </a:extLst>
          </p:cNvPr>
          <p:cNvSpPr/>
          <p:nvPr/>
        </p:nvSpPr>
        <p:spPr>
          <a:xfrm>
            <a:off x="4211960" y="2561194"/>
            <a:ext cx="2304256" cy="309634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4" name="Connecteur droit 3">
            <a:extLst>
              <a:ext uri="{FF2B5EF4-FFF2-40B4-BE49-F238E27FC236}">
                <a16:creationId xmlns:a16="http://schemas.microsoft.com/office/drawing/2014/main" id="{2F7168B2-9566-DB4C-99D4-CAE5CC64B571}"/>
              </a:ext>
            </a:extLst>
          </p:cNvPr>
          <p:cNvCxnSpPr>
            <a:cxnSpLocks/>
          </p:cNvCxnSpPr>
          <p:nvPr/>
        </p:nvCxnSpPr>
        <p:spPr>
          <a:xfrm>
            <a:off x="4211960" y="4001354"/>
            <a:ext cx="2304256" cy="0"/>
          </a:xfrm>
          <a:prstGeom prst="line">
            <a:avLst/>
          </a:prstGeom>
          <a:ln w="317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2" name="Connecteur droit 11">
            <a:extLst>
              <a:ext uri="{FF2B5EF4-FFF2-40B4-BE49-F238E27FC236}">
                <a16:creationId xmlns:a16="http://schemas.microsoft.com/office/drawing/2014/main" id="{E4898E7A-3028-6E41-AD12-579F4C581239}"/>
              </a:ext>
            </a:extLst>
          </p:cNvPr>
          <p:cNvCxnSpPr>
            <a:cxnSpLocks/>
          </p:cNvCxnSpPr>
          <p:nvPr/>
        </p:nvCxnSpPr>
        <p:spPr>
          <a:xfrm>
            <a:off x="1907704" y="4001354"/>
            <a:ext cx="2304256" cy="0"/>
          </a:xfrm>
          <a:prstGeom prst="line">
            <a:avLst/>
          </a:prstGeom>
          <a:ln w="31750">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ZoneTexte 13">
            <a:extLst>
              <a:ext uri="{FF2B5EF4-FFF2-40B4-BE49-F238E27FC236}">
                <a16:creationId xmlns:a16="http://schemas.microsoft.com/office/drawing/2014/main" id="{0EB8096A-B263-7140-AA65-E03EE788503B}"/>
              </a:ext>
            </a:extLst>
          </p:cNvPr>
          <p:cNvSpPr txBox="1"/>
          <p:nvPr/>
        </p:nvSpPr>
        <p:spPr>
          <a:xfrm>
            <a:off x="2627784" y="2003881"/>
            <a:ext cx="720080" cy="400110"/>
          </a:xfrm>
          <a:prstGeom prst="rect">
            <a:avLst/>
          </a:prstGeom>
          <a:noFill/>
        </p:spPr>
        <p:txBody>
          <a:bodyPr wrap="square" rtlCol="0">
            <a:spAutoFit/>
          </a:bodyPr>
          <a:lstStyle/>
          <a:p>
            <a:r>
              <a:rPr lang="fr-FR" sz="2000" i="1" dirty="0">
                <a:solidFill>
                  <a:srgbClr val="2F6392"/>
                </a:solidFill>
                <a:latin typeface="DIN-Regular" pitchFamily="2" charset="0"/>
              </a:rPr>
              <a:t>Actif</a:t>
            </a:r>
          </a:p>
        </p:txBody>
      </p:sp>
      <p:sp>
        <p:nvSpPr>
          <p:cNvPr id="15" name="ZoneTexte 14">
            <a:extLst>
              <a:ext uri="{FF2B5EF4-FFF2-40B4-BE49-F238E27FC236}">
                <a16:creationId xmlns:a16="http://schemas.microsoft.com/office/drawing/2014/main" id="{78BA73C7-6E41-714F-ABB3-BED9417485C4}"/>
              </a:ext>
            </a:extLst>
          </p:cNvPr>
          <p:cNvSpPr txBox="1"/>
          <p:nvPr/>
        </p:nvSpPr>
        <p:spPr>
          <a:xfrm>
            <a:off x="5004048" y="1988840"/>
            <a:ext cx="936104" cy="400110"/>
          </a:xfrm>
          <a:prstGeom prst="rect">
            <a:avLst/>
          </a:prstGeom>
          <a:noFill/>
        </p:spPr>
        <p:txBody>
          <a:bodyPr wrap="square" rtlCol="0">
            <a:spAutoFit/>
          </a:bodyPr>
          <a:lstStyle/>
          <a:p>
            <a:r>
              <a:rPr lang="fr-FR" sz="2000" i="1" dirty="0">
                <a:solidFill>
                  <a:srgbClr val="2F6392"/>
                </a:solidFill>
                <a:latin typeface="DIN-Regular" pitchFamily="2" charset="0"/>
              </a:rPr>
              <a:t>Passif</a:t>
            </a:r>
          </a:p>
        </p:txBody>
      </p:sp>
      <p:sp>
        <p:nvSpPr>
          <p:cNvPr id="16" name="ZoneTexte 15">
            <a:extLst>
              <a:ext uri="{FF2B5EF4-FFF2-40B4-BE49-F238E27FC236}">
                <a16:creationId xmlns:a16="http://schemas.microsoft.com/office/drawing/2014/main" id="{D6B1DB03-D5A1-7C4D-B4B3-59D2F898C69F}"/>
              </a:ext>
            </a:extLst>
          </p:cNvPr>
          <p:cNvSpPr txBox="1"/>
          <p:nvPr/>
        </p:nvSpPr>
        <p:spPr>
          <a:xfrm>
            <a:off x="2123728" y="3058027"/>
            <a:ext cx="2088232" cy="400110"/>
          </a:xfrm>
          <a:prstGeom prst="rect">
            <a:avLst/>
          </a:prstGeom>
          <a:noFill/>
        </p:spPr>
        <p:txBody>
          <a:bodyPr wrap="square" rtlCol="0">
            <a:spAutoFit/>
          </a:bodyPr>
          <a:lstStyle/>
          <a:p>
            <a:r>
              <a:rPr lang="fr-FR" sz="2000" i="1" dirty="0">
                <a:solidFill>
                  <a:srgbClr val="2F6392"/>
                </a:solidFill>
                <a:latin typeface="DIN-Regular" pitchFamily="2" charset="0"/>
              </a:rPr>
              <a:t>Immobilisations</a:t>
            </a:r>
          </a:p>
        </p:txBody>
      </p:sp>
      <p:sp>
        <p:nvSpPr>
          <p:cNvPr id="17" name="ZoneTexte 16">
            <a:extLst>
              <a:ext uri="{FF2B5EF4-FFF2-40B4-BE49-F238E27FC236}">
                <a16:creationId xmlns:a16="http://schemas.microsoft.com/office/drawing/2014/main" id="{E4D93703-4E84-BE4C-99BD-F35F0DD64514}"/>
              </a:ext>
            </a:extLst>
          </p:cNvPr>
          <p:cNvSpPr txBox="1"/>
          <p:nvPr/>
        </p:nvSpPr>
        <p:spPr>
          <a:xfrm>
            <a:off x="2231740" y="4619397"/>
            <a:ext cx="2088232" cy="400110"/>
          </a:xfrm>
          <a:prstGeom prst="rect">
            <a:avLst/>
          </a:prstGeom>
          <a:noFill/>
        </p:spPr>
        <p:txBody>
          <a:bodyPr wrap="square" rtlCol="0">
            <a:spAutoFit/>
          </a:bodyPr>
          <a:lstStyle/>
          <a:p>
            <a:r>
              <a:rPr lang="fr-FR" sz="2000" i="1" dirty="0">
                <a:solidFill>
                  <a:srgbClr val="2F6392"/>
                </a:solidFill>
                <a:latin typeface="DIN-Regular" pitchFamily="2" charset="0"/>
              </a:rPr>
              <a:t>Actif circulant</a:t>
            </a:r>
          </a:p>
        </p:txBody>
      </p:sp>
      <p:sp>
        <p:nvSpPr>
          <p:cNvPr id="18" name="ZoneTexte 17">
            <a:extLst>
              <a:ext uri="{FF2B5EF4-FFF2-40B4-BE49-F238E27FC236}">
                <a16:creationId xmlns:a16="http://schemas.microsoft.com/office/drawing/2014/main" id="{39CFCC4F-7ED2-8044-BEDC-D57197F981EE}"/>
              </a:ext>
            </a:extLst>
          </p:cNvPr>
          <p:cNvSpPr txBox="1"/>
          <p:nvPr/>
        </p:nvSpPr>
        <p:spPr>
          <a:xfrm>
            <a:off x="4427984" y="2921234"/>
            <a:ext cx="2088232" cy="707886"/>
          </a:xfrm>
          <a:prstGeom prst="rect">
            <a:avLst/>
          </a:prstGeom>
          <a:noFill/>
        </p:spPr>
        <p:txBody>
          <a:bodyPr wrap="square" rtlCol="0">
            <a:spAutoFit/>
          </a:bodyPr>
          <a:lstStyle/>
          <a:p>
            <a:r>
              <a:rPr lang="fr-FR" sz="2000" i="1" dirty="0">
                <a:solidFill>
                  <a:srgbClr val="2F6392"/>
                </a:solidFill>
                <a:latin typeface="DIN-Regular" pitchFamily="2" charset="0"/>
              </a:rPr>
              <a:t>Fonds propres (parts, actions)</a:t>
            </a:r>
          </a:p>
        </p:txBody>
      </p:sp>
      <p:sp>
        <p:nvSpPr>
          <p:cNvPr id="19" name="ZoneTexte 18">
            <a:extLst>
              <a:ext uri="{FF2B5EF4-FFF2-40B4-BE49-F238E27FC236}">
                <a16:creationId xmlns:a16="http://schemas.microsoft.com/office/drawing/2014/main" id="{B4B7E8B6-E299-2644-867A-1F5EA7D5ECB3}"/>
              </a:ext>
            </a:extLst>
          </p:cNvPr>
          <p:cNvSpPr txBox="1"/>
          <p:nvPr/>
        </p:nvSpPr>
        <p:spPr>
          <a:xfrm>
            <a:off x="4211960" y="4039995"/>
            <a:ext cx="2449573" cy="400110"/>
          </a:xfrm>
          <a:prstGeom prst="rect">
            <a:avLst/>
          </a:prstGeom>
          <a:noFill/>
        </p:spPr>
        <p:txBody>
          <a:bodyPr wrap="square" rtlCol="0">
            <a:spAutoFit/>
          </a:bodyPr>
          <a:lstStyle/>
          <a:p>
            <a:r>
              <a:rPr lang="fr-FR" sz="2000" i="1" dirty="0">
                <a:solidFill>
                  <a:srgbClr val="2F6392"/>
                </a:solidFill>
                <a:latin typeface="DIN-Regular" pitchFamily="2" charset="0"/>
              </a:rPr>
              <a:t>Quasi-fonds propres</a:t>
            </a:r>
          </a:p>
        </p:txBody>
      </p:sp>
      <p:cxnSp>
        <p:nvCxnSpPr>
          <p:cNvPr id="21" name="Connecteur droit 20">
            <a:extLst>
              <a:ext uri="{FF2B5EF4-FFF2-40B4-BE49-F238E27FC236}">
                <a16:creationId xmlns:a16="http://schemas.microsoft.com/office/drawing/2014/main" id="{DAA9DE1F-D946-7D42-B62B-54073F8F2D28}"/>
              </a:ext>
            </a:extLst>
          </p:cNvPr>
          <p:cNvCxnSpPr>
            <a:cxnSpLocks/>
          </p:cNvCxnSpPr>
          <p:nvPr/>
        </p:nvCxnSpPr>
        <p:spPr>
          <a:xfrm>
            <a:off x="4211960" y="4440105"/>
            <a:ext cx="2304256" cy="0"/>
          </a:xfrm>
          <a:prstGeom prst="line">
            <a:avLst/>
          </a:prstGeom>
          <a:ln w="31750">
            <a:solidFill>
              <a:schemeClr val="tx2"/>
            </a:solidFill>
            <a:prstDash val="sysDash"/>
          </a:ln>
        </p:spPr>
        <p:style>
          <a:lnRef idx="1">
            <a:schemeClr val="accent1"/>
          </a:lnRef>
          <a:fillRef idx="0">
            <a:schemeClr val="accent1"/>
          </a:fillRef>
          <a:effectRef idx="0">
            <a:schemeClr val="accent1"/>
          </a:effectRef>
          <a:fontRef idx="minor">
            <a:schemeClr val="tx1"/>
          </a:fontRef>
        </p:style>
      </p:cxnSp>
      <p:sp>
        <p:nvSpPr>
          <p:cNvPr id="22" name="ZoneTexte 21">
            <a:extLst>
              <a:ext uri="{FF2B5EF4-FFF2-40B4-BE49-F238E27FC236}">
                <a16:creationId xmlns:a16="http://schemas.microsoft.com/office/drawing/2014/main" id="{E71BE98E-8FB9-2847-BA87-5D37D06EBF6A}"/>
              </a:ext>
            </a:extLst>
          </p:cNvPr>
          <p:cNvSpPr txBox="1"/>
          <p:nvPr/>
        </p:nvSpPr>
        <p:spPr>
          <a:xfrm>
            <a:off x="4820651" y="4825380"/>
            <a:ext cx="1116775" cy="400110"/>
          </a:xfrm>
          <a:prstGeom prst="rect">
            <a:avLst/>
          </a:prstGeom>
          <a:noFill/>
        </p:spPr>
        <p:txBody>
          <a:bodyPr wrap="square" rtlCol="0">
            <a:spAutoFit/>
          </a:bodyPr>
          <a:lstStyle/>
          <a:p>
            <a:r>
              <a:rPr lang="fr-FR" sz="2000" i="1" dirty="0">
                <a:solidFill>
                  <a:srgbClr val="2F6392"/>
                </a:solidFill>
                <a:latin typeface="DIN-Regular" pitchFamily="2" charset="0"/>
              </a:rPr>
              <a:t>Dettes</a:t>
            </a:r>
          </a:p>
        </p:txBody>
      </p:sp>
      <p:sp>
        <p:nvSpPr>
          <p:cNvPr id="5" name="Accolade fermante 4">
            <a:extLst>
              <a:ext uri="{FF2B5EF4-FFF2-40B4-BE49-F238E27FC236}">
                <a16:creationId xmlns:a16="http://schemas.microsoft.com/office/drawing/2014/main" id="{A98AF2D5-5892-714D-9AAE-939F6F3B9B16}"/>
              </a:ext>
            </a:extLst>
          </p:cNvPr>
          <p:cNvSpPr/>
          <p:nvPr/>
        </p:nvSpPr>
        <p:spPr>
          <a:xfrm>
            <a:off x="6516216" y="2561194"/>
            <a:ext cx="360040" cy="1440805"/>
          </a:xfrm>
          <a:prstGeom prst="rightBrace">
            <a:avLst/>
          </a:prstGeom>
          <a:ln>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23" name="ZoneTexte 22">
            <a:extLst>
              <a:ext uri="{FF2B5EF4-FFF2-40B4-BE49-F238E27FC236}">
                <a16:creationId xmlns:a16="http://schemas.microsoft.com/office/drawing/2014/main" id="{15FAE077-CCB8-5F46-BD0D-F710C915586D}"/>
              </a:ext>
            </a:extLst>
          </p:cNvPr>
          <p:cNvSpPr txBox="1"/>
          <p:nvPr/>
        </p:nvSpPr>
        <p:spPr>
          <a:xfrm>
            <a:off x="6911079" y="2773442"/>
            <a:ext cx="1838156" cy="1200329"/>
          </a:xfrm>
          <a:prstGeom prst="rect">
            <a:avLst/>
          </a:prstGeom>
          <a:noFill/>
        </p:spPr>
        <p:txBody>
          <a:bodyPr wrap="square" rtlCol="0">
            <a:spAutoFit/>
          </a:bodyPr>
          <a:lstStyle/>
          <a:p>
            <a:r>
              <a:rPr lang="fr-FR" b="1" i="1" dirty="0">
                <a:solidFill>
                  <a:srgbClr val="2F6392"/>
                </a:solidFill>
                <a:latin typeface="DIN-Regular" pitchFamily="2" charset="0"/>
              </a:rPr>
              <a:t>1. Dilutif</a:t>
            </a:r>
          </a:p>
          <a:p>
            <a:r>
              <a:rPr lang="fr-FR" i="1" dirty="0">
                <a:solidFill>
                  <a:srgbClr val="2F6392"/>
                </a:solidFill>
                <a:latin typeface="DIN-Regular" pitchFamily="2" charset="0"/>
              </a:rPr>
              <a:t>(actionnaires =&gt; propriétaire) =&gt;</a:t>
            </a:r>
          </a:p>
          <a:p>
            <a:r>
              <a:rPr lang="fr-FR" i="1" u="sng" dirty="0">
                <a:solidFill>
                  <a:srgbClr val="2F6392"/>
                </a:solidFill>
                <a:latin typeface="DIN-Regular" pitchFamily="2" charset="0"/>
              </a:rPr>
              <a:t>rentabilité</a:t>
            </a:r>
          </a:p>
        </p:txBody>
      </p:sp>
      <p:sp>
        <p:nvSpPr>
          <p:cNvPr id="24" name="Accolade fermante 23">
            <a:extLst>
              <a:ext uri="{FF2B5EF4-FFF2-40B4-BE49-F238E27FC236}">
                <a16:creationId xmlns:a16="http://schemas.microsoft.com/office/drawing/2014/main" id="{89A8F732-80B4-A848-9A1F-95294BAC7367}"/>
              </a:ext>
            </a:extLst>
          </p:cNvPr>
          <p:cNvSpPr/>
          <p:nvPr/>
        </p:nvSpPr>
        <p:spPr>
          <a:xfrm>
            <a:off x="6516216" y="4440106"/>
            <a:ext cx="360040" cy="1217432"/>
          </a:xfrm>
          <a:prstGeom prst="rightBrace">
            <a:avLst/>
          </a:prstGeom>
          <a:ln>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25" name="ZoneTexte 24">
            <a:extLst>
              <a:ext uri="{FF2B5EF4-FFF2-40B4-BE49-F238E27FC236}">
                <a16:creationId xmlns:a16="http://schemas.microsoft.com/office/drawing/2014/main" id="{82A43B41-299B-B442-A869-F1E6D04A2A4A}"/>
              </a:ext>
            </a:extLst>
          </p:cNvPr>
          <p:cNvSpPr txBox="1"/>
          <p:nvPr/>
        </p:nvSpPr>
        <p:spPr>
          <a:xfrm>
            <a:off x="6876256" y="4540990"/>
            <a:ext cx="1838156" cy="1200329"/>
          </a:xfrm>
          <a:prstGeom prst="rect">
            <a:avLst/>
          </a:prstGeom>
          <a:noFill/>
        </p:spPr>
        <p:txBody>
          <a:bodyPr wrap="square" rtlCol="0">
            <a:spAutoFit/>
          </a:bodyPr>
          <a:lstStyle/>
          <a:p>
            <a:r>
              <a:rPr lang="fr-FR" b="1" i="1" dirty="0">
                <a:solidFill>
                  <a:srgbClr val="2F6392"/>
                </a:solidFill>
                <a:latin typeface="DIN-Regular" pitchFamily="2" charset="0"/>
              </a:rPr>
              <a:t>2. Non Dilutif</a:t>
            </a:r>
          </a:p>
          <a:p>
            <a:r>
              <a:rPr lang="fr-FR" i="1" dirty="0">
                <a:solidFill>
                  <a:srgbClr val="2F6392"/>
                </a:solidFill>
                <a:latin typeface="DIN-Regular" pitchFamily="2" charset="0"/>
              </a:rPr>
              <a:t>(créanciers =&gt; non propriétaire)</a:t>
            </a:r>
          </a:p>
          <a:p>
            <a:r>
              <a:rPr lang="fr-FR" i="1" dirty="0">
                <a:solidFill>
                  <a:srgbClr val="2F6392"/>
                </a:solidFill>
                <a:latin typeface="DIN-Regular" pitchFamily="2" charset="0"/>
              </a:rPr>
              <a:t>=&gt; </a:t>
            </a:r>
            <a:r>
              <a:rPr lang="fr-FR" i="1" u="sng" dirty="0">
                <a:solidFill>
                  <a:srgbClr val="2F6392"/>
                </a:solidFill>
                <a:latin typeface="DIN-Regular" pitchFamily="2" charset="0"/>
              </a:rPr>
              <a:t>solvabilité</a:t>
            </a:r>
          </a:p>
        </p:txBody>
      </p:sp>
      <p:sp>
        <p:nvSpPr>
          <p:cNvPr id="3" name="ZoneTexte 2">
            <a:extLst>
              <a:ext uri="{FF2B5EF4-FFF2-40B4-BE49-F238E27FC236}">
                <a16:creationId xmlns:a16="http://schemas.microsoft.com/office/drawing/2014/main" id="{8CE48B9D-A6F7-63A0-B9FA-B5220E76AF61}"/>
              </a:ext>
            </a:extLst>
          </p:cNvPr>
          <p:cNvSpPr txBox="1"/>
          <p:nvPr/>
        </p:nvSpPr>
        <p:spPr>
          <a:xfrm>
            <a:off x="4788024" y="6309320"/>
            <a:ext cx="3960440" cy="276999"/>
          </a:xfrm>
          <a:prstGeom prst="rect">
            <a:avLst/>
          </a:prstGeom>
          <a:noFill/>
        </p:spPr>
        <p:txBody>
          <a:bodyPr wrap="square" rtlCol="0">
            <a:spAutoFit/>
          </a:bodyPr>
          <a:lstStyle/>
          <a:p>
            <a:r>
              <a:rPr lang="fr-FR" sz="1200" dirty="0">
                <a:solidFill>
                  <a:srgbClr val="2F6392"/>
                </a:solidFill>
                <a:latin typeface="DIN" pitchFamily="2" charset="0"/>
              </a:rPr>
              <a:t>Financer son projet entrepreneurial</a:t>
            </a:r>
          </a:p>
        </p:txBody>
      </p:sp>
    </p:spTree>
    <p:extLst>
      <p:ext uri="{BB962C8B-B14F-4D97-AF65-F5344CB8AC3E}">
        <p14:creationId xmlns:p14="http://schemas.microsoft.com/office/powerpoint/2010/main" val="24667028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r="84000" b="27000"/>
          </a:stretch>
        </a:blipFill>
        <a:effectLst/>
      </p:bgPr>
    </p:bg>
    <p:spTree>
      <p:nvGrpSpPr>
        <p:cNvPr id="1" name=""/>
        <p:cNvGrpSpPr/>
        <p:nvPr/>
      </p:nvGrpSpPr>
      <p:grpSpPr>
        <a:xfrm>
          <a:off x="0" y="0"/>
          <a:ext cx="0" cy="0"/>
          <a:chOff x="0" y="0"/>
          <a:chExt cx="0" cy="0"/>
        </a:xfrm>
      </p:grpSpPr>
      <p:sp>
        <p:nvSpPr>
          <p:cNvPr id="10" name="ZoneTexte 9"/>
          <p:cNvSpPr txBox="1"/>
          <p:nvPr/>
        </p:nvSpPr>
        <p:spPr>
          <a:xfrm>
            <a:off x="1885824" y="226095"/>
            <a:ext cx="6264696" cy="1077218"/>
          </a:xfrm>
          <a:prstGeom prst="rect">
            <a:avLst/>
          </a:prstGeom>
          <a:noFill/>
        </p:spPr>
        <p:txBody>
          <a:bodyPr wrap="square" rtlCol="0">
            <a:spAutoFit/>
          </a:bodyPr>
          <a:lstStyle/>
          <a:p>
            <a:r>
              <a:rPr lang="fr-FR" sz="3200" dirty="0">
                <a:solidFill>
                  <a:srgbClr val="52ADDD"/>
                </a:solidFill>
                <a:latin typeface="DIN" pitchFamily="2" charset="0"/>
              </a:rPr>
              <a:t>Étapes de la croissance et financement – le cycle « théorique »</a:t>
            </a:r>
          </a:p>
        </p:txBody>
      </p:sp>
      <p:pic>
        <p:nvPicPr>
          <p:cNvPr id="13" name="Picture 5" descr="D:\- EN COURS -\MAISON COMPETENCES\MAISON COMPETENCES cv\img\angle-bleu-clair.png"/>
          <p:cNvPicPr>
            <a:picLocks noChangeAspect="1" noChangeArrowheads="1"/>
          </p:cNvPicPr>
          <p:nvPr/>
        </p:nvPicPr>
        <p:blipFill>
          <a:blip r:embed="rId3" cstate="print"/>
          <a:srcRect/>
          <a:stretch>
            <a:fillRect/>
          </a:stretch>
        </p:blipFill>
        <p:spPr bwMode="auto">
          <a:xfrm>
            <a:off x="7740352" y="5229200"/>
            <a:ext cx="899691" cy="899691"/>
          </a:xfrm>
          <a:prstGeom prst="rect">
            <a:avLst/>
          </a:prstGeom>
          <a:noFill/>
        </p:spPr>
      </p:pic>
      <p:pic>
        <p:nvPicPr>
          <p:cNvPr id="28" name="Image 27">
            <a:extLst>
              <a:ext uri="{FF2B5EF4-FFF2-40B4-BE49-F238E27FC236}">
                <a16:creationId xmlns:a16="http://schemas.microsoft.com/office/drawing/2014/main" id="{94B3A4F0-95BE-7F4C-95B7-DE2260752108}"/>
              </a:ext>
            </a:extLst>
          </p:cNvPr>
          <p:cNvPicPr>
            <a:picLocks noChangeAspect="1"/>
          </p:cNvPicPr>
          <p:nvPr/>
        </p:nvPicPr>
        <p:blipFill>
          <a:blip r:embed="rId4"/>
          <a:stretch>
            <a:fillRect/>
          </a:stretch>
        </p:blipFill>
        <p:spPr>
          <a:xfrm>
            <a:off x="1525678" y="1384877"/>
            <a:ext cx="7150778" cy="4132355"/>
          </a:xfrm>
          <a:prstGeom prst="rect">
            <a:avLst/>
          </a:prstGeom>
        </p:spPr>
      </p:pic>
      <p:sp>
        <p:nvSpPr>
          <p:cNvPr id="29" name="ZoneTexte 28">
            <a:extLst>
              <a:ext uri="{FF2B5EF4-FFF2-40B4-BE49-F238E27FC236}">
                <a16:creationId xmlns:a16="http://schemas.microsoft.com/office/drawing/2014/main" id="{A1E654CB-39CF-CC47-BC87-A096D27724B4}"/>
              </a:ext>
            </a:extLst>
          </p:cNvPr>
          <p:cNvSpPr txBox="1"/>
          <p:nvPr/>
        </p:nvSpPr>
        <p:spPr>
          <a:xfrm>
            <a:off x="1793309" y="5473123"/>
            <a:ext cx="6336704" cy="738664"/>
          </a:xfrm>
          <a:prstGeom prst="rect">
            <a:avLst/>
          </a:prstGeom>
          <a:noFill/>
        </p:spPr>
        <p:txBody>
          <a:bodyPr wrap="square" rtlCol="0">
            <a:spAutoFit/>
          </a:bodyPr>
          <a:lstStyle/>
          <a:p>
            <a:r>
              <a:rPr lang="fr-FR" sz="1400" b="1" dirty="0">
                <a:solidFill>
                  <a:srgbClr val="2F6392"/>
                </a:solidFill>
                <a:latin typeface="DIN-Regular" pitchFamily="2" charset="0"/>
              </a:rPr>
              <a:t>Note</a:t>
            </a:r>
            <a:r>
              <a:rPr lang="fr-FR" sz="1400" dirty="0">
                <a:solidFill>
                  <a:srgbClr val="2F6392"/>
                </a:solidFill>
                <a:latin typeface="DIN-Regular" pitchFamily="2" charset="0"/>
              </a:rPr>
              <a:t> : les chiffres sont à titre indicatif. Dans la réalité, les montants fluctuent en fonction des fonds levés par les investisseurs auprès des souscripteurs d’épargne longue, de l’appétence du marché et de la fluctuation des taux d’intérêt</a:t>
            </a:r>
          </a:p>
        </p:txBody>
      </p:sp>
      <p:sp>
        <p:nvSpPr>
          <p:cNvPr id="2" name="ZoneTexte 1">
            <a:extLst>
              <a:ext uri="{FF2B5EF4-FFF2-40B4-BE49-F238E27FC236}">
                <a16:creationId xmlns:a16="http://schemas.microsoft.com/office/drawing/2014/main" id="{82679404-947D-CC7D-3F56-21784EB61528}"/>
              </a:ext>
            </a:extLst>
          </p:cNvPr>
          <p:cNvSpPr txBox="1"/>
          <p:nvPr/>
        </p:nvSpPr>
        <p:spPr>
          <a:xfrm>
            <a:off x="4788024" y="6309320"/>
            <a:ext cx="3960440" cy="276999"/>
          </a:xfrm>
          <a:prstGeom prst="rect">
            <a:avLst/>
          </a:prstGeom>
          <a:noFill/>
        </p:spPr>
        <p:txBody>
          <a:bodyPr wrap="square" rtlCol="0">
            <a:spAutoFit/>
          </a:bodyPr>
          <a:lstStyle/>
          <a:p>
            <a:r>
              <a:rPr lang="fr-FR" sz="1200" dirty="0">
                <a:solidFill>
                  <a:srgbClr val="2F6392"/>
                </a:solidFill>
                <a:latin typeface="DIN" pitchFamily="2" charset="0"/>
              </a:rPr>
              <a:t>Financer son projet entrepreneurial</a:t>
            </a:r>
          </a:p>
        </p:txBody>
      </p:sp>
    </p:spTree>
    <p:extLst>
      <p:ext uri="{BB962C8B-B14F-4D97-AF65-F5344CB8AC3E}">
        <p14:creationId xmlns:p14="http://schemas.microsoft.com/office/powerpoint/2010/main" val="6417092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r="84000" b="27000"/>
          </a:stretch>
        </a:blipFill>
        <a:effectLst/>
      </p:bgPr>
    </p:bg>
    <p:spTree>
      <p:nvGrpSpPr>
        <p:cNvPr id="1" name=""/>
        <p:cNvGrpSpPr/>
        <p:nvPr/>
      </p:nvGrpSpPr>
      <p:grpSpPr>
        <a:xfrm>
          <a:off x="0" y="0"/>
          <a:ext cx="0" cy="0"/>
          <a:chOff x="0" y="0"/>
          <a:chExt cx="0" cy="0"/>
        </a:xfrm>
      </p:grpSpPr>
      <p:sp>
        <p:nvSpPr>
          <p:cNvPr id="10" name="ZoneTexte 9"/>
          <p:cNvSpPr txBox="1"/>
          <p:nvPr/>
        </p:nvSpPr>
        <p:spPr>
          <a:xfrm>
            <a:off x="1885824" y="226095"/>
            <a:ext cx="6264696" cy="1077218"/>
          </a:xfrm>
          <a:prstGeom prst="rect">
            <a:avLst/>
          </a:prstGeom>
          <a:noFill/>
        </p:spPr>
        <p:txBody>
          <a:bodyPr wrap="square" rtlCol="0">
            <a:spAutoFit/>
          </a:bodyPr>
          <a:lstStyle/>
          <a:p>
            <a:r>
              <a:rPr lang="fr-FR" sz="3200" dirty="0">
                <a:solidFill>
                  <a:srgbClr val="52ADDD"/>
                </a:solidFill>
                <a:latin typeface="DIN" pitchFamily="2" charset="0"/>
              </a:rPr>
              <a:t>Étapes de la croissance et financement – le cycle « théorique »</a:t>
            </a:r>
          </a:p>
        </p:txBody>
      </p:sp>
      <p:pic>
        <p:nvPicPr>
          <p:cNvPr id="13" name="Picture 5" descr="D:\- EN COURS -\MAISON COMPETENCES\MAISON COMPETENCES cv\img\angle-bleu-clair.png"/>
          <p:cNvPicPr>
            <a:picLocks noChangeAspect="1" noChangeArrowheads="1"/>
          </p:cNvPicPr>
          <p:nvPr/>
        </p:nvPicPr>
        <p:blipFill>
          <a:blip r:embed="rId3" cstate="print"/>
          <a:srcRect/>
          <a:stretch>
            <a:fillRect/>
          </a:stretch>
        </p:blipFill>
        <p:spPr bwMode="auto">
          <a:xfrm>
            <a:off x="7740352" y="5229200"/>
            <a:ext cx="899691" cy="899691"/>
          </a:xfrm>
          <a:prstGeom prst="rect">
            <a:avLst/>
          </a:prstGeom>
          <a:noFill/>
        </p:spPr>
      </p:pic>
      <p:sp>
        <p:nvSpPr>
          <p:cNvPr id="2" name="Rectangle 1">
            <a:extLst>
              <a:ext uri="{FF2B5EF4-FFF2-40B4-BE49-F238E27FC236}">
                <a16:creationId xmlns:a16="http://schemas.microsoft.com/office/drawing/2014/main" id="{09C97680-4FA8-F44B-992B-5D671DBF0AA7}"/>
              </a:ext>
            </a:extLst>
          </p:cNvPr>
          <p:cNvSpPr/>
          <p:nvPr/>
        </p:nvSpPr>
        <p:spPr>
          <a:xfrm>
            <a:off x="1901022" y="1483742"/>
            <a:ext cx="7063466" cy="4524315"/>
          </a:xfrm>
          <a:prstGeom prst="rect">
            <a:avLst/>
          </a:prstGeom>
          <a:noFill/>
        </p:spPr>
        <p:txBody>
          <a:bodyPr wrap="square" rtlCol="0">
            <a:spAutoFit/>
          </a:bodyPr>
          <a:lstStyle/>
          <a:p>
            <a:r>
              <a:rPr lang="fr-FR" sz="1600" b="1" i="1" dirty="0">
                <a:solidFill>
                  <a:srgbClr val="2F6392"/>
                </a:solidFill>
                <a:latin typeface="DIN-Regular" pitchFamily="2" charset="0"/>
              </a:rPr>
              <a:t>Ce qu’il faut retenir : </a:t>
            </a:r>
          </a:p>
          <a:p>
            <a:endParaRPr lang="fr-FR" sz="1600" b="1" i="1" dirty="0">
              <a:solidFill>
                <a:srgbClr val="2F6392"/>
              </a:solidFill>
              <a:latin typeface="DIN-Regular" pitchFamily="2" charset="0"/>
            </a:endParaRPr>
          </a:p>
          <a:p>
            <a:pPr marL="342900" indent="-342900">
              <a:buFont typeface="Arial" panose="020B0604020202020204" pitchFamily="34" charset="0"/>
              <a:buChar char="•"/>
            </a:pPr>
            <a:r>
              <a:rPr lang="fr-FR" sz="1600" dirty="0">
                <a:solidFill>
                  <a:srgbClr val="2F6392"/>
                </a:solidFill>
                <a:latin typeface="DIN-Regular" pitchFamily="2" charset="0"/>
              </a:rPr>
              <a:t>Chaque étape de développement conduit  à un financement spécifique car le marché du financement est structuré et bien organisé (démarrage, décollage, développement, croissance externe…)</a:t>
            </a:r>
          </a:p>
          <a:p>
            <a:endParaRPr lang="fr-FR" sz="1600" dirty="0">
              <a:solidFill>
                <a:srgbClr val="2F6392"/>
              </a:solidFill>
              <a:latin typeface="DIN-Regular" pitchFamily="2" charset="0"/>
            </a:endParaRPr>
          </a:p>
          <a:p>
            <a:r>
              <a:rPr lang="fr-FR" sz="1600" dirty="0">
                <a:solidFill>
                  <a:srgbClr val="2F6392"/>
                </a:solidFill>
                <a:latin typeface="DIN-Regular" pitchFamily="2" charset="0"/>
              </a:rPr>
              <a:t>Et donc,</a:t>
            </a:r>
          </a:p>
          <a:p>
            <a:endParaRPr lang="fr-FR" sz="1600" dirty="0">
              <a:solidFill>
                <a:srgbClr val="2F6392"/>
              </a:solidFill>
              <a:latin typeface="DIN-Regular" pitchFamily="2" charset="0"/>
            </a:endParaRPr>
          </a:p>
          <a:p>
            <a:pPr marL="342900" indent="-342900">
              <a:buFont typeface="Arial" panose="020B0604020202020204" pitchFamily="34" charset="0"/>
              <a:buChar char="•"/>
            </a:pPr>
            <a:r>
              <a:rPr lang="fr-FR" sz="1600" dirty="0">
                <a:solidFill>
                  <a:srgbClr val="2F6392"/>
                </a:solidFill>
                <a:latin typeface="DIN-Regular" pitchFamily="2" charset="0"/>
              </a:rPr>
              <a:t>Chaque financement répond à :</a:t>
            </a:r>
          </a:p>
          <a:p>
            <a:endParaRPr lang="fr-FR" sz="1600" dirty="0">
              <a:solidFill>
                <a:srgbClr val="2F6392"/>
              </a:solidFill>
              <a:latin typeface="DIN-Regular" pitchFamily="2" charset="0"/>
            </a:endParaRPr>
          </a:p>
          <a:p>
            <a:pPr marL="742950" lvl="1" indent="-285750">
              <a:buFont typeface="Wingdings" pitchFamily="2" charset="2"/>
              <a:buChar char="§"/>
            </a:pPr>
            <a:r>
              <a:rPr lang="fr-FR" sz="1600" dirty="0">
                <a:solidFill>
                  <a:srgbClr val="2F6392"/>
                </a:solidFill>
                <a:latin typeface="DIN-Regular" pitchFamily="2" charset="0"/>
              </a:rPr>
              <a:t>des besoins spécifiques (BFR, R&amp;D, investissement, etc.) vs un montant à déterminer </a:t>
            </a:r>
          </a:p>
          <a:p>
            <a:endParaRPr lang="fr-FR" sz="1600" dirty="0">
              <a:solidFill>
                <a:srgbClr val="2F6392"/>
              </a:solidFill>
              <a:latin typeface="DIN-Regular" pitchFamily="2" charset="0"/>
            </a:endParaRPr>
          </a:p>
          <a:p>
            <a:pPr marL="742950" lvl="1" indent="-285750">
              <a:buFont typeface="Wingdings" pitchFamily="2" charset="2"/>
              <a:buChar char="§"/>
            </a:pPr>
            <a:r>
              <a:rPr lang="fr-FR" sz="1600" dirty="0">
                <a:solidFill>
                  <a:srgbClr val="2F6392"/>
                </a:solidFill>
                <a:latin typeface="DIN-Regular" pitchFamily="2" charset="0"/>
              </a:rPr>
              <a:t>un choix de modalités liées au financement (dilutif, dilutif à terme ou non dilutif)</a:t>
            </a:r>
          </a:p>
          <a:p>
            <a:endParaRPr lang="fr-FR" sz="1600" dirty="0">
              <a:solidFill>
                <a:srgbClr val="2F6392"/>
              </a:solidFill>
              <a:latin typeface="DIN-Regular" pitchFamily="2" charset="0"/>
            </a:endParaRPr>
          </a:p>
          <a:p>
            <a:pPr marL="742950" lvl="1" indent="-285750">
              <a:buFont typeface="Wingdings" pitchFamily="2" charset="2"/>
              <a:buChar char="§"/>
            </a:pPr>
            <a:r>
              <a:rPr lang="fr-FR" sz="1600" dirty="0">
                <a:solidFill>
                  <a:srgbClr val="2F6392"/>
                </a:solidFill>
                <a:latin typeface="DIN-Regular" pitchFamily="2" charset="0"/>
              </a:rPr>
              <a:t>des compétences à rechercher de la part de l’entreprise</a:t>
            </a:r>
          </a:p>
          <a:p>
            <a:endParaRPr lang="fr-FR" sz="1600" dirty="0">
              <a:solidFill>
                <a:srgbClr val="2F6392"/>
              </a:solidFill>
              <a:latin typeface="DIN-Regular" pitchFamily="2" charset="0"/>
            </a:endParaRPr>
          </a:p>
        </p:txBody>
      </p:sp>
      <p:sp>
        <p:nvSpPr>
          <p:cNvPr id="3" name="ZoneTexte 2">
            <a:extLst>
              <a:ext uri="{FF2B5EF4-FFF2-40B4-BE49-F238E27FC236}">
                <a16:creationId xmlns:a16="http://schemas.microsoft.com/office/drawing/2014/main" id="{55C23DD4-EE79-565F-E15F-C788EF36C2CA}"/>
              </a:ext>
            </a:extLst>
          </p:cNvPr>
          <p:cNvSpPr txBox="1"/>
          <p:nvPr/>
        </p:nvSpPr>
        <p:spPr>
          <a:xfrm>
            <a:off x="4788024" y="6309320"/>
            <a:ext cx="3960440" cy="276999"/>
          </a:xfrm>
          <a:prstGeom prst="rect">
            <a:avLst/>
          </a:prstGeom>
          <a:noFill/>
        </p:spPr>
        <p:txBody>
          <a:bodyPr wrap="square" rtlCol="0">
            <a:spAutoFit/>
          </a:bodyPr>
          <a:lstStyle/>
          <a:p>
            <a:r>
              <a:rPr lang="fr-FR" sz="1200" dirty="0">
                <a:solidFill>
                  <a:srgbClr val="2F6392"/>
                </a:solidFill>
                <a:latin typeface="DIN" pitchFamily="2" charset="0"/>
              </a:rPr>
              <a:t>Financer son projet entrepreneurial</a:t>
            </a:r>
          </a:p>
        </p:txBody>
      </p:sp>
    </p:spTree>
    <p:extLst>
      <p:ext uri="{BB962C8B-B14F-4D97-AF65-F5344CB8AC3E}">
        <p14:creationId xmlns:p14="http://schemas.microsoft.com/office/powerpoint/2010/main" val="14279958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r="84000" b="27000"/>
          </a:stretch>
        </a:blipFill>
        <a:effectLst/>
      </p:bgPr>
    </p:bg>
    <p:spTree>
      <p:nvGrpSpPr>
        <p:cNvPr id="1" name=""/>
        <p:cNvGrpSpPr/>
        <p:nvPr/>
      </p:nvGrpSpPr>
      <p:grpSpPr>
        <a:xfrm>
          <a:off x="0" y="0"/>
          <a:ext cx="0" cy="0"/>
          <a:chOff x="0" y="0"/>
          <a:chExt cx="0" cy="0"/>
        </a:xfrm>
      </p:grpSpPr>
      <p:sp>
        <p:nvSpPr>
          <p:cNvPr id="10" name="ZoneTexte 9"/>
          <p:cNvSpPr txBox="1"/>
          <p:nvPr/>
        </p:nvSpPr>
        <p:spPr>
          <a:xfrm>
            <a:off x="1885824" y="226095"/>
            <a:ext cx="6264696" cy="1077218"/>
          </a:xfrm>
          <a:prstGeom prst="rect">
            <a:avLst/>
          </a:prstGeom>
          <a:noFill/>
        </p:spPr>
        <p:txBody>
          <a:bodyPr wrap="square" rtlCol="0">
            <a:spAutoFit/>
          </a:bodyPr>
          <a:lstStyle/>
          <a:p>
            <a:r>
              <a:rPr lang="fr-FR" sz="3200" dirty="0">
                <a:solidFill>
                  <a:srgbClr val="52ADDD"/>
                </a:solidFill>
                <a:latin typeface="DIN" pitchFamily="2" charset="0"/>
              </a:rPr>
              <a:t>Les acteurs du financement non dilutif</a:t>
            </a:r>
          </a:p>
        </p:txBody>
      </p:sp>
      <p:pic>
        <p:nvPicPr>
          <p:cNvPr id="13" name="Picture 5" descr="D:\- EN COURS -\MAISON COMPETENCES\MAISON COMPETENCES cv\img\angle-bleu-clair.png"/>
          <p:cNvPicPr>
            <a:picLocks noChangeAspect="1" noChangeArrowheads="1"/>
          </p:cNvPicPr>
          <p:nvPr/>
        </p:nvPicPr>
        <p:blipFill>
          <a:blip r:embed="rId3" cstate="print"/>
          <a:srcRect/>
          <a:stretch>
            <a:fillRect/>
          </a:stretch>
        </p:blipFill>
        <p:spPr bwMode="auto">
          <a:xfrm>
            <a:off x="7890880" y="5652586"/>
            <a:ext cx="899691" cy="899691"/>
          </a:xfrm>
          <a:prstGeom prst="rect">
            <a:avLst/>
          </a:prstGeom>
          <a:noFill/>
        </p:spPr>
      </p:pic>
      <p:sp>
        <p:nvSpPr>
          <p:cNvPr id="2" name="Rectangle 1">
            <a:extLst>
              <a:ext uri="{FF2B5EF4-FFF2-40B4-BE49-F238E27FC236}">
                <a16:creationId xmlns:a16="http://schemas.microsoft.com/office/drawing/2014/main" id="{09C97680-4FA8-F44B-992B-5D671DBF0AA7}"/>
              </a:ext>
            </a:extLst>
          </p:cNvPr>
          <p:cNvSpPr/>
          <p:nvPr/>
        </p:nvSpPr>
        <p:spPr>
          <a:xfrm>
            <a:off x="1720247" y="1269384"/>
            <a:ext cx="7063466" cy="6001643"/>
          </a:xfrm>
          <a:prstGeom prst="rect">
            <a:avLst/>
          </a:prstGeom>
          <a:noFill/>
        </p:spPr>
        <p:txBody>
          <a:bodyPr wrap="square" rtlCol="0">
            <a:spAutoFit/>
          </a:bodyPr>
          <a:lstStyle/>
          <a:p>
            <a:r>
              <a:rPr lang="fr-FR" sz="1600" b="1" i="1" dirty="0">
                <a:solidFill>
                  <a:srgbClr val="2F6392"/>
                </a:solidFill>
                <a:latin typeface="DIN-Regular" pitchFamily="2" charset="0"/>
              </a:rPr>
              <a:t>Acteur ? </a:t>
            </a:r>
          </a:p>
          <a:p>
            <a:endParaRPr lang="fr-FR" sz="1600" b="1" i="1" dirty="0">
              <a:solidFill>
                <a:srgbClr val="2F6392"/>
              </a:solidFill>
              <a:latin typeface="DIN-Regular" pitchFamily="2" charset="0"/>
            </a:endParaRPr>
          </a:p>
          <a:p>
            <a:r>
              <a:rPr lang="fr-FR" sz="1600" u="sng" dirty="0">
                <a:solidFill>
                  <a:srgbClr val="2F6392"/>
                </a:solidFill>
                <a:latin typeface="DIN-Regular" pitchFamily="2" charset="0"/>
              </a:rPr>
              <a:t>Les banques</a:t>
            </a:r>
          </a:p>
          <a:p>
            <a:endParaRPr lang="fr-FR" sz="1600" dirty="0">
              <a:solidFill>
                <a:srgbClr val="2F6392"/>
              </a:solidFill>
              <a:latin typeface="DIN-Regular" pitchFamily="2" charset="0"/>
            </a:endParaRPr>
          </a:p>
          <a:p>
            <a:r>
              <a:rPr lang="fr-FR" sz="1600" b="1" i="1" dirty="0">
                <a:solidFill>
                  <a:srgbClr val="2F6392"/>
                </a:solidFill>
                <a:latin typeface="DIN-Regular" pitchFamily="2" charset="0"/>
              </a:rPr>
              <a:t>Finance quoi ?</a:t>
            </a:r>
          </a:p>
          <a:p>
            <a:endParaRPr lang="fr-FR" sz="1600" b="1" i="1" dirty="0">
              <a:solidFill>
                <a:srgbClr val="2F6392"/>
              </a:solidFill>
              <a:latin typeface="DIN-Regular" pitchFamily="2" charset="0"/>
            </a:endParaRPr>
          </a:p>
          <a:p>
            <a:r>
              <a:rPr lang="fr-FR" sz="1600" dirty="0">
                <a:solidFill>
                  <a:srgbClr val="2F6392"/>
                </a:solidFill>
                <a:latin typeface="DIN-Regular" pitchFamily="2" charset="0"/>
              </a:rPr>
              <a:t>Bail commercial, crédit de trésorerie, crédit d’investissement (prêts CT/MT/LT), affacturage/</a:t>
            </a:r>
            <a:r>
              <a:rPr lang="fr-FR" sz="1600" dirty="0" err="1">
                <a:solidFill>
                  <a:srgbClr val="2F6392"/>
                </a:solidFill>
                <a:latin typeface="DIN-Regular" pitchFamily="2" charset="0"/>
              </a:rPr>
              <a:t>dailly</a:t>
            </a:r>
            <a:r>
              <a:rPr lang="fr-FR" sz="1600" dirty="0">
                <a:solidFill>
                  <a:srgbClr val="2F6392"/>
                </a:solidFill>
                <a:latin typeface="DIN-Regular" pitchFamily="2" charset="0"/>
              </a:rPr>
              <a:t>, crédit bail, etc.</a:t>
            </a:r>
          </a:p>
          <a:p>
            <a:endParaRPr lang="fr-FR" sz="1600" dirty="0">
              <a:solidFill>
                <a:srgbClr val="2F6392"/>
              </a:solidFill>
              <a:latin typeface="DIN-Regular" pitchFamily="2" charset="0"/>
            </a:endParaRPr>
          </a:p>
          <a:p>
            <a:r>
              <a:rPr lang="fr-FR" sz="1600" b="1" i="1" dirty="0">
                <a:solidFill>
                  <a:srgbClr val="2F6392"/>
                </a:solidFill>
                <a:latin typeface="DIN-Regular" pitchFamily="2" charset="0"/>
              </a:rPr>
              <a:t>Les plus ?</a:t>
            </a:r>
          </a:p>
          <a:p>
            <a:endParaRPr lang="fr-FR" sz="1600" b="1" i="1" dirty="0">
              <a:solidFill>
                <a:srgbClr val="2F6392"/>
              </a:solidFill>
              <a:latin typeface="DIN-Regular" pitchFamily="2" charset="0"/>
            </a:endParaRPr>
          </a:p>
          <a:p>
            <a:r>
              <a:rPr lang="fr-FR" sz="1600" dirty="0">
                <a:solidFill>
                  <a:srgbClr val="2F6392"/>
                </a:solidFill>
                <a:latin typeface="DIN-Regular" pitchFamily="2" charset="0"/>
              </a:rPr>
              <a:t>Financement souple (ajustement aux besoins de financement), bon pour l’autonomie (conservation du pouvoir et de la gestion), méthodes classiques (Mass </a:t>
            </a:r>
            <a:r>
              <a:rPr lang="fr-FR" sz="1600" dirty="0" err="1">
                <a:solidFill>
                  <a:srgbClr val="2F6392"/>
                </a:solidFill>
                <a:latin typeface="DIN-Regular" pitchFamily="2" charset="0"/>
              </a:rPr>
              <a:t>market</a:t>
            </a:r>
            <a:r>
              <a:rPr lang="fr-FR" sz="1600" dirty="0">
                <a:solidFill>
                  <a:srgbClr val="2F6392"/>
                </a:solidFill>
                <a:latin typeface="DIN-Regular" pitchFamily="2" charset="0"/>
              </a:rPr>
              <a:t>). Ex : taux crédit bancaire 3,45% (</a:t>
            </a:r>
            <a:r>
              <a:rPr lang="fr-FR" sz="1600" dirty="0" err="1">
                <a:solidFill>
                  <a:srgbClr val="2F6392"/>
                </a:solidFill>
                <a:latin typeface="DIN-Regular" pitchFamily="2" charset="0"/>
              </a:rPr>
              <a:t>janv</a:t>
            </a:r>
            <a:r>
              <a:rPr lang="fr-FR" sz="1600" dirty="0">
                <a:solidFill>
                  <a:srgbClr val="2F6392"/>
                </a:solidFill>
                <a:latin typeface="DIN-Regular" pitchFamily="2" charset="0"/>
              </a:rPr>
              <a:t> 23), taux crédit trésorerie env. 1,59% (3</a:t>
            </a:r>
            <a:r>
              <a:rPr lang="fr-FR" sz="1600" baseline="30000" dirty="0">
                <a:solidFill>
                  <a:srgbClr val="2F6392"/>
                </a:solidFill>
                <a:latin typeface="DIN-Regular" pitchFamily="2" charset="0"/>
              </a:rPr>
              <a:t>ème</a:t>
            </a:r>
            <a:r>
              <a:rPr lang="fr-FR" sz="1600" dirty="0">
                <a:solidFill>
                  <a:srgbClr val="2F6392"/>
                </a:solidFill>
                <a:latin typeface="DIN-Regular" pitchFamily="2" charset="0"/>
              </a:rPr>
              <a:t> </a:t>
            </a:r>
            <a:r>
              <a:rPr lang="fr-FR" sz="1600" dirty="0" err="1">
                <a:solidFill>
                  <a:srgbClr val="2F6392"/>
                </a:solidFill>
                <a:latin typeface="DIN-Regular" pitchFamily="2" charset="0"/>
              </a:rPr>
              <a:t>T</a:t>
            </a:r>
            <a:r>
              <a:rPr lang="fr-FR" sz="1600" dirty="0">
                <a:solidFill>
                  <a:srgbClr val="2F6392"/>
                </a:solidFill>
                <a:latin typeface="DIN-Regular" pitchFamily="2" charset="0"/>
              </a:rPr>
              <a:t> 2022)</a:t>
            </a:r>
          </a:p>
          <a:p>
            <a:endParaRPr lang="fr-FR" sz="1600" dirty="0">
              <a:solidFill>
                <a:srgbClr val="2F6392"/>
              </a:solidFill>
              <a:latin typeface="DIN-Regular" pitchFamily="2" charset="0"/>
            </a:endParaRPr>
          </a:p>
          <a:p>
            <a:r>
              <a:rPr lang="fr-FR" sz="1600" b="1" i="1" dirty="0">
                <a:solidFill>
                  <a:srgbClr val="2F6392"/>
                </a:solidFill>
                <a:latin typeface="DIN-Regular" pitchFamily="2" charset="0"/>
              </a:rPr>
              <a:t>Les moins ?</a:t>
            </a:r>
          </a:p>
          <a:p>
            <a:endParaRPr lang="fr-FR" sz="1600" b="1" i="1" dirty="0">
              <a:solidFill>
                <a:srgbClr val="2F6392"/>
              </a:solidFill>
              <a:latin typeface="DIN-Regular" pitchFamily="2" charset="0"/>
            </a:endParaRPr>
          </a:p>
          <a:p>
            <a:r>
              <a:rPr lang="fr-FR" sz="1600" dirty="0">
                <a:solidFill>
                  <a:srgbClr val="2F6392"/>
                </a:solidFill>
                <a:latin typeface="DIN-Regular" pitchFamily="2" charset="0"/>
              </a:rPr>
              <a:t>Collatéral exigé (garantie, caution, etc.), accompagnement « Off », attention surendettement, nécessite un </a:t>
            </a:r>
            <a:r>
              <a:rPr lang="fr-FR" sz="1600" u="sng" dirty="0">
                <a:solidFill>
                  <a:srgbClr val="2F6392"/>
                </a:solidFill>
                <a:latin typeface="DIN-Regular" pitchFamily="2" charset="0"/>
              </a:rPr>
              <a:t>historique</a:t>
            </a:r>
            <a:r>
              <a:rPr lang="fr-FR" sz="1600" dirty="0">
                <a:solidFill>
                  <a:srgbClr val="2F6392"/>
                </a:solidFill>
                <a:latin typeface="DIN-Regular" pitchFamily="2" charset="0"/>
              </a:rPr>
              <a:t>, réponses relativement longues par rapport au crowdfunding</a:t>
            </a:r>
          </a:p>
          <a:p>
            <a:endParaRPr lang="fr-FR" sz="1600" dirty="0">
              <a:solidFill>
                <a:srgbClr val="2F6392"/>
              </a:solidFill>
              <a:latin typeface="DIN-Regular" pitchFamily="2" charset="0"/>
            </a:endParaRPr>
          </a:p>
          <a:p>
            <a:endParaRPr lang="fr-FR" sz="1600" dirty="0">
              <a:solidFill>
                <a:srgbClr val="2F6392"/>
              </a:solidFill>
              <a:latin typeface="DIN-Regular" pitchFamily="2" charset="0"/>
            </a:endParaRPr>
          </a:p>
          <a:p>
            <a:endParaRPr lang="fr-FR" sz="1600" dirty="0">
              <a:solidFill>
                <a:srgbClr val="2F6392"/>
              </a:solidFill>
              <a:latin typeface="DIN-Regular" pitchFamily="2" charset="0"/>
            </a:endParaRPr>
          </a:p>
        </p:txBody>
      </p:sp>
      <p:sp>
        <p:nvSpPr>
          <p:cNvPr id="3" name="ZoneTexte 2">
            <a:extLst>
              <a:ext uri="{FF2B5EF4-FFF2-40B4-BE49-F238E27FC236}">
                <a16:creationId xmlns:a16="http://schemas.microsoft.com/office/drawing/2014/main" id="{A31BD96B-AA7C-07CB-E759-5487C0CDC0D4}"/>
              </a:ext>
            </a:extLst>
          </p:cNvPr>
          <p:cNvSpPr txBox="1"/>
          <p:nvPr/>
        </p:nvSpPr>
        <p:spPr>
          <a:xfrm>
            <a:off x="4823273" y="6581001"/>
            <a:ext cx="3960440" cy="276999"/>
          </a:xfrm>
          <a:prstGeom prst="rect">
            <a:avLst/>
          </a:prstGeom>
          <a:noFill/>
        </p:spPr>
        <p:txBody>
          <a:bodyPr wrap="square" rtlCol="0">
            <a:spAutoFit/>
          </a:bodyPr>
          <a:lstStyle/>
          <a:p>
            <a:r>
              <a:rPr lang="fr-FR" sz="1200" dirty="0">
                <a:solidFill>
                  <a:srgbClr val="2F6392"/>
                </a:solidFill>
                <a:latin typeface="DIN" pitchFamily="2" charset="0"/>
              </a:rPr>
              <a:t>Financer son projet entrepreneurial</a:t>
            </a:r>
          </a:p>
        </p:txBody>
      </p:sp>
    </p:spTree>
    <p:extLst>
      <p:ext uri="{BB962C8B-B14F-4D97-AF65-F5344CB8AC3E}">
        <p14:creationId xmlns:p14="http://schemas.microsoft.com/office/powerpoint/2010/main" val="197665596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1095</TotalTime>
  <Words>3083</Words>
  <Application>Microsoft Macintosh PowerPoint</Application>
  <PresentationFormat>Affichage à l'écran (4:3)</PresentationFormat>
  <Paragraphs>367</Paragraphs>
  <Slides>24</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24</vt:i4>
      </vt:variant>
    </vt:vector>
  </HeadingPairs>
  <TitlesOfParts>
    <vt:vector size="30" baseType="lpstr">
      <vt:lpstr>Arial</vt:lpstr>
      <vt:lpstr>Calibri</vt:lpstr>
      <vt:lpstr>DIN</vt:lpstr>
      <vt:lpstr>DIN-Regular</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Aurelie RAVON</dc:creator>
  <cp:lastModifiedBy>Emmanuel Frémiot</cp:lastModifiedBy>
  <cp:revision>113</cp:revision>
  <dcterms:created xsi:type="dcterms:W3CDTF">2019-04-15T16:52:09Z</dcterms:created>
  <dcterms:modified xsi:type="dcterms:W3CDTF">2023-04-20T12:06:06Z</dcterms:modified>
</cp:coreProperties>
</file>