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4" y="-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600D3-9EBD-4CE1-8973-C28D3E79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06F2EC-E6F1-4FB9-826E-1FC87D6C6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35F1EE-FA34-4D40-8FC4-42721478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5B02E4-48C0-4412-8E05-5D59C92D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39AB1-5FDB-490B-A2AB-225D0108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B2FE4-60E9-4165-9088-9FBD22E7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991C98-FAA3-4B41-8CC4-F2151A72F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870ED-6355-45DF-8ABB-D55D7953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6B8591-9E8B-4A72-8259-631D6C83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F933CA-EB97-46FE-B874-A087255F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7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3C9A81-20A6-4044-B8F6-6D79E8AF1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5C25B6-EF1C-446C-BF5B-1FF4C9CB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5179E-5627-475C-A7F8-DA46D5B6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59557C-BED1-4A9F-9D58-22AED72E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5D001-82C6-4D49-A4E3-422B9667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6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B5B0E-AF54-44D2-AFFC-177B8DD6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5C6C5-5C73-496D-A5E6-66025B2E3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61CF71-8FF2-44B9-80F7-CCA85CE3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49BD3-4EA8-463C-9904-AC45CB70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D31F59-1ECF-4502-A2FC-805CDB7F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34218-40E6-4225-843D-39D758DB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2D2D7F-E13A-47D1-AC77-D8ED84BE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56AC2E-8517-4D54-B144-40C36466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55795-B5CD-40C6-821D-513FDC70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B2F1B-2EA5-4613-9635-88BD09BD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07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32EA3-A06E-4B0F-AC9B-54B5306D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B99B9-1656-4163-B290-A2284BECE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E64961-3165-4983-A90B-C946A814E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D0B751-5673-41B7-92CF-F1BD7F2A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4BD336-E99C-41E3-88B1-301EFE65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210AE1-EB14-4CEE-90DE-7ABA9E16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4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A7C4-2CAD-4E7F-8AE1-EB936D36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E7256B-43BC-44EF-BE0D-EE66BBCA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6E78A1-283C-4B0F-A5D8-A2D81B5E0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FFE01C-D372-4C02-BE1A-59E2D8AC8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4F79FE-C1F4-4FA5-8B6C-D131EBC25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B5803A-7E7F-4AA8-AC16-C9786384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4F7182-47D5-405F-B6A9-8D86327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3042D5-04A8-47F1-BB96-1B8C8528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8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7C964-53BF-492E-82D2-AE57087A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01A7C8-E317-4A56-A970-5CFD916B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4C8350-A0CA-46D8-8940-C6923022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22BFF-1621-4FAD-B412-9E4F9C8C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73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41A0A7-79A9-43F6-A9E0-CB14BD9A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7E58B8-9E92-4950-AB86-851A2567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3CE09D-24F7-4526-83F7-8883D6DC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71D02-8221-4C73-A00F-953F7F83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E73B6-FF5C-435F-8BBE-1E9AC8450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3D914-F1C3-4BA3-825A-9882A46E7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962674-A5F4-4762-BD42-0E860C6E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4B0012-FB6A-43C1-8AE7-5AE90A3F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68F166-7D77-41EB-92A6-C097AEC9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5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0A5A-A392-435E-ADB2-B3B37ADD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5FAB0C-4E09-4B14-9E0A-346CE5F3C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D4201-71C7-4D4D-BCC8-AE394DB94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66280A-6C61-413A-9CC3-DB7008A6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4D18E9-3458-45E5-A85C-27071D1D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23B33E-C97A-4C80-BA62-245DFDE5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4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EB2871-460B-46C6-984B-D36CDAB0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21A73E-A72C-4FD3-92C5-8599E693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D66399-C2B3-4296-ACF4-3609ABD84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8A6C-A3AD-4A5E-AB22-609A30A2366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D9927-E679-4E1B-A590-842D7FB88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786B6-15CA-460A-894A-30081FEB9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12DB-82F5-4EA7-9EAF-686C33206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4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0B83B-E68C-41F8-BD5C-6C5E980EF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6AE0DA-CDBA-4FA6-8182-180ABF7B5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87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9E483-9976-473E-AB1D-DAB5B067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B4267-1E20-4373-921B-725BE0DEB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1667 ordonnance de police lieutenant général de police Lenoir = Châtelet prévôté de Paris </a:t>
            </a:r>
          </a:p>
          <a:p>
            <a:r>
              <a:rPr lang="fr-FR" dirty="0"/>
              <a:t>Londres 4000 policiers = 12/13000 à Paris </a:t>
            </a:r>
          </a:p>
          <a:p>
            <a:r>
              <a:rPr lang="fr-FR" dirty="0"/>
              <a:t>1775 ordonnance « attroupements » rassemblements interdits</a:t>
            </a:r>
          </a:p>
          <a:p>
            <a:r>
              <a:rPr lang="fr-FR" dirty="0"/>
              <a:t>Vision péjorative du peuple = « attroupements » « populace » « émeutes »= « multitude » = élites sociales incapacité de comprendre les rationalités individuelles, la culture populaire = comparent les classes populaires aux animaux, aux sauvages, végétaux « fermentation » = refus de comprendre la colère populaire comme un élément de la culture politique </a:t>
            </a:r>
          </a:p>
        </p:txBody>
      </p:sp>
    </p:spTree>
    <p:extLst>
      <p:ext uri="{BB962C8B-B14F-4D97-AF65-F5344CB8AC3E}">
        <p14:creationId xmlns:p14="http://schemas.microsoft.com/office/powerpoint/2010/main" val="48451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00775-300D-41BC-BC28-528D0D83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DAB5DD-10F0-40D4-9B6A-4FB18703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foule » motif, cliché = pas des individus Déborah Cohen « nature du peuple » (</a:t>
            </a:r>
            <a:r>
              <a:rPr lang="fr-FR" i="1" dirty="0"/>
              <a:t>La nature du peuple</a:t>
            </a:r>
            <a:r>
              <a:rPr lang="fr-FR" dirty="0"/>
              <a:t>, 2009) = classes populaires irrationnelles, animales, sauvages, trop émotives pour être associées au gouvernement de la cité</a:t>
            </a:r>
          </a:p>
          <a:p>
            <a:r>
              <a:rPr lang="fr-FR" dirty="0"/>
              <a:t>En anglais « </a:t>
            </a:r>
            <a:r>
              <a:rPr lang="fr-FR" dirty="0" err="1"/>
              <a:t>crowd</a:t>
            </a:r>
            <a:r>
              <a:rPr lang="fr-FR" dirty="0"/>
              <a:t> » ou « mob »: foule irrationnelle, violente </a:t>
            </a:r>
          </a:p>
        </p:txBody>
      </p:sp>
    </p:spTree>
    <p:extLst>
      <p:ext uri="{BB962C8B-B14F-4D97-AF65-F5344CB8AC3E}">
        <p14:creationId xmlns:p14="http://schemas.microsoft.com/office/powerpoint/2010/main" val="102225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B845D-C4BA-4790-BEE1-19C07C7C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6E7F30-7940-4DA2-84B6-BF811CCF4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Attroupements interdits = prison, galères</a:t>
            </a:r>
          </a:p>
          <a:p>
            <a:endParaRPr lang="fr-FR" dirty="0"/>
          </a:p>
          <a:p>
            <a:r>
              <a:rPr lang="fr-FR" dirty="0"/>
              <a:t>Quel est le point de vue de LSM sur le peuple de Paris?</a:t>
            </a:r>
          </a:p>
          <a:p>
            <a:r>
              <a:rPr lang="fr-FR" dirty="0"/>
              <a:t>- </a:t>
            </a:r>
            <a:r>
              <a:rPr lang="fr-FR" dirty="0">
                <a:solidFill>
                  <a:srgbClr val="FF0000"/>
                </a:solidFill>
              </a:rPr>
              <a:t>argument</a:t>
            </a:r>
          </a:p>
          <a:p>
            <a:r>
              <a:rPr lang="fr-FR" dirty="0"/>
              <a:t>- </a:t>
            </a:r>
            <a:r>
              <a:rPr lang="fr-FR" dirty="0">
                <a:solidFill>
                  <a:schemeClr val="accent6"/>
                </a:solidFill>
              </a:rPr>
              <a:t>Citation</a:t>
            </a:r>
          </a:p>
          <a:p>
            <a:r>
              <a:rPr lang="fr-FR" dirty="0"/>
              <a:t>- </a:t>
            </a:r>
            <a:r>
              <a:rPr lang="fr-FR" dirty="0">
                <a:solidFill>
                  <a:schemeClr val="accent1"/>
                </a:solidFill>
              </a:rPr>
              <a:t>Connaissances pour commentaire</a:t>
            </a:r>
          </a:p>
        </p:txBody>
      </p:sp>
    </p:spTree>
    <p:extLst>
      <p:ext uri="{BB962C8B-B14F-4D97-AF65-F5344CB8AC3E}">
        <p14:creationId xmlns:p14="http://schemas.microsoft.com/office/powerpoint/2010/main" val="209336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8AD479-D7FF-83D5-5777-5D25DDD21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81334"/>
            <a:ext cx="8358188" cy="67711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34FFC9-FF83-4B6B-D7D7-D942D88AACCD}"/>
              </a:ext>
            </a:extLst>
          </p:cNvPr>
          <p:cNvSpPr txBox="1"/>
          <p:nvPr/>
        </p:nvSpPr>
        <p:spPr>
          <a:xfrm>
            <a:off x="9615488" y="528638"/>
            <a:ext cx="221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 NICOLAS,</a:t>
            </a:r>
          </a:p>
          <a:p>
            <a:r>
              <a:rPr lang="fr-FR" dirty="0"/>
              <a:t>La rébellion française,</a:t>
            </a:r>
          </a:p>
          <a:p>
            <a:r>
              <a:rPr lang="fr-FR" dirty="0"/>
              <a:t>Seuil, 2002.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B9C506-903F-4D31-38CD-598C4F94DA30}"/>
              </a:ext>
            </a:extLst>
          </p:cNvPr>
          <p:cNvSpPr txBox="1"/>
          <p:nvPr/>
        </p:nvSpPr>
        <p:spPr>
          <a:xfrm>
            <a:off x="2362326" y="205472"/>
            <a:ext cx="614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Contestations populaires : rythme quinquennal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35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BE166B-84BB-FF43-DD1B-A49E7E48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90517"/>
            <a:ext cx="8382000" cy="66769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77846C8-FCD0-1243-3C55-DE08826F0F6F}"/>
              </a:ext>
            </a:extLst>
          </p:cNvPr>
          <p:cNvSpPr txBox="1"/>
          <p:nvPr/>
        </p:nvSpPr>
        <p:spPr>
          <a:xfrm>
            <a:off x="9344025" y="185738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 NICOLAS, La rébellion française, Seuil, 2000.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ABC856-3061-1CDB-9D2F-E8E55ADFE432}"/>
              </a:ext>
            </a:extLst>
          </p:cNvPr>
          <p:cNvSpPr txBox="1"/>
          <p:nvPr/>
        </p:nvSpPr>
        <p:spPr>
          <a:xfrm>
            <a:off x="9344025" y="1985963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 contestations</a:t>
            </a:r>
          </a:p>
          <a:p>
            <a:r>
              <a:rPr lang="fr-FR" dirty="0"/>
              <a:t>Par an</a:t>
            </a:r>
          </a:p>
          <a:p>
            <a:r>
              <a:rPr lang="fr-FR" dirty="0"/>
              <a:t>1661-1789</a:t>
            </a:r>
          </a:p>
        </p:txBody>
      </p:sp>
    </p:spTree>
    <p:extLst>
      <p:ext uri="{BB962C8B-B14F-4D97-AF65-F5344CB8AC3E}">
        <p14:creationId xmlns:p14="http://schemas.microsoft.com/office/powerpoint/2010/main" val="212489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5C01E-BDC5-15F9-A14A-85F47279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042987"/>
            <a:ext cx="3619500" cy="704851"/>
          </a:xfrm>
        </p:spPr>
        <p:txBody>
          <a:bodyPr>
            <a:normAutofit fontScale="90000"/>
          </a:bodyPr>
          <a:lstStyle/>
          <a:p>
            <a:r>
              <a:rPr lang="fr-FR" dirty="0"/>
              <a:t>Rébellions contre les fermes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56A6BA-E10B-4BAE-D9C4-4F2076408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425" y="262165"/>
            <a:ext cx="7827575" cy="6333670"/>
          </a:xfrm>
        </p:spPr>
      </p:pic>
    </p:spTree>
    <p:extLst>
      <p:ext uri="{BB962C8B-B14F-4D97-AF65-F5344CB8AC3E}">
        <p14:creationId xmlns:p14="http://schemas.microsoft.com/office/powerpoint/2010/main" val="157413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13871-DFCB-5403-137A-F5D97E5C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357313"/>
            <a:ext cx="3362325" cy="1147763"/>
          </a:xfrm>
        </p:spPr>
        <p:txBody>
          <a:bodyPr>
            <a:normAutofit fontScale="90000"/>
          </a:bodyPr>
          <a:lstStyle/>
          <a:p>
            <a:r>
              <a:rPr lang="fr-FR" dirty="0"/>
              <a:t>Géographies de la fraude</a:t>
            </a:r>
            <a:br>
              <a:rPr lang="fr-FR" dirty="0"/>
            </a:br>
            <a:r>
              <a:rPr lang="fr-FR" dirty="0"/>
              <a:t>et des contestations</a:t>
            </a:r>
            <a:br>
              <a:rPr lang="fr-FR" dirty="0"/>
            </a:br>
            <a:r>
              <a:rPr lang="fr-FR" dirty="0"/>
              <a:t>violentes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E697B8-4A2C-BB36-420E-A1C32AF4C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498" y="542924"/>
            <a:ext cx="6769302" cy="5897379"/>
          </a:xfrm>
        </p:spPr>
      </p:pic>
    </p:spTree>
    <p:extLst>
      <p:ext uri="{BB962C8B-B14F-4D97-AF65-F5344CB8AC3E}">
        <p14:creationId xmlns:p14="http://schemas.microsoft.com/office/powerpoint/2010/main" val="326234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66F92-2157-4AA5-943B-0F779432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B9238-2DED-4855-97C9-FC2CA93D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Louis Sébastien Mercier </a:t>
            </a:r>
          </a:p>
          <a:p>
            <a:r>
              <a:rPr lang="fr-FR" dirty="0"/>
              <a:t>Robert </a:t>
            </a:r>
            <a:r>
              <a:rPr lang="fr-FR" dirty="0" err="1"/>
              <a:t>Darnton</a:t>
            </a:r>
            <a:r>
              <a:rPr lang="fr-FR" dirty="0"/>
              <a:t> « </a:t>
            </a:r>
            <a:r>
              <a:rPr lang="fr-FR" dirty="0" err="1"/>
              <a:t>Boème</a:t>
            </a:r>
            <a:r>
              <a:rPr lang="fr-FR" dirty="0"/>
              <a:t> littéraire » Roger Chartier Origines culturelles de la RF 1990 = scandaleux</a:t>
            </a:r>
          </a:p>
          <a:p>
            <a:r>
              <a:rPr lang="fr-FR" dirty="0"/>
              <a:t>Tableau de Paris &gt;1781 Neuchâtel Société typographique de Neufchâtel</a:t>
            </a:r>
          </a:p>
          <a:p>
            <a:r>
              <a:rPr lang="fr-FR" dirty="0"/>
              <a:t>1788 12 + 1000 chapitres </a:t>
            </a:r>
          </a:p>
        </p:txBody>
      </p:sp>
    </p:spTree>
    <p:extLst>
      <p:ext uri="{BB962C8B-B14F-4D97-AF65-F5344CB8AC3E}">
        <p14:creationId xmlns:p14="http://schemas.microsoft.com/office/powerpoint/2010/main" val="73215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F2D04-7ADC-4716-ADF7-5C690B3C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12D576-692F-4E50-BCA9-379753D1E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Tableau de Paris œuvre littéraire documentée</a:t>
            </a:r>
          </a:p>
          <a:p>
            <a:r>
              <a:rPr lang="fr-FR" dirty="0"/>
              <a:t>1783</a:t>
            </a:r>
          </a:p>
        </p:txBody>
      </p:sp>
    </p:spTree>
    <p:extLst>
      <p:ext uri="{BB962C8B-B14F-4D97-AF65-F5344CB8AC3E}">
        <p14:creationId xmlns:p14="http://schemas.microsoft.com/office/powerpoint/2010/main" val="175485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A8285-A49C-4FE7-A84B-CA552DD7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5641D-AF39-49EC-93DE-D08EC9A7E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Louis XVI</a:t>
            </a:r>
          </a:p>
          <a:p>
            <a:r>
              <a:rPr lang="fr-FR" dirty="0"/>
              <a:t>Crise fiscale endettement de l’Etat &gt; Guerre d’Indépendance des Etats-Unis </a:t>
            </a:r>
          </a:p>
          <a:p>
            <a:r>
              <a:rPr lang="fr-FR" dirty="0"/>
              <a:t>Necker Contrôle général des finances Compte Rendu au roi 1782: </a:t>
            </a:r>
          </a:p>
          <a:p>
            <a:r>
              <a:rPr lang="fr-FR" dirty="0"/>
              <a:t>Hivers durs difficiles – tensions avec l’Angleterre</a:t>
            </a:r>
          </a:p>
          <a:p>
            <a:r>
              <a:rPr lang="fr-FR" dirty="0"/>
              <a:t>8 ans après la guerre des Farines – mai 1775 émeutiers dans Paris et aux portes du château de Versailles- apparences d’accalmie</a:t>
            </a:r>
          </a:p>
        </p:txBody>
      </p:sp>
    </p:spTree>
    <p:extLst>
      <p:ext uri="{BB962C8B-B14F-4D97-AF65-F5344CB8AC3E}">
        <p14:creationId xmlns:p14="http://schemas.microsoft.com/office/powerpoint/2010/main" val="327287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60EE2-C313-4DF7-9EB5-619C3BAE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7BC40-6246-4C99-8884-C9A7D138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Arlette Farge </a:t>
            </a:r>
          </a:p>
          <a:p>
            <a:r>
              <a:rPr lang="fr-FR" dirty="0"/>
              <a:t>- </a:t>
            </a:r>
            <a:r>
              <a:rPr lang="fr-FR" b="1" dirty="0"/>
              <a:t>1750</a:t>
            </a:r>
            <a:r>
              <a:rPr lang="fr-FR" dirty="0"/>
              <a:t> « enlèvements d’enfants » Jacques Revel, Arlette Farge, </a:t>
            </a:r>
            <a:r>
              <a:rPr lang="fr-FR" i="1" dirty="0"/>
              <a:t>Logiques de la foule</a:t>
            </a:r>
            <a:r>
              <a:rPr lang="fr-FR" dirty="0"/>
              <a:t>, 1989 = défiance du peuple envers les autorités, envers la police </a:t>
            </a:r>
          </a:p>
          <a:p>
            <a:r>
              <a:rPr lang="fr-FR" dirty="0"/>
              <a:t>- Guerre des Farines 1775 = 123 révoltes printemps 1775 frumentaires </a:t>
            </a:r>
          </a:p>
          <a:p>
            <a:r>
              <a:rPr lang="fr-FR" dirty="0"/>
              <a:t>« Intranquillité » fin 18</a:t>
            </a:r>
            <a:r>
              <a:rPr lang="fr-FR" baseline="30000" dirty="0"/>
              <a:t>e</a:t>
            </a:r>
            <a:r>
              <a:rPr lang="fr-FR" dirty="0"/>
              <a:t> (Jean Nicolas, La rébellion française, 2002)</a:t>
            </a:r>
          </a:p>
          <a:p>
            <a:r>
              <a:rPr lang="fr-FR" dirty="0"/>
              <a:t>- Frondes 1648-53= Ligueurs Les Douze </a:t>
            </a:r>
          </a:p>
          <a:p>
            <a:r>
              <a:rPr lang="fr-FR" dirty="0"/>
              <a:t>Avril 1720 juillet 1720 Law, 1725 faubourg Saint Antoine </a:t>
            </a:r>
          </a:p>
          <a:p>
            <a:r>
              <a:rPr lang="fr-FR" dirty="0"/>
              <a:t>George </a:t>
            </a:r>
            <a:r>
              <a:rPr lang="fr-FR" dirty="0" err="1"/>
              <a:t>Rudé</a:t>
            </a:r>
            <a:r>
              <a:rPr lang="fr-FR" dirty="0"/>
              <a:t> révoltes contre la milice 1743 1752</a:t>
            </a:r>
          </a:p>
          <a:p>
            <a:r>
              <a:rPr lang="fr-FR" dirty="0"/>
              <a:t>1782 salaires des ouvriers serruriers </a:t>
            </a:r>
          </a:p>
        </p:txBody>
      </p:sp>
    </p:spTree>
    <p:extLst>
      <p:ext uri="{BB962C8B-B14F-4D97-AF65-F5344CB8AC3E}">
        <p14:creationId xmlns:p14="http://schemas.microsoft.com/office/powerpoint/2010/main" val="139404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428</Words>
  <Application>Microsoft Office PowerPoint</Application>
  <PresentationFormat>Grand écran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Rébellions contre les fermes </vt:lpstr>
      <vt:lpstr>Géographies de la fraude et des contestations violentes</vt:lpstr>
      <vt:lpstr>Auteur</vt:lpstr>
      <vt:lpstr>Source</vt:lpstr>
      <vt:lpstr>Contexte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Mazeau</dc:creator>
  <cp:lastModifiedBy>Guillaume Mazeau</cp:lastModifiedBy>
  <cp:revision>10</cp:revision>
  <dcterms:created xsi:type="dcterms:W3CDTF">2023-12-05T09:57:09Z</dcterms:created>
  <dcterms:modified xsi:type="dcterms:W3CDTF">2023-12-12T14:16:03Z</dcterms:modified>
</cp:coreProperties>
</file>