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94" r:id="rId3"/>
    <p:sldId id="296" r:id="rId4"/>
    <p:sldId id="297" r:id="rId5"/>
    <p:sldId id="298" r:id="rId6"/>
    <p:sldId id="299" r:id="rId7"/>
    <p:sldId id="300" r:id="rId8"/>
    <p:sldId id="301" r:id="rId9"/>
    <p:sldId id="312" r:id="rId10"/>
    <p:sldId id="302" r:id="rId11"/>
    <p:sldId id="303" r:id="rId12"/>
    <p:sldId id="304" r:id="rId13"/>
    <p:sldId id="305" r:id="rId14"/>
    <p:sldId id="306" r:id="rId15"/>
    <p:sldId id="307" r:id="rId16"/>
    <p:sldId id="311" r:id="rId17"/>
    <p:sldId id="308" r:id="rId18"/>
    <p:sldId id="309" r:id="rId19"/>
    <p:sldId id="310" r:id="rId20"/>
    <p:sldId id="256" r:id="rId21"/>
    <p:sldId id="259" r:id="rId22"/>
    <p:sldId id="281" r:id="rId23"/>
    <p:sldId id="279" r:id="rId24"/>
    <p:sldId id="261" r:id="rId25"/>
    <p:sldId id="260" r:id="rId26"/>
    <p:sldId id="262" r:id="rId27"/>
    <p:sldId id="263" r:id="rId28"/>
    <p:sldId id="264" r:id="rId29"/>
    <p:sldId id="265" r:id="rId30"/>
    <p:sldId id="266" r:id="rId31"/>
    <p:sldId id="291" r:id="rId32"/>
    <p:sldId id="267" r:id="rId33"/>
    <p:sldId id="280" r:id="rId34"/>
    <p:sldId id="268" r:id="rId35"/>
    <p:sldId id="283" r:id="rId36"/>
    <p:sldId id="285" r:id="rId37"/>
    <p:sldId id="269" r:id="rId38"/>
    <p:sldId id="270" r:id="rId39"/>
    <p:sldId id="272" r:id="rId40"/>
    <p:sldId id="273" r:id="rId41"/>
    <p:sldId id="274" r:id="rId42"/>
    <p:sldId id="275" r:id="rId43"/>
    <p:sldId id="276" r:id="rId44"/>
    <p:sldId id="277" r:id="rId45"/>
    <p:sldId id="289" r:id="rId46"/>
    <p:sldId id="292"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9" autoAdjust="0"/>
    <p:restoredTop sz="94709"/>
  </p:normalViewPr>
  <p:slideViewPr>
    <p:cSldViewPr>
      <p:cViewPr varScale="1">
        <p:scale>
          <a:sx n="108" d="100"/>
          <a:sy n="108" d="100"/>
        </p:scale>
        <p:origin x="188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0C4DF99A-D5F2-4B09-916D-9FE6362442C2}" type="datetimeFigureOut">
              <a:rPr lang="fr-FR" smtClean="0"/>
              <a:t>24/03/2022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3ED9EA-22F7-4938-84D1-7B181CA3FFE3}" type="slidenum">
              <a:rPr lang="fr-FR" smtClean="0"/>
              <a:t>‹N°›</a:t>
            </a:fld>
            <a:endParaRPr lang="fr-FR"/>
          </a:p>
        </p:txBody>
      </p:sp>
    </p:spTree>
    <p:extLst>
      <p:ext uri="{BB962C8B-B14F-4D97-AF65-F5344CB8AC3E}">
        <p14:creationId xmlns:p14="http://schemas.microsoft.com/office/powerpoint/2010/main" val="1533655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C4DF99A-D5F2-4B09-916D-9FE6362442C2}" type="datetimeFigureOut">
              <a:rPr lang="fr-FR" smtClean="0"/>
              <a:t>24/03/2022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3ED9EA-22F7-4938-84D1-7B181CA3FFE3}" type="slidenum">
              <a:rPr lang="fr-FR" smtClean="0"/>
              <a:t>‹N°›</a:t>
            </a:fld>
            <a:endParaRPr lang="fr-FR"/>
          </a:p>
        </p:txBody>
      </p:sp>
    </p:spTree>
    <p:extLst>
      <p:ext uri="{BB962C8B-B14F-4D97-AF65-F5344CB8AC3E}">
        <p14:creationId xmlns:p14="http://schemas.microsoft.com/office/powerpoint/2010/main" val="247143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C4DF99A-D5F2-4B09-916D-9FE6362442C2}" type="datetimeFigureOut">
              <a:rPr lang="fr-FR" smtClean="0"/>
              <a:t>24/03/2022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3ED9EA-22F7-4938-84D1-7B181CA3FFE3}" type="slidenum">
              <a:rPr lang="fr-FR" smtClean="0"/>
              <a:t>‹N°›</a:t>
            </a:fld>
            <a:endParaRPr lang="fr-FR"/>
          </a:p>
        </p:txBody>
      </p:sp>
    </p:spTree>
    <p:extLst>
      <p:ext uri="{BB962C8B-B14F-4D97-AF65-F5344CB8AC3E}">
        <p14:creationId xmlns:p14="http://schemas.microsoft.com/office/powerpoint/2010/main" val="538046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C4DF99A-D5F2-4B09-916D-9FE6362442C2}" type="datetimeFigureOut">
              <a:rPr lang="fr-FR" smtClean="0"/>
              <a:t>24/03/2022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3ED9EA-22F7-4938-84D1-7B181CA3FFE3}" type="slidenum">
              <a:rPr lang="fr-FR" smtClean="0"/>
              <a:t>‹N°›</a:t>
            </a:fld>
            <a:endParaRPr lang="fr-FR"/>
          </a:p>
        </p:txBody>
      </p:sp>
    </p:spTree>
    <p:extLst>
      <p:ext uri="{BB962C8B-B14F-4D97-AF65-F5344CB8AC3E}">
        <p14:creationId xmlns:p14="http://schemas.microsoft.com/office/powerpoint/2010/main" val="1276308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0C4DF99A-D5F2-4B09-916D-9FE6362442C2}" type="datetimeFigureOut">
              <a:rPr lang="fr-FR" smtClean="0"/>
              <a:t>24/03/2022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3ED9EA-22F7-4938-84D1-7B181CA3FFE3}" type="slidenum">
              <a:rPr lang="fr-FR" smtClean="0"/>
              <a:t>‹N°›</a:t>
            </a:fld>
            <a:endParaRPr lang="fr-FR"/>
          </a:p>
        </p:txBody>
      </p:sp>
    </p:spTree>
    <p:extLst>
      <p:ext uri="{BB962C8B-B14F-4D97-AF65-F5344CB8AC3E}">
        <p14:creationId xmlns:p14="http://schemas.microsoft.com/office/powerpoint/2010/main" val="163041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C4DF99A-D5F2-4B09-916D-9FE6362442C2}" type="datetimeFigureOut">
              <a:rPr lang="fr-FR" smtClean="0"/>
              <a:t>24/03/2022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3ED9EA-22F7-4938-84D1-7B181CA3FFE3}" type="slidenum">
              <a:rPr lang="fr-FR" smtClean="0"/>
              <a:t>‹N°›</a:t>
            </a:fld>
            <a:endParaRPr lang="fr-FR"/>
          </a:p>
        </p:txBody>
      </p:sp>
    </p:spTree>
    <p:extLst>
      <p:ext uri="{BB962C8B-B14F-4D97-AF65-F5344CB8AC3E}">
        <p14:creationId xmlns:p14="http://schemas.microsoft.com/office/powerpoint/2010/main" val="2685002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C4DF99A-D5F2-4B09-916D-9FE6362442C2}" type="datetimeFigureOut">
              <a:rPr lang="fr-FR" smtClean="0"/>
              <a:t>24/03/2022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F3ED9EA-22F7-4938-84D1-7B181CA3FFE3}" type="slidenum">
              <a:rPr lang="fr-FR" smtClean="0"/>
              <a:t>‹N°›</a:t>
            </a:fld>
            <a:endParaRPr lang="fr-FR"/>
          </a:p>
        </p:txBody>
      </p:sp>
    </p:spTree>
    <p:extLst>
      <p:ext uri="{BB962C8B-B14F-4D97-AF65-F5344CB8AC3E}">
        <p14:creationId xmlns:p14="http://schemas.microsoft.com/office/powerpoint/2010/main" val="4020480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C4DF99A-D5F2-4B09-916D-9FE6362442C2}" type="datetimeFigureOut">
              <a:rPr lang="fr-FR" smtClean="0"/>
              <a:t>24/03/2022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F3ED9EA-22F7-4938-84D1-7B181CA3FFE3}" type="slidenum">
              <a:rPr lang="fr-FR" smtClean="0"/>
              <a:t>‹N°›</a:t>
            </a:fld>
            <a:endParaRPr lang="fr-FR"/>
          </a:p>
        </p:txBody>
      </p:sp>
    </p:spTree>
    <p:extLst>
      <p:ext uri="{BB962C8B-B14F-4D97-AF65-F5344CB8AC3E}">
        <p14:creationId xmlns:p14="http://schemas.microsoft.com/office/powerpoint/2010/main" val="34042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C4DF99A-D5F2-4B09-916D-9FE6362442C2}" type="datetimeFigureOut">
              <a:rPr lang="fr-FR" smtClean="0"/>
              <a:t>24/03/2022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F3ED9EA-22F7-4938-84D1-7B181CA3FFE3}" type="slidenum">
              <a:rPr lang="fr-FR" smtClean="0"/>
              <a:t>‹N°›</a:t>
            </a:fld>
            <a:endParaRPr lang="fr-FR"/>
          </a:p>
        </p:txBody>
      </p:sp>
    </p:spTree>
    <p:extLst>
      <p:ext uri="{BB962C8B-B14F-4D97-AF65-F5344CB8AC3E}">
        <p14:creationId xmlns:p14="http://schemas.microsoft.com/office/powerpoint/2010/main" val="761176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C4DF99A-D5F2-4B09-916D-9FE6362442C2}" type="datetimeFigureOut">
              <a:rPr lang="fr-FR" smtClean="0"/>
              <a:t>24/03/2022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3ED9EA-22F7-4938-84D1-7B181CA3FFE3}" type="slidenum">
              <a:rPr lang="fr-FR" smtClean="0"/>
              <a:t>‹N°›</a:t>
            </a:fld>
            <a:endParaRPr lang="fr-FR"/>
          </a:p>
        </p:txBody>
      </p:sp>
    </p:spTree>
    <p:extLst>
      <p:ext uri="{BB962C8B-B14F-4D97-AF65-F5344CB8AC3E}">
        <p14:creationId xmlns:p14="http://schemas.microsoft.com/office/powerpoint/2010/main" val="2134008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C4DF99A-D5F2-4B09-916D-9FE6362442C2}" type="datetimeFigureOut">
              <a:rPr lang="fr-FR" smtClean="0"/>
              <a:t>24/03/2022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3ED9EA-22F7-4938-84D1-7B181CA3FFE3}" type="slidenum">
              <a:rPr lang="fr-FR" smtClean="0"/>
              <a:t>‹N°›</a:t>
            </a:fld>
            <a:endParaRPr lang="fr-FR"/>
          </a:p>
        </p:txBody>
      </p:sp>
    </p:spTree>
    <p:extLst>
      <p:ext uri="{BB962C8B-B14F-4D97-AF65-F5344CB8AC3E}">
        <p14:creationId xmlns:p14="http://schemas.microsoft.com/office/powerpoint/2010/main" val="3073452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DF99A-D5F2-4B09-916D-9FE6362442C2}" type="datetimeFigureOut">
              <a:rPr lang="fr-FR" smtClean="0"/>
              <a:t>24/03/2022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ED9EA-22F7-4938-84D1-7B181CA3FFE3}" type="slidenum">
              <a:rPr lang="fr-FR" smtClean="0"/>
              <a:t>‹N°›</a:t>
            </a:fld>
            <a:endParaRPr lang="fr-FR"/>
          </a:p>
        </p:txBody>
      </p:sp>
    </p:spTree>
    <p:extLst>
      <p:ext uri="{BB962C8B-B14F-4D97-AF65-F5344CB8AC3E}">
        <p14:creationId xmlns:p14="http://schemas.microsoft.com/office/powerpoint/2010/main" val="2007217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a:t>Le rôle des femmes dans la révolution industrielle. Le cas d'Amélie de Dietrich </a:t>
            </a:r>
            <a:endParaRPr lang="en-US" dirty="0"/>
          </a:p>
        </p:txBody>
      </p:sp>
      <p:sp>
        <p:nvSpPr>
          <p:cNvPr id="3" name="Sous-titre 2"/>
          <p:cNvSpPr>
            <a:spLocks noGrp="1"/>
          </p:cNvSpPr>
          <p:nvPr>
            <p:ph type="subTitle" idx="1"/>
          </p:nvPr>
        </p:nvSpPr>
        <p:spPr>
          <a:xfrm>
            <a:off x="1371600" y="4077072"/>
            <a:ext cx="6400800" cy="1561728"/>
          </a:xfrm>
        </p:spPr>
        <p:txBody>
          <a:bodyPr>
            <a:normAutofit fontScale="62500" lnSpcReduction="20000"/>
          </a:bodyPr>
          <a:lstStyle/>
          <a:p>
            <a:r>
              <a:rPr lang="fr-FR" dirty="0" err="1"/>
              <a:t>Herrade</a:t>
            </a:r>
            <a:r>
              <a:rPr lang="fr-FR" dirty="0"/>
              <a:t> </a:t>
            </a:r>
            <a:r>
              <a:rPr lang="fr-FR" dirty="0" err="1"/>
              <a:t>Igersheim</a:t>
            </a:r>
            <a:r>
              <a:rPr lang="fr-FR" dirty="0"/>
              <a:t>, CNRS et BETA, Université de Strasbourg</a:t>
            </a:r>
          </a:p>
          <a:p>
            <a:endParaRPr lang="fr-FR" dirty="0"/>
          </a:p>
          <a:p>
            <a:r>
              <a:rPr lang="fr-FR" dirty="0"/>
              <a:t>	</a:t>
            </a:r>
          </a:p>
          <a:p>
            <a:r>
              <a:rPr lang="fr-FR" dirty="0"/>
              <a:t>Paris, 14 mars 2022</a:t>
            </a:r>
          </a:p>
          <a:p>
            <a:endParaRPr lang="en-US" dirty="0"/>
          </a:p>
        </p:txBody>
      </p:sp>
    </p:spTree>
    <p:extLst>
      <p:ext uri="{BB962C8B-B14F-4D97-AF65-F5344CB8AC3E}">
        <p14:creationId xmlns:p14="http://schemas.microsoft.com/office/powerpoint/2010/main" val="2806900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4" name="Espace réservé du contenu 3"/>
          <p:cNvSpPr>
            <a:spLocks noGrp="1"/>
          </p:cNvSpPr>
          <p:nvPr>
            <p:ph idx="1"/>
          </p:nvPr>
        </p:nvSpPr>
        <p:spPr/>
        <p:txBody>
          <a:bodyPr/>
          <a:lstStyle/>
          <a:p>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836712"/>
            <a:ext cx="6480720"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3061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052736"/>
            <a:ext cx="6768752"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5600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980728"/>
            <a:ext cx="5400600"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126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8712968"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2686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806489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2701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124744"/>
            <a:ext cx="6264696"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5921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703938" y="655139"/>
            <a:ext cx="7756494" cy="5798197"/>
          </a:xfrm>
          <a:prstGeom prst="rect">
            <a:avLst/>
          </a:prstGeom>
        </p:spPr>
      </p:pic>
    </p:spTree>
    <p:extLst>
      <p:ext uri="{BB962C8B-B14F-4D97-AF65-F5344CB8AC3E}">
        <p14:creationId xmlns:p14="http://schemas.microsoft.com/office/powerpoint/2010/main" val="679149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620688"/>
            <a:ext cx="5832648"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1912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196752"/>
            <a:ext cx="5904656"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418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052736"/>
            <a:ext cx="6624736"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4995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Plan du </a:t>
            </a:r>
            <a:r>
              <a:rPr lang="en-US" dirty="0" err="1"/>
              <a:t>séminaire</a:t>
            </a:r>
            <a:endParaRPr lang="en-US" dirty="0"/>
          </a:p>
        </p:txBody>
      </p:sp>
      <p:sp>
        <p:nvSpPr>
          <p:cNvPr id="3" name="Espace réservé du contenu 2"/>
          <p:cNvSpPr>
            <a:spLocks noGrp="1"/>
          </p:cNvSpPr>
          <p:nvPr>
            <p:ph idx="1"/>
          </p:nvPr>
        </p:nvSpPr>
        <p:spPr>
          <a:xfrm>
            <a:off x="457200" y="1600200"/>
            <a:ext cx="8229600" cy="4709120"/>
          </a:xfrm>
        </p:spPr>
        <p:txBody>
          <a:bodyPr>
            <a:normAutofit fontScale="85000" lnSpcReduction="10000"/>
          </a:bodyPr>
          <a:lstStyle/>
          <a:p>
            <a:r>
              <a:rPr lang="fr-FR" dirty="0"/>
              <a:t>Introduction</a:t>
            </a:r>
          </a:p>
          <a:p>
            <a:r>
              <a:rPr lang="fr-FR" dirty="0"/>
              <a:t>Histoire économique des femmes françaises au XIXe (</a:t>
            </a:r>
            <a:r>
              <a:rPr lang="fr-FR" dirty="0" err="1"/>
              <a:t>ref</a:t>
            </a:r>
            <a:r>
              <a:rPr lang="fr-FR" dirty="0"/>
              <a:t>. principale : F. Perrin, 2013)</a:t>
            </a:r>
          </a:p>
          <a:p>
            <a:pPr lvl="1"/>
            <a:r>
              <a:rPr lang="fr-FR" dirty="0"/>
              <a:t>Changements </a:t>
            </a:r>
            <a:r>
              <a:rPr lang="fr-FR" dirty="0" err="1"/>
              <a:t>démograhiques</a:t>
            </a:r>
            <a:endParaRPr lang="fr-FR" dirty="0"/>
          </a:p>
          <a:p>
            <a:pPr lvl="1"/>
            <a:r>
              <a:rPr lang="fr-FR" dirty="0"/>
              <a:t>Changements dans la force de travail</a:t>
            </a:r>
          </a:p>
          <a:p>
            <a:pPr lvl="1"/>
            <a:r>
              <a:rPr lang="fr-FR" dirty="0"/>
              <a:t>Changements au niveau de l’éducation</a:t>
            </a:r>
          </a:p>
          <a:p>
            <a:pPr lvl="1"/>
            <a:r>
              <a:rPr lang="fr-FR" dirty="0"/>
              <a:t>Vers une théorie unifiée de la croissance intégrant le genre</a:t>
            </a:r>
          </a:p>
          <a:p>
            <a:r>
              <a:rPr lang="fr-FR" dirty="0"/>
              <a:t>Article « Industrialisation et entrepreneuriat féminin au XIX</a:t>
            </a:r>
            <a:r>
              <a:rPr lang="fr-FR" baseline="30000" dirty="0"/>
              <a:t>e</a:t>
            </a:r>
            <a:r>
              <a:rPr lang="fr-FR" dirty="0"/>
              <a:t> siècle : le cas d'Amélie de Dietrich » (avec C. Le Chapelain, en révision auprès de </a:t>
            </a:r>
            <a:r>
              <a:rPr lang="fr-FR" i="1" dirty="0"/>
              <a:t>Business </a:t>
            </a:r>
            <a:r>
              <a:rPr lang="fr-FR" i="1" dirty="0" err="1"/>
              <a:t>History</a:t>
            </a:r>
            <a:r>
              <a:rPr lang="fr-FR" dirty="0"/>
              <a:t>)</a:t>
            </a:r>
          </a:p>
        </p:txBody>
      </p:sp>
    </p:spTree>
    <p:extLst>
      <p:ext uri="{BB962C8B-B14F-4D97-AF65-F5344CB8AC3E}">
        <p14:creationId xmlns:p14="http://schemas.microsoft.com/office/powerpoint/2010/main" val="4089403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a:t>Industrialisation et entrepreneuriat féminin au XIX</a:t>
            </a:r>
            <a:r>
              <a:rPr lang="fr-FR" baseline="30000" dirty="0"/>
              <a:t>e</a:t>
            </a:r>
            <a:r>
              <a:rPr lang="fr-FR" dirty="0"/>
              <a:t> siècle : </a:t>
            </a:r>
            <a:br>
              <a:rPr lang="fr-FR" dirty="0"/>
            </a:br>
            <a:r>
              <a:rPr lang="fr-FR" dirty="0"/>
              <a:t>le cas d'Amélie de Dietrich</a:t>
            </a:r>
          </a:p>
        </p:txBody>
      </p:sp>
      <p:sp>
        <p:nvSpPr>
          <p:cNvPr id="3" name="Sous-titre 2"/>
          <p:cNvSpPr>
            <a:spLocks noGrp="1"/>
          </p:cNvSpPr>
          <p:nvPr>
            <p:ph type="subTitle" idx="1"/>
          </p:nvPr>
        </p:nvSpPr>
        <p:spPr>
          <a:xfrm>
            <a:off x="1371600" y="3886200"/>
            <a:ext cx="6400800" cy="1991072"/>
          </a:xfrm>
        </p:spPr>
        <p:txBody>
          <a:bodyPr>
            <a:normAutofit fontScale="77500" lnSpcReduction="20000"/>
          </a:bodyPr>
          <a:lstStyle/>
          <a:p>
            <a:endParaRPr lang="fr-FR" dirty="0"/>
          </a:p>
          <a:p>
            <a:r>
              <a:rPr lang="fr-FR" dirty="0"/>
              <a:t>Herrade Igersheim, Université de Strasbourg </a:t>
            </a:r>
          </a:p>
          <a:p>
            <a:r>
              <a:rPr lang="fr-FR" dirty="0"/>
              <a:t>Charlotte Le Chapelain, Université Lyon III </a:t>
            </a:r>
          </a:p>
          <a:p>
            <a:endParaRPr lang="fr-FR" dirty="0"/>
          </a:p>
          <a:p>
            <a:r>
              <a:rPr lang="fr-FR" dirty="0"/>
              <a:t>	</a:t>
            </a:r>
          </a:p>
          <a:p>
            <a:endParaRPr lang="fr-FR" dirty="0"/>
          </a:p>
        </p:txBody>
      </p:sp>
    </p:spTree>
    <p:extLst>
      <p:ext uri="{BB962C8B-B14F-4D97-AF65-F5344CB8AC3E}">
        <p14:creationId xmlns:p14="http://schemas.microsoft.com/office/powerpoint/2010/main" val="3395711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Les femmes et l’industrialisation au XIX</a:t>
            </a:r>
            <a:r>
              <a:rPr lang="fr-FR" baseline="30000" dirty="0"/>
              <a:t>e</a:t>
            </a:r>
            <a:r>
              <a:rPr lang="fr-FR" dirty="0"/>
              <a:t> siècle</a:t>
            </a:r>
          </a:p>
        </p:txBody>
      </p:sp>
      <p:sp>
        <p:nvSpPr>
          <p:cNvPr id="3" name="Espace réservé du contenu 2"/>
          <p:cNvSpPr>
            <a:spLocks noGrp="1"/>
          </p:cNvSpPr>
          <p:nvPr>
            <p:ph idx="1"/>
          </p:nvPr>
        </p:nvSpPr>
        <p:spPr>
          <a:xfrm>
            <a:off x="457200" y="1600200"/>
            <a:ext cx="8229600" cy="4997152"/>
          </a:xfrm>
        </p:spPr>
        <p:txBody>
          <a:bodyPr>
            <a:normAutofit/>
          </a:bodyPr>
          <a:lstStyle/>
          <a:p>
            <a:pPr algn="just"/>
            <a:endParaRPr lang="fr-FR" dirty="0"/>
          </a:p>
          <a:p>
            <a:pPr algn="just"/>
            <a:r>
              <a:rPr lang="fr-FR" dirty="0"/>
              <a:t>Quel rôle exercé par les femmes dans le processus d’industrialisation ?</a:t>
            </a:r>
          </a:p>
          <a:p>
            <a:pPr lvl="1" algn="just"/>
            <a:r>
              <a:rPr lang="fr-FR" dirty="0"/>
              <a:t>Fourniture d’une </a:t>
            </a:r>
            <a:r>
              <a:rPr lang="fr-FR" dirty="0" err="1"/>
              <a:t>main-d’oeuvre</a:t>
            </a:r>
            <a:r>
              <a:rPr lang="fr-FR" dirty="0"/>
              <a:t> non qualifiée</a:t>
            </a:r>
          </a:p>
          <a:p>
            <a:pPr lvl="1" algn="just"/>
            <a:r>
              <a:rPr lang="fr-FR" dirty="0"/>
              <a:t>Un rôle passif </a:t>
            </a:r>
            <a:r>
              <a:rPr lang="mr-IN" dirty="0"/>
              <a:t>–</a:t>
            </a:r>
            <a:r>
              <a:rPr lang="fr-FR" dirty="0"/>
              <a:t> pourvoi de liquidités</a:t>
            </a:r>
          </a:p>
          <a:p>
            <a:pPr algn="just"/>
            <a:r>
              <a:rPr lang="fr-FR" dirty="0"/>
              <a:t>Khan (2016) </a:t>
            </a:r>
            <a:r>
              <a:rPr lang="mr-IN" dirty="0"/>
              <a:t>–</a:t>
            </a:r>
            <a:r>
              <a:rPr lang="fr-FR" dirty="0"/>
              <a:t> les « femmes invisibles »</a:t>
            </a:r>
          </a:p>
          <a:p>
            <a:pPr algn="just"/>
            <a:r>
              <a:rPr lang="fr-FR" dirty="0"/>
              <a:t>Un entrepreneuriat féminin innovant</a:t>
            </a:r>
          </a:p>
          <a:p>
            <a:pPr marL="0" indent="0" algn="just">
              <a:buNone/>
            </a:pPr>
            <a:endParaRPr lang="fr-FR" dirty="0"/>
          </a:p>
          <a:p>
            <a:pPr algn="just"/>
            <a:endParaRPr lang="fr-FR" dirty="0"/>
          </a:p>
          <a:p>
            <a:pPr algn="just"/>
            <a:endParaRPr lang="fr-FR" dirty="0"/>
          </a:p>
        </p:txBody>
      </p:sp>
    </p:spTree>
    <p:extLst>
      <p:ext uri="{BB962C8B-B14F-4D97-AF65-F5344CB8AC3E}">
        <p14:creationId xmlns:p14="http://schemas.microsoft.com/office/powerpoint/2010/main" val="1894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lgn="just"/>
            <a:r>
              <a:rPr lang="fr-FR" dirty="0"/>
              <a:t>En France: Madame d’Hayange, veuve de Charles de Wendel, Veuve Clicquot-</a:t>
            </a:r>
            <a:r>
              <a:rPr lang="fr-FR" dirty="0" err="1"/>
              <a:t>Ponsardin</a:t>
            </a:r>
            <a:r>
              <a:rPr lang="fr-FR" dirty="0"/>
              <a:t>, Veuve </a:t>
            </a:r>
            <a:r>
              <a:rPr lang="fr-FR" dirty="0" err="1"/>
              <a:t>Levrault</a:t>
            </a:r>
            <a:r>
              <a:rPr lang="fr-FR" dirty="0"/>
              <a:t>…</a:t>
            </a:r>
          </a:p>
          <a:p>
            <a:pPr algn="just"/>
            <a:r>
              <a:rPr lang="fr-FR" dirty="0"/>
              <a:t>Amélie de Dietrich (1776-1855): l’une de ces « femmes invisibles » de l’industrialisation française.</a:t>
            </a:r>
          </a:p>
        </p:txBody>
      </p:sp>
    </p:spTree>
    <p:extLst>
      <p:ext uri="{BB962C8B-B14F-4D97-AF65-F5344CB8AC3E}">
        <p14:creationId xmlns:p14="http://schemas.microsoft.com/office/powerpoint/2010/main" val="1006444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836712"/>
            <a:ext cx="8229600" cy="5289451"/>
          </a:xfrm>
        </p:spPr>
        <p:txBody>
          <a:bodyPr>
            <a:normAutofit fontScale="85000" lnSpcReduction="20000"/>
          </a:bodyPr>
          <a:lstStyle/>
          <a:p>
            <a:pPr algn="just"/>
            <a:r>
              <a:rPr lang="fr-FR" dirty="0"/>
              <a:t>Quelques caractéristiques marquantes de l’action d’Amélie (1806 à 1855) :</a:t>
            </a:r>
          </a:p>
          <a:p>
            <a:pPr algn="just"/>
            <a:endParaRPr lang="fr-FR" dirty="0"/>
          </a:p>
          <a:p>
            <a:pPr lvl="1" algn="just"/>
            <a:r>
              <a:rPr lang="fr-FR" b="1" dirty="0"/>
              <a:t>Un long processus de désendettement. </a:t>
            </a:r>
            <a:r>
              <a:rPr lang="fr-FR" dirty="0"/>
              <a:t>Retour à une forme familiale à partir de 1827</a:t>
            </a:r>
          </a:p>
          <a:p>
            <a:pPr lvl="1" algn="just"/>
            <a:r>
              <a:rPr lang="fr-FR" b="1" dirty="0"/>
              <a:t>La réorientation stratégique de l’entreprise</a:t>
            </a:r>
            <a:r>
              <a:rPr lang="fr-FR" dirty="0"/>
              <a:t>. Réorientation des activités de production vers la fabrication de produits métallurgiques. Ouverture de nouveau marchés pour les forges (machines pour industries textiles et équipements de chemin de fer) </a:t>
            </a:r>
          </a:p>
          <a:p>
            <a:pPr lvl="1" algn="just"/>
            <a:r>
              <a:rPr lang="fr-FR" dirty="0"/>
              <a:t>Une conscience aigüe des </a:t>
            </a:r>
            <a:r>
              <a:rPr lang="fr-FR" b="1" dirty="0"/>
              <a:t>opportunités offertes par le progrès technique</a:t>
            </a:r>
            <a:r>
              <a:rPr lang="fr-FR" dirty="0"/>
              <a:t> et du besoin, pour l’entreprise de s’adapter au changement technologique. Cinq brevets (détenus par l’entreprise « Veuve Dietrich et Fils ») de 1843 à 1855.</a:t>
            </a:r>
          </a:p>
        </p:txBody>
      </p:sp>
    </p:spTree>
    <p:extLst>
      <p:ext uri="{BB962C8B-B14F-4D97-AF65-F5344CB8AC3E}">
        <p14:creationId xmlns:p14="http://schemas.microsoft.com/office/powerpoint/2010/main" val="548301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1680" y="5445224"/>
            <a:ext cx="5558408" cy="792088"/>
          </a:xfrm>
        </p:spPr>
        <p:txBody>
          <a:bodyPr/>
          <a:lstStyle/>
          <a:p>
            <a:r>
              <a:rPr lang="fr-FR" dirty="0"/>
              <a:t>Amélie de Dietrich, née de </a:t>
            </a:r>
            <a:r>
              <a:rPr lang="fr-FR" dirty="0" err="1"/>
              <a:t>Berckheim</a:t>
            </a:r>
            <a:r>
              <a:rPr lang="fr-FR" dirty="0"/>
              <a:t> (1776-1855)</a:t>
            </a:r>
          </a:p>
        </p:txBody>
      </p:sp>
      <p:pic>
        <p:nvPicPr>
          <p:cNvPr id="5" name="Espace réservé pour une image  4" descr="IMG_0617.jpg"/>
          <p:cNvPicPr>
            <a:picLocks noGrp="1" noChangeAspect="1"/>
          </p:cNvPicPr>
          <p:nvPr/>
        </p:nvPicPr>
        <p:blipFill rotWithShape="1">
          <a:blip r:embed="rId2" cstate="print">
            <a:extLst>
              <a:ext uri="{28A0092B-C50C-407E-A947-70E740481C1C}">
                <a14:useLocalDpi xmlns:a14="http://schemas.microsoft.com/office/drawing/2010/main" val="0"/>
              </a:ext>
            </a:extLst>
          </a:blip>
          <a:srcRect l="-10124" t="-14425" r="-10962" b="14425"/>
          <a:stretch/>
        </p:blipFill>
        <p:spPr>
          <a:xfrm>
            <a:off x="1844990" y="0"/>
            <a:ext cx="5486400" cy="5125690"/>
          </a:xfrm>
          <a:prstGeom prst="rect">
            <a:avLst/>
          </a:prstGeom>
        </p:spPr>
      </p:pic>
      <p:sp>
        <p:nvSpPr>
          <p:cNvPr id="3" name="Espace réservé pour une image  2"/>
          <p:cNvSpPr>
            <a:spLocks noGrp="1"/>
          </p:cNvSpPr>
          <p:nvPr>
            <p:ph type="pic" idx="1"/>
          </p:nvPr>
        </p:nvSpPr>
        <p:spPr>
          <a:xfrm>
            <a:off x="1806340" y="620688"/>
            <a:ext cx="5486400" cy="4114800"/>
          </a:xfrm>
        </p:spPr>
      </p:sp>
    </p:spTree>
    <p:extLst>
      <p:ext uri="{BB962C8B-B14F-4D97-AF65-F5344CB8AC3E}">
        <p14:creationId xmlns:p14="http://schemas.microsoft.com/office/powerpoint/2010/main" val="218472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Objectifs et sources</a:t>
            </a:r>
          </a:p>
        </p:txBody>
      </p:sp>
      <p:sp>
        <p:nvSpPr>
          <p:cNvPr id="3" name="Espace réservé du contenu 2"/>
          <p:cNvSpPr>
            <a:spLocks noGrp="1"/>
          </p:cNvSpPr>
          <p:nvPr>
            <p:ph idx="1"/>
          </p:nvPr>
        </p:nvSpPr>
        <p:spPr>
          <a:xfrm>
            <a:off x="457200" y="1600200"/>
            <a:ext cx="8229600" cy="4781128"/>
          </a:xfrm>
        </p:spPr>
        <p:txBody>
          <a:bodyPr>
            <a:normAutofit fontScale="70000" lnSpcReduction="20000"/>
          </a:bodyPr>
          <a:lstStyle/>
          <a:p>
            <a:pPr algn="just"/>
            <a:r>
              <a:rPr lang="fr-FR" dirty="0"/>
              <a:t>Travaux existants concernant la figure d’Amélie de Dietrich : </a:t>
            </a:r>
          </a:p>
          <a:p>
            <a:pPr algn="just"/>
            <a:endParaRPr lang="fr-FR" dirty="0"/>
          </a:p>
          <a:p>
            <a:pPr lvl="1" algn="just"/>
            <a:r>
              <a:rPr lang="fr-FR" dirty="0"/>
              <a:t>Travaux d’histoire économique sur l’entreprise De Dietrich et son évolution (Wilhelm 1987, </a:t>
            </a:r>
            <a:r>
              <a:rPr lang="fr-FR" dirty="0" err="1"/>
              <a:t>Hau</a:t>
            </a:r>
            <a:r>
              <a:rPr lang="fr-FR" dirty="0"/>
              <a:t> 1993, 2006…)</a:t>
            </a:r>
          </a:p>
          <a:p>
            <a:pPr lvl="1" algn="just"/>
            <a:r>
              <a:rPr lang="fr-FR" dirty="0"/>
              <a:t>Etudes historiographiques sur les familles patriciennes alsaciennes (</a:t>
            </a:r>
            <a:r>
              <a:rPr lang="fr-FR" dirty="0" err="1"/>
              <a:t>Decker</a:t>
            </a:r>
            <a:r>
              <a:rPr lang="fr-FR" dirty="0"/>
              <a:t> 2000, </a:t>
            </a:r>
            <a:r>
              <a:rPr lang="fr-FR" dirty="0" err="1"/>
              <a:t>Ernewein</a:t>
            </a:r>
            <a:r>
              <a:rPr lang="fr-FR" dirty="0"/>
              <a:t> 2001, </a:t>
            </a:r>
            <a:r>
              <a:rPr lang="fr-FR" dirty="0" err="1"/>
              <a:t>Hennequin</a:t>
            </a:r>
            <a:r>
              <a:rPr lang="fr-FR" dirty="0"/>
              <a:t> 2006)</a:t>
            </a:r>
          </a:p>
          <a:p>
            <a:pPr algn="just"/>
            <a:endParaRPr lang="fr-FR" dirty="0"/>
          </a:p>
          <a:p>
            <a:pPr algn="just"/>
            <a:r>
              <a:rPr lang="fr-FR" dirty="0"/>
              <a:t>Quelles dimensions peuvent expliquer la réussite d’Amélie dans cette tâche difficile - reprendre et redresser les forges De Dietrich ?</a:t>
            </a:r>
            <a:endParaRPr lang="fr-FR" i="1" dirty="0">
              <a:solidFill>
                <a:srgbClr val="FF0000"/>
              </a:solidFill>
            </a:endParaRPr>
          </a:p>
          <a:p>
            <a:pPr algn="just"/>
            <a:endParaRPr lang="fr-FR" dirty="0"/>
          </a:p>
          <a:p>
            <a:pPr algn="just"/>
            <a:r>
              <a:rPr lang="fr-FR" dirty="0"/>
              <a:t>Sources principales : La correspondance d’Amélie conservée aux archives de l’Association De Dietrich dont : </a:t>
            </a:r>
          </a:p>
          <a:p>
            <a:pPr lvl="1" algn="just"/>
            <a:r>
              <a:rPr lang="fr-FR" dirty="0"/>
              <a:t>42 lettres inédites d’Amélie à son cadet , Eugène de Dietrich,  de 1814 à 1855</a:t>
            </a:r>
          </a:p>
          <a:p>
            <a:pPr lvl="1" algn="just"/>
            <a:r>
              <a:rPr lang="fr-FR" dirty="0"/>
              <a:t>370 lettres inédites de </a:t>
            </a:r>
            <a:r>
              <a:rPr lang="en-US" dirty="0"/>
              <a:t>Jean Albert </a:t>
            </a:r>
            <a:r>
              <a:rPr lang="en-US" dirty="0" err="1"/>
              <a:t>Frédéric</a:t>
            </a:r>
            <a:r>
              <a:rPr lang="en-US" dirty="0"/>
              <a:t> (Fritz) </a:t>
            </a:r>
            <a:r>
              <a:rPr lang="fr-FR" dirty="0"/>
              <a:t>à Amélie, de 1796 à 1805</a:t>
            </a:r>
          </a:p>
        </p:txBody>
      </p:sp>
    </p:spTree>
    <p:extLst>
      <p:ext uri="{BB962C8B-B14F-4D97-AF65-F5344CB8AC3E}">
        <p14:creationId xmlns:p14="http://schemas.microsoft.com/office/powerpoint/2010/main" val="294751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Plan de l’étude</a:t>
            </a:r>
          </a:p>
        </p:txBody>
      </p:sp>
      <p:sp>
        <p:nvSpPr>
          <p:cNvPr id="3" name="Espace réservé du contenu 2"/>
          <p:cNvSpPr>
            <a:spLocks noGrp="1"/>
          </p:cNvSpPr>
          <p:nvPr>
            <p:ph idx="1"/>
          </p:nvPr>
        </p:nvSpPr>
        <p:spPr/>
        <p:txBody>
          <a:bodyPr>
            <a:normAutofit fontScale="92500" lnSpcReduction="20000"/>
          </a:bodyPr>
          <a:lstStyle/>
          <a:p>
            <a:pPr marL="571500" indent="-571500" algn="just">
              <a:buAutoNum type="romanUcPeriod"/>
            </a:pPr>
            <a:r>
              <a:rPr lang="fr-FR" dirty="0"/>
              <a:t>Un héritage intellectuel et symbolique de deux familles patriciennes alsaciennes</a:t>
            </a:r>
          </a:p>
          <a:p>
            <a:pPr marL="400050" lvl="1" indent="0">
              <a:buNone/>
            </a:pPr>
            <a:r>
              <a:rPr lang="fr-FR" dirty="0"/>
              <a:t>	(1776-1797)</a:t>
            </a:r>
          </a:p>
          <a:p>
            <a:pPr marL="571500" indent="-571500" algn="just">
              <a:buAutoNum type="romanUcPeriod"/>
            </a:pPr>
            <a:r>
              <a:rPr lang="fr-FR" dirty="0"/>
              <a:t>De Fritz à Amélie : deux facteurs additionnels décisifs pour expliquer le redressement des Forges de Dietrich </a:t>
            </a:r>
          </a:p>
          <a:p>
            <a:pPr marL="400050" lvl="1" indent="0">
              <a:buNone/>
            </a:pPr>
            <a:r>
              <a:rPr lang="fr-FR" dirty="0"/>
              <a:t>	(1797-1815)</a:t>
            </a:r>
          </a:p>
          <a:p>
            <a:pPr marL="571500" indent="-571500">
              <a:buAutoNum type="romanUcPeriod"/>
            </a:pPr>
            <a:r>
              <a:rPr lang="fr-FR" dirty="0"/>
              <a:t>Albert et Eugène: la condition de possibilité du dévouement d’Amélie aux Forges</a:t>
            </a:r>
          </a:p>
          <a:p>
            <a:pPr marL="0" indent="0">
              <a:buNone/>
            </a:pPr>
            <a:r>
              <a:rPr lang="fr-FR" dirty="0"/>
              <a:t>	(1815-1855) </a:t>
            </a:r>
          </a:p>
        </p:txBody>
      </p:sp>
      <p:sp>
        <p:nvSpPr>
          <p:cNvPr id="5" name="Flèche droite 4"/>
          <p:cNvSpPr/>
          <p:nvPr/>
        </p:nvSpPr>
        <p:spPr>
          <a:xfrm>
            <a:off x="3635896" y="5445224"/>
            <a:ext cx="288032" cy="4571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Tree>
    <p:extLst>
      <p:ext uri="{BB962C8B-B14F-4D97-AF65-F5344CB8AC3E}">
        <p14:creationId xmlns:p14="http://schemas.microsoft.com/office/powerpoint/2010/main" val="1082369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a:t>I. Un héritage intellectuel et symbolique de deux familles patriciennes alsaciennes</a:t>
            </a:r>
            <a:br>
              <a:rPr lang="fr-FR" sz="3600" dirty="0"/>
            </a:br>
            <a:endParaRPr lang="fr-FR" sz="3600" dirty="0"/>
          </a:p>
        </p:txBody>
      </p:sp>
      <p:sp>
        <p:nvSpPr>
          <p:cNvPr id="3" name="Espace réservé du contenu 2"/>
          <p:cNvSpPr>
            <a:spLocks noGrp="1"/>
          </p:cNvSpPr>
          <p:nvPr>
            <p:ph idx="1"/>
          </p:nvPr>
        </p:nvSpPr>
        <p:spPr>
          <a:xfrm>
            <a:off x="251520" y="1340768"/>
            <a:ext cx="8712968" cy="5760640"/>
          </a:xfrm>
        </p:spPr>
        <p:txBody>
          <a:bodyPr>
            <a:normAutofit fontScale="70000" lnSpcReduction="20000"/>
          </a:bodyPr>
          <a:lstStyle/>
          <a:p>
            <a:pPr algn="just"/>
            <a:r>
              <a:rPr lang="fr-FR" dirty="0"/>
              <a:t>La famille de </a:t>
            </a:r>
            <a:r>
              <a:rPr lang="fr-FR" dirty="0" err="1"/>
              <a:t>Berckheim</a:t>
            </a:r>
            <a:r>
              <a:rPr lang="fr-FR" dirty="0"/>
              <a:t> et </a:t>
            </a:r>
            <a:r>
              <a:rPr lang="fr-FR" dirty="0" err="1"/>
              <a:t>Schoppenwihr</a:t>
            </a:r>
            <a:r>
              <a:rPr lang="fr-FR" dirty="0"/>
              <a:t>, une enfance sereine et heureuse : </a:t>
            </a:r>
          </a:p>
          <a:p>
            <a:pPr marL="0" indent="0" algn="just">
              <a:buNone/>
            </a:pPr>
            <a:r>
              <a:rPr lang="fr-FR" dirty="0"/>
              <a:t>« Comme on aime quand on a vécu à </a:t>
            </a:r>
            <a:r>
              <a:rPr lang="fr-FR" dirty="0" err="1"/>
              <a:t>Schoppenwihr</a:t>
            </a:r>
            <a:r>
              <a:rPr lang="fr-FR" dirty="0"/>
              <a:t>, sous la protection des plus aimables vertus de la bienfaisance » (Annette à Octavie, 1802); « Tout le monde s’aime tant à </a:t>
            </a:r>
            <a:r>
              <a:rPr lang="fr-FR" dirty="0" err="1"/>
              <a:t>Schoppenwihr</a:t>
            </a:r>
            <a:r>
              <a:rPr lang="fr-FR" dirty="0"/>
              <a:t>, tout y est si digne d’être aimé, qu’on ne désire autre bonheur que de vivre toujours ainsi » (Frédérique à Amélie, juillet 1798). </a:t>
            </a:r>
          </a:p>
          <a:p>
            <a:pPr marL="0" indent="0" algn="just">
              <a:buNone/>
            </a:pPr>
            <a:endParaRPr lang="fr-FR" dirty="0"/>
          </a:p>
          <a:p>
            <a:pPr algn="just"/>
            <a:r>
              <a:rPr lang="en-US" dirty="0"/>
              <a:t>Les </a:t>
            </a:r>
            <a:r>
              <a:rPr lang="en-US" dirty="0" err="1"/>
              <a:t>quatre</a:t>
            </a:r>
            <a:r>
              <a:rPr lang="en-US" dirty="0"/>
              <a:t> </a:t>
            </a:r>
            <a:r>
              <a:rPr lang="en-US" dirty="0" err="1"/>
              <a:t>soeurs</a:t>
            </a:r>
            <a:r>
              <a:rPr lang="en-US" dirty="0"/>
              <a:t> de </a:t>
            </a:r>
            <a:r>
              <a:rPr lang="en-US" dirty="0" err="1"/>
              <a:t>Berckheim</a:t>
            </a:r>
            <a:r>
              <a:rPr lang="en-US" dirty="0"/>
              <a:t>, </a:t>
            </a:r>
            <a:r>
              <a:rPr lang="en-US" dirty="0" err="1"/>
              <a:t>également</a:t>
            </a:r>
            <a:r>
              <a:rPr lang="en-US" dirty="0"/>
              <a:t> </a:t>
            </a:r>
            <a:r>
              <a:rPr lang="en-US" dirty="0" err="1"/>
              <a:t>nommées</a:t>
            </a:r>
            <a:r>
              <a:rPr lang="en-US" dirty="0"/>
              <a:t> l</a:t>
            </a:r>
            <a:r>
              <a:rPr lang="fr-FR" dirty="0"/>
              <a:t>es « </a:t>
            </a:r>
            <a:r>
              <a:rPr lang="fr-FR" dirty="0" err="1"/>
              <a:t>Desmoiselles</a:t>
            </a:r>
            <a:r>
              <a:rPr lang="fr-FR" dirty="0"/>
              <a:t> de </a:t>
            </a:r>
            <a:r>
              <a:rPr lang="fr-FR" dirty="0" err="1"/>
              <a:t>Berckheim</a:t>
            </a:r>
            <a:r>
              <a:rPr lang="fr-FR" dirty="0"/>
              <a:t> », le </a:t>
            </a:r>
            <a:r>
              <a:rPr lang="fr-FR" dirty="0" err="1"/>
              <a:t>coeur</a:t>
            </a:r>
            <a:r>
              <a:rPr lang="fr-FR" dirty="0"/>
              <a:t> même de </a:t>
            </a:r>
            <a:r>
              <a:rPr lang="fr-FR" dirty="0" err="1"/>
              <a:t>Schoppenwihr</a:t>
            </a:r>
            <a:r>
              <a:rPr lang="fr-FR" dirty="0"/>
              <a:t> : </a:t>
            </a:r>
          </a:p>
          <a:p>
            <a:pPr marL="0" indent="0" algn="just">
              <a:buNone/>
            </a:pPr>
            <a:r>
              <a:rPr lang="fr-FR" dirty="0"/>
              <a:t>« quatre sœurs […] résidant à </a:t>
            </a:r>
            <a:r>
              <a:rPr lang="fr-FR" dirty="0" err="1"/>
              <a:t>Schoppenwihr</a:t>
            </a:r>
            <a:r>
              <a:rPr lang="fr-FR" dirty="0"/>
              <a:t>, formèrent à la fin du XVIIIe s., avec quelques amies dont Annette de </a:t>
            </a:r>
            <a:r>
              <a:rPr lang="fr-FR" dirty="0" err="1"/>
              <a:t>Rathsamhausen</a:t>
            </a:r>
            <a:r>
              <a:rPr lang="fr-FR" dirty="0"/>
              <a:t>, un cercle qui s’adonna à de nombreuses activités, surtout vouées aux belles-lettres mais aussi à des randonnées dans les Vosges, au jardinage, à la cuisine, etc. Le cercle fut également animé par Pfeffel », un poète alsacien renommé (</a:t>
            </a:r>
            <a:r>
              <a:rPr lang="fr-FR" dirty="0" err="1"/>
              <a:t>Georger</a:t>
            </a:r>
            <a:r>
              <a:rPr lang="fr-FR" dirty="0"/>
              <a:t>-Vogt, 1983, NDBA). </a:t>
            </a:r>
          </a:p>
          <a:p>
            <a:pPr algn="just"/>
            <a:endParaRPr lang="fr-FR" dirty="0"/>
          </a:p>
        </p:txBody>
      </p:sp>
    </p:spTree>
    <p:extLst>
      <p:ext uri="{BB962C8B-B14F-4D97-AF65-F5344CB8AC3E}">
        <p14:creationId xmlns:p14="http://schemas.microsoft.com/office/powerpoint/2010/main" val="254963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maison de </a:t>
            </a:r>
            <a:r>
              <a:rPr lang="fr-FR" dirty="0" err="1"/>
              <a:t>Berckheim</a:t>
            </a:r>
            <a:r>
              <a:rPr lang="fr-FR" dirty="0"/>
              <a:t> - </a:t>
            </a:r>
            <a:r>
              <a:rPr lang="fr-FR" dirty="0" err="1"/>
              <a:t>Schoppenwihr</a:t>
            </a:r>
            <a:endParaRPr lang="fr-FR" dirty="0"/>
          </a:p>
        </p:txBody>
      </p:sp>
      <p:pic>
        <p:nvPicPr>
          <p:cNvPr id="5" name="Espace réservé pour une image  4"/>
          <p:cNvPicPr>
            <a:picLocks noGrp="1" noChangeAspect="1"/>
          </p:cNvPicPr>
          <p:nvPr>
            <p:ph type="pic" idx="1"/>
          </p:nvPr>
        </p:nvPicPr>
        <p:blipFill>
          <a:blip r:embed="rId2">
            <a:extLst>
              <a:ext uri="{28A0092B-C50C-407E-A947-70E740481C1C}">
                <a14:useLocalDpi xmlns:a14="http://schemas.microsoft.com/office/drawing/2010/main" val="0"/>
              </a:ext>
            </a:extLst>
          </a:blip>
          <a:srcRect t="3799" b="3799"/>
          <a:stretch>
            <a:fillRect/>
          </a:stretch>
        </p:blipFill>
        <p:spPr>
          <a:xfrm>
            <a:off x="1331640" y="612775"/>
            <a:ext cx="6264696" cy="4114800"/>
          </a:xfrm>
        </p:spPr>
      </p:pic>
      <p:sp>
        <p:nvSpPr>
          <p:cNvPr id="4" name="Espace réservé du texte 3"/>
          <p:cNvSpPr>
            <a:spLocks noGrp="1"/>
          </p:cNvSpPr>
          <p:nvPr>
            <p:ph type="body" sz="half" idx="2"/>
          </p:nvPr>
        </p:nvSpPr>
        <p:spPr/>
        <p:txBody>
          <a:bodyPr/>
          <a:lstStyle/>
          <a:p>
            <a:r>
              <a:rPr lang="fr-FR" dirty="0"/>
              <a:t>« une île s’élevait autrefois dans un lac charmant, émaillée de fleurs et de verdure; elle servait de résidence à une aimable et bonne fée, entourée de toute sa cour. Quatre jeunes beautés en rehaussait l’éclat… » (Pfeffel)</a:t>
            </a:r>
          </a:p>
        </p:txBody>
      </p:sp>
      <p:sp>
        <p:nvSpPr>
          <p:cNvPr id="6" name="Rectangle 5"/>
          <p:cNvSpPr/>
          <p:nvPr/>
        </p:nvSpPr>
        <p:spPr>
          <a:xfrm>
            <a:off x="4431577" y="3244334"/>
            <a:ext cx="280846" cy="369332"/>
          </a:xfrm>
          <a:prstGeom prst="rect">
            <a:avLst/>
          </a:prstGeom>
        </p:spPr>
        <p:txBody>
          <a:bodyPr wrap="none">
            <a:spAutoFit/>
          </a:bodyPr>
          <a:lstStyle/>
          <a:p>
            <a:r>
              <a:rPr lang="fr-FR" dirty="0"/>
              <a:t>”</a:t>
            </a:r>
          </a:p>
        </p:txBody>
      </p:sp>
      <p:sp>
        <p:nvSpPr>
          <p:cNvPr id="7" name="Rectangle 6"/>
          <p:cNvSpPr/>
          <p:nvPr/>
        </p:nvSpPr>
        <p:spPr>
          <a:xfrm>
            <a:off x="4431577" y="3244334"/>
            <a:ext cx="280846" cy="369332"/>
          </a:xfrm>
          <a:prstGeom prst="rect">
            <a:avLst/>
          </a:prstGeom>
        </p:spPr>
        <p:txBody>
          <a:bodyPr wrap="none">
            <a:spAutoFit/>
          </a:bodyPr>
          <a:lstStyle/>
          <a:p>
            <a:r>
              <a:rPr lang="fr-FR" dirty="0"/>
              <a:t>”</a:t>
            </a:r>
          </a:p>
        </p:txBody>
      </p:sp>
    </p:spTree>
    <p:extLst>
      <p:ext uri="{BB962C8B-B14F-4D97-AF65-F5344CB8AC3E}">
        <p14:creationId xmlns:p14="http://schemas.microsoft.com/office/powerpoint/2010/main" val="406347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br>
              <a:rPr lang="fr-FR" dirty="0"/>
            </a:br>
            <a:endParaRPr lang="fr-FR" dirty="0"/>
          </a:p>
        </p:txBody>
      </p:sp>
      <p:sp>
        <p:nvSpPr>
          <p:cNvPr id="3" name="Espace réservé du contenu 2"/>
          <p:cNvSpPr>
            <a:spLocks noGrp="1"/>
          </p:cNvSpPr>
          <p:nvPr>
            <p:ph idx="1"/>
          </p:nvPr>
        </p:nvSpPr>
        <p:spPr>
          <a:xfrm>
            <a:off x="457200" y="476672"/>
            <a:ext cx="8229600" cy="6381328"/>
          </a:xfrm>
        </p:spPr>
        <p:txBody>
          <a:bodyPr>
            <a:normAutofit fontScale="55000" lnSpcReduction="20000"/>
          </a:bodyPr>
          <a:lstStyle/>
          <a:p>
            <a:r>
              <a:rPr lang="fr-FR" sz="3300" b="1" dirty="0"/>
              <a:t>Le « Cercle de </a:t>
            </a:r>
            <a:r>
              <a:rPr lang="fr-FR" sz="3300" b="1" dirty="0" err="1"/>
              <a:t>Schoppenwihr</a:t>
            </a:r>
            <a:r>
              <a:rPr lang="fr-FR" sz="3300" b="1" dirty="0"/>
              <a:t> »</a:t>
            </a:r>
          </a:p>
          <a:p>
            <a:pPr lvl="1"/>
            <a:r>
              <a:rPr lang="fr-FR" sz="3300" dirty="0"/>
              <a:t>Conrad Théodore Pfeffel (né en 1736, études en Allemagne, poète, romancier et écrivain inspiré par Rousseau, Goethe…, la question de la condition féminine)</a:t>
            </a:r>
          </a:p>
          <a:p>
            <a:pPr lvl="1"/>
            <a:r>
              <a:rPr lang="fr-FR" sz="3300" dirty="0"/>
              <a:t>Composition : trois grandes familles alsaciennes – </a:t>
            </a:r>
            <a:r>
              <a:rPr lang="fr-FR" sz="3300" dirty="0" err="1"/>
              <a:t>Berckheim</a:t>
            </a:r>
            <a:r>
              <a:rPr lang="fr-FR" sz="3300" dirty="0"/>
              <a:t>, Dietrich et Turckheim </a:t>
            </a:r>
          </a:p>
          <a:p>
            <a:pPr lvl="1"/>
            <a:r>
              <a:rPr lang="fr-FR" sz="3300" dirty="0"/>
              <a:t>Devise du cercle : « Unis pour devenir meilleurs »</a:t>
            </a:r>
          </a:p>
          <a:p>
            <a:pPr lvl="1"/>
            <a:r>
              <a:rPr lang="fr-FR" sz="3300" dirty="0"/>
              <a:t>Un engagement fort envers l’égalité entre hommes et femmes</a:t>
            </a:r>
          </a:p>
          <a:p>
            <a:pPr marL="457200" lvl="1" indent="0">
              <a:buNone/>
            </a:pPr>
            <a:endParaRPr lang="fr-FR" dirty="0"/>
          </a:p>
          <a:p>
            <a:r>
              <a:rPr lang="fr-FR" b="1" dirty="0"/>
              <a:t>Le journal d’Octavie (Bloch 1896)</a:t>
            </a:r>
          </a:p>
          <a:p>
            <a:pPr marL="0" indent="0">
              <a:buNone/>
            </a:pPr>
            <a:endParaRPr lang="fr-FR" b="1" dirty="0"/>
          </a:p>
          <a:p>
            <a:pPr marL="0" indent="0">
              <a:buNone/>
            </a:pPr>
            <a:r>
              <a:rPr lang="fr-FR" dirty="0"/>
              <a:t>« si les femmes ne peuvent parvenir à la vigueur corporelle des hommes, au moins peuvent-elles aspirer au développement de l’intelligence » ; </a:t>
            </a:r>
          </a:p>
          <a:p>
            <a:pPr marL="0" indent="0">
              <a:buNone/>
            </a:pPr>
            <a:endParaRPr lang="fr-FR" b="1" dirty="0"/>
          </a:p>
          <a:p>
            <a:pPr marL="0" indent="0">
              <a:buNone/>
            </a:pPr>
            <a:r>
              <a:rPr lang="fr-FR" b="1" dirty="0"/>
              <a:t>Selon Octavie, l’éducation comme facteur central de l’égalité entre hommes et femmes : </a:t>
            </a:r>
            <a:r>
              <a:rPr lang="fr-FR" dirty="0"/>
              <a:t>« si, dès leur jeunesse, leur éducation est la même que celle du sexe masculin, elles surpassent souvent ce dernier par l’élévation de leurs sentiment, la délicatesse de leur conception, leur éloquence et leur solidité […] ». </a:t>
            </a:r>
          </a:p>
          <a:p>
            <a:pPr marL="0" indent="0">
              <a:buNone/>
            </a:pPr>
            <a:endParaRPr lang="fr-FR" dirty="0"/>
          </a:p>
          <a:p>
            <a:pPr marL="0" indent="0">
              <a:buNone/>
            </a:pPr>
            <a:r>
              <a:rPr lang="fr-FR" dirty="0"/>
              <a:t>« les femmes ne représentent-elles pas la moitié du genre humain? N’</a:t>
            </a:r>
            <a:r>
              <a:rPr lang="fr-FR" dirty="0" err="1"/>
              <a:t>ont-elles</a:t>
            </a:r>
            <a:r>
              <a:rPr lang="fr-FR" dirty="0"/>
              <a:t> pas aussi droit à une part égale de facultés et de sentiments ? Pourquoi doivent-elles être les subalternes de ceux dont elles ne sont pas inférieures en valeur ? […] »</a:t>
            </a:r>
          </a:p>
        </p:txBody>
      </p:sp>
      <p:cxnSp>
        <p:nvCxnSpPr>
          <p:cNvPr id="4" name="Connecteur droit avec flèche 3"/>
          <p:cNvCxnSpPr/>
          <p:nvPr/>
        </p:nvCxnSpPr>
        <p:spPr>
          <a:xfrm>
            <a:off x="2411760" y="1844824"/>
            <a:ext cx="360040"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80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5" name="Espace réservé pour une image  4"/>
          <p:cNvPicPr>
            <a:picLocks noGrp="1" noChangeAspect="1"/>
          </p:cNvPicPr>
          <p:nvPr>
            <p:ph type="pic" idx="1"/>
          </p:nvPr>
        </p:nvPicPr>
        <p:blipFill>
          <a:blip r:embed="rId2">
            <a:extLst>
              <a:ext uri="{28A0092B-C50C-407E-A947-70E740481C1C}">
                <a14:useLocalDpi xmlns:a14="http://schemas.microsoft.com/office/drawing/2010/main" val="0"/>
              </a:ext>
            </a:extLst>
          </a:blip>
          <a:srcRect l="2698" r="2698"/>
          <a:stretch>
            <a:fillRect/>
          </a:stretch>
        </p:blipFill>
        <p:spPr/>
      </p:pic>
      <p:sp>
        <p:nvSpPr>
          <p:cNvPr id="4" name="Espace réservé du texte 3"/>
          <p:cNvSpPr>
            <a:spLocks noGrp="1"/>
          </p:cNvSpPr>
          <p:nvPr>
            <p:ph type="body" sz="half" idx="2"/>
          </p:nvPr>
        </p:nvSpPr>
        <p:spPr>
          <a:xfrm>
            <a:off x="1792288" y="4941168"/>
            <a:ext cx="5486400" cy="1512168"/>
          </a:xfrm>
        </p:spPr>
        <p:txBody>
          <a:bodyPr>
            <a:normAutofit fontScale="77500" lnSpcReduction="20000"/>
          </a:bodyPr>
          <a:lstStyle/>
          <a:p>
            <a:r>
              <a:rPr lang="fr-FR" i="1" dirty="0"/>
              <a:t>Curieuse hiérarchie sociale des femmes dans cette image du </a:t>
            </a:r>
            <a:r>
              <a:rPr lang="fr-FR" i="1" dirty="0" err="1"/>
              <a:t>XIXes</a:t>
            </a:r>
            <a:r>
              <a:rPr lang="fr-FR" i="1" dirty="0"/>
              <a:t> (I.P.N. </a:t>
            </a:r>
            <a:r>
              <a:rPr lang="fr-FR" i="1" dirty="0" err="1"/>
              <a:t>Snark</a:t>
            </a:r>
            <a:r>
              <a:rPr lang="fr-FR" i="1" dirty="0"/>
              <a:t>) :</a:t>
            </a:r>
            <a:br>
              <a:rPr lang="fr-FR" i="1" dirty="0"/>
            </a:br>
            <a:r>
              <a:rPr lang="fr-FR" i="1" dirty="0"/>
              <a:t>au sommet, la marchande "des femmes avec habileté, j'augmente la parure et la beauté" ;</a:t>
            </a:r>
            <a:br>
              <a:rPr lang="fr-FR" i="1" dirty="0"/>
            </a:br>
            <a:r>
              <a:rPr lang="fr-FR" i="1" dirty="0"/>
              <a:t>ensuite, à égalité, la servante "je couds, blanchis et sers à table, aussi je suis indispensable" et la maîtresse d'école "aux filles pendant leur jeunesse, j'enseigne vertu et sagesse";</a:t>
            </a:r>
            <a:br>
              <a:rPr lang="fr-FR" i="1" dirty="0"/>
            </a:br>
            <a:r>
              <a:rPr lang="fr-FR" i="1" dirty="0"/>
              <a:t>plus bas, l'ouvrière "à tous les travaux je m'applique, dans l'usine ou la fabrique" et la sage-femme "je sais soigner avec expérience au moment de votre naissance "</a:t>
            </a:r>
            <a:br>
              <a:rPr lang="fr-FR" i="1" dirty="0"/>
            </a:br>
            <a:r>
              <a:rPr lang="fr-FR" i="1" dirty="0"/>
              <a:t>et enfin, tout en bas, la paysanne" Croyez en Dieu qui, par ma main, à tous donnera du pain" et la </a:t>
            </a:r>
            <a:r>
              <a:rPr lang="fr-FR" i="1" dirty="0" err="1"/>
              <a:t>soeur</a:t>
            </a:r>
            <a:r>
              <a:rPr lang="fr-FR" i="1" dirty="0"/>
              <a:t> de charité "misères et douleurs, je soulage; Dieu me soutient et m'encourage".</a:t>
            </a:r>
            <a:endParaRPr lang="en-US" dirty="0"/>
          </a:p>
        </p:txBody>
      </p:sp>
    </p:spTree>
    <p:extLst>
      <p:ext uri="{BB962C8B-B14F-4D97-AF65-F5344CB8AC3E}">
        <p14:creationId xmlns:p14="http://schemas.microsoft.com/office/powerpoint/2010/main" val="4054305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br>
              <a:rPr lang="fr-FR" dirty="0"/>
            </a:br>
            <a:endParaRPr lang="fr-FR" dirty="0"/>
          </a:p>
        </p:txBody>
      </p:sp>
      <p:sp>
        <p:nvSpPr>
          <p:cNvPr id="3" name="Espace réservé du contenu 2"/>
          <p:cNvSpPr>
            <a:spLocks noGrp="1"/>
          </p:cNvSpPr>
          <p:nvPr>
            <p:ph idx="1"/>
          </p:nvPr>
        </p:nvSpPr>
        <p:spPr>
          <a:xfrm>
            <a:off x="251520" y="476672"/>
            <a:ext cx="8712968" cy="6048672"/>
          </a:xfrm>
        </p:spPr>
        <p:txBody>
          <a:bodyPr>
            <a:normAutofit fontScale="85000" lnSpcReduction="20000"/>
          </a:bodyPr>
          <a:lstStyle/>
          <a:p>
            <a:pPr marL="0" indent="0" algn="just">
              <a:buNone/>
            </a:pPr>
            <a:endParaRPr lang="fr-FR" dirty="0"/>
          </a:p>
          <a:p>
            <a:pPr algn="just"/>
            <a:r>
              <a:rPr lang="en-US" dirty="0"/>
              <a:t>Le </a:t>
            </a:r>
            <a:r>
              <a:rPr lang="en-US" dirty="0" err="1"/>
              <a:t>mariage</a:t>
            </a:r>
            <a:r>
              <a:rPr lang="en-US" dirty="0"/>
              <a:t> </a:t>
            </a:r>
            <a:r>
              <a:rPr lang="en-US" dirty="0" err="1"/>
              <a:t>d'Amélie</a:t>
            </a:r>
            <a:r>
              <a:rPr lang="en-US" dirty="0"/>
              <a:t> de </a:t>
            </a:r>
            <a:r>
              <a:rPr lang="en-US" dirty="0" err="1"/>
              <a:t>Berckheim</a:t>
            </a:r>
            <a:r>
              <a:rPr lang="en-US" dirty="0"/>
              <a:t> et Jean Albert </a:t>
            </a:r>
            <a:r>
              <a:rPr lang="en-US" dirty="0" err="1"/>
              <a:t>Frédéric</a:t>
            </a:r>
            <a:r>
              <a:rPr lang="en-US" dirty="0"/>
              <a:t> de Dietrich (Fritz) </a:t>
            </a:r>
            <a:r>
              <a:rPr lang="en-US" dirty="0" err="1"/>
              <a:t>en</a:t>
            </a:r>
            <a:r>
              <a:rPr lang="en-US" dirty="0"/>
              <a:t> 1797 </a:t>
            </a:r>
          </a:p>
          <a:p>
            <a:pPr marL="0" indent="0" algn="just">
              <a:buNone/>
            </a:pPr>
            <a:endParaRPr lang="en-US" dirty="0"/>
          </a:p>
          <a:p>
            <a:pPr algn="just"/>
            <a:r>
              <a:rPr lang="fr-FR" dirty="0"/>
              <a:t>Un second héritage: l’héritage de la famille de Dietrich</a:t>
            </a:r>
          </a:p>
          <a:p>
            <a:pPr lvl="1" algn="just"/>
            <a:r>
              <a:rPr lang="fr-FR" dirty="0"/>
              <a:t>L’entreprise familiale - de Jean I (le fondateur, </a:t>
            </a:r>
            <a:r>
              <a:rPr lang="fr-FR" dirty="0" err="1"/>
              <a:t>Jaegerthal</a:t>
            </a:r>
            <a:r>
              <a:rPr lang="fr-FR" dirty="0"/>
              <a:t> en 1684) à Jean III (le premier maître de forges, château de Reichshoffen, organisation et développement des usines et des forges : </a:t>
            </a:r>
            <a:r>
              <a:rPr lang="fr-FR" dirty="0" err="1"/>
              <a:t>Zinswiller</a:t>
            </a:r>
            <a:r>
              <a:rPr lang="fr-FR" dirty="0"/>
              <a:t>, </a:t>
            </a:r>
            <a:r>
              <a:rPr lang="fr-FR" dirty="0" err="1"/>
              <a:t>Niederbronn</a:t>
            </a:r>
            <a:r>
              <a:rPr lang="fr-FR" dirty="0"/>
              <a:t>…, une des trois plus importantes compagnies métallurgiques françaises)</a:t>
            </a:r>
          </a:p>
          <a:p>
            <a:pPr lvl="1" algn="just"/>
            <a:r>
              <a:rPr lang="fr-FR" dirty="0"/>
              <a:t>Le père de Fritz: Philippe Frédéric de Dietrich, savant et homme politique (relations avec les Encyclopédistes, Turgot, Condorcet, premier maire élu de Strasbourg en 1790, guillotiné en 1793 pour son opposition à la Terreur)</a:t>
            </a:r>
          </a:p>
          <a:p>
            <a:pPr marL="457200" lvl="1" indent="0" algn="just">
              <a:buNone/>
            </a:pPr>
            <a:endParaRPr lang="fr-FR" dirty="0"/>
          </a:p>
          <a:p>
            <a:pPr marL="0" indent="0" algn="just">
              <a:buNone/>
            </a:pPr>
            <a:r>
              <a:rPr lang="fr-FR" b="1" dirty="0"/>
              <a:t>=&gt; </a:t>
            </a:r>
            <a:r>
              <a:rPr lang="fr-FR" b="1" dirty="0" err="1"/>
              <a:t>Berckheim</a:t>
            </a:r>
            <a:r>
              <a:rPr lang="fr-FR" b="1" dirty="0"/>
              <a:t>-Dietrich: deux héritages importants, 	marqués par l’influence des Lumières.</a:t>
            </a:r>
          </a:p>
          <a:p>
            <a:pPr lvl="1" algn="just"/>
            <a:endParaRPr lang="fr-FR" dirty="0"/>
          </a:p>
          <a:p>
            <a:pPr lvl="1" algn="just"/>
            <a:endParaRPr lang="fr-FR" dirty="0"/>
          </a:p>
        </p:txBody>
      </p:sp>
    </p:spTree>
    <p:extLst>
      <p:ext uri="{BB962C8B-B14F-4D97-AF65-F5344CB8AC3E}">
        <p14:creationId xmlns:p14="http://schemas.microsoft.com/office/powerpoint/2010/main" val="134861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fontScale="55000" lnSpcReduction="20000"/>
          </a:bodyPr>
          <a:lstStyle/>
          <a:p>
            <a:pPr algn="just"/>
            <a:r>
              <a:rPr lang="fr-FR" dirty="0"/>
              <a:t>« Mais un sentiment invincible attaché à ma destinée, me fait comparer sans cesse le sort de mon malheureux père avec le mien et qu’ai</a:t>
            </a:r>
            <a:r>
              <a:rPr lang="mr-IN" dirty="0"/>
              <a:t>-</a:t>
            </a:r>
            <a:r>
              <a:rPr lang="fr-FR" dirty="0"/>
              <a:t>je fait pour mériter mieux que lui ! Le bonheur n’a été pour lui qu’un songe : je l’ai déjà goûté en réalité près de toi </a:t>
            </a:r>
            <a:r>
              <a:rPr lang="mr-IN" dirty="0"/>
              <a:t>–</a:t>
            </a:r>
            <a:r>
              <a:rPr lang="fr-FR" dirty="0"/>
              <a:t> Puis je espérer le conserver ? » (Fritz à Amélie, 24 brumaire, An XI)</a:t>
            </a:r>
          </a:p>
          <a:p>
            <a:pPr algn="just"/>
            <a:endParaRPr lang="fr-FR" dirty="0"/>
          </a:p>
          <a:p>
            <a:pPr algn="just"/>
            <a:r>
              <a:rPr lang="fr-FR" dirty="0"/>
              <a:t>« mais hélas plus le bonheur s’approche de moi et plus je me demande ce que j’ai donc fait pour mériter un meilleur sort que mon pauvre père ! Il n’y a pas un arbre ici, pas un objet qui ne me rappelle les deux horribles jours qu’il y a passé </a:t>
            </a:r>
            <a:r>
              <a:rPr lang="mr-IN" dirty="0"/>
              <a:t>–</a:t>
            </a:r>
            <a:r>
              <a:rPr lang="fr-FR" dirty="0"/>
              <a:t> Je l’y vois constamment proscrit, ne sachant où reposer sa tête, et cependant ne songeant qu’à sa famille et à ses amis, se décider pour eux à la fuite malgré toute la répugnance que lui inspirait [] un tel parti. L’élévation de sa belle âme, la force de son caractère et le sentiment des vertus mêmes dont l’exercice lui attirait la persécution[ ] à la quelle il a succombé» (Fritz à Amélie, 27 brumaire, An XI)</a:t>
            </a:r>
          </a:p>
          <a:p>
            <a:pPr algn="just"/>
            <a:endParaRPr lang="fr-FR" dirty="0"/>
          </a:p>
          <a:p>
            <a:pPr algn="just"/>
            <a:r>
              <a:rPr lang="fr-FR" dirty="0"/>
              <a:t>« J’ai voulu loger ici dans la même auberge et dans la même chambre où mon pauvre père s’arrêta lorsqu’il (errait) proscrit avec ma mère et moi. Que d’idées douloureuses se présentent : mais qu’il est consolant de t’avoir pour amie. Conserves moi ta tendresse et je ne serai jamais malheureux. » (Fritz à Amélie, Francfort, nivôse, An XI</a:t>
            </a:r>
          </a:p>
          <a:p>
            <a:pPr algn="just"/>
            <a:endParaRPr lang="fr-FR" dirty="0"/>
          </a:p>
        </p:txBody>
      </p:sp>
    </p:spTree>
    <p:extLst>
      <p:ext uri="{BB962C8B-B14F-4D97-AF65-F5344CB8AC3E}">
        <p14:creationId xmlns:p14="http://schemas.microsoft.com/office/powerpoint/2010/main" val="2045450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just"/>
            <a:r>
              <a:rPr lang="fr-FR" sz="3600" dirty="0"/>
              <a:t>II. De Fritz à Amélie: deux facteurs additionnels décisifs pour expliquer le redressement des Forges de Dietrich </a:t>
            </a:r>
          </a:p>
        </p:txBody>
      </p:sp>
      <p:sp>
        <p:nvSpPr>
          <p:cNvPr id="3" name="Espace réservé du contenu 2"/>
          <p:cNvSpPr>
            <a:spLocks noGrp="1"/>
          </p:cNvSpPr>
          <p:nvPr>
            <p:ph idx="1"/>
          </p:nvPr>
        </p:nvSpPr>
        <p:spPr>
          <a:xfrm>
            <a:off x="457200" y="1600200"/>
            <a:ext cx="8229600" cy="5141168"/>
          </a:xfrm>
        </p:spPr>
        <p:txBody>
          <a:bodyPr>
            <a:normAutofit/>
          </a:bodyPr>
          <a:lstStyle/>
          <a:p>
            <a:endParaRPr lang="en-US" sz="2800" dirty="0"/>
          </a:p>
          <a:p>
            <a:r>
              <a:rPr lang="en-US" sz="2800" dirty="0"/>
              <a:t>Fritz </a:t>
            </a:r>
            <a:r>
              <a:rPr lang="en-US" sz="2800" dirty="0" err="1"/>
              <a:t>devient</a:t>
            </a:r>
            <a:r>
              <a:rPr lang="en-US" sz="2800" dirty="0"/>
              <a:t> le </a:t>
            </a:r>
            <a:r>
              <a:rPr lang="en-US" sz="2800" dirty="0" err="1"/>
              <a:t>seul</a:t>
            </a:r>
            <a:r>
              <a:rPr lang="en-US" sz="2800" dirty="0"/>
              <a:t> </a:t>
            </a:r>
            <a:r>
              <a:rPr lang="en-US" sz="2800" dirty="0" err="1"/>
              <a:t>propriétaire</a:t>
            </a:r>
            <a:r>
              <a:rPr lang="en-US" sz="2800" dirty="0"/>
              <a:t> des Forges </a:t>
            </a:r>
            <a:r>
              <a:rPr lang="en-US" sz="2800" dirty="0" err="1"/>
              <a:t>en</a:t>
            </a:r>
            <a:r>
              <a:rPr lang="en-US" sz="2800" dirty="0"/>
              <a:t> 1796</a:t>
            </a:r>
          </a:p>
          <a:p>
            <a:r>
              <a:rPr lang="en-US" sz="2800" dirty="0" err="1"/>
              <a:t>L’union</a:t>
            </a:r>
            <a:r>
              <a:rPr lang="en-US" sz="2800" dirty="0"/>
              <a:t> de Fritz et </a:t>
            </a:r>
            <a:r>
              <a:rPr lang="en-US" sz="2800" dirty="0" err="1"/>
              <a:t>Amélie</a:t>
            </a:r>
            <a:r>
              <a:rPr lang="en-US" sz="2800" dirty="0"/>
              <a:t> </a:t>
            </a:r>
            <a:r>
              <a:rPr lang="en-US" sz="2800" dirty="0" err="1"/>
              <a:t>en</a:t>
            </a:r>
            <a:r>
              <a:rPr lang="en-US" sz="2800" dirty="0"/>
              <a:t> 1797 : un </a:t>
            </a:r>
            <a:r>
              <a:rPr lang="en-US" sz="2800" dirty="0" err="1"/>
              <a:t>mariage</a:t>
            </a:r>
            <a:r>
              <a:rPr lang="en-US" sz="2800" dirty="0"/>
              <a:t> </a:t>
            </a:r>
            <a:r>
              <a:rPr lang="en-US" sz="2800" dirty="0" err="1"/>
              <a:t>arrangé</a:t>
            </a:r>
            <a:r>
              <a:rPr lang="en-US" sz="2800" dirty="0"/>
              <a:t> </a:t>
            </a:r>
            <a:r>
              <a:rPr lang="en-US" sz="2800" dirty="0" err="1"/>
              <a:t>mais</a:t>
            </a:r>
            <a:r>
              <a:rPr lang="en-US" sz="2800" dirty="0"/>
              <a:t> un </a:t>
            </a:r>
            <a:r>
              <a:rPr lang="en-US" sz="2800" dirty="0" err="1"/>
              <a:t>mariage</a:t>
            </a:r>
            <a:r>
              <a:rPr lang="en-US" sz="2800" dirty="0"/>
              <a:t> d’amour</a:t>
            </a:r>
          </a:p>
          <a:p>
            <a:pPr marL="0" indent="0">
              <a:buNone/>
            </a:pPr>
            <a:r>
              <a:rPr lang="fr-FR" sz="2800" dirty="0"/>
              <a:t>« oui, mon Fritz, avec toi je trouverai partout le bonheur, et sans toi, il serait perdu à jamais » ; « Adieu mon cher et tendre ami, je te serre contre mon cœur, et t’aime au-delà du tombeau » (ADD, Amélie à Fritz, 1800, 1801).</a:t>
            </a:r>
          </a:p>
          <a:p>
            <a:endParaRPr lang="fr-FR" dirty="0"/>
          </a:p>
          <a:p>
            <a:pPr marL="0" indent="0">
              <a:buNone/>
            </a:pPr>
            <a:endParaRPr lang="fr-FR" dirty="0"/>
          </a:p>
        </p:txBody>
      </p:sp>
    </p:spTree>
    <p:extLst>
      <p:ext uri="{BB962C8B-B14F-4D97-AF65-F5344CB8AC3E}">
        <p14:creationId xmlns:p14="http://schemas.microsoft.com/office/powerpoint/2010/main" val="309608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pPr algn="just"/>
            <a:r>
              <a:rPr lang="fr-FR" dirty="0"/>
              <a:t>« Ce n’est que de ce moment qu’il m’est réellement permis de tout rapporter à vous, de m’occuper exclusivement de vous, de n’avoir que vous pour but et pour motif de toutes mes actions, d’abandonner enfin mon cœur à son entière impétuosité pour jouir sans trouble du présent, de l’avenir, du passé même, me rappeler chaque degré de mes sentiments et de mes espérances, m’enivrer à longs traits d’une félicité pure et sans nuage. » (ADD, Fritz à Amélie, avril 1796)</a:t>
            </a:r>
          </a:p>
        </p:txBody>
      </p:sp>
    </p:spTree>
    <p:extLst>
      <p:ext uri="{BB962C8B-B14F-4D97-AF65-F5344CB8AC3E}">
        <p14:creationId xmlns:p14="http://schemas.microsoft.com/office/powerpoint/2010/main" val="316243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endParaRPr lang="fr-FR" sz="3600" dirty="0"/>
          </a:p>
        </p:txBody>
      </p:sp>
      <p:sp>
        <p:nvSpPr>
          <p:cNvPr id="3" name="Espace réservé du contenu 2"/>
          <p:cNvSpPr>
            <a:spLocks noGrp="1"/>
          </p:cNvSpPr>
          <p:nvPr>
            <p:ph idx="1"/>
          </p:nvPr>
        </p:nvSpPr>
        <p:spPr>
          <a:xfrm>
            <a:off x="457200" y="332656"/>
            <a:ext cx="8229600" cy="6408712"/>
          </a:xfrm>
        </p:spPr>
        <p:txBody>
          <a:bodyPr>
            <a:normAutofit fontScale="70000" lnSpcReduction="20000"/>
          </a:bodyPr>
          <a:lstStyle/>
          <a:p>
            <a:pPr algn="just"/>
            <a:endParaRPr lang="fr-FR" dirty="0"/>
          </a:p>
          <a:p>
            <a:pPr algn="just"/>
            <a:r>
              <a:rPr lang="fr-FR" b="1" dirty="0"/>
              <a:t>1800: </a:t>
            </a:r>
            <a:r>
              <a:rPr lang="fr-FR" dirty="0"/>
              <a:t>une nouvelle société, comprenant de nombreux actionnaires, pour les Forges. Parmi eux : le banquier Bernard Frédéric de Turckheim et deux maîtres de forges : Louis </a:t>
            </a:r>
            <a:r>
              <a:rPr lang="fr-FR" dirty="0" err="1"/>
              <a:t>Champy</a:t>
            </a:r>
            <a:r>
              <a:rPr lang="fr-FR" dirty="0"/>
              <a:t>, Louis </a:t>
            </a:r>
            <a:r>
              <a:rPr lang="fr-FR" dirty="0" err="1"/>
              <a:t>Drion</a:t>
            </a:r>
            <a:r>
              <a:rPr lang="fr-FR" dirty="0"/>
              <a:t>.</a:t>
            </a:r>
          </a:p>
          <a:p>
            <a:pPr algn="just"/>
            <a:endParaRPr lang="fr-FR" dirty="0"/>
          </a:p>
          <a:p>
            <a:pPr algn="just"/>
            <a:r>
              <a:rPr lang="fr-FR" b="1" dirty="0"/>
              <a:t>L’implication d’Amélie dans l’entreprise :</a:t>
            </a:r>
          </a:p>
          <a:p>
            <a:pPr marL="0" indent="0" algn="just">
              <a:buNone/>
            </a:pPr>
            <a:r>
              <a:rPr lang="fr-FR" dirty="0"/>
              <a:t>« comment crois-tu que M. </a:t>
            </a:r>
            <a:r>
              <a:rPr lang="fr-FR" dirty="0" err="1"/>
              <a:t>Champy</a:t>
            </a:r>
            <a:r>
              <a:rPr lang="fr-FR" dirty="0"/>
              <a:t> prendra ce nouvel arrangement, et n’éprouverais-tu pas toi-même beaucoup de chances très fâcheuses en quittant absolument tes forges ? Ne craindrais-tu surtout pas de laisser prendre à </a:t>
            </a:r>
            <a:r>
              <a:rPr lang="fr-FR" dirty="0" err="1"/>
              <a:t>Drion</a:t>
            </a:r>
            <a:r>
              <a:rPr lang="fr-FR" dirty="0"/>
              <a:t> des manières tranchantes qui dégoûteraient peu à peu toutes les personnes attachées aux forges, qui déjà ne peuvent pas le souffrir ? Enfin tu abandonnerais cette partie qui cependant par la suite sera ta fortune entière ? » (ADD, Amélie à Fritz, 20 janvier 1801)</a:t>
            </a:r>
          </a:p>
          <a:p>
            <a:pPr marL="0" indent="0" algn="just">
              <a:buNone/>
            </a:pPr>
            <a:endParaRPr lang="fr-FR" dirty="0"/>
          </a:p>
          <a:p>
            <a:pPr marL="0" indent="0" algn="just">
              <a:buNone/>
            </a:pPr>
            <a:r>
              <a:rPr lang="fr-FR" dirty="0"/>
              <a:t>« J’ai été péniblement affecté de ce qui s’est passé entre nous pendant les dernières vingt quatre heures que nous avons été ensemble : j’ai eu le temps d’y penser pendant mon voyage. Si tu m’aimais moins tendrement, tu ne t’affecterais pas autant de l’idée, toute chimérique qu’elle est, du moindre partage, ou de la moindre indifférence sur ton opinion : et voilà ce qui m’a consolé. » (ADD, Fritz à Amélie, 11 frimaire An XI)</a:t>
            </a:r>
          </a:p>
          <a:p>
            <a:pPr marL="0" indent="0" algn="just">
              <a:buNone/>
            </a:pPr>
            <a:endParaRPr lang="fr-FR" dirty="0"/>
          </a:p>
          <a:p>
            <a:pPr marL="0" indent="0" algn="just">
              <a:buNone/>
            </a:pPr>
            <a:endParaRPr lang="fr-FR" dirty="0"/>
          </a:p>
          <a:p>
            <a:pPr marL="0" indent="0" algn="just">
              <a:buNone/>
            </a:pPr>
            <a:endParaRPr lang="fr-FR" dirty="0"/>
          </a:p>
        </p:txBody>
      </p:sp>
    </p:spTree>
    <p:extLst>
      <p:ext uri="{BB962C8B-B14F-4D97-AF65-F5344CB8AC3E}">
        <p14:creationId xmlns:p14="http://schemas.microsoft.com/office/powerpoint/2010/main" val="1472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57200" y="836712"/>
            <a:ext cx="8229600" cy="6021288"/>
          </a:xfrm>
        </p:spPr>
        <p:txBody>
          <a:bodyPr>
            <a:normAutofit fontScale="85000" lnSpcReduction="20000"/>
          </a:bodyPr>
          <a:lstStyle/>
          <a:p>
            <a:pPr algn="just"/>
            <a:endParaRPr lang="fr-FR" sz="2800" dirty="0"/>
          </a:p>
          <a:p>
            <a:pPr algn="just"/>
            <a:r>
              <a:rPr lang="fr-FR" sz="2800" b="1" dirty="0"/>
              <a:t>Amélie, l’ « ange tutélaire » de Fritz</a:t>
            </a:r>
          </a:p>
          <a:p>
            <a:pPr marL="0" indent="0" algn="just">
              <a:buNone/>
            </a:pPr>
            <a:r>
              <a:rPr lang="fr-FR" sz="2800" dirty="0"/>
              <a:t>« nos enfants deviendront peut-être meilleurs s’ils ne sont pas élevés dans l’abondance et je ne crains point de les voir mourir de faim […]. Je ne vois pas non plus en quoi tes affaires iraient si extrêmement mal si tu n’obtenais pas la place que tu demandes » </a:t>
            </a:r>
          </a:p>
          <a:p>
            <a:pPr marL="0" indent="0" algn="just">
              <a:buNone/>
            </a:pPr>
            <a:endParaRPr lang="fr-FR" sz="2800" b="1" dirty="0"/>
          </a:p>
          <a:p>
            <a:pPr marL="0" indent="0" algn="just">
              <a:buNone/>
            </a:pPr>
            <a:r>
              <a:rPr lang="fr-FR" sz="2800" dirty="0"/>
              <a:t>« Tu t’y montres tel que tu es : comme un ange tutélaire : tu oublies tes propres sujets de peine pour ne me parler que des miens. Tu ne penses qu’à me donner du courage</a:t>
            </a:r>
            <a:r>
              <a:rPr lang="mr-IN" sz="2800" dirty="0"/>
              <a:t>…</a:t>
            </a:r>
            <a:r>
              <a:rPr lang="fr-FR" sz="2800" dirty="0"/>
              <a:t> » (Fritz à Amélie, 27 brumaire, An XI – 18 novembre 1802)</a:t>
            </a:r>
          </a:p>
          <a:p>
            <a:pPr marL="0" indent="0" algn="just">
              <a:buNone/>
            </a:pPr>
            <a:endParaRPr lang="fr-FR" sz="2800" dirty="0"/>
          </a:p>
          <a:p>
            <a:pPr algn="just"/>
            <a:r>
              <a:rPr lang="fr-FR" sz="2800" dirty="0"/>
              <a:t>Fritz décède en février 1806. Amélie décide immédiatement de le remplacer comme gérant des Forges.</a:t>
            </a:r>
          </a:p>
          <a:p>
            <a:pPr algn="just"/>
            <a:endParaRPr lang="fr-FR" sz="2800" dirty="0"/>
          </a:p>
          <a:p>
            <a:pPr algn="just">
              <a:buFont typeface="Symbol" charset="2"/>
              <a:buChar char="Þ"/>
            </a:pPr>
            <a:r>
              <a:rPr lang="fr-FR" sz="2800" b="1" dirty="0"/>
              <a:t>Premier facteur additionnel : l’amour véritable entre Fritz et Amélie</a:t>
            </a:r>
          </a:p>
          <a:p>
            <a:pPr algn="just"/>
            <a:endParaRPr lang="fr-FR" sz="2800" dirty="0"/>
          </a:p>
        </p:txBody>
      </p:sp>
    </p:spTree>
    <p:extLst>
      <p:ext uri="{BB962C8B-B14F-4D97-AF65-F5344CB8AC3E}">
        <p14:creationId xmlns:p14="http://schemas.microsoft.com/office/powerpoint/2010/main" val="634737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124744"/>
            <a:ext cx="8229600" cy="5001419"/>
          </a:xfrm>
        </p:spPr>
        <p:txBody>
          <a:bodyPr/>
          <a:lstStyle/>
          <a:p>
            <a:r>
              <a:rPr lang="fr-FR" dirty="0"/>
              <a:t>ADD, Fritz à Amélie, 20 Vendémiaire, AN XIII (12 octobre 1804)</a:t>
            </a:r>
          </a:p>
          <a:p>
            <a:endParaRPr lang="fr-FR" dirty="0"/>
          </a:p>
        </p:txBody>
      </p:sp>
      <p:pic>
        <p:nvPicPr>
          <p:cNvPr id="4" name="Espace réservé du contenu 3"/>
          <p:cNvPicPr>
            <a:picLocks noChangeAspect="1"/>
          </p:cNvPicPr>
          <p:nvPr/>
        </p:nvPicPr>
        <p:blipFill>
          <a:blip r:embed="rId2"/>
          <a:stretch>
            <a:fillRect/>
          </a:stretch>
        </p:blipFill>
        <p:spPr>
          <a:xfrm>
            <a:off x="897639" y="2492896"/>
            <a:ext cx="7348722" cy="3924000"/>
          </a:xfrm>
          <a:prstGeom prst="rect">
            <a:avLst/>
          </a:prstGeom>
        </p:spPr>
      </p:pic>
    </p:spTree>
    <p:extLst>
      <p:ext uri="{BB962C8B-B14F-4D97-AF65-F5344CB8AC3E}">
        <p14:creationId xmlns:p14="http://schemas.microsoft.com/office/powerpoint/2010/main" val="1725853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Autofit/>
          </a:bodyPr>
          <a:lstStyle/>
          <a:p>
            <a:endParaRPr lang="fr-FR" sz="3600" dirty="0"/>
          </a:p>
        </p:txBody>
      </p:sp>
      <p:sp>
        <p:nvSpPr>
          <p:cNvPr id="3" name="Espace réservé du contenu 2"/>
          <p:cNvSpPr>
            <a:spLocks noGrp="1"/>
          </p:cNvSpPr>
          <p:nvPr>
            <p:ph idx="1"/>
          </p:nvPr>
        </p:nvSpPr>
        <p:spPr>
          <a:xfrm>
            <a:off x="457200" y="332656"/>
            <a:ext cx="8229600" cy="6408712"/>
          </a:xfrm>
        </p:spPr>
        <p:txBody>
          <a:bodyPr>
            <a:normAutofit fontScale="77500" lnSpcReduction="20000"/>
          </a:bodyPr>
          <a:lstStyle/>
          <a:p>
            <a:pPr algn="just"/>
            <a:r>
              <a:rPr lang="fr-FR" b="1" dirty="0"/>
              <a:t>L’aide et le soutien de Bernard Frédéric de Turckheim</a:t>
            </a:r>
            <a:r>
              <a:rPr lang="fr-FR" dirty="0"/>
              <a:t>, banquier strasbourgeois et homme politique (maire de Strasbourg, sénateur)</a:t>
            </a:r>
          </a:p>
          <a:p>
            <a:pPr lvl="1" algn="just"/>
            <a:r>
              <a:rPr lang="fr-FR" dirty="0"/>
              <a:t>Pour obtenir la gérance de l’entreprise :</a:t>
            </a:r>
          </a:p>
          <a:p>
            <a:pPr marL="457200" lvl="1" indent="0" algn="just">
              <a:buNone/>
            </a:pPr>
            <a:r>
              <a:rPr lang="fr-FR" dirty="0"/>
              <a:t>“vous avez été si bon pour moi et mes enfants, Monsieur, dans maintes et maintes occasions, que je ne crois pas être indiscrète en vous sollicitant d’exécuter votre projet s’il est possible avant l’assemblée des actionnaires qui doit je crois avoir lieu le 20 de ce mois” (ADD, Amélie à Bernard Frédéric, 14 août 1806). </a:t>
            </a:r>
          </a:p>
          <a:p>
            <a:pPr marL="457200" lvl="1" indent="0" algn="just">
              <a:buNone/>
            </a:pPr>
            <a:endParaRPr lang="fr-FR" dirty="0"/>
          </a:p>
          <a:p>
            <a:pPr lvl="1" algn="just"/>
            <a:r>
              <a:rPr lang="fr-FR" dirty="0"/>
              <a:t>Pour soutenir Amélie face à d’autres actionnaires et gérants, plus particulièrement Louis </a:t>
            </a:r>
            <a:r>
              <a:rPr lang="fr-FR" dirty="0" err="1"/>
              <a:t>Drion</a:t>
            </a:r>
            <a:r>
              <a:rPr lang="fr-FR" dirty="0"/>
              <a:t> :</a:t>
            </a:r>
          </a:p>
          <a:p>
            <a:pPr marL="457200" lvl="1" indent="0" algn="just">
              <a:buNone/>
            </a:pPr>
            <a:r>
              <a:rPr lang="fr-FR" dirty="0"/>
              <a:t>“vous savez Monsieur que depuis quelques années Mr </a:t>
            </a:r>
            <a:r>
              <a:rPr lang="fr-FR" dirty="0" err="1"/>
              <a:t>Kern</a:t>
            </a:r>
            <a:r>
              <a:rPr lang="fr-FR" dirty="0"/>
              <a:t> a perdu toute ma confiance puisque dans maintes et maintes occasions j’ai été dans le cas de remarquer que mes intérêts qu’il aurait dû embrasser avec zèle puisqu’il en avait pris l’engagement étaient toujours subordonnés à ceux de Mr </a:t>
            </a:r>
            <a:r>
              <a:rPr lang="fr-FR" dirty="0" err="1"/>
              <a:t>Drion</a:t>
            </a:r>
            <a:r>
              <a:rPr lang="fr-FR" dirty="0"/>
              <a:t>. » (ADD, Amélie à Bernard Frédéric, 2 février 1816). </a:t>
            </a:r>
          </a:p>
          <a:p>
            <a:pPr marL="457200" lvl="1" indent="0" algn="just">
              <a:buNone/>
            </a:pPr>
            <a:endParaRPr lang="fr-FR" dirty="0"/>
          </a:p>
          <a:p>
            <a:pPr marL="457200" lvl="1" indent="0" algn="just">
              <a:buNone/>
            </a:pPr>
            <a:r>
              <a:rPr lang="fr-FR" dirty="0"/>
              <a:t>- Tuteur des quatre enfants d’Amélie …/…</a:t>
            </a:r>
          </a:p>
          <a:p>
            <a:pPr marL="457200" lvl="1" indent="0" algn="just">
              <a:buNone/>
            </a:pPr>
            <a:endParaRPr lang="fr-FR" dirty="0"/>
          </a:p>
        </p:txBody>
      </p:sp>
    </p:spTree>
    <p:extLst>
      <p:ext uri="{BB962C8B-B14F-4D97-AF65-F5344CB8AC3E}">
        <p14:creationId xmlns:p14="http://schemas.microsoft.com/office/powerpoint/2010/main" val="327263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67544" y="461310"/>
            <a:ext cx="8229600" cy="6408712"/>
          </a:xfrm>
        </p:spPr>
        <p:txBody>
          <a:bodyPr>
            <a:normAutofit fontScale="62500" lnSpcReduction="20000"/>
          </a:bodyPr>
          <a:lstStyle/>
          <a:p>
            <a:pPr algn="just"/>
            <a:r>
              <a:rPr lang="fr-FR" dirty="0"/>
              <a:t>“</a:t>
            </a:r>
            <a:r>
              <a:rPr lang="fr-FR" b="1" dirty="0"/>
              <a:t>je ne puis assez vous exprimer Monsieur la peine que j’ai éprouvée en lisant la lettre que vous m’avez fait l’honneur de m’écrire, et votre résolution de vous démettre de la tutelle de mes enfants, étant persuadée que ce serait le plus grand malheur qui puisse nous arriver</a:t>
            </a:r>
            <a:r>
              <a:rPr lang="fr-FR" dirty="0"/>
              <a:t>. </a:t>
            </a:r>
            <a:r>
              <a:rPr lang="fr-FR" b="1" dirty="0"/>
              <a:t>Vous savez Monsieur que nous sommes encore trop sous la dépendance de nos créanciers pour ne pas tout craindre de leur part, lorsqu’ils sauront que ce n’est plus vous qui vous intéressez à nous. </a:t>
            </a:r>
            <a:r>
              <a:rPr lang="fr-FR" dirty="0"/>
              <a:t>J’ai été trouver Madame de Turckheim dans l’amertume de mon cœur pour la conjurer de bien vouloir conserver un titre auquel nous devons la tranquillité qui nous reste dans le malheureux état de nos affaires. Je sens très bien Monsieur que vos occupations actuelles ne vous permettent plus d’entrer dans les détails de cette tutelle mais le nom seul que vous en conserverez sera déjà un grand bien pour nous, ainsi que la pression que vous nous donneriez d’oser recourir à vos conseils dans des cas extraordinaires, vous avez déjà tant fait pour nous Monsieur que </a:t>
            </a:r>
            <a:r>
              <a:rPr lang="fr-FR" b="1" dirty="0"/>
              <a:t>je vous demande avec instance de ne pas nous abandonner et de continuer vos bontés à mes malheureux enfants, qui avaient trouvé jusqu’ici un second père en vus, par le tendre intérêt que vous aviez mis dans tout ce qui pouvait contribuer à leur tranquillité. </a:t>
            </a:r>
            <a:r>
              <a:rPr lang="fr-FR" dirty="0"/>
              <a:t>Croyez Monsieur que j’ai senti bien profondément le prix des sacrifices que vous avez fait dans plus d’une occasion en notre faveur (ADD, Amélie à Bernard Frédéric, 15 décembre 1809). </a:t>
            </a:r>
          </a:p>
          <a:p>
            <a:r>
              <a:rPr lang="fr-FR" dirty="0"/>
              <a:t>Amélie et Bernard Frédéric ont finalement trouvé un accord : il continuera d’être le tuteur légal de ses enfants mais délègue le tutorat réel à un marchand</a:t>
            </a:r>
            <a:r>
              <a:rPr lang="fr-FR" dirty="0">
                <a:solidFill>
                  <a:srgbClr val="FF0000"/>
                </a:solidFill>
              </a:rPr>
              <a:t> </a:t>
            </a:r>
            <a:r>
              <a:rPr lang="fr-FR" dirty="0"/>
              <a:t>strasbourgeois. </a:t>
            </a:r>
          </a:p>
        </p:txBody>
      </p:sp>
    </p:spTree>
    <p:extLst>
      <p:ext uri="{BB962C8B-B14F-4D97-AF65-F5344CB8AC3E}">
        <p14:creationId xmlns:p14="http://schemas.microsoft.com/office/powerpoint/2010/main" val="2282974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pPr algn="just"/>
            <a:r>
              <a:rPr lang="fr-FR" dirty="0"/>
              <a:t>En 1815, l’ancienne société expire et Amélie en forme une nouvelle pour 12 ans (avec Bernard Frédéric de Turckheim, Scipion Perier… comme actionnaires)</a:t>
            </a:r>
          </a:p>
          <a:p>
            <a:pPr marL="0" indent="0" algn="just">
              <a:buNone/>
            </a:pPr>
            <a:endParaRPr lang="fr-FR" dirty="0"/>
          </a:p>
          <a:p>
            <a:pPr marL="0" indent="0" algn="just">
              <a:buNone/>
            </a:pPr>
            <a:r>
              <a:rPr lang="fr-FR" b="1" dirty="0"/>
              <a:t>=&gt; Second facteur additionnel : l’aide et le soutien des anciens membres du « Cercle de </a:t>
            </a:r>
            <a:r>
              <a:rPr lang="fr-FR" b="1" dirty="0" err="1"/>
              <a:t>Schoppenwihr</a:t>
            </a:r>
            <a:r>
              <a:rPr lang="fr-FR" b="1" dirty="0"/>
              <a:t>», tout particulièrement Bernard Frédéric de Turckheim </a:t>
            </a:r>
          </a:p>
        </p:txBody>
      </p:sp>
      <p:cxnSp>
        <p:nvCxnSpPr>
          <p:cNvPr id="6" name="Connecteur droit avec flèche 5"/>
          <p:cNvCxnSpPr/>
          <p:nvPr/>
        </p:nvCxnSpPr>
        <p:spPr>
          <a:xfrm>
            <a:off x="4499992" y="5589240"/>
            <a:ext cx="504056"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77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980728"/>
            <a:ext cx="6840760"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130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a:t>III. Albert et Eugène: la condition de possibilité du dévouement d’Amélie aux Forges</a:t>
            </a:r>
            <a:br>
              <a:rPr lang="fr-FR" dirty="0"/>
            </a:br>
            <a:endParaRPr lang="fr-FR" dirty="0"/>
          </a:p>
        </p:txBody>
      </p:sp>
      <p:sp>
        <p:nvSpPr>
          <p:cNvPr id="3" name="Espace réservé du contenu 2"/>
          <p:cNvSpPr>
            <a:spLocks noGrp="1"/>
          </p:cNvSpPr>
          <p:nvPr>
            <p:ph idx="1"/>
          </p:nvPr>
        </p:nvSpPr>
        <p:spPr>
          <a:xfrm>
            <a:off x="457200" y="1484784"/>
            <a:ext cx="8229600" cy="5184576"/>
          </a:xfrm>
        </p:spPr>
        <p:txBody>
          <a:bodyPr>
            <a:normAutofit fontScale="70000" lnSpcReduction="20000"/>
          </a:bodyPr>
          <a:lstStyle/>
          <a:p>
            <a:pPr algn="just"/>
            <a:r>
              <a:rPr lang="fr-FR" dirty="0"/>
              <a:t>Les enfants d’Amélie: Amélie, Camille, Albert et Eugène</a:t>
            </a:r>
          </a:p>
          <a:p>
            <a:pPr algn="just"/>
            <a:r>
              <a:rPr lang="fr-FR" dirty="0"/>
              <a:t>L’objectif d’Amélie depuis le début : se débarrasser des actionnaires et reformer une entreprise familiale</a:t>
            </a:r>
          </a:p>
          <a:p>
            <a:pPr algn="just"/>
            <a:r>
              <a:rPr lang="fr-FR" dirty="0"/>
              <a:t>Elle y parvient en 1827. Reformation d’une société familiale, détenue uniquement par Amélie et ses enfants (« Veuve Dietrich et Fils »). Une véritable victoire pour Amélie : </a:t>
            </a:r>
          </a:p>
          <a:p>
            <a:pPr marL="0" indent="0" algn="just">
              <a:buNone/>
            </a:pPr>
            <a:r>
              <a:rPr lang="fr-FR" dirty="0"/>
              <a:t>“Au mois d’avril prochain, notre société d’actionnaires aura cessé et une grande et belle activité s’ouvrira pour mes enfants, de quoi ils se réjouissent bien; après 30 années de 3 associations différentes, je trouverai étrange d’être débarrassée de ces inconvénients. Je ne croyais jamais atteindre cette époque et bénis le ciel d’avoir réservé cette jouissance à mes fils qui par leur conduite sage et appliquée méritaient cette récompense, de laquelle j’espère, ils ne feront qu’un bon usage…” </a:t>
            </a:r>
            <a:r>
              <a:rPr lang="en-US" dirty="0"/>
              <a:t>(</a:t>
            </a:r>
            <a:r>
              <a:rPr lang="en-US" dirty="0" err="1"/>
              <a:t>Amélie</a:t>
            </a:r>
            <a:r>
              <a:rPr lang="en-US" dirty="0"/>
              <a:t> </a:t>
            </a:r>
            <a:r>
              <a:rPr lang="en-US" dirty="0" err="1"/>
              <a:t>à</a:t>
            </a:r>
            <a:r>
              <a:rPr lang="en-US" dirty="0"/>
              <a:t> Edouard His (un </a:t>
            </a:r>
            <a:r>
              <a:rPr lang="en-US" dirty="0" err="1"/>
              <a:t>banquier</a:t>
            </a:r>
            <a:r>
              <a:rPr lang="en-US" dirty="0"/>
              <a:t> </a:t>
            </a:r>
            <a:r>
              <a:rPr lang="en-US" dirty="0" err="1"/>
              <a:t>bâlois</a:t>
            </a:r>
            <a:r>
              <a:rPr lang="en-US" dirty="0"/>
              <a:t>), 30 </a:t>
            </a:r>
            <a:r>
              <a:rPr lang="en-US" dirty="0" err="1"/>
              <a:t>décembre</a:t>
            </a:r>
            <a:r>
              <a:rPr lang="en-US" dirty="0"/>
              <a:t> 1826)</a:t>
            </a:r>
          </a:p>
        </p:txBody>
      </p:sp>
    </p:spTree>
    <p:extLst>
      <p:ext uri="{BB962C8B-B14F-4D97-AF65-F5344CB8AC3E}">
        <p14:creationId xmlns:p14="http://schemas.microsoft.com/office/powerpoint/2010/main" val="361820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332656"/>
            <a:ext cx="8229600" cy="6525344"/>
          </a:xfrm>
        </p:spPr>
        <p:txBody>
          <a:bodyPr>
            <a:normAutofit fontScale="70000" lnSpcReduction="20000"/>
          </a:bodyPr>
          <a:lstStyle/>
          <a:p>
            <a:pPr algn="just"/>
            <a:r>
              <a:rPr lang="fr-FR" dirty="0"/>
              <a:t>Amélie, par</a:t>
            </a:r>
            <a:r>
              <a:rPr lang="mr-IN" dirty="0"/>
              <a:t>-</a:t>
            </a:r>
            <a:r>
              <a:rPr lang="fr-FR" dirty="0"/>
              <a:t>dessus tout, une mère aimante et dévouée</a:t>
            </a:r>
          </a:p>
          <a:p>
            <a:pPr marL="400050" lvl="1" indent="0" algn="just">
              <a:buNone/>
            </a:pPr>
            <a:r>
              <a:rPr lang="fr-FR" sz="3100" dirty="0"/>
              <a:t>« C’est à regret que je quitterai mes chers enfants que j’ai toujours aimés si exclusivement, je désirais leur bonheur depuis leur naissance, car c’était là le but de mon existence » (ADD, testament d’Amélie).</a:t>
            </a:r>
          </a:p>
          <a:p>
            <a:pPr marL="400050" lvl="1" indent="0" algn="just">
              <a:buNone/>
            </a:pPr>
            <a:endParaRPr lang="fr-FR" dirty="0"/>
          </a:p>
          <a:p>
            <a:pPr algn="just"/>
            <a:r>
              <a:rPr lang="fr-FR" dirty="0"/>
              <a:t>L’éducation d’Albert et d’Eugène: le </a:t>
            </a:r>
            <a:r>
              <a:rPr lang="fr-FR" i="1" dirty="0"/>
              <a:t>Gymnase</a:t>
            </a:r>
            <a:r>
              <a:rPr lang="fr-FR" dirty="0"/>
              <a:t> de Strasbourg, Ecole des Mines de St Etienne, Universités de Paris et d’Heidelberg </a:t>
            </a:r>
          </a:p>
          <a:p>
            <a:pPr marL="0" indent="0" algn="just">
              <a:buNone/>
            </a:pPr>
            <a:endParaRPr lang="fr-FR" dirty="0"/>
          </a:p>
          <a:p>
            <a:pPr algn="just"/>
            <a:r>
              <a:rPr lang="fr-FR" dirty="0"/>
              <a:t>Tous deux seront formés comme ingénieurs</a:t>
            </a:r>
          </a:p>
          <a:p>
            <a:pPr algn="just"/>
            <a:endParaRPr lang="fr-FR" dirty="0"/>
          </a:p>
          <a:p>
            <a:pPr algn="just"/>
            <a:r>
              <a:rPr lang="fr-FR" dirty="0"/>
              <a:t>Une attention permanente à l’éducation de ses enfants : </a:t>
            </a:r>
          </a:p>
          <a:p>
            <a:pPr marL="0" indent="0" algn="just">
              <a:buNone/>
            </a:pPr>
            <a:r>
              <a:rPr lang="fr-FR" dirty="0"/>
              <a:t>« je voudrais seulement que tu te donnes un peu plus de peine pour bien écrire et que tu fasse moins de fautes pour l’orthographe, il me semble qu’en réfléchissant un peu, tu écrirais surement plus correctement  […] J’ai été charmée d’apprendre par la lettre de ton frère que vous étiez tous les deux dans le Catalogue, j’espère que vous y resterez maintenant quelques temps, il me semble mon bon ami qu’en te donnant de la peine, tu pourras facilement obtenir un prix d’ici à la St Michel » (ADD, Amélie à Eugène, 15 août 1814).</a:t>
            </a:r>
          </a:p>
          <a:p>
            <a:pPr algn="just"/>
            <a:endParaRPr lang="fr-FR" dirty="0"/>
          </a:p>
        </p:txBody>
      </p:sp>
    </p:spTree>
    <p:extLst>
      <p:ext uri="{BB962C8B-B14F-4D97-AF65-F5344CB8AC3E}">
        <p14:creationId xmlns:p14="http://schemas.microsoft.com/office/powerpoint/2010/main" val="80461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404664"/>
            <a:ext cx="8229600" cy="6696744"/>
          </a:xfrm>
        </p:spPr>
        <p:txBody>
          <a:bodyPr>
            <a:normAutofit fontScale="47500" lnSpcReduction="20000"/>
          </a:bodyPr>
          <a:lstStyle/>
          <a:p>
            <a:pPr marL="0" indent="0" algn="just">
              <a:buNone/>
            </a:pPr>
            <a:r>
              <a:rPr lang="fr-FR" dirty="0"/>
              <a:t>« </a:t>
            </a:r>
            <a:r>
              <a:rPr lang="fr-FR" b="1" dirty="0"/>
              <a:t>je croirais manquer à mon devoir et à ma franchise si je te laissais ignorer mon cher Eugène combien j’ai été affligée en apprenant par Alfred [un amie d’Eugène] que tu étais dans un pressant besoin d’argent, et qu’en moins d’un mois tu avais dépensé 600 f. Comme je ne voudrais pas te laisser dans l’embarras j’ai prié ton ami de t’envoyer l’argent que tu désirais, mais en lui enjoignant cependant de ne plus le faire dorénavant que sur autorisation de ma part, il me semble mon cher ami que dans pareil cas, le moins que tu puisses faire c’est de t’adresser à ta mère qui en dernière analyse est obligée de payer, et tu n’es pas encore assez grand seigneur pour avoir un Banquier attitré ! </a:t>
            </a:r>
            <a:r>
              <a:rPr lang="fr-FR" dirty="0"/>
              <a:t>Mais ce qui me tourmente extrêmement c’est de savoir comment tu as pu faire pour dépenser en si peu de tems cet argent qui aurait dû te conduire jusqu’à la fin de mars, je présume que ta négligence, ton défaut d’ordre aura fait que tu auras été volé, à moins que tu l’aies dépensé inconsidérément en étourdi ce qui me ferait encore plus de peine ; voilà donc les résultats de ces bonnes résolutions que tu m’avais témoignées au mois de janvier qui m’avaient fait tant de plaisir, et auxquelles je croyais que tu serais fidèle, n’aurais tu voulu me faire que des phrases pour m’endormir les choses essentielles ? Je ne puis le croire ! Ce n’est pas en vain mon cher ami que j’aurais voulu pouvoir te mettre à Paris sous la surveillance d’un homme sensé qui aurait pu te guider, car je vois malheureusement que tu en as encore bien besoin et je t’ai vu partir en tremblant ; </a:t>
            </a:r>
            <a:r>
              <a:rPr lang="fr-FR" b="1" dirty="0"/>
              <a:t>tu es allé à Paris mon cher ami pour suivre tes études et non tes plaisirs, si tu étais un peu plus consciencieux pour les premiers il ne te faudrait pas tant d’argent, car le vie ne doit être plus chère qu’à St Etienne et ton frère ne dépensait que 600 f tous les 3 mois, tu dois sentir que ma fortune ne pourrait pas suffire à tes dépenses à raison de 25 louis par mois, et qu’il faudrait en pareil cas renoncer à contribuer à tes études, ce qui serait une douleur pour moi, mais une humiliation épouvantable pour toi […]. </a:t>
            </a:r>
            <a:r>
              <a:rPr lang="fr-FR" dirty="0"/>
              <a:t>Je t’avais demandé depuis 6 semaines le contenu de tes dépenses pour pouvoir y faire mes observations si je le jugeais nécessaire et tu n’en as rien fait jusqu’ici, ce qui me paraît de mauvaise augure : réponds moi sur le champ pour cher Eugène me tirer de peine, car j’ai versé plus d’une larme depuis hier. Je m’étais félicitée jusqu’ici d’avoir des fils qui ne m’avait donné que de la satisfaction, et qui par-là me permettait du bonheur pour l’avenir. Serais-je obligée de revenir sur ce constant espoir ? </a:t>
            </a:r>
            <a:r>
              <a:rPr lang="fr-FR" b="1" dirty="0"/>
              <a:t>Et voudrais-tu par des inconséquences des étourderies abreuver d’amertume le cœur de ta mère, qui depuis si longtemps n’a vécu que pour votre bonheur ? </a:t>
            </a:r>
            <a:r>
              <a:rPr lang="fr-FR" dirty="0"/>
              <a:t>Je crois le fond de ton cœur trop bon mon cher enfant pour ne renoncer sur le champ à tout ce qui pourrait m’affliger et me donner de l’inquiétude » (ADD, Amélie à Eugène, 7 février 1825). </a:t>
            </a:r>
          </a:p>
        </p:txBody>
      </p:sp>
    </p:spTree>
    <p:extLst>
      <p:ext uri="{BB962C8B-B14F-4D97-AF65-F5344CB8AC3E}">
        <p14:creationId xmlns:p14="http://schemas.microsoft.com/office/powerpoint/2010/main" val="3626283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404664"/>
            <a:ext cx="8229600" cy="5721499"/>
          </a:xfrm>
        </p:spPr>
        <p:txBody>
          <a:bodyPr>
            <a:normAutofit fontScale="92500" lnSpcReduction="20000"/>
          </a:bodyPr>
          <a:lstStyle/>
          <a:p>
            <a:pPr algn="just"/>
            <a:r>
              <a:rPr lang="fr-FR" dirty="0"/>
              <a:t>Les « stratégies matrimoniales » entreprises par Amélie : </a:t>
            </a:r>
          </a:p>
          <a:p>
            <a:pPr lvl="1" algn="just"/>
            <a:r>
              <a:rPr lang="fr-FR" dirty="0"/>
              <a:t>Mariage d’Amélie, sa fille aînée, à Guillaume de Turckheim, fils de Bernard Frédéric de Turckheim, en 1818</a:t>
            </a:r>
          </a:p>
          <a:p>
            <a:pPr lvl="1" algn="just"/>
            <a:r>
              <a:rPr lang="fr-FR" dirty="0"/>
              <a:t>Mariages successifs d’Albert avec ses deux cousines, filles d’Octavie (sœur d’Amélie)</a:t>
            </a:r>
          </a:p>
          <a:p>
            <a:pPr algn="just"/>
            <a:r>
              <a:rPr lang="fr-FR" dirty="0"/>
              <a:t>Elle continua, en parallèle, à diriger les forges avec Albert, Eugène et Guillaume de Turckheim</a:t>
            </a:r>
          </a:p>
          <a:p>
            <a:pPr lvl="1" algn="just"/>
            <a:r>
              <a:rPr lang="fr-FR" dirty="0"/>
              <a:t>Evolution de la production de fer à la construction mécanique</a:t>
            </a:r>
          </a:p>
          <a:p>
            <a:pPr lvl="1" algn="just"/>
            <a:r>
              <a:rPr lang="fr-FR" dirty="0"/>
              <a:t>Recrutement de deux ingénieurs Georg Bodmer et Nicolas </a:t>
            </a:r>
            <a:r>
              <a:rPr lang="fr-FR" dirty="0" err="1"/>
              <a:t>Cadiat</a:t>
            </a:r>
            <a:endParaRPr lang="fr-FR" dirty="0"/>
          </a:p>
          <a:p>
            <a:pPr lvl="1" algn="just"/>
            <a:r>
              <a:rPr lang="fr-FR" dirty="0"/>
              <a:t>Un contrôle minutieux des dépenses de l’entreprise et du remboursement des créditeurs</a:t>
            </a:r>
          </a:p>
          <a:p>
            <a:pPr marL="457200" lvl="1" indent="0" algn="just">
              <a:buNone/>
            </a:pPr>
            <a:endParaRPr lang="fr-FR" dirty="0"/>
          </a:p>
        </p:txBody>
      </p:sp>
    </p:spTree>
    <p:extLst>
      <p:ext uri="{BB962C8B-B14F-4D97-AF65-F5344CB8AC3E}">
        <p14:creationId xmlns:p14="http://schemas.microsoft.com/office/powerpoint/2010/main" val="238618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Jusqu’à la fin en… 1855</a:t>
            </a:r>
          </a:p>
        </p:txBody>
      </p:sp>
      <p:sp>
        <p:nvSpPr>
          <p:cNvPr id="3" name="Espace réservé du contenu 2"/>
          <p:cNvSpPr>
            <a:spLocks noGrp="1"/>
          </p:cNvSpPr>
          <p:nvPr>
            <p:ph idx="1"/>
          </p:nvPr>
        </p:nvSpPr>
        <p:spPr>
          <a:xfrm>
            <a:off x="457200" y="1600200"/>
            <a:ext cx="8229600" cy="4853136"/>
          </a:xfrm>
        </p:spPr>
        <p:txBody>
          <a:bodyPr>
            <a:normAutofit fontScale="77500" lnSpcReduction="20000"/>
          </a:bodyPr>
          <a:lstStyle/>
          <a:p>
            <a:pPr marL="0" indent="0" algn="just">
              <a:buNone/>
            </a:pPr>
            <a:r>
              <a:rPr lang="fr-FR" dirty="0"/>
              <a:t>« je crois donc mes chers amis avoir le droit de me refuser formellement à cette nouvelle construction [un nouveau haut fourneau], qui bien certainement avec tous ses accessoires dépasserait les 100,000 f. Il m’est pénible d’être contraire à vos désirs, mais c’est soyez en persuadés dans votre propre intérêt. Mrs les employés seront toujours de votre avis toutes les fois que vous les consulterez sur une administration des forges, mais ils ne connaissent pas le fond du sac qui souvent doit être si léger car on y puise avec une prodigalité sans exemple […]. Mr </a:t>
            </a:r>
            <a:r>
              <a:rPr lang="fr-FR" dirty="0" err="1"/>
              <a:t>Wencelius</a:t>
            </a:r>
            <a:r>
              <a:rPr lang="fr-FR" dirty="0"/>
              <a:t> l’année dernière me disait que notre position au lieu de s’améliorer, s’aggravait, j’avoue que c’est un poids sur mon cœur, ayant espéré avant la fin de mes jours voir un terme à cette liquidation qui depuis plus de 30 ans a fait le but de ma triste et souvent bien pénible existence » (ADD, </a:t>
            </a:r>
            <a:r>
              <a:rPr lang="fr-FR"/>
              <a:t>Amélie à </a:t>
            </a:r>
            <a:r>
              <a:rPr lang="fr-FR" dirty="0"/>
              <a:t>Eugène, </a:t>
            </a:r>
            <a:r>
              <a:rPr lang="fr-FR"/>
              <a:t>1854 ou </a:t>
            </a:r>
            <a:r>
              <a:rPr lang="fr-FR" dirty="0"/>
              <a:t>1855). </a:t>
            </a:r>
          </a:p>
        </p:txBody>
      </p:sp>
    </p:spTree>
    <p:extLst>
      <p:ext uri="{BB962C8B-B14F-4D97-AF65-F5344CB8AC3E}">
        <p14:creationId xmlns:p14="http://schemas.microsoft.com/office/powerpoint/2010/main" val="21634657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Conclusion</a:t>
            </a:r>
          </a:p>
        </p:txBody>
      </p:sp>
      <p:sp>
        <p:nvSpPr>
          <p:cNvPr id="3" name="Espace réservé du contenu 2"/>
          <p:cNvSpPr>
            <a:spLocks noGrp="1"/>
          </p:cNvSpPr>
          <p:nvPr>
            <p:ph idx="1"/>
          </p:nvPr>
        </p:nvSpPr>
        <p:spPr/>
        <p:txBody>
          <a:bodyPr>
            <a:normAutofit fontScale="85000" lnSpcReduction="20000"/>
          </a:bodyPr>
          <a:lstStyle/>
          <a:p>
            <a:r>
              <a:rPr lang="en-US" dirty="0"/>
              <a:t>4 dimensions </a:t>
            </a:r>
            <a:r>
              <a:rPr lang="en-US" dirty="0" err="1"/>
              <a:t>expliquant</a:t>
            </a:r>
            <a:r>
              <a:rPr lang="en-US" dirty="0"/>
              <a:t> la </a:t>
            </a:r>
            <a:r>
              <a:rPr lang="en-US" dirty="0" err="1"/>
              <a:t>réussite</a:t>
            </a:r>
            <a:r>
              <a:rPr lang="en-US" dirty="0"/>
              <a:t> </a:t>
            </a:r>
            <a:r>
              <a:rPr lang="en-US" dirty="0" err="1"/>
              <a:t>d’Amélie</a:t>
            </a:r>
            <a:r>
              <a:rPr lang="en-US" dirty="0"/>
              <a:t> </a:t>
            </a:r>
            <a:r>
              <a:rPr lang="en-US" dirty="0" err="1"/>
              <a:t>en</a:t>
            </a:r>
            <a:r>
              <a:rPr lang="en-US" dirty="0"/>
              <a:t> </a:t>
            </a:r>
            <a:r>
              <a:rPr lang="en-US" dirty="0" err="1"/>
              <a:t>tant</a:t>
            </a:r>
            <a:r>
              <a:rPr lang="en-US" dirty="0"/>
              <a:t> que chef </a:t>
            </a:r>
            <a:r>
              <a:rPr lang="en-US" dirty="0" err="1"/>
              <a:t>d’entreprise</a:t>
            </a:r>
            <a:r>
              <a:rPr lang="en-US" dirty="0"/>
              <a:t> : </a:t>
            </a:r>
          </a:p>
          <a:p>
            <a:pPr lvl="1"/>
            <a:r>
              <a:rPr lang="en-US" dirty="0" err="1"/>
              <a:t>Héritage</a:t>
            </a:r>
            <a:r>
              <a:rPr lang="en-US" dirty="0"/>
              <a:t> </a:t>
            </a:r>
            <a:r>
              <a:rPr lang="en-US" dirty="0" err="1"/>
              <a:t>culturel</a:t>
            </a:r>
            <a:r>
              <a:rPr lang="en-US" dirty="0"/>
              <a:t> double</a:t>
            </a:r>
          </a:p>
          <a:p>
            <a:pPr lvl="1"/>
            <a:r>
              <a:rPr lang="en-US" dirty="0"/>
              <a:t>La relation </a:t>
            </a:r>
            <a:r>
              <a:rPr lang="en-US" dirty="0" err="1"/>
              <a:t>privilégiée</a:t>
            </a:r>
            <a:r>
              <a:rPr lang="en-US" dirty="0"/>
              <a:t> avec Fritz</a:t>
            </a:r>
          </a:p>
          <a:p>
            <a:pPr lvl="1"/>
            <a:r>
              <a:rPr lang="en-US" dirty="0"/>
              <a:t>Le </a:t>
            </a:r>
            <a:r>
              <a:rPr lang="en-US" dirty="0" err="1"/>
              <a:t>soutien</a:t>
            </a:r>
            <a:r>
              <a:rPr lang="en-US" dirty="0"/>
              <a:t> (</a:t>
            </a:r>
            <a:r>
              <a:rPr lang="en-US" dirty="0" err="1"/>
              <a:t>notamment</a:t>
            </a:r>
            <a:r>
              <a:rPr lang="en-US" dirty="0"/>
              <a:t> financier) des </a:t>
            </a:r>
            <a:r>
              <a:rPr lang="en-US" dirty="0" err="1"/>
              <a:t>anciens</a:t>
            </a:r>
            <a:r>
              <a:rPr lang="en-US" dirty="0"/>
              <a:t> </a:t>
            </a:r>
            <a:r>
              <a:rPr lang="en-US" dirty="0" err="1"/>
              <a:t>membres</a:t>
            </a:r>
            <a:r>
              <a:rPr lang="en-US" dirty="0"/>
              <a:t> du </a:t>
            </a:r>
            <a:r>
              <a:rPr lang="en-US" dirty="0" err="1"/>
              <a:t>cercle</a:t>
            </a:r>
            <a:endParaRPr lang="en-US" dirty="0"/>
          </a:p>
          <a:p>
            <a:pPr lvl="1"/>
            <a:r>
              <a:rPr lang="en-US" dirty="0"/>
              <a:t>La </a:t>
            </a:r>
            <a:r>
              <a:rPr lang="en-US" dirty="0" err="1"/>
              <a:t>volonté</a:t>
            </a:r>
            <a:r>
              <a:rPr lang="en-US" dirty="0"/>
              <a:t> de transmission</a:t>
            </a:r>
          </a:p>
          <a:p>
            <a:r>
              <a:rPr lang="en-US" dirty="0"/>
              <a:t>Au-</a:t>
            </a:r>
            <a:r>
              <a:rPr lang="en-US" dirty="0" err="1"/>
              <a:t>delà</a:t>
            </a:r>
            <a:r>
              <a:rPr lang="en-US" dirty="0"/>
              <a:t>, des alliances </a:t>
            </a:r>
            <a:r>
              <a:rPr lang="en-US" dirty="0" err="1"/>
              <a:t>complémentaires</a:t>
            </a:r>
            <a:r>
              <a:rPr lang="en-US" dirty="0"/>
              <a:t> entre 3 </a:t>
            </a:r>
            <a:r>
              <a:rPr lang="en-US" dirty="0" err="1"/>
              <a:t>grandes</a:t>
            </a:r>
            <a:r>
              <a:rPr lang="en-US" dirty="0"/>
              <a:t> </a:t>
            </a:r>
            <a:r>
              <a:rPr lang="en-US" dirty="0" err="1"/>
              <a:t>familles</a:t>
            </a:r>
            <a:r>
              <a:rPr lang="en-US" dirty="0"/>
              <a:t> </a:t>
            </a:r>
            <a:r>
              <a:rPr lang="en-US" dirty="0" err="1"/>
              <a:t>alsaciennes</a:t>
            </a:r>
            <a:r>
              <a:rPr lang="en-US" dirty="0"/>
              <a:t> : </a:t>
            </a:r>
          </a:p>
          <a:p>
            <a:pPr lvl="1"/>
            <a:r>
              <a:rPr lang="en-US" dirty="0" err="1"/>
              <a:t>Berckheim</a:t>
            </a:r>
            <a:r>
              <a:rPr lang="en-US" dirty="0"/>
              <a:t> et le capital </a:t>
            </a:r>
            <a:r>
              <a:rPr lang="en-US" dirty="0" err="1"/>
              <a:t>culturel</a:t>
            </a:r>
            <a:endParaRPr lang="en-US" dirty="0"/>
          </a:p>
          <a:p>
            <a:pPr lvl="1"/>
            <a:r>
              <a:rPr lang="en-US" dirty="0" err="1"/>
              <a:t>Turckheim</a:t>
            </a:r>
            <a:r>
              <a:rPr lang="en-US" dirty="0"/>
              <a:t> et le capital financier</a:t>
            </a:r>
          </a:p>
          <a:p>
            <a:pPr lvl="1"/>
            <a:r>
              <a:rPr lang="en-US" dirty="0"/>
              <a:t>Dietrich et le capital physique</a:t>
            </a:r>
          </a:p>
        </p:txBody>
      </p:sp>
    </p:spTree>
    <p:extLst>
      <p:ext uri="{BB962C8B-B14F-4D97-AF65-F5344CB8AC3E}">
        <p14:creationId xmlns:p14="http://schemas.microsoft.com/office/powerpoint/2010/main" val="37233599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br>
              <a:rPr lang="en-US" dirty="0"/>
            </a:br>
            <a:r>
              <a:rPr lang="en-US" sz="4000" dirty="0" err="1"/>
              <a:t>Poursuite</a:t>
            </a:r>
            <a:r>
              <a:rPr lang="en-US" sz="4000" dirty="0"/>
              <a:t> des </a:t>
            </a:r>
            <a:r>
              <a:rPr lang="en-US" sz="4000" dirty="0" err="1"/>
              <a:t>recherches</a:t>
            </a:r>
            <a:br>
              <a:rPr lang="en-US" sz="4000" dirty="0"/>
            </a:br>
            <a:r>
              <a:rPr lang="en-US" sz="4000" dirty="0" err="1"/>
              <a:t>Industrialisation</a:t>
            </a:r>
            <a:r>
              <a:rPr lang="en-US" sz="4000" dirty="0"/>
              <a:t>, genre et </a:t>
            </a:r>
            <a:r>
              <a:rPr lang="en-US" sz="4000" dirty="0" err="1"/>
              <a:t>Lumières</a:t>
            </a:r>
            <a:endParaRPr lang="en-US" sz="4000" dirty="0"/>
          </a:p>
        </p:txBody>
      </p:sp>
      <p:sp>
        <p:nvSpPr>
          <p:cNvPr id="3" name="Espace réservé du contenu 2"/>
          <p:cNvSpPr>
            <a:spLocks noGrp="1"/>
          </p:cNvSpPr>
          <p:nvPr>
            <p:ph idx="1"/>
          </p:nvPr>
        </p:nvSpPr>
        <p:spPr>
          <a:xfrm>
            <a:off x="467544" y="1833776"/>
            <a:ext cx="8229600" cy="5024224"/>
          </a:xfrm>
        </p:spPr>
        <p:txBody>
          <a:bodyPr>
            <a:normAutofit fontScale="55000" lnSpcReduction="20000"/>
          </a:bodyPr>
          <a:lstStyle/>
          <a:p>
            <a:endParaRPr lang="en-US" dirty="0"/>
          </a:p>
          <a:p>
            <a:r>
              <a:rPr lang="en-US" dirty="0"/>
              <a:t>Comment les </a:t>
            </a:r>
            <a:r>
              <a:rPr lang="en-US" dirty="0" err="1"/>
              <a:t>Lumières</a:t>
            </a:r>
            <a:r>
              <a:rPr lang="en-US" dirty="0"/>
              <a:t> </a:t>
            </a:r>
            <a:r>
              <a:rPr lang="en-US" dirty="0" err="1"/>
              <a:t>ont</a:t>
            </a:r>
            <a:r>
              <a:rPr lang="en-US" dirty="0"/>
              <a:t> </a:t>
            </a:r>
            <a:r>
              <a:rPr lang="en-US" dirty="0" err="1"/>
              <a:t>facilité</a:t>
            </a:r>
            <a:r>
              <a:rPr lang="en-US" dirty="0"/>
              <a:t> </a:t>
            </a:r>
            <a:r>
              <a:rPr lang="en-US" dirty="0" err="1"/>
              <a:t>l’émergence</a:t>
            </a:r>
            <a:r>
              <a:rPr lang="en-US" dirty="0"/>
              <a:t> de </a:t>
            </a:r>
            <a:r>
              <a:rPr lang="en-US" dirty="0" err="1"/>
              <a:t>l’entrepreuneuriat</a:t>
            </a:r>
            <a:r>
              <a:rPr lang="en-US" dirty="0"/>
              <a:t> </a:t>
            </a:r>
            <a:r>
              <a:rPr lang="en-US" dirty="0" err="1"/>
              <a:t>féminin</a:t>
            </a:r>
            <a:r>
              <a:rPr lang="en-US" dirty="0"/>
              <a:t> au </a:t>
            </a:r>
            <a:r>
              <a:rPr lang="en-US" dirty="0" err="1"/>
              <a:t>XIX</a:t>
            </a:r>
            <a:r>
              <a:rPr lang="en-US" baseline="30000" dirty="0" err="1"/>
              <a:t>e</a:t>
            </a:r>
            <a:r>
              <a:rPr lang="en-US" dirty="0"/>
              <a:t> siècle en France ? </a:t>
            </a:r>
          </a:p>
          <a:p>
            <a:r>
              <a:rPr lang="en-US" dirty="0"/>
              <a:t>Les </a:t>
            </a:r>
            <a:r>
              <a:rPr lang="en-US" dirty="0" err="1"/>
              <a:t>facteurs</a:t>
            </a:r>
            <a:r>
              <a:rPr lang="en-US" dirty="0"/>
              <a:t> </a:t>
            </a:r>
            <a:r>
              <a:rPr lang="en-US" dirty="0" err="1"/>
              <a:t>explicatifs</a:t>
            </a:r>
            <a:r>
              <a:rPr lang="en-US" dirty="0"/>
              <a:t> </a:t>
            </a:r>
            <a:r>
              <a:rPr lang="en-US" dirty="0" err="1"/>
              <a:t>traditionnels</a:t>
            </a:r>
            <a:r>
              <a:rPr lang="en-US" dirty="0"/>
              <a:t> de </a:t>
            </a:r>
            <a:r>
              <a:rPr lang="en-US" dirty="0" err="1"/>
              <a:t>l’industrialisation</a:t>
            </a:r>
            <a:r>
              <a:rPr lang="en-US" dirty="0"/>
              <a:t> (capital physique, capital </a:t>
            </a:r>
            <a:r>
              <a:rPr lang="en-US" dirty="0" err="1"/>
              <a:t>humain</a:t>
            </a:r>
            <a:r>
              <a:rPr lang="en-US" dirty="0"/>
              <a:t>, </a:t>
            </a:r>
            <a:r>
              <a:rPr lang="en-US" dirty="0" err="1"/>
              <a:t>charbon</a:t>
            </a:r>
            <a:r>
              <a:rPr lang="en-US" dirty="0"/>
              <a:t>…)</a:t>
            </a:r>
          </a:p>
          <a:p>
            <a:r>
              <a:rPr lang="en-US" dirty="0"/>
              <a:t>Des perspectives trop </a:t>
            </a:r>
            <a:r>
              <a:rPr lang="en-US" dirty="0" err="1"/>
              <a:t>restrictives</a:t>
            </a:r>
            <a:r>
              <a:rPr lang="en-US" dirty="0"/>
              <a:t> pour </a:t>
            </a:r>
            <a:r>
              <a:rPr lang="en-US" dirty="0" err="1"/>
              <a:t>expliquer</a:t>
            </a:r>
            <a:r>
              <a:rPr lang="en-US" dirty="0"/>
              <a:t> la transition de la stagnation </a:t>
            </a:r>
            <a:r>
              <a:rPr lang="en-US" dirty="0" err="1"/>
              <a:t>malthusienne</a:t>
            </a:r>
            <a:r>
              <a:rPr lang="en-US" dirty="0"/>
              <a:t> </a:t>
            </a:r>
            <a:r>
              <a:rPr lang="en-US" dirty="0" err="1"/>
              <a:t>à</a:t>
            </a:r>
            <a:r>
              <a:rPr lang="en-US" dirty="0"/>
              <a:t> la </a:t>
            </a:r>
            <a:r>
              <a:rPr lang="en-US" dirty="0" err="1"/>
              <a:t>croissance</a:t>
            </a:r>
            <a:r>
              <a:rPr lang="en-US" dirty="0"/>
              <a:t> </a:t>
            </a:r>
            <a:r>
              <a:rPr lang="en-US" dirty="0" err="1"/>
              <a:t>moderne</a:t>
            </a:r>
            <a:r>
              <a:rPr lang="en-US" dirty="0"/>
              <a:t> (cf. McCloskey 2006-2010-2016, Mokyr 2016…)</a:t>
            </a:r>
          </a:p>
          <a:p>
            <a:r>
              <a:rPr lang="en-US" dirty="0" err="1"/>
              <a:t>Recours</a:t>
            </a:r>
            <a:r>
              <a:rPr lang="en-US" dirty="0"/>
              <a:t> à </a:t>
            </a:r>
            <a:r>
              <a:rPr lang="en-US" dirty="0" err="1"/>
              <a:t>différentes</a:t>
            </a:r>
            <a:r>
              <a:rPr lang="en-US" dirty="0"/>
              <a:t> </a:t>
            </a:r>
            <a:r>
              <a:rPr lang="en-US" dirty="0" err="1"/>
              <a:t>méthodes</a:t>
            </a:r>
            <a:r>
              <a:rPr lang="en-US" dirty="0"/>
              <a:t> de </a:t>
            </a:r>
            <a:r>
              <a:rPr lang="en-US" dirty="0" err="1"/>
              <a:t>recherche</a:t>
            </a:r>
            <a:r>
              <a:rPr lang="en-US" dirty="0"/>
              <a:t> </a:t>
            </a:r>
            <a:r>
              <a:rPr lang="en-US" dirty="0" err="1"/>
              <a:t>complémentaires</a:t>
            </a:r>
            <a:r>
              <a:rPr lang="en-US" dirty="0"/>
              <a:t> : histoire de la </a:t>
            </a:r>
            <a:r>
              <a:rPr lang="en-US" dirty="0" err="1"/>
              <a:t>pensée</a:t>
            </a:r>
            <a:r>
              <a:rPr lang="en-US" dirty="0"/>
              <a:t> </a:t>
            </a:r>
            <a:r>
              <a:rPr lang="en-US" dirty="0" err="1"/>
              <a:t>économique</a:t>
            </a:r>
            <a:r>
              <a:rPr lang="en-US" dirty="0"/>
              <a:t>, histoire quantitative/</a:t>
            </a:r>
            <a:r>
              <a:rPr lang="en-US" dirty="0" err="1"/>
              <a:t>cliométrie</a:t>
            </a:r>
            <a:r>
              <a:rPr lang="en-US" dirty="0"/>
              <a:t>, </a:t>
            </a:r>
            <a:r>
              <a:rPr lang="en-US" dirty="0" err="1"/>
              <a:t>modélisation</a:t>
            </a:r>
            <a:r>
              <a:rPr lang="en-US" dirty="0"/>
              <a:t>…</a:t>
            </a:r>
          </a:p>
          <a:p>
            <a:r>
              <a:rPr lang="en-US" dirty="0"/>
              <a:t>Trois axes de </a:t>
            </a:r>
            <a:r>
              <a:rPr lang="en-US" dirty="0" err="1"/>
              <a:t>recherche</a:t>
            </a:r>
            <a:r>
              <a:rPr lang="en-US" dirty="0"/>
              <a:t> </a:t>
            </a:r>
            <a:r>
              <a:rPr lang="en-US" dirty="0" err="1"/>
              <a:t>principaux</a:t>
            </a:r>
            <a:r>
              <a:rPr lang="en-US" dirty="0"/>
              <a:t> :</a:t>
            </a:r>
          </a:p>
          <a:p>
            <a:pPr lvl="1"/>
            <a:r>
              <a:rPr lang="en-US" dirty="0" err="1"/>
              <a:t>Analyse</a:t>
            </a:r>
            <a:r>
              <a:rPr lang="en-US" dirty="0"/>
              <a:t> qualitative : </a:t>
            </a:r>
            <a:r>
              <a:rPr lang="en-US" dirty="0" err="1"/>
              <a:t>poursuite</a:t>
            </a:r>
            <a:r>
              <a:rPr lang="en-US" dirty="0"/>
              <a:t> des </a:t>
            </a:r>
            <a:r>
              <a:rPr lang="en-US" dirty="0" err="1"/>
              <a:t>études</a:t>
            </a:r>
            <a:r>
              <a:rPr lang="en-US" dirty="0"/>
              <a:t> de </a:t>
            </a:r>
            <a:r>
              <a:rPr lang="en-US" dirty="0" err="1"/>
              <a:t>cas</a:t>
            </a:r>
            <a:endParaRPr lang="en-US" dirty="0"/>
          </a:p>
          <a:p>
            <a:pPr lvl="1"/>
            <a:r>
              <a:rPr lang="en-US" dirty="0" err="1"/>
              <a:t>Analyse</a:t>
            </a:r>
            <a:r>
              <a:rPr lang="en-US" dirty="0"/>
              <a:t> quantitative (</a:t>
            </a:r>
            <a:r>
              <a:rPr lang="en-US" dirty="0" err="1"/>
              <a:t>correspondance</a:t>
            </a:r>
            <a:r>
              <a:rPr lang="en-US" dirty="0"/>
              <a:t> de Dietrich, </a:t>
            </a:r>
            <a:r>
              <a:rPr lang="en-US" dirty="0" err="1"/>
              <a:t>données</a:t>
            </a:r>
            <a:r>
              <a:rPr lang="en-US" dirty="0"/>
              <a:t> </a:t>
            </a:r>
            <a:r>
              <a:rPr lang="en-US" dirty="0" err="1"/>
              <a:t>financières</a:t>
            </a:r>
            <a:r>
              <a:rPr lang="en-US" dirty="0"/>
              <a:t> des Forges, </a:t>
            </a:r>
            <a:r>
              <a:rPr lang="en-US" dirty="0" err="1"/>
              <a:t>autres</a:t>
            </a:r>
            <a:r>
              <a:rPr lang="en-US" dirty="0"/>
              <a:t>…)</a:t>
            </a:r>
          </a:p>
          <a:p>
            <a:pPr lvl="2"/>
            <a:r>
              <a:rPr lang="en-US" dirty="0"/>
              <a:t>Au </a:t>
            </a:r>
            <a:r>
              <a:rPr lang="en-US" dirty="0" err="1"/>
              <a:t>niveau</a:t>
            </a:r>
            <a:r>
              <a:rPr lang="en-US" dirty="0"/>
              <a:t> local, </a:t>
            </a:r>
            <a:r>
              <a:rPr lang="en-US" dirty="0" err="1"/>
              <a:t>meilleure</a:t>
            </a:r>
            <a:r>
              <a:rPr lang="en-US" dirty="0"/>
              <a:t> </a:t>
            </a:r>
            <a:r>
              <a:rPr lang="en-US" dirty="0" err="1"/>
              <a:t>compréhension</a:t>
            </a:r>
            <a:r>
              <a:rPr lang="en-US" dirty="0"/>
              <a:t> des </a:t>
            </a:r>
            <a:r>
              <a:rPr lang="en-US" dirty="0" err="1"/>
              <a:t>réseaux</a:t>
            </a:r>
            <a:r>
              <a:rPr lang="en-US" dirty="0"/>
              <a:t> </a:t>
            </a:r>
            <a:r>
              <a:rPr lang="en-US" dirty="0" err="1"/>
              <a:t>d’influence</a:t>
            </a:r>
            <a:r>
              <a:rPr lang="en-US" dirty="0"/>
              <a:t> </a:t>
            </a:r>
            <a:r>
              <a:rPr lang="en-US" dirty="0" err="1"/>
              <a:t>alsaciens</a:t>
            </a:r>
            <a:r>
              <a:rPr lang="en-US" dirty="0"/>
              <a:t> (cf. Mapping the Republic of letters)</a:t>
            </a:r>
          </a:p>
          <a:p>
            <a:pPr lvl="2"/>
            <a:r>
              <a:rPr lang="en-US" dirty="0"/>
              <a:t> Au </a:t>
            </a:r>
            <a:r>
              <a:rPr lang="en-US" dirty="0" err="1"/>
              <a:t>niveau</a:t>
            </a:r>
            <a:r>
              <a:rPr lang="en-US" dirty="0"/>
              <a:t> national, </a:t>
            </a:r>
            <a:r>
              <a:rPr lang="en-US" dirty="0" err="1"/>
              <a:t>meilleure</a:t>
            </a:r>
            <a:r>
              <a:rPr lang="en-US" dirty="0"/>
              <a:t> </a:t>
            </a:r>
            <a:r>
              <a:rPr lang="en-US" dirty="0" err="1"/>
              <a:t>compréhension</a:t>
            </a:r>
            <a:r>
              <a:rPr lang="en-US" dirty="0"/>
              <a:t> du </a:t>
            </a:r>
            <a:r>
              <a:rPr lang="en-US" dirty="0" err="1"/>
              <a:t>rôle</a:t>
            </a:r>
            <a:r>
              <a:rPr lang="en-US" dirty="0"/>
              <a:t> des femmes et de </a:t>
            </a:r>
            <a:r>
              <a:rPr lang="en-US" dirty="0" err="1"/>
              <a:t>l’influence</a:t>
            </a:r>
            <a:r>
              <a:rPr lang="en-US" dirty="0"/>
              <a:t> des </a:t>
            </a:r>
            <a:r>
              <a:rPr lang="en-US" dirty="0" err="1"/>
              <a:t>Lumières</a:t>
            </a:r>
            <a:r>
              <a:rPr lang="en-US" dirty="0"/>
              <a:t> (cf. </a:t>
            </a:r>
            <a:r>
              <a:rPr lang="en-US" dirty="0" err="1"/>
              <a:t>Squicciarini</a:t>
            </a:r>
            <a:r>
              <a:rPr lang="en-US" dirty="0"/>
              <a:t> and </a:t>
            </a:r>
            <a:r>
              <a:rPr lang="en-US" dirty="0" err="1"/>
              <a:t>Voigtländer</a:t>
            </a:r>
            <a:r>
              <a:rPr lang="en-US" dirty="0"/>
              <a:t> 2015, Khan 2016) </a:t>
            </a:r>
          </a:p>
          <a:p>
            <a:pPr lvl="1"/>
            <a:r>
              <a:rPr lang="en-US" dirty="0"/>
              <a:t>A </a:t>
            </a:r>
            <a:r>
              <a:rPr lang="en-US" dirty="0" err="1"/>
              <a:t>l’appui</a:t>
            </a:r>
            <a:r>
              <a:rPr lang="en-US" dirty="0"/>
              <a:t> des </a:t>
            </a:r>
            <a:r>
              <a:rPr lang="en-US" dirty="0" err="1"/>
              <a:t>données</a:t>
            </a:r>
            <a:r>
              <a:rPr lang="en-US" dirty="0"/>
              <a:t>, </a:t>
            </a:r>
            <a:r>
              <a:rPr lang="en-US" dirty="0" err="1"/>
              <a:t>modélisation</a:t>
            </a:r>
            <a:r>
              <a:rPr lang="en-US" dirty="0"/>
              <a:t> de la transmission des </a:t>
            </a:r>
            <a:r>
              <a:rPr lang="en-US" dirty="0" err="1"/>
              <a:t>valeurs</a:t>
            </a:r>
            <a:r>
              <a:rPr lang="en-US" dirty="0"/>
              <a:t> au sein des </a:t>
            </a:r>
            <a:r>
              <a:rPr lang="en-US" dirty="0" err="1"/>
              <a:t>firmes</a:t>
            </a:r>
            <a:r>
              <a:rPr lang="en-US" dirty="0"/>
              <a:t> </a:t>
            </a:r>
            <a:r>
              <a:rPr lang="en-US" dirty="0" err="1"/>
              <a:t>familiales</a:t>
            </a:r>
            <a:r>
              <a:rPr lang="en-US" dirty="0"/>
              <a:t> </a:t>
            </a:r>
          </a:p>
        </p:txBody>
      </p:sp>
    </p:spTree>
    <p:extLst>
      <p:ext uri="{BB962C8B-B14F-4D97-AF65-F5344CB8AC3E}">
        <p14:creationId xmlns:p14="http://schemas.microsoft.com/office/powerpoint/2010/main" val="3807404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196752"/>
            <a:ext cx="6768752"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2138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476672"/>
            <a:ext cx="4896543"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8251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052736"/>
            <a:ext cx="7272808"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7354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124744"/>
            <a:ext cx="6912768"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6621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57200" y="1052736"/>
            <a:ext cx="8291264" cy="5112568"/>
          </a:xfrm>
          <a:prstGeom prst="rect">
            <a:avLst/>
          </a:prstGeom>
        </p:spPr>
      </p:pic>
    </p:spTree>
    <p:extLst>
      <p:ext uri="{BB962C8B-B14F-4D97-AF65-F5344CB8AC3E}">
        <p14:creationId xmlns:p14="http://schemas.microsoft.com/office/powerpoint/2010/main" val="158662196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27158</TotalTime>
  <Words>4125</Words>
  <Application>Microsoft Office PowerPoint</Application>
  <PresentationFormat>Affichage à l'écran (4:3)</PresentationFormat>
  <Paragraphs>175</Paragraphs>
  <Slides>46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46</vt:i4>
      </vt:variant>
    </vt:vector>
  </HeadingPairs>
  <TitlesOfParts>
    <vt:vector size="51" baseType="lpstr">
      <vt:lpstr>Arial</vt:lpstr>
      <vt:lpstr>Calibri</vt:lpstr>
      <vt:lpstr>Mangal</vt:lpstr>
      <vt:lpstr>Symbol</vt:lpstr>
      <vt:lpstr>Thème Office</vt:lpstr>
      <vt:lpstr>Le rôle des femmes dans la révolution industrielle. Le cas d'Amélie de Dietrich </vt:lpstr>
      <vt:lpstr>Plan du séminaire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Industrialisation et entrepreneuriat féminin au XIXe siècle :  le cas d'Amélie de Dietrich</vt:lpstr>
      <vt:lpstr>Les femmes et l’industrialisation au XIXe siècle</vt:lpstr>
      <vt:lpstr>Présentation PowerPoint</vt:lpstr>
      <vt:lpstr>Présentation PowerPoint</vt:lpstr>
      <vt:lpstr>Amélie de Dietrich, née de Berckheim (1776-1855)</vt:lpstr>
      <vt:lpstr>Objectifs et sources</vt:lpstr>
      <vt:lpstr>Plan de l’étude</vt:lpstr>
      <vt:lpstr>I. Un héritage intellectuel et symbolique de deux familles patriciennes alsaciennes </vt:lpstr>
      <vt:lpstr>La maison de Berckheim - Schoppenwihr</vt:lpstr>
      <vt:lpstr> </vt:lpstr>
      <vt:lpstr> </vt:lpstr>
      <vt:lpstr>Présentation PowerPoint</vt:lpstr>
      <vt:lpstr>II. De Fritz à Amélie: deux facteurs additionnels décisifs pour expliquer le redressement des Forges de Dietrich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III. Albert et Eugène: la condition de possibilité du dévouement d’Amélie aux Forges </vt:lpstr>
      <vt:lpstr>Présentation PowerPoint</vt:lpstr>
      <vt:lpstr>Présentation PowerPoint</vt:lpstr>
      <vt:lpstr>Présentation PowerPoint</vt:lpstr>
      <vt:lpstr>Jusqu’à la fin en… 1855</vt:lpstr>
      <vt:lpstr>Conclusion</vt:lpstr>
      <vt:lpstr> Poursuite des recherches Industrialisation, genre et Lumières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leaders in Industry in the XIXth century France:  the case of Amélie de Dietrich</dc:title>
  <dc:creator>Herrade Igersheim</dc:creator>
  <cp:lastModifiedBy>Laurie Breban</cp:lastModifiedBy>
  <cp:revision>157</cp:revision>
  <dcterms:created xsi:type="dcterms:W3CDTF">2017-10-10T12:05:17Z</dcterms:created>
  <dcterms:modified xsi:type="dcterms:W3CDTF">2022-03-24T12:46:27Z</dcterms:modified>
</cp:coreProperties>
</file>