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651" r:id="rId2"/>
  </p:sldMasterIdLst>
  <p:notesMasterIdLst>
    <p:notesMasterId r:id="rId31"/>
  </p:notesMasterIdLst>
  <p:handoutMasterIdLst>
    <p:handoutMasterId r:id="rId32"/>
  </p:handoutMasterIdLst>
  <p:sldIdLst>
    <p:sldId id="262" r:id="rId3"/>
    <p:sldId id="259" r:id="rId4"/>
    <p:sldId id="266" r:id="rId5"/>
    <p:sldId id="794" r:id="rId6"/>
    <p:sldId id="796" r:id="rId7"/>
    <p:sldId id="770" r:id="rId8"/>
    <p:sldId id="797" r:id="rId9"/>
    <p:sldId id="783" r:id="rId10"/>
    <p:sldId id="784" r:id="rId11"/>
    <p:sldId id="786" r:id="rId12"/>
    <p:sldId id="787" r:id="rId13"/>
    <p:sldId id="788" r:id="rId14"/>
    <p:sldId id="785" r:id="rId15"/>
    <p:sldId id="790" r:id="rId16"/>
    <p:sldId id="791" r:id="rId17"/>
    <p:sldId id="795" r:id="rId18"/>
    <p:sldId id="771" r:id="rId19"/>
    <p:sldId id="270" r:id="rId20"/>
    <p:sldId id="789" r:id="rId21"/>
    <p:sldId id="769" r:id="rId22"/>
    <p:sldId id="764" r:id="rId23"/>
    <p:sldId id="765" r:id="rId24"/>
    <p:sldId id="766" r:id="rId25"/>
    <p:sldId id="767" r:id="rId26"/>
    <p:sldId id="768" r:id="rId27"/>
    <p:sldId id="275" r:id="rId28"/>
    <p:sldId id="793" r:id="rId29"/>
    <p:sldId id="257"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927"/>
    <p:restoredTop sz="95781" autoAdjust="0"/>
  </p:normalViewPr>
  <p:slideViewPr>
    <p:cSldViewPr>
      <p:cViewPr varScale="1">
        <p:scale>
          <a:sx n="105" d="100"/>
          <a:sy n="105" d="100"/>
        </p:scale>
        <p:origin x="752" y="2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79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12BEDD-D4FA-40C7-B091-7AF07F1C36D9}" type="datetimeFigureOut">
              <a:rPr lang="fr-FR" smtClean="0"/>
              <a:t>13/02/2024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8C0FDF-EADE-4093-9B08-3FA8D2DB3295}" type="slidenum">
              <a:rPr lang="fr-FR" smtClean="0"/>
              <a:t>‹N°›</a:t>
            </a:fld>
            <a:endParaRPr lang="fr-FR"/>
          </a:p>
        </p:txBody>
      </p:sp>
    </p:spTree>
    <p:extLst>
      <p:ext uri="{BB962C8B-B14F-4D97-AF65-F5344CB8AC3E}">
        <p14:creationId xmlns:p14="http://schemas.microsoft.com/office/powerpoint/2010/main" val="3970560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5FEDB8-F62C-4198-917C-1B769A693059}" type="datetimeFigureOut">
              <a:rPr lang="fr-FR" smtClean="0"/>
              <a:t>13/02/2024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7CD540-7DBA-4F4B-9415-484B6732A614}" type="slidenum">
              <a:rPr lang="fr-FR" smtClean="0"/>
              <a:t>‹N°›</a:t>
            </a:fld>
            <a:endParaRPr lang="fr-FR"/>
          </a:p>
        </p:txBody>
      </p:sp>
    </p:spTree>
    <p:extLst>
      <p:ext uri="{BB962C8B-B14F-4D97-AF65-F5344CB8AC3E}">
        <p14:creationId xmlns:p14="http://schemas.microsoft.com/office/powerpoint/2010/main" val="146771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7CD540-7DBA-4F4B-9415-484B6732A614}" type="slidenum">
              <a:rPr lang="fr-FR" smtClean="0"/>
              <a:t>2</a:t>
            </a:fld>
            <a:endParaRPr lang="fr-FR"/>
          </a:p>
        </p:txBody>
      </p:sp>
    </p:spTree>
    <p:extLst>
      <p:ext uri="{BB962C8B-B14F-4D97-AF65-F5344CB8AC3E}">
        <p14:creationId xmlns:p14="http://schemas.microsoft.com/office/powerpoint/2010/main" val="34482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62752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8498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31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54804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7CD540-7DBA-4F4B-9415-484B6732A614}" type="slidenum">
              <a:rPr lang="fr-FR" smtClean="0"/>
              <a:t>3</a:t>
            </a:fld>
            <a:endParaRPr lang="fr-FR"/>
          </a:p>
        </p:txBody>
      </p:sp>
    </p:spTree>
    <p:extLst>
      <p:ext uri="{BB962C8B-B14F-4D97-AF65-F5344CB8AC3E}">
        <p14:creationId xmlns:p14="http://schemas.microsoft.com/office/powerpoint/2010/main" val="291595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011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61984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7150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0848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840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6535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09804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3789040"/>
            <a:ext cx="7772400" cy="1470025"/>
          </a:xfrm>
        </p:spPr>
        <p:txBody>
          <a:bodyPr/>
          <a:lstStyle/>
          <a:p>
            <a:r>
              <a:rPr lang="fr-FR"/>
              <a:t>Modifiez le style du titre</a:t>
            </a:r>
          </a:p>
        </p:txBody>
      </p:sp>
      <p:sp>
        <p:nvSpPr>
          <p:cNvPr id="4" name="Espace réservé de la date 3"/>
          <p:cNvSpPr>
            <a:spLocks noGrp="1"/>
          </p:cNvSpPr>
          <p:nvPr>
            <p:ph type="dt" sz="half" idx="10"/>
          </p:nvPr>
        </p:nvSpPr>
        <p:spPr/>
        <p:txBody>
          <a:bodyPr/>
          <a:lstStyle/>
          <a:p>
            <a:fld id="{7A8FD2EC-1FEB-4C50-B50B-8D5FD04DF1F6}" type="datetimeFigureOut">
              <a:rPr lang="fr-FR" smtClean="0"/>
              <a:t>13/02/2024</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FBA8A5D3-0B12-4EC3-8463-56FABE69EB82}"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708" y="1988840"/>
            <a:ext cx="5479103" cy="1719249"/>
          </a:xfrm>
          <a:prstGeom prst="rect">
            <a:avLst/>
          </a:prstGeom>
        </p:spPr>
      </p:pic>
    </p:spTree>
    <p:extLst>
      <p:ext uri="{BB962C8B-B14F-4D97-AF65-F5344CB8AC3E}">
        <p14:creationId xmlns:p14="http://schemas.microsoft.com/office/powerpoint/2010/main" val="26853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2" name="Titre 1"/>
          <p:cNvSpPr>
            <a:spLocks noGrp="1"/>
          </p:cNvSpPr>
          <p:nvPr>
            <p:ph type="title"/>
          </p:nvPr>
        </p:nvSpPr>
        <p:spPr>
          <a:xfrm>
            <a:off x="457200" y="1700808"/>
            <a:ext cx="8229600" cy="1143000"/>
          </a:xfrm>
        </p:spPr>
        <p:txBody>
          <a:bodyPr/>
          <a:lstStyle/>
          <a:p>
            <a:r>
              <a:rPr lang="fr-FR"/>
              <a:t>Modifiez le style du titre</a:t>
            </a:r>
          </a:p>
        </p:txBody>
      </p:sp>
      <p:sp>
        <p:nvSpPr>
          <p:cNvPr id="4" name="Espace réservé de la date 3"/>
          <p:cNvSpPr>
            <a:spLocks noGrp="1"/>
          </p:cNvSpPr>
          <p:nvPr>
            <p:ph type="dt" sz="half" idx="10"/>
          </p:nvPr>
        </p:nvSpPr>
        <p:spPr/>
        <p:txBody>
          <a:bodyPr/>
          <a:lstStyle/>
          <a:p>
            <a:fld id="{7A8FD2EC-1FEB-4C50-B50B-8D5FD04DF1F6}" type="datetimeFigureOut">
              <a:rPr lang="fr-FR" smtClean="0"/>
              <a:t>13/02/2024</a:t>
            </a:fld>
            <a:endParaRPr lang="fr-FR"/>
          </a:p>
        </p:txBody>
      </p:sp>
      <p:sp>
        <p:nvSpPr>
          <p:cNvPr id="6" name="Espace réservé du numéro de diapositive 5"/>
          <p:cNvSpPr>
            <a:spLocks noGrp="1"/>
          </p:cNvSpPr>
          <p:nvPr>
            <p:ph type="sldNum" sz="quarter" idx="12"/>
          </p:nvPr>
        </p:nvSpPr>
        <p:spPr/>
        <p:txBody>
          <a:bodyPr/>
          <a:lstStyle/>
          <a:p>
            <a:fld id="{FBA8A5D3-0B12-4EC3-8463-56FABE69EB82}" type="slidenum">
              <a:rPr lang="fr-FR" smtClean="0"/>
              <a:t>‹N°›</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287" y="3506383"/>
            <a:ext cx="4067946" cy="1276452"/>
          </a:xfrm>
          <a:prstGeom prst="rect">
            <a:avLst/>
          </a:prstGeom>
        </p:spPr>
      </p:pic>
    </p:spTree>
    <p:extLst>
      <p:ext uri="{BB962C8B-B14F-4D97-AF65-F5344CB8AC3E}">
        <p14:creationId xmlns:p14="http://schemas.microsoft.com/office/powerpoint/2010/main" val="133282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C293AB2A-5339-4CDC-98F9-0435DC02291D}" type="datetime1">
              <a:rPr lang="fr-FR" smtClean="0"/>
              <a:t>13/02/2024</a:t>
            </a:fld>
            <a:endParaRPr lang="fr-FR" dirty="0"/>
          </a:p>
        </p:txBody>
      </p:sp>
      <p:sp>
        <p:nvSpPr>
          <p:cNvPr id="6" name="Espace réservé du numéro de diapositive 5"/>
          <p:cNvSpPr>
            <a:spLocks noGrp="1"/>
          </p:cNvSpPr>
          <p:nvPr>
            <p:ph type="sldNum" sz="quarter" idx="12"/>
          </p:nvPr>
        </p:nvSpPr>
        <p:spPr/>
        <p:txBody>
          <a:bodyPr/>
          <a:lstStyle/>
          <a:p>
            <a:fld id="{54873DE7-8B1B-47C3-91D3-D341616991FF}" type="slidenum">
              <a:rPr lang="fr-FR" smtClean="0"/>
              <a:t>‹N°›</a:t>
            </a:fld>
            <a:endParaRPr lang="fr-FR" dirty="0"/>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287" y="3506383"/>
            <a:ext cx="4067946" cy="1276452"/>
          </a:xfrm>
          <a:prstGeom prst="rect">
            <a:avLst/>
          </a:prstGeom>
        </p:spPr>
      </p:pic>
    </p:spTree>
    <p:extLst>
      <p:ext uri="{BB962C8B-B14F-4D97-AF65-F5344CB8AC3E}">
        <p14:creationId xmlns:p14="http://schemas.microsoft.com/office/powerpoint/2010/main" val="7174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FC5582-9170-4D6E-86CD-EC697FFE3AB2}" type="datetime1">
              <a:rPr lang="fr-FR" smtClean="0"/>
              <a:t>13/02/2024</a:t>
            </a:fld>
            <a:endParaRPr lang="fr-FR"/>
          </a:p>
        </p:txBody>
      </p:sp>
      <p:sp>
        <p:nvSpPr>
          <p:cNvPr id="6" name="Espace réservé du numéro de diapositive 5"/>
          <p:cNvSpPr>
            <a:spLocks noGrp="1"/>
          </p:cNvSpPr>
          <p:nvPr>
            <p:ph type="sldNum" sz="quarter" idx="12"/>
          </p:nvPr>
        </p:nvSpPr>
        <p:spPr/>
        <p:txBody>
          <a:bodyPr/>
          <a:lstStyle/>
          <a:p>
            <a:fld id="{76D3B6CB-722A-4B8E-9787-9814958463A7}" type="slidenum">
              <a:rPr lang="fr-FR" smtClean="0"/>
              <a:t>‹N°›</a:t>
            </a:fld>
            <a:endParaRPr lang="fr-FR"/>
          </a:p>
        </p:txBody>
      </p:sp>
    </p:spTree>
    <p:extLst>
      <p:ext uri="{BB962C8B-B14F-4D97-AF65-F5344CB8AC3E}">
        <p14:creationId xmlns:p14="http://schemas.microsoft.com/office/powerpoint/2010/main" val="249251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D623FB79-AC39-4E75-A8D6-6F058E646727}" type="datetime1">
              <a:rPr lang="fr-FR" smtClean="0"/>
              <a:t>13/02/2024</a:t>
            </a:fld>
            <a:endParaRPr lang="fr-FR"/>
          </a:p>
        </p:txBody>
      </p:sp>
      <p:sp>
        <p:nvSpPr>
          <p:cNvPr id="7" name="Espace réservé du numéro de diapositive 6"/>
          <p:cNvSpPr>
            <a:spLocks noGrp="1"/>
          </p:cNvSpPr>
          <p:nvPr>
            <p:ph type="sldNum" sz="quarter" idx="12"/>
          </p:nvPr>
        </p:nvSpPr>
        <p:spPr/>
        <p:txBody>
          <a:bodyPr/>
          <a:lstStyle/>
          <a:p>
            <a:fld id="{76D3B6CB-722A-4B8E-9787-9814958463A7}" type="slidenum">
              <a:rPr lang="fr-FR" smtClean="0"/>
              <a:t>‹N°›</a:t>
            </a:fld>
            <a:endParaRPr lang="fr-FR"/>
          </a:p>
        </p:txBody>
      </p:sp>
    </p:spTree>
    <p:extLst>
      <p:ext uri="{BB962C8B-B14F-4D97-AF65-F5344CB8AC3E}">
        <p14:creationId xmlns:p14="http://schemas.microsoft.com/office/powerpoint/2010/main" val="302595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388400"/>
            <a:ext cx="5486400" cy="566738"/>
          </a:xfrm>
        </p:spPr>
        <p:txBody>
          <a:bodyPr anchor="b">
            <a:normAutofit/>
          </a:bodyPr>
          <a:lstStyle>
            <a:lvl1pPr algn="l">
              <a:defRPr sz="1500" b="1"/>
            </a:lvl1pPr>
          </a:lstStyle>
          <a:p>
            <a:r>
              <a:rPr lang="fr-FR" dirty="0"/>
              <a:t>Modifiez le style du titre</a:t>
            </a:r>
          </a:p>
        </p:txBody>
      </p:sp>
      <p:sp>
        <p:nvSpPr>
          <p:cNvPr id="3" name="Espace réservé pour une image  2"/>
          <p:cNvSpPr>
            <a:spLocks noGrp="1"/>
          </p:cNvSpPr>
          <p:nvPr>
            <p:ph type="pic" idx="1"/>
          </p:nvPr>
        </p:nvSpPr>
        <p:spPr>
          <a:xfrm>
            <a:off x="1792288" y="273600"/>
            <a:ext cx="5486400" cy="4114800"/>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4968000"/>
            <a:ext cx="5486400" cy="80486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36192DB2-84CA-46B2-9284-A4408A596178}" type="datetime1">
              <a:rPr lang="fr-FR" smtClean="0"/>
              <a:t>13/02/2024</a:t>
            </a:fld>
            <a:endParaRPr lang="fr-FR"/>
          </a:p>
        </p:txBody>
      </p:sp>
      <p:sp>
        <p:nvSpPr>
          <p:cNvPr id="7" name="Espace réservé du numéro de diapositive 6"/>
          <p:cNvSpPr>
            <a:spLocks noGrp="1"/>
          </p:cNvSpPr>
          <p:nvPr>
            <p:ph type="sldNum" sz="quarter" idx="12"/>
          </p:nvPr>
        </p:nvSpPr>
        <p:spPr/>
        <p:txBody>
          <a:bodyPr/>
          <a:lstStyle/>
          <a:p>
            <a:fld id="{76D3B6CB-722A-4B8E-9787-9814958463A7}" type="slidenum">
              <a:rPr lang="fr-FR" smtClean="0"/>
              <a:t>‹N°›</a:t>
            </a:fld>
            <a:endParaRPr lang="fr-FR"/>
          </a:p>
        </p:txBody>
      </p:sp>
    </p:spTree>
    <p:extLst>
      <p:ext uri="{BB962C8B-B14F-4D97-AF65-F5344CB8AC3E}">
        <p14:creationId xmlns:p14="http://schemas.microsoft.com/office/powerpoint/2010/main" val="397759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‹N°›</a:t>
            </a:fld>
            <a:endParaRPr/>
          </a:p>
        </p:txBody>
      </p:sp>
      <p:sp>
        <p:nvSpPr>
          <p:cNvPr id="12" name="Shape 12"/>
          <p:cNvSpPr>
            <a:spLocks noGrp="1"/>
          </p:cNvSpPr>
          <p:nvPr>
            <p:ph type="title"/>
          </p:nvPr>
        </p:nvSpPr>
        <p:spPr>
          <a:prstGeom prst="rect">
            <a:avLst/>
          </a:prstGeom>
        </p:spPr>
        <p:txBody>
          <a:bodyPr/>
          <a:lstStyle/>
          <a:p>
            <a:r>
              <a:t>Texte du titre</a:t>
            </a:r>
          </a:p>
        </p:txBody>
      </p:sp>
      <p:sp>
        <p:nvSpPr>
          <p:cNvPr id="13" name="Shape 13"/>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263589114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63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252520" cy="6957392"/>
          </a:xfrm>
          <a:prstGeom prst="rect">
            <a:avLst/>
          </a:prstGeom>
          <a:solidFill>
            <a:srgbClr val="00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7A8FD2EC-1FEB-4C50-B50B-8D5FD04DF1F6}" type="datetimeFigureOut">
              <a:rPr lang="fr-FR" smtClean="0"/>
              <a:pPr/>
              <a:t>13/02/2024</a:t>
            </a:fld>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BA8A5D3-0B12-4EC3-8463-56FABE69EB82}" type="slidenum">
              <a:rPr lang="fr-FR" smtClean="0"/>
              <a:pPr/>
              <a:t>‹N°›</a:t>
            </a:fld>
            <a:endParaRPr lang="fr-FR"/>
          </a:p>
        </p:txBody>
      </p:sp>
    </p:spTree>
    <p:extLst>
      <p:ext uri="{BB962C8B-B14F-4D97-AF65-F5344CB8AC3E}">
        <p14:creationId xmlns:p14="http://schemas.microsoft.com/office/powerpoint/2010/main" val="36828971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77" r:id="rId3"/>
  </p:sldLayoutIdLst>
  <p:txStyles>
    <p:titleStyle>
      <a:lvl1pPr algn="ctr" defTabSz="914400" rtl="0" eaLnBrk="1" latinLnBrk="0" hangingPunct="1">
        <a:spcBef>
          <a:spcPct val="0"/>
        </a:spcBef>
        <a:buNone/>
        <a:defRPr sz="25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600200"/>
            <a:ext cx="8229600" cy="413305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326E"/>
                </a:solidFill>
                <a:latin typeface="Arial" panose="020B0604020202020204" pitchFamily="34" charset="0"/>
                <a:cs typeface="Arial" panose="020B0604020202020204" pitchFamily="34" charset="0"/>
              </a:defRPr>
            </a:lvl1pPr>
          </a:lstStyle>
          <a:p>
            <a:fld id="{DF2264EF-EFA7-4C61-BB74-97680F7EC902}" type="datetime1">
              <a:rPr lang="fr-FR" smtClean="0"/>
              <a:t>13/02/2024</a:t>
            </a:fld>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326E"/>
                </a:solidFill>
                <a:latin typeface="Arial" panose="020B0604020202020204" pitchFamily="34" charset="0"/>
                <a:cs typeface="Arial" panose="020B0604020202020204" pitchFamily="34" charset="0"/>
              </a:defRPr>
            </a:lvl1pPr>
          </a:lstStyle>
          <a:p>
            <a:fld id="{76D3B6CB-722A-4B8E-9787-9814958463A7}" type="slidenum">
              <a:rPr lang="fr-FR" smtClean="0"/>
              <a:pPr/>
              <a:t>‹N°›</a:t>
            </a:fld>
            <a:endParaRPr lang="fr-FR"/>
          </a:p>
        </p:txBody>
      </p:sp>
      <p:pic>
        <p:nvPicPr>
          <p:cNvPr id="5" name="Imag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64647" y="6309320"/>
            <a:ext cx="1414706" cy="432048"/>
          </a:xfrm>
          <a:prstGeom prst="rect">
            <a:avLst/>
          </a:prstGeom>
        </p:spPr>
      </p:pic>
    </p:spTree>
    <p:extLst>
      <p:ext uri="{BB962C8B-B14F-4D97-AF65-F5344CB8AC3E}">
        <p14:creationId xmlns:p14="http://schemas.microsoft.com/office/powerpoint/2010/main" val="2386228720"/>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60" r:id="rId3"/>
    <p:sldLayoutId id="2147483678" r:id="rId4"/>
    <p:sldLayoutId id="2147483679" r:id="rId5"/>
  </p:sldLayoutIdLst>
  <p:hf hdr="0"/>
  <p:txStyles>
    <p:titleStyle>
      <a:lvl1pPr algn="l" defTabSz="914400" rtl="0" eaLnBrk="1" latinLnBrk="0" hangingPunct="1">
        <a:spcBef>
          <a:spcPct val="0"/>
        </a:spcBef>
        <a:buNone/>
        <a:defRPr sz="2500" b="1" kern="1200">
          <a:solidFill>
            <a:srgbClr val="00326E"/>
          </a:solidFill>
          <a:latin typeface="Arial" panose="020B0604020202020204" pitchFamily="34" charset="0"/>
          <a:ea typeface="Verdana" panose="020B0604030504040204" pitchFamily="34" charset="0"/>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500" kern="1200">
          <a:solidFill>
            <a:srgbClr val="00326E"/>
          </a:solidFill>
          <a:latin typeface="Arial" panose="020B0604020202020204" pitchFamily="34" charset="0"/>
          <a:ea typeface="Verdana" panose="020B0604030504040204" pitchFamily="34"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200" kern="1200">
          <a:solidFill>
            <a:srgbClr val="00326E"/>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200" kern="1200">
          <a:solidFill>
            <a:srgbClr val="00326E"/>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rgbClr val="00326E"/>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rgbClr val="00326E"/>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hyperlink" Target="https://www.reussirmavie.net/Personnalite-le-type-INFP_a854.html" TargetMode="External"/><Relationship Id="rId13" Type="http://schemas.openxmlformats.org/officeDocument/2006/relationships/hyperlink" Target="https://www.reussirmavie.net/Personnalite-le-type-ISTJ_a857.html" TargetMode="External"/><Relationship Id="rId18" Type="http://schemas.openxmlformats.org/officeDocument/2006/relationships/hyperlink" Target="https://www.reussirmavie.net/Personnalite-le-type-ESFP_a876.html" TargetMode="External"/><Relationship Id="rId3" Type="http://schemas.openxmlformats.org/officeDocument/2006/relationships/image" Target="../media/image3.png"/><Relationship Id="rId7" Type="http://schemas.openxmlformats.org/officeDocument/2006/relationships/hyperlink" Target="https://www.reussirmavie.net/Personnalite-le-type-ENTP_a853.html" TargetMode="External"/><Relationship Id="rId12" Type="http://schemas.openxmlformats.org/officeDocument/2006/relationships/hyperlink" Target="https://www.reussirmavie.net/Personnalite-le-type-ISTP_a858.html" TargetMode="External"/><Relationship Id="rId17" Type="http://schemas.openxmlformats.org/officeDocument/2006/relationships/hyperlink" Target="https://www.reussirmavie.net/Personnalite-le-type-ISFJ_a863.html" TargetMode="External"/><Relationship Id="rId2" Type="http://schemas.openxmlformats.org/officeDocument/2006/relationships/notesSlide" Target="../notesSlides/notesSlide9.xml"/><Relationship Id="rId16" Type="http://schemas.openxmlformats.org/officeDocument/2006/relationships/hyperlink" Target="https://www.reussirmavie.net/Personnalite-le-type-ISFP_a862.html" TargetMode="External"/><Relationship Id="rId20" Type="http://schemas.openxmlformats.org/officeDocument/2006/relationships/image" Target="../media/image10.tiff"/><Relationship Id="rId1" Type="http://schemas.openxmlformats.org/officeDocument/2006/relationships/slideLayout" Target="../slideLayouts/slideLayout7.xml"/><Relationship Id="rId6" Type="http://schemas.openxmlformats.org/officeDocument/2006/relationships/hyperlink" Target="https://www.reussirmavie.net/Personnalite-le-type-ENTJ_a852.html" TargetMode="External"/><Relationship Id="rId11" Type="http://schemas.openxmlformats.org/officeDocument/2006/relationships/hyperlink" Target="https://www.reussirmavie.net/Personnalite-le-type-ENFJ_a880.html" TargetMode="External"/><Relationship Id="rId5" Type="http://schemas.openxmlformats.org/officeDocument/2006/relationships/hyperlink" Target="https://www.reussirmavie.net/Personnalite-le-type-INTJ_a851.html" TargetMode="External"/><Relationship Id="rId15" Type="http://schemas.openxmlformats.org/officeDocument/2006/relationships/hyperlink" Target="https://www.reussirmavie.net/Personnalite-le-type-ESTJ_a861.html" TargetMode="External"/><Relationship Id="rId10" Type="http://schemas.openxmlformats.org/officeDocument/2006/relationships/hyperlink" Target="https://www.reussirmavie.net/Personnalite-le-type-INFJ_a856.html" TargetMode="External"/><Relationship Id="rId19" Type="http://schemas.openxmlformats.org/officeDocument/2006/relationships/hyperlink" Target="https://www.reussirmavie.net/Personnalite-le-type-ESFJ_a872.html" TargetMode="External"/><Relationship Id="rId4" Type="http://schemas.openxmlformats.org/officeDocument/2006/relationships/hyperlink" Target="https://www.reussirmavie.net/Personnalite-le-type-INTP_a850.html" TargetMode="External"/><Relationship Id="rId9" Type="http://schemas.openxmlformats.org/officeDocument/2006/relationships/hyperlink" Target="https://www.reussirmavie.net/Personnalite-le-type-ENFP_a855.html" TargetMode="External"/><Relationship Id="rId14" Type="http://schemas.openxmlformats.org/officeDocument/2006/relationships/hyperlink" Target="https://www.reussirmavie.net/Personnalite-le-type-ESTP_a860.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ussirmavie.net/Decouvrir-son-type-de-personnalite-en-quatre-questions_a843.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reussirmavie.net/Decouvrir-son-type-de-personnalite-en-quatre-questions_a843.html#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Année 23-24 LP07 Groupe B </a:t>
            </a:r>
            <a:br>
              <a:rPr lang="fr-FR" dirty="0"/>
            </a:br>
            <a:r>
              <a:rPr lang="fr-FR" dirty="0"/>
              <a:t>Cécile de Bernardi</a:t>
            </a:r>
            <a:br>
              <a:rPr lang="fr-FR" dirty="0"/>
            </a:br>
            <a:r>
              <a:rPr lang="fr-FR" dirty="0"/>
              <a:t>Cours n°7</a:t>
            </a:r>
          </a:p>
        </p:txBody>
      </p:sp>
    </p:spTree>
    <p:extLst>
      <p:ext uri="{BB962C8B-B14F-4D97-AF65-F5344CB8AC3E}">
        <p14:creationId xmlns:p14="http://schemas.microsoft.com/office/powerpoint/2010/main" val="1644131725"/>
      </p:ext>
    </p:extLst>
  </p:cSld>
  <p:clrMapOvr>
    <a:masterClrMapping/>
  </p:clrMapOvr>
  <mc:AlternateContent xmlns:mc="http://schemas.openxmlformats.org/markup-compatibility/2006" xmlns:p14="http://schemas.microsoft.com/office/powerpoint/2010/main">
    <mc:Choice Requires="p14">
      <p:transition spd="slow" p14:dur="2000" advTm="2513"/>
    </mc:Choice>
    <mc:Fallback xmlns="">
      <p:transition spd="slow" advTm="25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pic>
        <p:nvPicPr>
          <p:cNvPr id="2" name="Image 1">
            <a:extLst>
              <a:ext uri="{FF2B5EF4-FFF2-40B4-BE49-F238E27FC236}">
                <a16:creationId xmlns:a16="http://schemas.microsoft.com/office/drawing/2014/main" id="{92E17841-7BF6-DC40-B294-E419551783D4}"/>
              </a:ext>
            </a:extLst>
          </p:cNvPr>
          <p:cNvPicPr>
            <a:picLocks noChangeAspect="1"/>
          </p:cNvPicPr>
          <p:nvPr/>
        </p:nvPicPr>
        <p:blipFill>
          <a:blip r:embed="rId4"/>
          <a:stretch>
            <a:fillRect/>
          </a:stretch>
        </p:blipFill>
        <p:spPr>
          <a:xfrm>
            <a:off x="4190654" y="327818"/>
            <a:ext cx="1242992" cy="1784809"/>
          </a:xfrm>
          <a:prstGeom prst="rect">
            <a:avLst/>
          </a:prstGeom>
        </p:spPr>
      </p:pic>
      <p:sp>
        <p:nvSpPr>
          <p:cNvPr id="3" name="Rectangle 1">
            <a:extLst>
              <a:ext uri="{FF2B5EF4-FFF2-40B4-BE49-F238E27FC236}">
                <a16:creationId xmlns:a16="http://schemas.microsoft.com/office/drawing/2014/main" id="{2A9DC85D-B3BE-534F-8B1F-BD80CDBDC25C}"/>
              </a:ext>
            </a:extLst>
          </p:cNvPr>
          <p:cNvSpPr>
            <a:spLocks noChangeArrowheads="1"/>
          </p:cNvSpPr>
          <p:nvPr/>
        </p:nvSpPr>
        <p:spPr bwMode="auto">
          <a:xfrm rot="10800000" flipV="1">
            <a:off x="196768" y="2669448"/>
            <a:ext cx="7575631"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9966CC"/>
                </a:solidFill>
                <a:effectLst/>
                <a:latin typeface="Helvetica" pitchFamily="2" charset="0"/>
              </a:rPr>
              <a:t>2 / Comment recueillez-vous l’information : sensation ou intuition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Le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sensitif (S)</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croit ce qu’il voit. Attentif aux faits concrets, à la réalité qu'il peut toucher, voir, goûter, il est l’adepte du carpe diem : il profite de l’instant présent. Méthodique, il a le sens du détail et procède étape par étape : il lit scrupuleusement le mode d'emploi du dernier gadget </a:t>
            </a:r>
            <a:r>
              <a:rPr kumimoji="0" lang="fr-FR" altLang="fr-FR" sz="1400" b="0" i="1" u="none" strike="noStrike" cap="none" normalizeH="0" baseline="0" dirty="0">
                <a:ln>
                  <a:noFill/>
                </a:ln>
                <a:solidFill>
                  <a:srgbClr val="333333"/>
                </a:solidFill>
                <a:effectLst/>
                <a:latin typeface="Verdana" panose="020B0604030504040204" pitchFamily="34" charset="0"/>
                <a:cs typeface="Arial" panose="020B0604020202020204" pitchFamily="34" charset="0"/>
              </a:rPr>
              <a:t>high </a:t>
            </a:r>
            <a:r>
              <a:rPr kumimoji="0" lang="fr-FR" altLang="fr-FR" sz="1400" b="0" i="1" u="none" strike="noStrike" cap="none" normalizeH="0" baseline="0" dirty="0" err="1">
                <a:ln>
                  <a:noFill/>
                </a:ln>
                <a:solidFill>
                  <a:srgbClr val="333333"/>
                </a:solidFill>
                <a:effectLst/>
                <a:latin typeface="Verdana" panose="020B0604030504040204" pitchFamily="34" charset="0"/>
                <a:cs typeface="Arial" panose="020B0604020202020204" pitchFamily="34" charset="0"/>
              </a:rPr>
              <a:t>tech</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qu'on vient de lui offrir.</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intuitif (N)</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en revanche, a tendance à "deviner" les situations, à suivre son instinct et à faire des plans sur la comète. Pas le temps de lire le mode d'emploi, il a trop de projets en tête. Il s'intéresse davantage aux idées et aux grandes synthèse qu'aux détails et aux faits précis. Il aime tout ce qui est nouveau et original, alors que le sensitif apprécie plutôt ce qui est pratique et éprouvé. </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Êtes-vous plutôt "S" (sensitif) ou "N" (intuitif)?</a:t>
            </a:r>
            <a:endPar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85776690"/>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sp>
        <p:nvSpPr>
          <p:cNvPr id="4" name="Rectangle 1">
            <a:extLst>
              <a:ext uri="{FF2B5EF4-FFF2-40B4-BE49-F238E27FC236}">
                <a16:creationId xmlns:a16="http://schemas.microsoft.com/office/drawing/2014/main" id="{88023357-4A2D-A747-A7E8-6DD1FDA31405}"/>
              </a:ext>
            </a:extLst>
          </p:cNvPr>
          <p:cNvSpPr>
            <a:spLocks noChangeArrowheads="1"/>
          </p:cNvSpPr>
          <p:nvPr/>
        </p:nvSpPr>
        <p:spPr bwMode="auto">
          <a:xfrm rot="10800000" flipV="1">
            <a:off x="650313" y="2111178"/>
            <a:ext cx="8106824" cy="30162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9966CC"/>
                </a:solidFill>
                <a:effectLst/>
                <a:latin typeface="Helvetica" pitchFamily="2" charset="0"/>
              </a:rPr>
              <a:t>3/ Qu’est-ce qui entraîne votre décision : pensée ou sentiment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Le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penseur (</a:t>
            </a:r>
            <a:r>
              <a:rPr kumimoji="0" lang="fr-FR" altLang="fr-FR" sz="1400" b="1" i="0" u="none" strike="noStrike" cap="none" normalizeH="0" baseline="0" dirty="0" err="1">
                <a:ln>
                  <a:noFill/>
                </a:ln>
                <a:solidFill>
                  <a:srgbClr val="333333"/>
                </a:solidFill>
                <a:effectLst/>
                <a:latin typeface="Verdana" panose="020B0604030504040204" pitchFamily="34" charset="0"/>
                <a:cs typeface="Arial" panose="020B0604020202020204" pitchFamily="34" charset="0"/>
              </a:rPr>
              <a:t>T</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joue souvent l’avocat du diable car il adore argumenter et décortiquer les idées. Plutôt calme, il cherche la logique en tout et s’exprime de façon directe : toute vérité, ou presque, est bonne à dire. Quelle que soit la situation, il souhaite que justice soit faite de façon objective. Pour prendre une décision, il pèse le pour et le contre et garde la tête froide.</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Le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sentimental (F)</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lui, donne plutôt la priorité à l’humain, au cœur. Plus subjectif dans ses décisions, il est d'abord en quête d’harmonie. Diplomate et sensible, il remarque les qualités des gens et leur fait des compliments sans hésiter. Mais il se vexe aussi facilement !</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Plutôt </a:t>
            </a:r>
            <a:r>
              <a:rPr kumimoji="0" lang="fr-FR" altLang="fr-FR" sz="1400" b="0" i="0" u="none" strike="noStrike" cap="none" normalizeH="0" baseline="0" dirty="0" err="1">
                <a:ln>
                  <a:noFill/>
                </a:ln>
                <a:solidFill>
                  <a:srgbClr val="333333"/>
                </a:solidFill>
                <a:effectLst/>
                <a:latin typeface="Verdana" panose="020B0604030504040204" pitchFamily="34" charset="0"/>
                <a:cs typeface="Arial" panose="020B0604020202020204" pitchFamily="34" charset="0"/>
              </a:rPr>
              <a:t>T</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(penseur) ou F (sentimental) ?</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3074" name="Picture 2" descr="Découvrir son type de personnalité en quatre questions">
            <a:extLst>
              <a:ext uri="{FF2B5EF4-FFF2-40B4-BE49-F238E27FC236}">
                <a16:creationId xmlns:a16="http://schemas.microsoft.com/office/drawing/2014/main" id="{852449BC-F925-0A42-9944-37122593A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400" y="430359"/>
            <a:ext cx="1371600" cy="92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7436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sp>
        <p:nvSpPr>
          <p:cNvPr id="2" name="Rectangle 1">
            <a:extLst>
              <a:ext uri="{FF2B5EF4-FFF2-40B4-BE49-F238E27FC236}">
                <a16:creationId xmlns:a16="http://schemas.microsoft.com/office/drawing/2014/main" id="{C5A51B1A-6D91-B340-A4FF-339B5ECD8F14}"/>
              </a:ext>
            </a:extLst>
          </p:cNvPr>
          <p:cNvSpPr>
            <a:spLocks noChangeArrowheads="1"/>
          </p:cNvSpPr>
          <p:nvPr/>
        </p:nvSpPr>
        <p:spPr bwMode="auto">
          <a:xfrm rot="10800000" flipV="1">
            <a:off x="703384" y="2399628"/>
            <a:ext cx="7065799" cy="30008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1" i="0" u="none" strike="noStrike" cap="none" normalizeH="0" baseline="0" dirty="0">
                <a:ln>
                  <a:noFill/>
                </a:ln>
                <a:solidFill>
                  <a:srgbClr val="9966CC"/>
                </a:solidFill>
                <a:effectLst/>
                <a:latin typeface="Helvetica" pitchFamily="2" charset="0"/>
              </a:rPr>
              <a:t>4/ De quelle manière vous lancez-vous dans l’action : jugement ou perception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Le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juge</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("J") adore suivre son plan d’action. Le repos vient après le travail et en est la récompense. Ponctuel, il aime vivre dans un cadre défini. Il ou elle aime par exemple préparer ses vacances à l'avance. Il n’apprécie guère les tergiversations : il faut prendre des décisions !</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Le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perceptif</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("P") s’adapte aux situations avec souplesse. Il a tendance à remettre son travail à plus tard, et s’engage difficilement. Les vacances arrivent ? "On improvisera, vive la liberté !", pense-t-il.</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Plutôt "J" ou plutôt "P" ?</a:t>
            </a:r>
            <a:endPar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400" b="0" i="0" u="none" strike="noStrike" cap="none" normalizeH="0" baseline="0" dirty="0">
                <a:ln>
                  <a:noFill/>
                </a:ln>
                <a:solidFill>
                  <a:schemeClr val="tx1"/>
                </a:solidFill>
                <a:effectLst/>
              </a:rPr>
            </a:b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4098" name="Picture 2" descr="Découvrir son type de personnalité en quatre questions">
            <a:extLst>
              <a:ext uri="{FF2B5EF4-FFF2-40B4-BE49-F238E27FC236}">
                <a16:creationId xmlns:a16="http://schemas.microsoft.com/office/drawing/2014/main" id="{238AC0BE-5B9C-764E-B748-28D19BA4A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750" y="343040"/>
            <a:ext cx="13589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71336"/>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8426368" cy="2204396"/>
          </a:xfrm>
          <a:prstGeom prst="rect">
            <a:avLst/>
          </a:prstGeom>
        </p:spPr>
        <p:txBody>
          <a:bodyPr lIns="30477" tIns="30477" rIns="30477" bIns="30477"/>
          <a:lstStyle/>
          <a:p>
            <a:r>
              <a:rPr lang="fr-FR" dirty="0"/>
              <a:t>Le MBTI : Les 16 typologies de personnalité</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74285"/>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sp>
        <p:nvSpPr>
          <p:cNvPr id="2" name="Rectangle 1">
            <a:extLst>
              <a:ext uri="{FF2B5EF4-FFF2-40B4-BE49-F238E27FC236}">
                <a16:creationId xmlns:a16="http://schemas.microsoft.com/office/drawing/2014/main" id="{4B16F157-3223-9745-A761-808421755316}"/>
              </a:ext>
            </a:extLst>
          </p:cNvPr>
          <p:cNvSpPr/>
          <p:nvPr/>
        </p:nvSpPr>
        <p:spPr>
          <a:xfrm>
            <a:off x="277792" y="831840"/>
            <a:ext cx="8588415" cy="5078313"/>
          </a:xfrm>
          <a:prstGeom prst="rect">
            <a:avLst/>
          </a:prstGeom>
        </p:spPr>
        <p:txBody>
          <a:bodyPr wrap="square">
            <a:spAutoFit/>
          </a:bodyPr>
          <a:lstStyle/>
          <a:p>
            <a:br>
              <a:rPr lang="fr-FR" dirty="0">
                <a:solidFill>
                  <a:srgbClr val="1C22FF"/>
                </a:solidFill>
              </a:rPr>
            </a:br>
            <a:br>
              <a:rPr lang="fr-FR" dirty="0">
                <a:solidFill>
                  <a:srgbClr val="1C22FF"/>
                </a:solidFill>
              </a:rPr>
            </a:br>
            <a:r>
              <a:rPr lang="fr-FR" b="1" u="sng" dirty="0">
                <a:solidFill>
                  <a:srgbClr val="1C22FF"/>
                </a:solidFill>
                <a:hlinkClick r:id="rId4">
                  <a:extLst>
                    <a:ext uri="{A12FA001-AC4F-418D-AE19-62706E023703}">
                      <ahyp:hlinkClr xmlns:ahyp="http://schemas.microsoft.com/office/drawing/2018/hyperlinkcolor" val="tx"/>
                    </a:ext>
                  </a:extLst>
                </a:hlinkClick>
              </a:rPr>
              <a:t>INTP : le chercheur</a:t>
            </a:r>
            <a:br>
              <a:rPr lang="fr-FR" dirty="0">
                <a:solidFill>
                  <a:srgbClr val="1C22FF"/>
                </a:solidFill>
              </a:rPr>
            </a:br>
            <a:r>
              <a:rPr lang="fr-FR" b="1" u="sng" dirty="0">
                <a:solidFill>
                  <a:srgbClr val="1C22FF"/>
                </a:solidFill>
                <a:hlinkClick r:id="rId5">
                  <a:extLst>
                    <a:ext uri="{A12FA001-AC4F-418D-AE19-62706E023703}">
                      <ahyp:hlinkClr xmlns:ahyp="http://schemas.microsoft.com/office/drawing/2018/hyperlinkcolor" val="tx"/>
                    </a:ext>
                  </a:extLst>
                </a:hlinkClick>
              </a:rPr>
              <a:t>INTJ : l'organisateur</a:t>
            </a:r>
            <a:br>
              <a:rPr lang="fr-FR" dirty="0">
                <a:solidFill>
                  <a:srgbClr val="1C22FF"/>
                </a:solidFill>
              </a:rPr>
            </a:br>
            <a:r>
              <a:rPr lang="fr-FR" b="1" u="sng" dirty="0">
                <a:solidFill>
                  <a:srgbClr val="1C22FF"/>
                </a:solidFill>
                <a:hlinkClick r:id="rId6">
                  <a:extLst>
                    <a:ext uri="{A12FA001-AC4F-418D-AE19-62706E023703}">
                      <ahyp:hlinkClr xmlns:ahyp="http://schemas.microsoft.com/office/drawing/2018/hyperlinkcolor" val="tx"/>
                    </a:ext>
                  </a:extLst>
                </a:hlinkClick>
              </a:rPr>
              <a:t>ENTJ : l'entrepreneur</a:t>
            </a:r>
            <a:br>
              <a:rPr lang="fr-FR" dirty="0">
                <a:solidFill>
                  <a:srgbClr val="1C22FF"/>
                </a:solidFill>
              </a:rPr>
            </a:br>
            <a:r>
              <a:rPr lang="fr-FR" b="1" u="sng" dirty="0">
                <a:solidFill>
                  <a:srgbClr val="1C22FF"/>
                </a:solidFill>
                <a:hlinkClick r:id="rId7">
                  <a:extLst>
                    <a:ext uri="{A12FA001-AC4F-418D-AE19-62706E023703}">
                      <ahyp:hlinkClr xmlns:ahyp="http://schemas.microsoft.com/office/drawing/2018/hyperlinkcolor" val="tx"/>
                    </a:ext>
                  </a:extLst>
                </a:hlinkClick>
              </a:rPr>
              <a:t>ENTP : l’inventeur</a:t>
            </a:r>
            <a:br>
              <a:rPr lang="fr-FR" dirty="0">
                <a:solidFill>
                  <a:srgbClr val="1C22FF"/>
                </a:solidFill>
              </a:rPr>
            </a:br>
            <a:r>
              <a:rPr lang="fr-FR" b="1" u="sng" dirty="0">
                <a:solidFill>
                  <a:srgbClr val="1C22FF"/>
                </a:solidFill>
                <a:hlinkClick r:id="rId8">
                  <a:extLst>
                    <a:ext uri="{A12FA001-AC4F-418D-AE19-62706E023703}">
                      <ahyp:hlinkClr xmlns:ahyp="http://schemas.microsoft.com/office/drawing/2018/hyperlinkcolor" val="tx"/>
                    </a:ext>
                  </a:extLst>
                </a:hlinkClick>
              </a:rPr>
              <a:t>INFP : l’idéaliste</a:t>
            </a:r>
            <a:r>
              <a:rPr lang="fr-FR" dirty="0">
                <a:solidFill>
                  <a:srgbClr val="1C22FF"/>
                </a:solidFill>
              </a:rPr>
              <a:t> </a:t>
            </a:r>
            <a:br>
              <a:rPr lang="fr-FR" dirty="0">
                <a:solidFill>
                  <a:srgbClr val="1C22FF"/>
                </a:solidFill>
              </a:rPr>
            </a:br>
            <a:r>
              <a:rPr lang="fr-FR" b="1" u="sng" dirty="0">
                <a:solidFill>
                  <a:srgbClr val="1C22FF"/>
                </a:solidFill>
                <a:hlinkClick r:id="rId9">
                  <a:extLst>
                    <a:ext uri="{A12FA001-AC4F-418D-AE19-62706E023703}">
                      <ahyp:hlinkClr xmlns:ahyp="http://schemas.microsoft.com/office/drawing/2018/hyperlinkcolor" val="tx"/>
                    </a:ext>
                  </a:extLst>
                </a:hlinkClick>
              </a:rPr>
              <a:t>ENFP : le psychologue</a:t>
            </a:r>
            <a:br>
              <a:rPr lang="fr-FR" dirty="0">
                <a:solidFill>
                  <a:srgbClr val="1C22FF"/>
                </a:solidFill>
              </a:rPr>
            </a:br>
            <a:r>
              <a:rPr lang="fr-FR" b="1" u="sng" dirty="0">
                <a:solidFill>
                  <a:srgbClr val="1C22FF"/>
                </a:solidFill>
                <a:hlinkClick r:id="rId10">
                  <a:extLst>
                    <a:ext uri="{A12FA001-AC4F-418D-AE19-62706E023703}">
                      <ahyp:hlinkClr xmlns:ahyp="http://schemas.microsoft.com/office/drawing/2018/hyperlinkcolor" val="tx"/>
                    </a:ext>
                  </a:extLst>
                </a:hlinkClick>
              </a:rPr>
              <a:t>INFJ : le conseiller</a:t>
            </a:r>
            <a:br>
              <a:rPr lang="fr-FR" dirty="0">
                <a:solidFill>
                  <a:srgbClr val="1C22FF"/>
                </a:solidFill>
              </a:rPr>
            </a:br>
            <a:r>
              <a:rPr lang="fr-FR" b="1" u="sng" dirty="0">
                <a:solidFill>
                  <a:srgbClr val="1C22FF"/>
                </a:solidFill>
                <a:hlinkClick r:id="rId11">
                  <a:extLst>
                    <a:ext uri="{A12FA001-AC4F-418D-AE19-62706E023703}">
                      <ahyp:hlinkClr xmlns:ahyp="http://schemas.microsoft.com/office/drawing/2018/hyperlinkcolor" val="tx"/>
                    </a:ext>
                  </a:extLst>
                </a:hlinkClick>
              </a:rPr>
              <a:t>ENFJ : l’animateur</a:t>
            </a:r>
            <a:br>
              <a:rPr lang="fr-FR" dirty="0">
                <a:solidFill>
                  <a:srgbClr val="1C22FF"/>
                </a:solidFill>
              </a:rPr>
            </a:br>
            <a:r>
              <a:rPr lang="fr-FR" b="1" u="sng" dirty="0">
                <a:solidFill>
                  <a:srgbClr val="1C22FF"/>
                </a:solidFill>
                <a:hlinkClick r:id="rId12">
                  <a:extLst>
                    <a:ext uri="{A12FA001-AC4F-418D-AE19-62706E023703}">
                      <ahyp:hlinkClr xmlns:ahyp="http://schemas.microsoft.com/office/drawing/2018/hyperlinkcolor" val="tx"/>
                    </a:ext>
                  </a:extLst>
                </a:hlinkClick>
              </a:rPr>
              <a:t>ISTP : l’artisan</a:t>
            </a:r>
            <a:br>
              <a:rPr lang="fr-FR" dirty="0">
                <a:solidFill>
                  <a:srgbClr val="1C22FF"/>
                </a:solidFill>
              </a:rPr>
            </a:br>
            <a:r>
              <a:rPr lang="fr-FR" b="1" u="sng" dirty="0">
                <a:solidFill>
                  <a:srgbClr val="1C22FF"/>
                </a:solidFill>
                <a:hlinkClick r:id="rId13">
                  <a:extLst>
                    <a:ext uri="{A12FA001-AC4F-418D-AE19-62706E023703}">
                      <ahyp:hlinkClr xmlns:ahyp="http://schemas.microsoft.com/office/drawing/2018/hyperlinkcolor" val="tx"/>
                    </a:ext>
                  </a:extLst>
                </a:hlinkClick>
              </a:rPr>
              <a:t>ISTJ : l’administrateur</a:t>
            </a:r>
            <a:br>
              <a:rPr lang="fr-FR" dirty="0">
                <a:solidFill>
                  <a:srgbClr val="1C22FF"/>
                </a:solidFill>
              </a:rPr>
            </a:br>
            <a:r>
              <a:rPr lang="fr-FR" b="1" u="sng" dirty="0">
                <a:solidFill>
                  <a:srgbClr val="1C22FF"/>
                </a:solidFill>
                <a:hlinkClick r:id="rId14">
                  <a:extLst>
                    <a:ext uri="{A12FA001-AC4F-418D-AE19-62706E023703}">
                      <ahyp:hlinkClr xmlns:ahyp="http://schemas.microsoft.com/office/drawing/2018/hyperlinkcolor" val="tx"/>
                    </a:ext>
                  </a:extLst>
                </a:hlinkClick>
              </a:rPr>
              <a:t>ESTP : le promoteur</a:t>
            </a:r>
            <a:br>
              <a:rPr lang="fr-FR" dirty="0">
                <a:solidFill>
                  <a:srgbClr val="1C22FF"/>
                </a:solidFill>
              </a:rPr>
            </a:br>
            <a:r>
              <a:rPr lang="fr-FR" b="1" u="sng" dirty="0">
                <a:solidFill>
                  <a:srgbClr val="1C22FF"/>
                </a:solidFill>
                <a:hlinkClick r:id="rId15">
                  <a:extLst>
                    <a:ext uri="{A12FA001-AC4F-418D-AE19-62706E023703}">
                      <ahyp:hlinkClr xmlns:ahyp="http://schemas.microsoft.com/office/drawing/2018/hyperlinkcolor" val="tx"/>
                    </a:ext>
                  </a:extLst>
                </a:hlinkClick>
              </a:rPr>
              <a:t>ESTJ : le manager</a:t>
            </a:r>
            <a:br>
              <a:rPr lang="fr-FR" dirty="0">
                <a:solidFill>
                  <a:srgbClr val="1C22FF"/>
                </a:solidFill>
              </a:rPr>
            </a:br>
            <a:r>
              <a:rPr lang="fr-FR" b="1" u="sng" dirty="0">
                <a:solidFill>
                  <a:srgbClr val="1C22FF"/>
                </a:solidFill>
                <a:hlinkClick r:id="rId16">
                  <a:extLst>
                    <a:ext uri="{A12FA001-AC4F-418D-AE19-62706E023703}">
                      <ahyp:hlinkClr xmlns:ahyp="http://schemas.microsoft.com/office/drawing/2018/hyperlinkcolor" val="tx"/>
                    </a:ext>
                  </a:extLst>
                </a:hlinkClick>
              </a:rPr>
              <a:t>ISFP : l’artiste</a:t>
            </a:r>
            <a:br>
              <a:rPr lang="fr-FR" dirty="0">
                <a:solidFill>
                  <a:srgbClr val="1C22FF"/>
                </a:solidFill>
              </a:rPr>
            </a:br>
            <a:r>
              <a:rPr lang="fr-FR" b="1" u="sng" dirty="0">
                <a:solidFill>
                  <a:srgbClr val="1C22FF"/>
                </a:solidFill>
                <a:hlinkClick r:id="rId17">
                  <a:extLst>
                    <a:ext uri="{A12FA001-AC4F-418D-AE19-62706E023703}">
                      <ahyp:hlinkClr xmlns:ahyp="http://schemas.microsoft.com/office/drawing/2018/hyperlinkcolor" val="tx"/>
                    </a:ext>
                  </a:extLst>
                </a:hlinkClick>
              </a:rPr>
              <a:t>ISFJ : le protecteur</a:t>
            </a:r>
            <a:br>
              <a:rPr lang="fr-FR" dirty="0">
                <a:solidFill>
                  <a:srgbClr val="1C22FF"/>
                </a:solidFill>
              </a:rPr>
            </a:br>
            <a:r>
              <a:rPr lang="fr-FR" b="1" u="sng" dirty="0">
                <a:solidFill>
                  <a:srgbClr val="1C22FF"/>
                </a:solidFill>
                <a:hlinkClick r:id="rId18">
                  <a:extLst>
                    <a:ext uri="{A12FA001-AC4F-418D-AE19-62706E023703}">
                      <ahyp:hlinkClr xmlns:ahyp="http://schemas.microsoft.com/office/drawing/2018/hyperlinkcolor" val="tx"/>
                    </a:ext>
                  </a:extLst>
                </a:hlinkClick>
              </a:rPr>
              <a:t>ESFP : l’acteur</a:t>
            </a:r>
            <a:br>
              <a:rPr lang="fr-FR" dirty="0">
                <a:solidFill>
                  <a:srgbClr val="1C22FF"/>
                </a:solidFill>
              </a:rPr>
            </a:br>
            <a:r>
              <a:rPr lang="fr-FR" b="1" u="sng" dirty="0">
                <a:solidFill>
                  <a:srgbClr val="1C22FF"/>
                </a:solidFill>
                <a:hlinkClick r:id="rId19">
                  <a:extLst>
                    <a:ext uri="{A12FA001-AC4F-418D-AE19-62706E023703}">
                      <ahyp:hlinkClr xmlns:ahyp="http://schemas.microsoft.com/office/drawing/2018/hyperlinkcolor" val="tx"/>
                    </a:ext>
                  </a:extLst>
                </a:hlinkClick>
              </a:rPr>
              <a:t>ESFJ : le bon vivant</a:t>
            </a:r>
            <a:endParaRPr lang="fr-FR" dirty="0">
              <a:solidFill>
                <a:srgbClr val="1C22FF"/>
              </a:solidFill>
            </a:endParaRPr>
          </a:p>
        </p:txBody>
      </p:sp>
      <p:pic>
        <p:nvPicPr>
          <p:cNvPr id="4" name="Image 3">
            <a:extLst>
              <a:ext uri="{FF2B5EF4-FFF2-40B4-BE49-F238E27FC236}">
                <a16:creationId xmlns:a16="http://schemas.microsoft.com/office/drawing/2014/main" id="{C9EDCEAD-9C1E-FF47-BF2D-C21672340314}"/>
              </a:ext>
            </a:extLst>
          </p:cNvPr>
          <p:cNvPicPr>
            <a:picLocks noChangeAspect="1"/>
          </p:cNvPicPr>
          <p:nvPr/>
        </p:nvPicPr>
        <p:blipFill>
          <a:blip r:embed="rId20"/>
          <a:stretch>
            <a:fillRect/>
          </a:stretch>
        </p:blipFill>
        <p:spPr>
          <a:xfrm>
            <a:off x="3851920" y="1554979"/>
            <a:ext cx="4268401" cy="4268401"/>
          </a:xfrm>
          <a:prstGeom prst="rect">
            <a:avLst/>
          </a:prstGeom>
        </p:spPr>
      </p:pic>
    </p:spTree>
    <p:extLst>
      <p:ext uri="{BB962C8B-B14F-4D97-AF65-F5344CB8AC3E}">
        <p14:creationId xmlns:p14="http://schemas.microsoft.com/office/powerpoint/2010/main" val="1637517290"/>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pic>
        <p:nvPicPr>
          <p:cNvPr id="4" name="Image 3">
            <a:extLst>
              <a:ext uri="{FF2B5EF4-FFF2-40B4-BE49-F238E27FC236}">
                <a16:creationId xmlns:a16="http://schemas.microsoft.com/office/drawing/2014/main" id="{0B1E7406-5245-8649-9F66-9E92FCD6B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1392238"/>
            <a:ext cx="6662447" cy="5270662"/>
          </a:xfrm>
          <a:prstGeom prst="rect">
            <a:avLst/>
          </a:prstGeom>
        </p:spPr>
      </p:pic>
    </p:spTree>
    <p:extLst>
      <p:ext uri="{BB962C8B-B14F-4D97-AF65-F5344CB8AC3E}">
        <p14:creationId xmlns:p14="http://schemas.microsoft.com/office/powerpoint/2010/main" val="3521884268"/>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pic>
        <p:nvPicPr>
          <p:cNvPr id="3" name="Image 2">
            <a:extLst>
              <a:ext uri="{FF2B5EF4-FFF2-40B4-BE49-F238E27FC236}">
                <a16:creationId xmlns:a16="http://schemas.microsoft.com/office/drawing/2014/main" id="{8A690910-CD0B-4F48-A83C-C49A493FB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536" y="3823601"/>
            <a:ext cx="4937328" cy="3034399"/>
          </a:xfrm>
          <a:prstGeom prst="rect">
            <a:avLst/>
          </a:prstGeom>
        </p:spPr>
      </p:pic>
      <p:pic>
        <p:nvPicPr>
          <p:cNvPr id="8" name="Image 7">
            <a:extLst>
              <a:ext uri="{FF2B5EF4-FFF2-40B4-BE49-F238E27FC236}">
                <a16:creationId xmlns:a16="http://schemas.microsoft.com/office/drawing/2014/main" id="{C88FD5E3-48B0-F147-98A8-2EDF21BB3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255" y="1028998"/>
            <a:ext cx="5447489" cy="2856522"/>
          </a:xfrm>
          <a:prstGeom prst="rect">
            <a:avLst/>
          </a:prstGeom>
        </p:spPr>
      </p:pic>
    </p:spTree>
    <p:extLst>
      <p:ext uri="{BB962C8B-B14F-4D97-AF65-F5344CB8AC3E}">
        <p14:creationId xmlns:p14="http://schemas.microsoft.com/office/powerpoint/2010/main" val="369467117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5DB8-021D-54FF-1220-54CFC1F5ED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83E780-3623-1E5C-E5E1-E2637BED649C}"/>
              </a:ext>
            </a:extLst>
          </p:cNvPr>
          <p:cNvSpPr/>
          <p:nvPr/>
        </p:nvSpPr>
        <p:spPr>
          <a:xfrm>
            <a:off x="307048" y="255227"/>
            <a:ext cx="7010931" cy="523220"/>
          </a:xfrm>
          <a:prstGeom prst="rect">
            <a:avLst/>
          </a:prstGeom>
        </p:spPr>
        <p:txBody>
          <a:bodyPr wrap="square">
            <a:spAutoFit/>
          </a:bodyPr>
          <a:lstStyle/>
          <a:p>
            <a:r>
              <a:rPr lang="fr-FR" sz="2800" dirty="0">
                <a:solidFill>
                  <a:srgbClr val="0070C0"/>
                </a:solidFill>
              </a:rPr>
              <a:t>Le modèle des </a:t>
            </a:r>
            <a:r>
              <a:rPr lang="fr-FR" sz="2800" dirty="0" err="1">
                <a:solidFill>
                  <a:srgbClr val="0070C0"/>
                </a:solidFill>
              </a:rPr>
              <a:t>Big</a:t>
            </a:r>
            <a:r>
              <a:rPr lang="fr-FR" sz="2800" dirty="0">
                <a:solidFill>
                  <a:srgbClr val="0070C0"/>
                </a:solidFill>
              </a:rPr>
              <a:t> 5</a:t>
            </a:r>
          </a:p>
        </p:txBody>
      </p:sp>
      <p:pic>
        <p:nvPicPr>
          <p:cNvPr id="7" name="Image 6">
            <a:extLst>
              <a:ext uri="{FF2B5EF4-FFF2-40B4-BE49-F238E27FC236}">
                <a16:creationId xmlns:a16="http://schemas.microsoft.com/office/drawing/2014/main" id="{32FE9380-AC91-7CED-20CC-47739FDE76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2750" y="119543"/>
            <a:ext cx="1496060" cy="757555"/>
          </a:xfrm>
          <a:prstGeom prst="rect">
            <a:avLst/>
          </a:prstGeom>
          <a:noFill/>
          <a:ln>
            <a:noFill/>
          </a:ln>
        </p:spPr>
      </p:pic>
      <p:pic>
        <p:nvPicPr>
          <p:cNvPr id="5" name="Image 4">
            <a:extLst>
              <a:ext uri="{FF2B5EF4-FFF2-40B4-BE49-F238E27FC236}">
                <a16:creationId xmlns:a16="http://schemas.microsoft.com/office/drawing/2014/main" id="{ACE054B6-6821-CDC4-C92C-382E3BD48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33658"/>
            <a:ext cx="3960440" cy="3314584"/>
          </a:xfrm>
          <a:prstGeom prst="rect">
            <a:avLst/>
          </a:prstGeom>
          <a:ln>
            <a:solidFill>
              <a:srgbClr val="211CD4"/>
            </a:solidFill>
          </a:ln>
        </p:spPr>
        <p:style>
          <a:lnRef idx="2">
            <a:schemeClr val="accent2"/>
          </a:lnRef>
          <a:fillRef idx="1">
            <a:schemeClr val="lt1"/>
          </a:fillRef>
          <a:effectRef idx="0">
            <a:schemeClr val="accent2"/>
          </a:effectRef>
          <a:fontRef idx="minor">
            <a:schemeClr val="dk1"/>
          </a:fontRef>
        </p:style>
      </p:pic>
      <p:sp>
        <p:nvSpPr>
          <p:cNvPr id="10" name="Rectangle 9">
            <a:extLst>
              <a:ext uri="{FF2B5EF4-FFF2-40B4-BE49-F238E27FC236}">
                <a16:creationId xmlns:a16="http://schemas.microsoft.com/office/drawing/2014/main" id="{2059650A-F40D-BD57-D37C-51C52A88BBAF}"/>
              </a:ext>
            </a:extLst>
          </p:cNvPr>
          <p:cNvSpPr/>
          <p:nvPr/>
        </p:nvSpPr>
        <p:spPr>
          <a:xfrm>
            <a:off x="611560" y="2060848"/>
            <a:ext cx="3384376" cy="3754874"/>
          </a:xfrm>
          <a:prstGeom prst="rect">
            <a:avLst/>
          </a:prstGeom>
        </p:spPr>
        <p:txBody>
          <a:bodyPr wrap="square">
            <a:spAutoFit/>
          </a:bodyPr>
          <a:lstStyle/>
          <a:p>
            <a:pPr marL="285750" indent="-285750">
              <a:buFont typeface="Wingdings" panose="05000000000000000000" pitchFamily="2" charset="2"/>
              <a:buChar char="Ø"/>
            </a:pPr>
            <a:r>
              <a:rPr lang="fr-FR" sz="1400" b="1" dirty="0">
                <a:solidFill>
                  <a:srgbClr val="0070C0"/>
                </a:solidFill>
                <a:latin typeface="Arial" panose="020B0604020202020204" pitchFamily="34" charset="0"/>
                <a:cs typeface="Arial" panose="020B0604020202020204" pitchFamily="34" charset="0"/>
              </a:rPr>
              <a:t>30 ans de recherches </a:t>
            </a:r>
            <a:r>
              <a:rPr lang="fr-FR" sz="1400" dirty="0">
                <a:solidFill>
                  <a:prstClr val="black"/>
                </a:solidFill>
                <a:latin typeface="Arial" panose="020B0604020202020204" pitchFamily="34" charset="0"/>
                <a:cs typeface="Arial" panose="020B0604020202020204" pitchFamily="34" charset="0"/>
              </a:rPr>
              <a:t>internationales, </a:t>
            </a:r>
          </a:p>
          <a:p>
            <a:endParaRPr lang="fr-FR" sz="1400" dirty="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1400" dirty="0">
                <a:solidFill>
                  <a:prstClr val="black"/>
                </a:solidFill>
                <a:latin typeface="Arial" panose="020B0604020202020204" pitchFamily="34" charset="0"/>
                <a:cs typeface="Arial" panose="020B0604020202020204" pitchFamily="34" charset="0"/>
              </a:rPr>
              <a:t>le modèle théorique des </a:t>
            </a:r>
            <a:r>
              <a:rPr lang="fr-FR" sz="1400" dirty="0" err="1">
                <a:solidFill>
                  <a:prstClr val="black"/>
                </a:solidFill>
                <a:latin typeface="Arial" panose="020B0604020202020204" pitchFamily="34" charset="0"/>
                <a:cs typeface="Arial" panose="020B0604020202020204" pitchFamily="34" charset="0"/>
              </a:rPr>
              <a:t>Big</a:t>
            </a:r>
            <a:r>
              <a:rPr lang="fr-FR" sz="1400" dirty="0">
                <a:solidFill>
                  <a:prstClr val="black"/>
                </a:solidFill>
                <a:latin typeface="Arial" panose="020B0604020202020204" pitchFamily="34" charset="0"/>
                <a:cs typeface="Arial" panose="020B0604020202020204" pitchFamily="34" charset="0"/>
              </a:rPr>
              <a:t> Five est aujourd'hui considéré par le milieu scientifique comme </a:t>
            </a:r>
            <a:r>
              <a:rPr lang="fr-FR" sz="1400" b="1" dirty="0">
                <a:solidFill>
                  <a:srgbClr val="0070C0"/>
                </a:solidFill>
                <a:latin typeface="Arial" panose="020B0604020202020204" pitchFamily="34" charset="0"/>
                <a:cs typeface="Arial" panose="020B0604020202020204" pitchFamily="34" charset="0"/>
              </a:rPr>
              <a:t>une référence pour l'évaluation de la personnalité, </a:t>
            </a:r>
          </a:p>
          <a:p>
            <a:endParaRPr lang="fr-FR" sz="1400" b="1" dirty="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1400" dirty="0">
                <a:solidFill>
                  <a:prstClr val="black"/>
                </a:solidFill>
                <a:latin typeface="Arial" panose="020B0604020202020204" pitchFamily="34" charset="0"/>
                <a:cs typeface="Arial" panose="020B0604020202020204" pitchFamily="34" charset="0"/>
              </a:rPr>
              <a:t>les 5 dimensions mesurées représentent </a:t>
            </a:r>
            <a:r>
              <a:rPr lang="fr-FR" sz="1400" b="1" dirty="0">
                <a:solidFill>
                  <a:srgbClr val="0070C0"/>
                </a:solidFill>
                <a:latin typeface="Arial" panose="020B0604020202020204" pitchFamily="34" charset="0"/>
                <a:cs typeface="Arial" panose="020B0604020202020204" pitchFamily="34" charset="0"/>
              </a:rPr>
              <a:t>le "</a:t>
            </a:r>
            <a:r>
              <a:rPr lang="fr-FR" sz="1400" b="1" dirty="0" err="1">
                <a:solidFill>
                  <a:srgbClr val="0070C0"/>
                </a:solidFill>
                <a:latin typeface="Arial" panose="020B0604020202020204" pitchFamily="34" charset="0"/>
                <a:cs typeface="Arial" panose="020B0604020202020204" pitchFamily="34" charset="0"/>
              </a:rPr>
              <a:t>coeur</a:t>
            </a:r>
            <a:r>
              <a:rPr lang="fr-FR" sz="1400" b="1" dirty="0">
                <a:solidFill>
                  <a:srgbClr val="0070C0"/>
                </a:solidFill>
                <a:latin typeface="Arial" panose="020B0604020202020204" pitchFamily="34" charset="0"/>
                <a:cs typeface="Arial" panose="020B0604020202020204" pitchFamily="34" charset="0"/>
              </a:rPr>
              <a:t>" de la personnalité, ses fondamentaux.</a:t>
            </a:r>
          </a:p>
          <a:p>
            <a:pPr marL="285750" indent="-285750">
              <a:buFont typeface="Wingdings" panose="05000000000000000000" pitchFamily="2" charset="2"/>
              <a:buChar char="Ø"/>
            </a:pPr>
            <a:endParaRPr lang="fr-FR" sz="14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Une série de traits de personnalité stables qui détermine le style de comportement.  </a:t>
            </a:r>
            <a:br>
              <a:rPr lang="fr-FR" sz="1400" dirty="0">
                <a:solidFill>
                  <a:srgbClr val="0070C0"/>
                </a:solidFill>
                <a:latin typeface="Arial" panose="020B0604020202020204" pitchFamily="34" charset="0"/>
                <a:cs typeface="Arial" panose="020B0604020202020204" pitchFamily="34" charset="0"/>
              </a:rPr>
            </a:br>
            <a:endParaRPr lang="fr-FR" sz="1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856929"/>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8D62E6-B554-C94B-A0A9-A6B04DBF7A36}"/>
              </a:ext>
            </a:extLst>
          </p:cNvPr>
          <p:cNvSpPr/>
          <p:nvPr/>
        </p:nvSpPr>
        <p:spPr>
          <a:xfrm>
            <a:off x="307048" y="255227"/>
            <a:ext cx="7010931" cy="523220"/>
          </a:xfrm>
          <a:prstGeom prst="rect">
            <a:avLst/>
          </a:prstGeom>
        </p:spPr>
        <p:txBody>
          <a:bodyPr wrap="square">
            <a:spAutoFit/>
          </a:bodyPr>
          <a:lstStyle/>
          <a:p>
            <a:r>
              <a:rPr lang="fr-FR" sz="2800" dirty="0">
                <a:solidFill>
                  <a:srgbClr val="0070C0"/>
                </a:solidFill>
              </a:rPr>
              <a:t>Le modèle des </a:t>
            </a:r>
            <a:r>
              <a:rPr lang="fr-FR" sz="2800" dirty="0" err="1">
                <a:solidFill>
                  <a:srgbClr val="0070C0"/>
                </a:solidFill>
              </a:rPr>
              <a:t>Big</a:t>
            </a:r>
            <a:r>
              <a:rPr lang="fr-FR" sz="2800" dirty="0">
                <a:solidFill>
                  <a:srgbClr val="0070C0"/>
                </a:solidFill>
              </a:rPr>
              <a:t> 5</a:t>
            </a:r>
          </a:p>
        </p:txBody>
      </p:sp>
      <p:pic>
        <p:nvPicPr>
          <p:cNvPr id="7" name="Image 6">
            <a:extLst>
              <a:ext uri="{FF2B5EF4-FFF2-40B4-BE49-F238E27FC236}">
                <a16:creationId xmlns:a16="http://schemas.microsoft.com/office/drawing/2014/main" id="{1F609491-E9BA-3C4D-8636-7440BBCC5A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2750" y="119543"/>
            <a:ext cx="1496060" cy="757555"/>
          </a:xfrm>
          <a:prstGeom prst="rect">
            <a:avLst/>
          </a:prstGeom>
          <a:noFill/>
          <a:ln>
            <a:noFill/>
          </a:ln>
        </p:spPr>
      </p:pic>
      <p:pic>
        <p:nvPicPr>
          <p:cNvPr id="8" name="Image 7">
            <a:extLst>
              <a:ext uri="{FF2B5EF4-FFF2-40B4-BE49-F238E27FC236}">
                <a16:creationId xmlns:a16="http://schemas.microsoft.com/office/drawing/2014/main" id="{D2C4B3F0-0718-C647-91D5-3211A57A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4" y="1150846"/>
            <a:ext cx="9015046" cy="4812720"/>
          </a:xfrm>
          <a:prstGeom prst="rect">
            <a:avLst/>
          </a:prstGeom>
        </p:spPr>
      </p:pic>
    </p:spTree>
    <p:extLst>
      <p:ext uri="{BB962C8B-B14F-4D97-AF65-F5344CB8AC3E}">
        <p14:creationId xmlns:p14="http://schemas.microsoft.com/office/powerpoint/2010/main" val="341019838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624468" y="312234"/>
            <a:ext cx="5954752" cy="1092820"/>
          </a:xfrm>
          <a:prstGeom prst="rect">
            <a:avLst/>
          </a:prstGeom>
        </p:spPr>
        <p:txBody>
          <a:bodyPr lIns="30477" tIns="30477" rIns="30477" bIns="30477"/>
          <a:lstStyle/>
          <a:p>
            <a:r>
              <a:rPr lang="fr-FR" dirty="0"/>
              <a:t>Les forces de caractères</a:t>
            </a:r>
            <a:endParaRPr dirty="0"/>
          </a:p>
        </p:txBody>
      </p:sp>
      <p:sp>
        <p:nvSpPr>
          <p:cNvPr id="113" name="Apporter des exemples de fiches de postes de votre entreprise (coeur de métier et fonctions supports)…"/>
          <p:cNvSpPr>
            <a:spLocks noGrp="1"/>
          </p:cNvSpPr>
          <p:nvPr>
            <p:ph type="body" idx="1"/>
          </p:nvPr>
        </p:nvSpPr>
        <p:spPr>
          <a:xfrm>
            <a:off x="457200" y="1940311"/>
            <a:ext cx="8229600" cy="4326673"/>
          </a:xfrm>
          <a:prstGeom prst="rect">
            <a:avLst/>
          </a:prstGeom>
        </p:spPr>
        <p:txBody>
          <a:bodyPr lIns="30477" tIns="30477" rIns="30477" bIns="30477"/>
          <a:lstStyle/>
          <a:p>
            <a:pPr>
              <a:buChar char="●"/>
              <a:defRPr sz="2400"/>
            </a:pPr>
            <a:r>
              <a:rPr lang="fr-FR" dirty="0"/>
              <a:t>Etude en psychologie positive de Martin </a:t>
            </a:r>
            <a:r>
              <a:rPr lang="fr-FR" dirty="0" err="1"/>
              <a:t>Seligman</a:t>
            </a:r>
            <a:r>
              <a:rPr lang="fr-FR" dirty="0"/>
              <a:t> et de Christopher Peterson. </a:t>
            </a:r>
          </a:p>
          <a:p>
            <a:pPr>
              <a:buChar char="●"/>
              <a:defRPr sz="2400"/>
            </a:pPr>
            <a:r>
              <a:rPr lang="fr-FR" dirty="0"/>
              <a:t>6 vertus universelles et 24 forces de caractère identifiables par le VIA </a:t>
            </a:r>
            <a:r>
              <a:rPr lang="fr-FR" dirty="0" err="1"/>
              <a:t>survey</a:t>
            </a:r>
            <a:endParaRPr lang="fr-FR" dirty="0"/>
          </a:p>
          <a:p>
            <a:pPr>
              <a:buChar char="●"/>
              <a:defRPr sz="2400"/>
            </a:pPr>
            <a:r>
              <a:rPr lang="fr-FR" b="1" dirty="0"/>
              <a:t>Elles correspondent aux traits positifs de notre personnalité, à ce qu’il y a de meilleur en nous</a:t>
            </a:r>
            <a:r>
              <a:rPr lang="fr-FR" dirty="0"/>
              <a:t>. </a:t>
            </a:r>
          </a:p>
          <a:p>
            <a:pPr>
              <a:buChar char="●"/>
              <a:defRPr sz="2400"/>
            </a:pPr>
            <a:r>
              <a:rPr lang="fr-FR" dirty="0"/>
              <a:t>Découvrir, reconnaître et cultiver….</a:t>
            </a:r>
          </a:p>
          <a:p>
            <a:pPr marL="39687" indent="0">
              <a:buNone/>
              <a:defRPr sz="2400"/>
            </a:pPr>
            <a:endParaRPr dirty="0"/>
          </a:p>
        </p:txBody>
      </p:sp>
      <p:pic>
        <p:nvPicPr>
          <p:cNvPr id="5" name="Image 4">
            <a:extLst>
              <a:ext uri="{FF2B5EF4-FFF2-40B4-BE49-F238E27FC236}">
                <a16:creationId xmlns:a16="http://schemas.microsoft.com/office/drawing/2014/main" id="{997D10FA-CA80-1D45-8D31-111C6531770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Tree>
    <p:extLst>
      <p:ext uri="{BB962C8B-B14F-4D97-AF65-F5344CB8AC3E}">
        <p14:creationId xmlns:p14="http://schemas.microsoft.com/office/powerpoint/2010/main" val="80798028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624468" y="312234"/>
            <a:ext cx="5954752" cy="1092820"/>
          </a:xfrm>
          <a:prstGeom prst="rect">
            <a:avLst/>
          </a:prstGeom>
        </p:spPr>
        <p:txBody>
          <a:bodyPr lIns="30477" tIns="30477" rIns="30477" bIns="30477"/>
          <a:lstStyle/>
          <a:p>
            <a:r>
              <a:rPr lang="fr-FR" dirty="0"/>
              <a:t>Les forces de caractères</a:t>
            </a:r>
            <a:endParaRPr dirty="0"/>
          </a:p>
        </p:txBody>
      </p:sp>
      <p:sp>
        <p:nvSpPr>
          <p:cNvPr id="113" name="Apporter des exemples de fiches de postes de votre entreprise (coeur de métier et fonctions supports)…"/>
          <p:cNvSpPr>
            <a:spLocks noGrp="1"/>
          </p:cNvSpPr>
          <p:nvPr>
            <p:ph type="body" idx="1"/>
          </p:nvPr>
        </p:nvSpPr>
        <p:spPr>
          <a:xfrm>
            <a:off x="457200" y="1653703"/>
            <a:ext cx="8229600" cy="4613282"/>
          </a:xfrm>
          <a:prstGeom prst="rect">
            <a:avLst/>
          </a:prstGeom>
        </p:spPr>
        <p:txBody>
          <a:bodyPr lIns="30477" tIns="30477" rIns="30477" bIns="30477">
            <a:normAutofit fontScale="77500" lnSpcReduction="20000"/>
          </a:bodyPr>
          <a:lstStyle/>
          <a:p>
            <a:pPr marL="39687" indent="0">
              <a:buNone/>
              <a:defRPr sz="2400"/>
            </a:pPr>
            <a:r>
              <a:rPr lang="fr-FR" dirty="0"/>
              <a:t>Les "forces de caractère" de </a:t>
            </a:r>
            <a:r>
              <a:rPr lang="fr-FR" dirty="0" err="1"/>
              <a:t>Seligman</a:t>
            </a:r>
            <a:r>
              <a:rPr lang="fr-FR" dirty="0"/>
              <a:t> et Peterson ne sont </a:t>
            </a:r>
            <a:r>
              <a:rPr lang="fr-FR" b="1" dirty="0"/>
              <a:t>pas des talents, des compétences ou des savoir-faire </a:t>
            </a:r>
            <a:r>
              <a:rPr lang="fr-FR" dirty="0"/>
              <a:t>comme le don de bien parler les langues, d'écrire ou d'être bon en maths. Dans le langage actuel, on dirait que ce sont plutôt </a:t>
            </a:r>
            <a:r>
              <a:rPr lang="fr-FR" b="1" dirty="0"/>
              <a:t>des "savoir-être", des façons de se comporter dans la vie en général des softs </a:t>
            </a:r>
            <a:r>
              <a:rPr lang="fr-FR" b="1" dirty="0" err="1"/>
              <a:t>skills</a:t>
            </a:r>
            <a:r>
              <a:rPr lang="fr-FR" b="1" dirty="0"/>
              <a:t> </a:t>
            </a:r>
            <a:r>
              <a:rPr lang="fr-FR" dirty="0"/>
              <a:t>qui pourront se déployer dans de nombreux domaines (vie professionnelle, famille, vie amoureuse, amicale, sociale...)</a:t>
            </a:r>
            <a:br>
              <a:rPr lang="fr-FR" dirty="0"/>
            </a:br>
            <a:br>
              <a:rPr lang="fr-FR" dirty="0"/>
            </a:br>
            <a:r>
              <a:rPr lang="fr-FR" dirty="0"/>
              <a:t>- Les forces de caractère ne sont </a:t>
            </a:r>
            <a:r>
              <a:rPr lang="fr-FR" b="1" dirty="0"/>
              <a:t>pas des traits de personnalité "neutres"</a:t>
            </a:r>
            <a:r>
              <a:rPr lang="fr-FR" dirty="0"/>
              <a:t>, comme par exemple les 16 </a:t>
            </a:r>
            <a:r>
              <a:rPr lang="fr-FR" b="1" u="sng" dirty="0">
                <a:hlinkClick r:id="rId3"/>
              </a:rPr>
              <a:t>profils de personnalité du test MBTI </a:t>
            </a:r>
            <a:r>
              <a:rPr lang="fr-FR" dirty="0"/>
              <a:t>qui ne considère par un profil meilleur qu'un autre. Par nature, </a:t>
            </a:r>
            <a:r>
              <a:rPr lang="fr-FR" b="1" dirty="0"/>
              <a:t>les 24 forces de caractère sont toutes "positives"</a:t>
            </a:r>
            <a:r>
              <a:rPr lang="fr-FR" dirty="0"/>
              <a:t>, puisque c'est la raison pour laquelle on les a sélectionnées. Chacune peut contribuer au bien de la personne et de son entourage, et c'est pourquoi elle est une "force".</a:t>
            </a:r>
            <a:br>
              <a:rPr lang="fr-FR" dirty="0"/>
            </a:br>
            <a:br>
              <a:rPr lang="fr-FR" dirty="0"/>
            </a:br>
            <a:r>
              <a:rPr lang="fr-FR" dirty="0"/>
              <a:t>- </a:t>
            </a:r>
            <a:r>
              <a:rPr lang="fr-FR" b="1" dirty="0"/>
              <a:t>Les forces de caractère ne sont pas statiques</a:t>
            </a:r>
            <a:r>
              <a:rPr lang="fr-FR" dirty="0"/>
              <a:t> ou figées une fois pour toute : on peut les développer, en les utilisant de façon répétée et volontaire... comme les vertus morales selon les philosophes antiques.</a:t>
            </a:r>
            <a:endParaRPr dirty="0"/>
          </a:p>
        </p:txBody>
      </p:sp>
      <p:pic>
        <p:nvPicPr>
          <p:cNvPr id="5" name="Image 4">
            <a:extLst>
              <a:ext uri="{FF2B5EF4-FFF2-40B4-BE49-F238E27FC236}">
                <a16:creationId xmlns:a16="http://schemas.microsoft.com/office/drawing/2014/main" id="{997D10FA-CA80-1D45-8D31-111C653177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Tree>
    <p:extLst>
      <p:ext uri="{BB962C8B-B14F-4D97-AF65-F5344CB8AC3E}">
        <p14:creationId xmlns:p14="http://schemas.microsoft.com/office/powerpoint/2010/main" val="2368007345"/>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Calendrier de l’année</a:t>
            </a:r>
          </a:p>
        </p:txBody>
      </p:sp>
      <p:sp>
        <p:nvSpPr>
          <p:cNvPr id="4" name="Espace réservé de la date 3"/>
          <p:cNvSpPr>
            <a:spLocks noGrp="1"/>
          </p:cNvSpPr>
          <p:nvPr>
            <p:ph type="dt" sz="half" idx="10"/>
          </p:nvPr>
        </p:nvSpPr>
        <p:spPr/>
        <p:txBody>
          <a:bodyPr/>
          <a:lstStyle/>
          <a:p>
            <a:fld id="{CFFC5582-9170-4D6E-86CD-EC697FFE3AB2}" type="datetime1">
              <a:rPr lang="fr-FR" smtClean="0"/>
              <a:t>13/02/2024</a:t>
            </a:fld>
            <a:endParaRPr lang="fr-FR"/>
          </a:p>
        </p:txBody>
      </p:sp>
      <p:sp>
        <p:nvSpPr>
          <p:cNvPr id="5" name="Espace réservé du numéro de diapositive 4"/>
          <p:cNvSpPr>
            <a:spLocks noGrp="1"/>
          </p:cNvSpPr>
          <p:nvPr>
            <p:ph type="sldNum" sz="quarter" idx="12"/>
          </p:nvPr>
        </p:nvSpPr>
        <p:spPr/>
        <p:txBody>
          <a:bodyPr/>
          <a:lstStyle/>
          <a:p>
            <a:fld id="{76D3B6CB-722A-4B8E-9787-9814958463A7}" type="slidenum">
              <a:rPr lang="fr-FR" smtClean="0"/>
              <a:t>2</a:t>
            </a:fld>
            <a:endParaRPr lang="fr-FR"/>
          </a:p>
        </p:txBody>
      </p:sp>
      <p:sp>
        <p:nvSpPr>
          <p:cNvPr id="8" name="Shape 49">
            <a:extLst>
              <a:ext uri="{FF2B5EF4-FFF2-40B4-BE49-F238E27FC236}">
                <a16:creationId xmlns:a16="http://schemas.microsoft.com/office/drawing/2014/main" id="{5F00ED42-477A-284F-8482-E89665DBB9BF}"/>
              </a:ext>
            </a:extLst>
          </p:cNvPr>
          <p:cNvSpPr>
            <a:spLocks noGrp="1"/>
          </p:cNvSpPr>
          <p:nvPr>
            <p:ph idx="1"/>
          </p:nvPr>
        </p:nvSpPr>
        <p:spPr>
          <a:xfrm>
            <a:off x="539552" y="1700808"/>
            <a:ext cx="8229600" cy="4133055"/>
          </a:xfrm>
          <a:prstGeom prst="rect">
            <a:avLst/>
          </a:prstGeom>
          <a:solidFill>
            <a:srgbClr val="9ED3D7"/>
          </a:solidFill>
          <a:ln w="57150">
            <a:solidFill>
              <a:schemeClr val="tx1"/>
            </a:solidFill>
          </a:ln>
        </p:spPr>
        <p:txBody>
          <a:bodyPr/>
          <a:lstStyle/>
          <a:p>
            <a:pPr>
              <a:buChar char="■"/>
              <a:defRPr sz="1600" b="1"/>
            </a:pPr>
            <a:endParaRPr dirty="0"/>
          </a:p>
          <a:p>
            <a:pPr>
              <a:buChar char="■"/>
              <a:defRPr sz="1600" b="1">
                <a:solidFill>
                  <a:srgbClr val="FFFFFF"/>
                </a:solidFill>
              </a:defRPr>
            </a:pPr>
            <a:r>
              <a:rPr lang="fr-FR" dirty="0">
                <a:solidFill>
                  <a:schemeClr val="bg1"/>
                </a:solidFill>
              </a:rPr>
              <a:t>Vendre</a:t>
            </a:r>
            <a:r>
              <a:rPr dirty="0">
                <a:solidFill>
                  <a:schemeClr val="bg1"/>
                </a:solidFill>
              </a:rPr>
              <a:t>di </a:t>
            </a:r>
            <a:r>
              <a:rPr lang="fr-FR" dirty="0">
                <a:solidFill>
                  <a:schemeClr val="bg1"/>
                </a:solidFill>
              </a:rPr>
              <a:t>1 septembre après midi</a:t>
            </a:r>
          </a:p>
          <a:p>
            <a:pPr>
              <a:buFont typeface="Wingdings"/>
              <a:buChar char="■"/>
              <a:defRPr sz="1600" b="1">
                <a:solidFill>
                  <a:srgbClr val="FFFFFF"/>
                </a:solidFill>
              </a:defRPr>
            </a:pPr>
            <a:r>
              <a:rPr lang="fr-FR" dirty="0">
                <a:solidFill>
                  <a:schemeClr val="bg1"/>
                </a:solidFill>
              </a:rPr>
              <a:t>Mardi 12 septembre après midi</a:t>
            </a:r>
            <a:endParaRPr dirty="0">
              <a:solidFill>
                <a:schemeClr val="bg1"/>
              </a:solidFill>
            </a:endParaRPr>
          </a:p>
          <a:p>
            <a:pPr>
              <a:buChar char="■"/>
              <a:defRPr sz="1600" b="1">
                <a:solidFill>
                  <a:srgbClr val="FFFFFF"/>
                </a:solidFill>
              </a:defRPr>
            </a:pPr>
            <a:r>
              <a:rPr lang="fr-FR" dirty="0">
                <a:solidFill>
                  <a:schemeClr val="bg1"/>
                </a:solidFill>
              </a:rPr>
              <a:t>Mardi 10 octobre après midi</a:t>
            </a:r>
          </a:p>
          <a:p>
            <a:pPr>
              <a:buChar char="■"/>
              <a:defRPr sz="1600" b="1">
                <a:solidFill>
                  <a:srgbClr val="FFFFFF"/>
                </a:solidFill>
              </a:defRPr>
            </a:pPr>
            <a:r>
              <a:rPr lang="fr-FR" dirty="0">
                <a:solidFill>
                  <a:schemeClr val="bg1"/>
                </a:solidFill>
              </a:rPr>
              <a:t>Vendredi 17 novembre matin</a:t>
            </a:r>
          </a:p>
          <a:p>
            <a:pPr>
              <a:buChar char="■"/>
              <a:defRPr sz="1600" b="1">
                <a:solidFill>
                  <a:srgbClr val="FFFFFF"/>
                </a:solidFill>
              </a:defRPr>
            </a:pPr>
            <a:r>
              <a:rPr lang="fr-FR" dirty="0">
                <a:solidFill>
                  <a:schemeClr val="bg1"/>
                </a:solidFill>
              </a:rPr>
              <a:t>Lundi 18 décembre après midi</a:t>
            </a:r>
          </a:p>
          <a:p>
            <a:pPr>
              <a:buFont typeface="Wingdings"/>
              <a:buChar char="■"/>
              <a:defRPr sz="1600" b="1">
                <a:solidFill>
                  <a:srgbClr val="FFFFFF"/>
                </a:solidFill>
              </a:defRPr>
            </a:pPr>
            <a:r>
              <a:rPr lang="fr-FR" dirty="0">
                <a:solidFill>
                  <a:schemeClr val="bg1"/>
                </a:solidFill>
              </a:rPr>
              <a:t>Mercredi 24 janvier après midi</a:t>
            </a:r>
            <a:endParaRPr dirty="0">
              <a:solidFill>
                <a:schemeClr val="bg1"/>
              </a:solidFill>
            </a:endParaRPr>
          </a:p>
          <a:p>
            <a:pPr>
              <a:buChar char="■"/>
              <a:defRPr sz="1600" b="1">
                <a:solidFill>
                  <a:srgbClr val="FFFFFF"/>
                </a:solidFill>
              </a:defRPr>
            </a:pPr>
            <a:r>
              <a:rPr lang="fr-FR" dirty="0" err="1">
                <a:solidFill>
                  <a:srgbClr val="FF0000"/>
                </a:solidFill>
              </a:rPr>
              <a:t>Mercre</a:t>
            </a:r>
            <a:r>
              <a:rPr dirty="0">
                <a:solidFill>
                  <a:srgbClr val="FF0000"/>
                </a:solidFill>
              </a:rPr>
              <a:t>di </a:t>
            </a:r>
            <a:r>
              <a:rPr lang="fr-FR" dirty="0">
                <a:solidFill>
                  <a:srgbClr val="FF0000"/>
                </a:solidFill>
              </a:rPr>
              <a:t>14 février matin</a:t>
            </a:r>
          </a:p>
          <a:p>
            <a:pPr>
              <a:buFont typeface="Arial" panose="020B0604020202020204" pitchFamily="34" charset="0"/>
              <a:buChar char="■"/>
              <a:defRPr sz="1600" b="1">
                <a:solidFill>
                  <a:srgbClr val="FFFFFF"/>
                </a:solidFill>
              </a:defRPr>
            </a:pPr>
            <a:r>
              <a:rPr lang="fr-FR" dirty="0">
                <a:solidFill>
                  <a:schemeClr val="bg1"/>
                </a:solidFill>
              </a:rPr>
              <a:t>Mercredi 6 mars matin</a:t>
            </a:r>
          </a:p>
          <a:p>
            <a:pPr>
              <a:buFont typeface="Wingdings"/>
              <a:buChar char="■"/>
              <a:defRPr sz="1600" b="1">
                <a:solidFill>
                  <a:srgbClr val="FFFFFF"/>
                </a:solidFill>
              </a:defRPr>
            </a:pPr>
            <a:r>
              <a:rPr lang="fr-FR" dirty="0"/>
              <a:t>Lundi 15 avril après midi</a:t>
            </a:r>
            <a:endParaRPr dirty="0"/>
          </a:p>
          <a:p>
            <a:pPr>
              <a:buChar char="■"/>
              <a:defRPr sz="1600" b="1">
                <a:solidFill>
                  <a:srgbClr val="FFFFFF"/>
                </a:solidFill>
              </a:defRPr>
            </a:pPr>
            <a:r>
              <a:rPr lang="fr-FR" dirty="0"/>
              <a:t>Vendredi 3 mai après midi</a:t>
            </a:r>
            <a:endParaRPr dirty="0"/>
          </a:p>
        </p:txBody>
      </p:sp>
    </p:spTree>
    <p:extLst>
      <p:ext uri="{BB962C8B-B14F-4D97-AF65-F5344CB8AC3E}">
        <p14:creationId xmlns:p14="http://schemas.microsoft.com/office/powerpoint/2010/main" val="2509749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61EEBF-ABFE-A146-8198-FA088526B1FE}"/>
              </a:ext>
            </a:extLst>
          </p:cNvPr>
          <p:cNvSpPr/>
          <p:nvPr/>
        </p:nvSpPr>
        <p:spPr>
          <a:xfrm>
            <a:off x="177421" y="705177"/>
            <a:ext cx="8789158" cy="6001643"/>
          </a:xfrm>
          <a:prstGeom prst="rect">
            <a:avLst/>
          </a:prstGeom>
        </p:spPr>
        <p:txBody>
          <a:bodyPr wrap="square">
            <a:spAutoFit/>
          </a:bodyPr>
          <a:lstStyle/>
          <a:p>
            <a:r>
              <a:rPr lang="fr-FR" sz="2400" b="1" dirty="0">
                <a:latin typeface="Arial" panose="020B0604020202020204" pitchFamily="34" charset="0"/>
                <a:cs typeface="Arial" panose="020B0604020202020204" pitchFamily="34" charset="0"/>
              </a:rPr>
              <a:t>SAGESSE ET CONNAISSANCE</a:t>
            </a:r>
          </a:p>
          <a:p>
            <a:pPr algn="just"/>
            <a:r>
              <a:rPr lang="fr-FR" sz="2400" b="1" dirty="0">
                <a:latin typeface="Arial" panose="020B0604020202020204" pitchFamily="34" charset="0"/>
                <a:cs typeface="Arial" panose="020B0604020202020204" pitchFamily="34" charset="0"/>
              </a:rPr>
              <a:t>Forces cognitives qui favorisent l’acquisition et l’usage de la connaissance.</a:t>
            </a:r>
          </a:p>
          <a:p>
            <a:pPr algn="just"/>
            <a:endParaRPr lang="fr-FR" sz="2400" b="1" dirty="0">
              <a:solidFill>
                <a:schemeClr val="bg2"/>
              </a:solidFill>
              <a:latin typeface="Arial" panose="020B0604020202020204" pitchFamily="34" charset="0"/>
              <a:cs typeface="Arial" panose="020B0604020202020204" pitchFamily="34" charset="0"/>
            </a:endParaRPr>
          </a:p>
          <a:p>
            <a:pPr algn="just"/>
            <a:r>
              <a:rPr lang="fr-FR" sz="1600" b="1" dirty="0">
                <a:solidFill>
                  <a:srgbClr val="464646"/>
                </a:solidFill>
                <a:latin typeface="Arial" panose="020B0604020202020204" pitchFamily="34" charset="0"/>
                <a:cs typeface="Arial" panose="020B0604020202020204" pitchFamily="34" charset="0"/>
              </a:rPr>
              <a:t>Créativité :</a:t>
            </a:r>
            <a:r>
              <a:rPr lang="fr-FR" sz="1600" dirty="0">
                <a:solidFill>
                  <a:srgbClr val="464646"/>
                </a:solidFill>
                <a:latin typeface="Arial" panose="020B0604020202020204" pitchFamily="34" charset="0"/>
                <a:cs typeface="Arial" panose="020B0604020202020204" pitchFamily="34" charset="0"/>
              </a:rPr>
              <a:t> Vous trouvez des manières originales et productives de faire les choses. Cela comprend les réalisations artistiques, mais ne s’y limite pas.</a:t>
            </a:r>
          </a:p>
          <a:p>
            <a:pPr algn="just"/>
            <a:r>
              <a:rPr lang="fr-FR" sz="1600" b="1" dirty="0">
                <a:solidFill>
                  <a:srgbClr val="464646"/>
                </a:solidFill>
                <a:latin typeface="Arial" panose="020B0604020202020204" pitchFamily="34" charset="0"/>
                <a:cs typeface="Arial" panose="020B0604020202020204" pitchFamily="34" charset="0"/>
              </a:rPr>
              <a:t>.</a:t>
            </a:r>
            <a:br>
              <a:rPr lang="fr-FR" sz="1600" b="1" dirty="0">
                <a:solidFill>
                  <a:srgbClr val="464646"/>
                </a:solidFill>
                <a:latin typeface="Arial" panose="020B0604020202020204" pitchFamily="34" charset="0"/>
                <a:cs typeface="Arial" panose="020B0604020202020204" pitchFamily="34" charset="0"/>
              </a:rPr>
            </a:br>
            <a:r>
              <a:rPr lang="fr-FR" sz="1600" b="1" dirty="0">
                <a:solidFill>
                  <a:srgbClr val="464646"/>
                </a:solidFill>
                <a:latin typeface="Arial" panose="020B0604020202020204" pitchFamily="34" charset="0"/>
                <a:cs typeface="Arial" panose="020B0604020202020204" pitchFamily="34" charset="0"/>
              </a:rPr>
              <a:t>Curiosité : </a:t>
            </a:r>
            <a:r>
              <a:rPr lang="fr-FR" sz="1600" dirty="0">
                <a:solidFill>
                  <a:srgbClr val="464646"/>
                </a:solidFill>
                <a:latin typeface="Arial" panose="020B0604020202020204" pitchFamily="34" charset="0"/>
                <a:cs typeface="Arial" panose="020B0604020202020204" pitchFamily="34" charset="0"/>
              </a:rPr>
              <a:t>Vous trouvez un intérêt à toute expérience en cours ; s’intéresser à tel ou tel sujet ; explorer et découvrir.</a:t>
            </a:r>
          </a:p>
          <a:p>
            <a:pPr algn="just"/>
            <a:endParaRPr lang="fr-FR" sz="1600" b="1" dirty="0">
              <a:solidFill>
                <a:srgbClr val="464646"/>
              </a:solidFill>
              <a:latin typeface="Arial" panose="020B0604020202020204" pitchFamily="34" charset="0"/>
              <a:cs typeface="Arial" panose="020B0604020202020204" pitchFamily="34" charset="0"/>
            </a:endParaRPr>
          </a:p>
          <a:p>
            <a:pPr algn="just"/>
            <a:r>
              <a:rPr lang="fr-FR" sz="1600" b="1" dirty="0">
                <a:solidFill>
                  <a:srgbClr val="464646"/>
                </a:solidFill>
                <a:latin typeface="Arial" panose="020B0604020202020204" pitchFamily="34" charset="0"/>
                <a:cs typeface="Arial" panose="020B0604020202020204" pitchFamily="34" charset="0"/>
              </a:rPr>
              <a:t>Ouverture d’esprit</a:t>
            </a:r>
            <a:r>
              <a:rPr lang="fr-FR" sz="1600" dirty="0">
                <a:solidFill>
                  <a:srgbClr val="464646"/>
                </a:solidFill>
                <a:latin typeface="Arial" panose="020B0604020202020204" pitchFamily="34" charset="0"/>
                <a:cs typeface="Arial" panose="020B0604020202020204" pitchFamily="34" charset="0"/>
              </a:rPr>
              <a:t> : Vous examinez les choses sous tous les angles ; ne pas tirer de conclusions hâtives ; être capable de changer d’avis à la lumière de nouvelles informations.</a:t>
            </a:r>
          </a:p>
          <a:p>
            <a:pPr algn="just"/>
            <a:br>
              <a:rPr lang="fr-FR" sz="1600" b="1" dirty="0">
                <a:solidFill>
                  <a:srgbClr val="464646"/>
                </a:solidFill>
                <a:latin typeface="Arial" panose="020B0604020202020204" pitchFamily="34" charset="0"/>
                <a:cs typeface="Arial" panose="020B0604020202020204" pitchFamily="34" charset="0"/>
              </a:rPr>
            </a:br>
            <a:r>
              <a:rPr lang="fr-FR" sz="1600" b="1" dirty="0">
                <a:solidFill>
                  <a:srgbClr val="464646"/>
                </a:solidFill>
                <a:latin typeface="Arial" panose="020B0604020202020204" pitchFamily="34" charset="0"/>
                <a:cs typeface="Arial" panose="020B0604020202020204" pitchFamily="34" charset="0"/>
              </a:rPr>
              <a:t>Amour de l’apprentissage</a:t>
            </a:r>
            <a:r>
              <a:rPr lang="fr-FR" sz="1600" dirty="0">
                <a:solidFill>
                  <a:srgbClr val="464646"/>
                </a:solidFill>
                <a:latin typeface="Arial" panose="020B0604020202020204" pitchFamily="34" charset="0"/>
                <a:cs typeface="Arial" panose="020B0604020202020204" pitchFamily="34" charset="0"/>
              </a:rPr>
              <a:t> : Vous cherchez à acquérir de nouvelles compétences et de nouveaux domaines de connaissance (en autodidacte ou non). Cette force est évidemment liée à la curiosité, mais s’en distingue par la tendance à vouloir acquérir systématiquement de nouvelles connaissances.</a:t>
            </a:r>
          </a:p>
          <a:p>
            <a:pPr algn="just"/>
            <a:br>
              <a:rPr lang="fr-FR" sz="1600" b="1" dirty="0">
                <a:solidFill>
                  <a:srgbClr val="464646"/>
                </a:solidFill>
                <a:latin typeface="Arial" panose="020B0604020202020204" pitchFamily="34" charset="0"/>
                <a:cs typeface="Arial" panose="020B0604020202020204" pitchFamily="34" charset="0"/>
              </a:rPr>
            </a:br>
            <a:r>
              <a:rPr lang="fr-FR" sz="1600" b="1" dirty="0">
                <a:solidFill>
                  <a:srgbClr val="464646"/>
                </a:solidFill>
                <a:latin typeface="Arial" panose="020B0604020202020204" pitchFamily="34" charset="0"/>
                <a:cs typeface="Arial" panose="020B0604020202020204" pitchFamily="34" charset="0"/>
              </a:rPr>
              <a:t>Sagesse : </a:t>
            </a:r>
            <a:r>
              <a:rPr lang="fr-FR" sz="1600" dirty="0">
                <a:solidFill>
                  <a:srgbClr val="464646"/>
                </a:solidFill>
                <a:latin typeface="Arial" panose="020B0604020202020204" pitchFamily="34" charset="0"/>
                <a:cs typeface="Arial" panose="020B0604020202020204" pitchFamily="34" charset="0"/>
              </a:rPr>
              <a:t>Vous êtes capable de donner des conseils avisés ; vous  possédez une manière de voir le monde qui est porteuse de sens, tant pour vous que pour les autres.</a:t>
            </a:r>
          </a:p>
          <a:p>
            <a:br>
              <a:rPr lang="fr-FR" sz="1600" dirty="0">
                <a:latin typeface="Arial" panose="020B0604020202020204" pitchFamily="34" charset="0"/>
                <a:cs typeface="Arial" panose="020B0604020202020204" pitchFamily="34" charset="0"/>
              </a:rPr>
            </a:br>
            <a:endParaRPr lang="fr-FR" sz="1600"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D30F7C8-20AB-6747-8757-340F9106C3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70519" y="107319"/>
            <a:ext cx="1496060" cy="757555"/>
          </a:xfrm>
          <a:prstGeom prst="rect">
            <a:avLst/>
          </a:prstGeom>
          <a:noFill/>
          <a:ln>
            <a:noFill/>
          </a:ln>
        </p:spPr>
      </p:pic>
      <p:pic>
        <p:nvPicPr>
          <p:cNvPr id="4" name="Image 3">
            <a:extLst>
              <a:ext uri="{FF2B5EF4-FFF2-40B4-BE49-F238E27FC236}">
                <a16:creationId xmlns:a16="http://schemas.microsoft.com/office/drawing/2014/main" id="{D2E77215-090C-6944-B38A-09E4D854D374}"/>
              </a:ext>
            </a:extLst>
          </p:cNvPr>
          <p:cNvPicPr>
            <a:picLocks noChangeAspect="1"/>
          </p:cNvPicPr>
          <p:nvPr/>
        </p:nvPicPr>
        <p:blipFill>
          <a:blip r:embed="rId3"/>
          <a:stretch>
            <a:fillRect/>
          </a:stretch>
        </p:blipFill>
        <p:spPr>
          <a:xfrm>
            <a:off x="5076056" y="69204"/>
            <a:ext cx="1905000" cy="1066800"/>
          </a:xfrm>
          <a:prstGeom prst="rect">
            <a:avLst/>
          </a:prstGeom>
        </p:spPr>
      </p:pic>
    </p:spTree>
    <p:extLst>
      <p:ext uri="{BB962C8B-B14F-4D97-AF65-F5344CB8AC3E}">
        <p14:creationId xmlns:p14="http://schemas.microsoft.com/office/powerpoint/2010/main" val="184592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0EE52-52FA-E84E-B054-71E16A140178}"/>
              </a:ext>
            </a:extLst>
          </p:cNvPr>
          <p:cNvSpPr/>
          <p:nvPr/>
        </p:nvSpPr>
        <p:spPr>
          <a:xfrm>
            <a:off x="217525" y="809838"/>
            <a:ext cx="8708950" cy="6771084"/>
          </a:xfrm>
          <a:prstGeom prst="rect">
            <a:avLst/>
          </a:prstGeom>
        </p:spPr>
        <p:txBody>
          <a:bodyPr wrap="square">
            <a:spAutoFit/>
          </a:bodyPr>
          <a:lstStyle/>
          <a:p>
            <a:r>
              <a:rPr lang="fr-FR" sz="2400" b="1" dirty="0">
                <a:solidFill>
                  <a:srgbClr val="555555"/>
                </a:solidFill>
                <a:latin typeface="Arial" panose="020B0604020202020204" pitchFamily="34" charset="0"/>
              </a:rPr>
              <a:t>COURAGE </a:t>
            </a:r>
            <a:br>
              <a:rPr lang="fr-FR" sz="2400" b="1" dirty="0">
                <a:solidFill>
                  <a:srgbClr val="555555"/>
                </a:solidFill>
                <a:latin typeface="Arial" panose="020B0604020202020204" pitchFamily="34" charset="0"/>
              </a:rPr>
            </a:br>
            <a:r>
              <a:rPr lang="fr-FR" sz="2400" b="1" dirty="0">
                <a:solidFill>
                  <a:srgbClr val="555555"/>
                </a:solidFill>
                <a:latin typeface="Arial" panose="020B0604020202020204" pitchFamily="34" charset="0"/>
              </a:rPr>
              <a:t>Forces émotionnelles qui impliquent l’exercice de la volonté afin d'atteindre les buts que l’on s’est fixés, malgré les obstacles externes ou internes.</a:t>
            </a:r>
            <a:br>
              <a:rPr lang="fr-FR" dirty="0"/>
            </a:br>
            <a:br>
              <a:rPr lang="fr-FR" dirty="0"/>
            </a:br>
            <a:r>
              <a:rPr lang="fr-FR" sz="1600" b="1" dirty="0">
                <a:solidFill>
                  <a:srgbClr val="555555"/>
                </a:solidFill>
                <a:latin typeface="Arial" panose="020B0604020202020204" pitchFamily="34" charset="0"/>
              </a:rPr>
              <a:t>Courage et vaillance :</a:t>
            </a:r>
            <a:r>
              <a:rPr lang="fr-FR" sz="1600" dirty="0">
                <a:solidFill>
                  <a:srgbClr val="555555"/>
                </a:solidFill>
                <a:latin typeface="Arial" panose="020B0604020202020204" pitchFamily="34" charset="0"/>
              </a:rPr>
              <a:t>Vous êtes une personne courageuse qui ne recule pas devant la menace, les défis, les difficultés ou la douleur. Vous prenez la parole en faveur de ce qui est juste même s’il y a de la résistance. Vous agissez selon vos convictions. </a:t>
            </a:r>
            <a:br>
              <a:rPr lang="fr-FR" sz="1600" dirty="0"/>
            </a:br>
            <a:endParaRPr lang="fr-FR" sz="1600" dirty="0"/>
          </a:p>
          <a:p>
            <a:r>
              <a:rPr lang="fr-FR" sz="1600" b="1" dirty="0">
                <a:solidFill>
                  <a:srgbClr val="555555"/>
                </a:solidFill>
                <a:latin typeface="Arial" panose="020B0604020202020204" pitchFamily="34" charset="0"/>
              </a:rPr>
              <a:t>Assiduité, application, et persévérance : </a:t>
            </a:r>
            <a:r>
              <a:rPr lang="fr-FR" sz="1600" dirty="0">
                <a:solidFill>
                  <a:srgbClr val="555555"/>
                </a:solidFill>
                <a:latin typeface="Arial" panose="020B0604020202020204" pitchFamily="34" charset="0"/>
              </a:rPr>
              <a:t>Vous travaillez dur pour terminer ce que vous commencez. Quelque soit le projet, vous « abattez le travail » dans les plus brefs délais. Vous ne vous laissez pas distraire lorsque vous travaillez, et vous tirez de la satisfaction de l’accomplissement des tâches.</a:t>
            </a:r>
            <a:br>
              <a:rPr lang="fr-FR" sz="1600" dirty="0"/>
            </a:br>
            <a:endParaRPr lang="fr-FR" sz="1600" dirty="0"/>
          </a:p>
          <a:p>
            <a:r>
              <a:rPr lang="fr-FR" sz="1600" b="1" dirty="0">
                <a:solidFill>
                  <a:srgbClr val="555555"/>
                </a:solidFill>
                <a:latin typeface="Arial" panose="020B0604020202020204" pitchFamily="34" charset="0"/>
              </a:rPr>
              <a:t>Honnêteté, intégrité, et sincérité : </a:t>
            </a:r>
            <a:r>
              <a:rPr lang="fr-FR" sz="1600" dirty="0">
                <a:solidFill>
                  <a:srgbClr val="555555"/>
                </a:solidFill>
                <a:latin typeface="Arial" panose="020B0604020202020204" pitchFamily="34" charset="0"/>
              </a:rPr>
              <a:t>Vous êtes quelqu’un d’honnête, non seulement vous dites la vérité, mais vous vivez votre vie d’une façon sincère et authentique. Vous savez garder les pieds sur terre, et cela sans prétention ; vous êtes quelqu’un de « vrai ».</a:t>
            </a:r>
            <a:br>
              <a:rPr lang="fr-FR" sz="1600" dirty="0"/>
            </a:br>
            <a:endParaRPr lang="fr-FR" sz="1600" dirty="0"/>
          </a:p>
          <a:p>
            <a:r>
              <a:rPr lang="fr-FR" sz="1600" b="1" dirty="0">
                <a:solidFill>
                  <a:srgbClr val="555555"/>
                </a:solidFill>
                <a:latin typeface="Arial" panose="020B0604020202020204" pitchFamily="34" charset="0"/>
              </a:rPr>
              <a:t>Joie de vivre, enthousiasme, vigueur et énergie : </a:t>
            </a:r>
            <a:r>
              <a:rPr lang="fr-FR" sz="1600" dirty="0">
                <a:solidFill>
                  <a:srgbClr val="555555"/>
                </a:solidFill>
                <a:latin typeface="Arial" panose="020B0604020202020204" pitchFamily="34" charset="0"/>
              </a:rPr>
              <a:t>Quelque soit la tâche qui vous est confiée, vous l’abordez avec passion et énergie. Vous ne faites pas les choses à moitié et vous ne faites rien sans enthousiasme. Pour vous, la vie est une aventure.</a:t>
            </a:r>
            <a:br>
              <a:rPr lang="fr-FR" sz="1600" dirty="0"/>
            </a:br>
            <a:br>
              <a:rPr lang="fr-FR" sz="1600" dirty="0"/>
            </a:br>
            <a:br>
              <a:rPr lang="fr-FR" sz="1600" dirty="0"/>
            </a:br>
            <a:br>
              <a:rPr lang="fr-FR" sz="1600" dirty="0"/>
            </a:br>
            <a:endParaRPr lang="fr-FR" sz="1600" dirty="0"/>
          </a:p>
        </p:txBody>
      </p:sp>
      <p:pic>
        <p:nvPicPr>
          <p:cNvPr id="3" name="Image 2">
            <a:extLst>
              <a:ext uri="{FF2B5EF4-FFF2-40B4-BE49-F238E27FC236}">
                <a16:creationId xmlns:a16="http://schemas.microsoft.com/office/drawing/2014/main" id="{BE2FC118-6DB3-0448-BF2A-40A8785226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98509" y="33129"/>
            <a:ext cx="1496060" cy="757555"/>
          </a:xfrm>
          <a:prstGeom prst="rect">
            <a:avLst/>
          </a:prstGeom>
          <a:noFill/>
          <a:ln>
            <a:noFill/>
          </a:ln>
        </p:spPr>
      </p:pic>
      <p:pic>
        <p:nvPicPr>
          <p:cNvPr id="4" name="Image 3">
            <a:extLst>
              <a:ext uri="{FF2B5EF4-FFF2-40B4-BE49-F238E27FC236}">
                <a16:creationId xmlns:a16="http://schemas.microsoft.com/office/drawing/2014/main" id="{B5B2C127-9A6A-CC41-964F-4FCB9581286A}"/>
              </a:ext>
            </a:extLst>
          </p:cNvPr>
          <p:cNvPicPr>
            <a:picLocks noChangeAspect="1"/>
          </p:cNvPicPr>
          <p:nvPr/>
        </p:nvPicPr>
        <p:blipFill>
          <a:blip r:embed="rId3"/>
          <a:stretch>
            <a:fillRect/>
          </a:stretch>
        </p:blipFill>
        <p:spPr>
          <a:xfrm>
            <a:off x="5148064" y="0"/>
            <a:ext cx="1816100" cy="1117600"/>
          </a:xfrm>
          <a:prstGeom prst="rect">
            <a:avLst/>
          </a:prstGeom>
        </p:spPr>
      </p:pic>
    </p:spTree>
    <p:extLst>
      <p:ext uri="{BB962C8B-B14F-4D97-AF65-F5344CB8AC3E}">
        <p14:creationId xmlns:p14="http://schemas.microsoft.com/office/powerpoint/2010/main" val="112352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5DD741-271F-D842-A6E1-F3EBBBF75ACF}"/>
              </a:ext>
            </a:extLst>
          </p:cNvPr>
          <p:cNvSpPr/>
          <p:nvPr/>
        </p:nvSpPr>
        <p:spPr>
          <a:xfrm>
            <a:off x="313899" y="1"/>
            <a:ext cx="8461611" cy="6124754"/>
          </a:xfrm>
          <a:prstGeom prst="rect">
            <a:avLst/>
          </a:prstGeom>
        </p:spPr>
        <p:txBody>
          <a:bodyPr wrap="square">
            <a:spAutoFit/>
          </a:bodyPr>
          <a:lstStyle/>
          <a:p>
            <a:br>
              <a:rPr lang="fr-FR" sz="2400" dirty="0"/>
            </a:br>
            <a:br>
              <a:rPr lang="fr-FR" sz="2400" dirty="0"/>
            </a:br>
            <a:r>
              <a:rPr lang="fr-FR" sz="2400" b="1" dirty="0">
                <a:solidFill>
                  <a:srgbClr val="555555"/>
                </a:solidFill>
                <a:latin typeface="Arial" panose="020B0604020202020204" pitchFamily="34" charset="0"/>
              </a:rPr>
              <a:t>HUMANITE </a:t>
            </a:r>
            <a:br>
              <a:rPr lang="fr-FR" sz="2400" b="1" dirty="0">
                <a:solidFill>
                  <a:srgbClr val="555555"/>
                </a:solidFill>
                <a:latin typeface="Arial" panose="020B0604020202020204" pitchFamily="34" charset="0"/>
              </a:rPr>
            </a:br>
            <a:r>
              <a:rPr lang="fr-FR" sz="2400" b="1" dirty="0">
                <a:solidFill>
                  <a:srgbClr val="555555"/>
                </a:solidFill>
                <a:latin typeface="Arial" panose="020B0604020202020204" pitchFamily="34" charset="0"/>
              </a:rPr>
              <a:t>Forces interpersonnelles qui impliquent de soucier des autres et d'en faire des amis.</a:t>
            </a:r>
            <a:br>
              <a:rPr lang="fr-FR" sz="1600" dirty="0"/>
            </a:br>
            <a:br>
              <a:rPr lang="fr-FR" sz="1600" dirty="0"/>
            </a:br>
            <a:r>
              <a:rPr lang="fr-FR" sz="1600" b="1" dirty="0">
                <a:solidFill>
                  <a:srgbClr val="555555"/>
                </a:solidFill>
                <a:latin typeface="Arial" panose="020B0604020202020204" pitchFamily="34" charset="0"/>
              </a:rPr>
              <a:t>Capacité d’aimer et d’être aimé(e)</a:t>
            </a:r>
            <a:br>
              <a:rPr lang="fr-FR" sz="1600" dirty="0"/>
            </a:br>
            <a:r>
              <a:rPr lang="fr-FR" sz="1600" dirty="0">
                <a:solidFill>
                  <a:srgbClr val="555555"/>
                </a:solidFill>
                <a:latin typeface="Arial" panose="020B0604020202020204" pitchFamily="34" charset="0"/>
              </a:rPr>
              <a:t>Vous accorder de l’importance aux relations intimes avec les autres, en particulier celles dans lesquelles la confiance et l’attention sont réciproques. Les personnes desquelles vous vous sentez les plus proches sont celles qui se sentent proches de vous.</a:t>
            </a:r>
            <a:br>
              <a:rPr lang="fr-FR" sz="1600" dirty="0"/>
            </a:br>
            <a:br>
              <a:rPr lang="fr-FR" sz="1600" dirty="0"/>
            </a:br>
            <a:r>
              <a:rPr lang="fr-FR" sz="1600" b="1" dirty="0">
                <a:solidFill>
                  <a:srgbClr val="555555"/>
                </a:solidFill>
                <a:latin typeface="Arial" panose="020B0604020202020204" pitchFamily="34" charset="0"/>
              </a:rPr>
              <a:t>Gentillesse et générosité</a:t>
            </a:r>
            <a:r>
              <a:rPr lang="fr-FR" sz="1600" dirty="0">
                <a:solidFill>
                  <a:srgbClr val="555555"/>
                </a:solidFill>
                <a:latin typeface="Arial" panose="020B0604020202020204" pitchFamily="34" charset="0"/>
              </a:rPr>
              <a:t> Vous êtes bon et généreux envers les autres, et vous n’êtes jamais trop occupé pour rendre un service. Vous aimez faire des bonnes actions pour les gens, même lorsque vous ne les connaissez pas bien. </a:t>
            </a:r>
            <a:br>
              <a:rPr lang="fr-FR" sz="1600" dirty="0"/>
            </a:br>
            <a:br>
              <a:rPr lang="fr-FR" sz="1600" dirty="0"/>
            </a:br>
            <a:r>
              <a:rPr lang="fr-FR" sz="1600" b="1" dirty="0">
                <a:solidFill>
                  <a:srgbClr val="555555"/>
                </a:solidFill>
                <a:latin typeface="Arial" panose="020B0604020202020204" pitchFamily="34" charset="0"/>
              </a:rPr>
              <a:t>Intelligence sociale</a:t>
            </a:r>
            <a:br>
              <a:rPr lang="fr-FR" sz="1600" dirty="0"/>
            </a:br>
            <a:r>
              <a:rPr lang="fr-FR" sz="1600" dirty="0">
                <a:solidFill>
                  <a:srgbClr val="555555"/>
                </a:solidFill>
                <a:latin typeface="Arial" panose="020B0604020202020204" pitchFamily="34" charset="0"/>
              </a:rPr>
              <a:t>Vous êtes conscient des sentiments des autres et de ce qui les motive, vous savez comment vous insérer dans différents cadres sociaux, et vous savez comment mettre les autres à leur aise. </a:t>
            </a:r>
            <a:br>
              <a:rPr lang="fr-FR" sz="1600" dirty="0"/>
            </a:br>
            <a:br>
              <a:rPr lang="fr-FR" sz="1600" dirty="0"/>
            </a:br>
            <a:br>
              <a:rPr lang="fr-FR" sz="1600" dirty="0"/>
            </a:br>
            <a:endParaRPr lang="fr-FR" sz="1600" dirty="0"/>
          </a:p>
        </p:txBody>
      </p:sp>
      <p:pic>
        <p:nvPicPr>
          <p:cNvPr id="3" name="Image 2">
            <a:extLst>
              <a:ext uri="{FF2B5EF4-FFF2-40B4-BE49-F238E27FC236}">
                <a16:creationId xmlns:a16="http://schemas.microsoft.com/office/drawing/2014/main" id="{A52953F9-1A27-0440-A02E-04D2BB8C84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8123" y="189382"/>
            <a:ext cx="1496060" cy="757555"/>
          </a:xfrm>
          <a:prstGeom prst="rect">
            <a:avLst/>
          </a:prstGeom>
          <a:noFill/>
          <a:ln>
            <a:noFill/>
          </a:ln>
        </p:spPr>
      </p:pic>
      <p:pic>
        <p:nvPicPr>
          <p:cNvPr id="4" name="Image 3">
            <a:extLst>
              <a:ext uri="{FF2B5EF4-FFF2-40B4-BE49-F238E27FC236}">
                <a16:creationId xmlns:a16="http://schemas.microsoft.com/office/drawing/2014/main" id="{3BF77951-6EE5-1C44-B047-D5C91CF8CB69}"/>
              </a:ext>
            </a:extLst>
          </p:cNvPr>
          <p:cNvPicPr>
            <a:picLocks noChangeAspect="1"/>
          </p:cNvPicPr>
          <p:nvPr/>
        </p:nvPicPr>
        <p:blipFill>
          <a:blip r:embed="rId3"/>
          <a:stretch>
            <a:fillRect/>
          </a:stretch>
        </p:blipFill>
        <p:spPr>
          <a:xfrm>
            <a:off x="7060119" y="5163533"/>
            <a:ext cx="1505085" cy="1505085"/>
          </a:xfrm>
          <a:prstGeom prst="rect">
            <a:avLst/>
          </a:prstGeom>
        </p:spPr>
      </p:pic>
    </p:spTree>
    <p:extLst>
      <p:ext uri="{BB962C8B-B14F-4D97-AF65-F5344CB8AC3E}">
        <p14:creationId xmlns:p14="http://schemas.microsoft.com/office/powerpoint/2010/main" val="3712116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82AE2-595B-D743-947A-6B58CAE8555C}"/>
              </a:ext>
            </a:extLst>
          </p:cNvPr>
          <p:cNvSpPr/>
          <p:nvPr/>
        </p:nvSpPr>
        <p:spPr>
          <a:xfrm>
            <a:off x="341194" y="709684"/>
            <a:ext cx="8529851" cy="5786199"/>
          </a:xfrm>
          <a:prstGeom prst="rect">
            <a:avLst/>
          </a:prstGeom>
        </p:spPr>
        <p:txBody>
          <a:bodyPr wrap="square">
            <a:spAutoFit/>
          </a:bodyPr>
          <a:lstStyle/>
          <a:p>
            <a:br>
              <a:rPr lang="fr-FR" sz="2400" dirty="0"/>
            </a:br>
            <a:r>
              <a:rPr lang="fr-FR" sz="2400" b="1" dirty="0">
                <a:solidFill>
                  <a:srgbClr val="555555"/>
                </a:solidFill>
                <a:latin typeface="Arial" panose="020B0604020202020204" pitchFamily="34" charset="0"/>
              </a:rPr>
              <a:t>JUSTICE </a:t>
            </a:r>
            <a:br>
              <a:rPr lang="fr-FR" sz="2400" b="1" dirty="0">
                <a:solidFill>
                  <a:srgbClr val="555555"/>
                </a:solidFill>
                <a:latin typeface="Arial" panose="020B0604020202020204" pitchFamily="34" charset="0"/>
              </a:rPr>
            </a:br>
            <a:r>
              <a:rPr lang="fr-FR" sz="2400" b="1" dirty="0">
                <a:solidFill>
                  <a:srgbClr val="555555"/>
                </a:solidFill>
                <a:latin typeface="Arial" panose="020B0604020202020204" pitchFamily="34" charset="0"/>
              </a:rPr>
              <a:t>Forces qui sont à la base d’une vie sociale harmonieuse, qui sous-tendent une vie communautaire saine.</a:t>
            </a:r>
          </a:p>
          <a:p>
            <a:br>
              <a:rPr lang="fr-FR" dirty="0"/>
            </a:br>
            <a:br>
              <a:rPr lang="fr-FR" sz="1600" dirty="0"/>
            </a:br>
            <a:r>
              <a:rPr lang="fr-FR" sz="1600" b="1" dirty="0">
                <a:solidFill>
                  <a:srgbClr val="555555"/>
                </a:solidFill>
                <a:latin typeface="Arial" panose="020B0604020202020204" pitchFamily="34" charset="0"/>
              </a:rPr>
              <a:t>Citoyenneté, travail d’équipe et fidélité </a:t>
            </a:r>
            <a:br>
              <a:rPr lang="fr-FR" sz="1600" dirty="0"/>
            </a:br>
            <a:r>
              <a:rPr lang="fr-FR" sz="1600" dirty="0">
                <a:solidFill>
                  <a:srgbClr val="555555"/>
                </a:solidFill>
                <a:latin typeface="Arial" panose="020B0604020202020204" pitchFamily="34" charset="0"/>
              </a:rPr>
              <a:t>Vous exceller en tant que membre d’un groupe. Vous êtes un camarade fidèle et dédié, vous faites toujours votre part du travail et travaillez dur pour le succès du groupe.</a:t>
            </a:r>
            <a:br>
              <a:rPr lang="fr-FR" sz="1600" dirty="0"/>
            </a:br>
            <a:r>
              <a:rPr lang="fr-FR" sz="1600" dirty="0">
                <a:solidFill>
                  <a:srgbClr val="555555"/>
                </a:solidFill>
                <a:latin typeface="Arial" panose="020B0604020202020204" pitchFamily="34" charset="0"/>
              </a:rPr>
              <a:t>  </a:t>
            </a:r>
            <a:br>
              <a:rPr lang="fr-FR" sz="1600" dirty="0"/>
            </a:br>
            <a:r>
              <a:rPr lang="fr-FR" sz="1600" b="1" dirty="0">
                <a:solidFill>
                  <a:srgbClr val="555555"/>
                </a:solidFill>
                <a:latin typeface="Arial" panose="020B0604020202020204" pitchFamily="34" charset="0"/>
              </a:rPr>
              <a:t>Impartialité, équité , et justice</a:t>
            </a:r>
            <a:br>
              <a:rPr lang="fr-FR" sz="1600" dirty="0"/>
            </a:br>
            <a:r>
              <a:rPr lang="fr-FR" sz="1600" dirty="0">
                <a:solidFill>
                  <a:srgbClr val="555555"/>
                </a:solidFill>
                <a:latin typeface="Arial" panose="020B0604020202020204" pitchFamily="34" charset="0"/>
              </a:rPr>
              <a:t>Traité les gens équitablement est l’un de vos principes permanents. Vous ne laissez pas vos sentiments personnels influencer vos décisions à propos des autres, vous donnez à chacun sa chance. </a:t>
            </a:r>
            <a:br>
              <a:rPr lang="fr-FR" sz="1600" dirty="0"/>
            </a:br>
            <a:br>
              <a:rPr lang="fr-FR" sz="1600" dirty="0"/>
            </a:br>
            <a:r>
              <a:rPr lang="fr-FR" sz="1600" b="1" dirty="0">
                <a:solidFill>
                  <a:srgbClr val="555555"/>
                </a:solidFill>
                <a:latin typeface="Arial" panose="020B0604020202020204" pitchFamily="34" charset="0"/>
              </a:rPr>
              <a:t>Leadership (capacité à diriger)</a:t>
            </a:r>
            <a:br>
              <a:rPr lang="fr-FR" sz="1600" dirty="0"/>
            </a:br>
            <a:r>
              <a:rPr lang="fr-FR" sz="1600" dirty="0">
                <a:solidFill>
                  <a:srgbClr val="555555"/>
                </a:solidFill>
                <a:latin typeface="Arial" panose="020B0604020202020204" pitchFamily="34" charset="0"/>
              </a:rPr>
              <a:t>Vous excellez lorsqu’il s’agit de diriger : encourager un groupe à faire ce qu’il a à faire et maintenir l’harmonie au sein de ce groupe en faisant en sorte que chacun se sente inclus. Vous êtes doué pour organiser des activités et veiller à leur bon déroulement.</a:t>
            </a:r>
            <a:br>
              <a:rPr lang="fr-FR" sz="1600" dirty="0"/>
            </a:br>
            <a:br>
              <a:rPr lang="fr-FR" sz="1600" dirty="0"/>
            </a:br>
            <a:endParaRPr lang="fr-FR" sz="1600" dirty="0"/>
          </a:p>
        </p:txBody>
      </p:sp>
      <p:pic>
        <p:nvPicPr>
          <p:cNvPr id="3" name="Image 2">
            <a:extLst>
              <a:ext uri="{FF2B5EF4-FFF2-40B4-BE49-F238E27FC236}">
                <a16:creationId xmlns:a16="http://schemas.microsoft.com/office/drawing/2014/main" id="{A33AD638-628B-E241-9D4D-FBF0A0D59F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88493" y="321893"/>
            <a:ext cx="1496060" cy="757555"/>
          </a:xfrm>
          <a:prstGeom prst="rect">
            <a:avLst/>
          </a:prstGeom>
          <a:noFill/>
          <a:ln>
            <a:noFill/>
          </a:ln>
        </p:spPr>
      </p:pic>
      <p:pic>
        <p:nvPicPr>
          <p:cNvPr id="4" name="Image 3">
            <a:extLst>
              <a:ext uri="{FF2B5EF4-FFF2-40B4-BE49-F238E27FC236}">
                <a16:creationId xmlns:a16="http://schemas.microsoft.com/office/drawing/2014/main" id="{CB28D347-09FA-EA4D-810B-B1962C85D3FD}"/>
              </a:ext>
            </a:extLst>
          </p:cNvPr>
          <p:cNvPicPr>
            <a:picLocks noChangeAspect="1"/>
          </p:cNvPicPr>
          <p:nvPr/>
        </p:nvPicPr>
        <p:blipFill>
          <a:blip r:embed="rId3"/>
          <a:stretch>
            <a:fillRect/>
          </a:stretch>
        </p:blipFill>
        <p:spPr>
          <a:xfrm>
            <a:off x="5220072" y="87384"/>
            <a:ext cx="1625600" cy="1244600"/>
          </a:xfrm>
          <a:prstGeom prst="rect">
            <a:avLst/>
          </a:prstGeom>
        </p:spPr>
      </p:pic>
    </p:spTree>
    <p:extLst>
      <p:ext uri="{BB962C8B-B14F-4D97-AF65-F5344CB8AC3E}">
        <p14:creationId xmlns:p14="http://schemas.microsoft.com/office/powerpoint/2010/main" val="384750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0F98A-9D83-6A4D-986A-867C7C089989}"/>
              </a:ext>
            </a:extLst>
          </p:cNvPr>
          <p:cNvSpPr/>
          <p:nvPr/>
        </p:nvSpPr>
        <p:spPr>
          <a:xfrm>
            <a:off x="218364" y="591456"/>
            <a:ext cx="8517074" cy="6801862"/>
          </a:xfrm>
          <a:prstGeom prst="rect">
            <a:avLst/>
          </a:prstGeom>
        </p:spPr>
        <p:txBody>
          <a:bodyPr wrap="square">
            <a:spAutoFit/>
          </a:bodyPr>
          <a:lstStyle/>
          <a:p>
            <a:br>
              <a:rPr lang="fr-FR" sz="2400" dirty="0"/>
            </a:br>
            <a:r>
              <a:rPr lang="fr-FR" sz="2400" b="1" dirty="0">
                <a:solidFill>
                  <a:srgbClr val="555555"/>
                </a:solidFill>
                <a:latin typeface="Arial" panose="020B0604020202020204" pitchFamily="34" charset="0"/>
              </a:rPr>
              <a:t>TEMPERANCE - MODERATION</a:t>
            </a:r>
            <a:br>
              <a:rPr lang="fr-FR" sz="2400" b="1" dirty="0">
                <a:solidFill>
                  <a:srgbClr val="555555"/>
                </a:solidFill>
                <a:latin typeface="Arial" panose="020B0604020202020204" pitchFamily="34" charset="0"/>
              </a:rPr>
            </a:br>
            <a:r>
              <a:rPr lang="fr-FR" sz="2400" b="1" dirty="0">
                <a:solidFill>
                  <a:srgbClr val="555555"/>
                </a:solidFill>
                <a:latin typeface="Arial" panose="020B0604020202020204" pitchFamily="34" charset="0"/>
              </a:rPr>
              <a:t>Forces qui protègent contre les excès.</a:t>
            </a:r>
            <a:br>
              <a:rPr lang="fr-FR" sz="2400" dirty="0"/>
            </a:br>
            <a:br>
              <a:rPr lang="fr-FR" dirty="0"/>
            </a:br>
            <a:br>
              <a:rPr lang="fr-FR" dirty="0"/>
            </a:br>
            <a:r>
              <a:rPr lang="fr-FR" sz="1600" b="1" dirty="0">
                <a:solidFill>
                  <a:srgbClr val="555555"/>
                </a:solidFill>
                <a:latin typeface="Arial" panose="020B0604020202020204" pitchFamily="34" charset="0"/>
              </a:rPr>
              <a:t>Le Pardon</a:t>
            </a:r>
            <a:br>
              <a:rPr lang="fr-FR" sz="1600" dirty="0"/>
            </a:br>
            <a:r>
              <a:rPr lang="fr-FR" sz="1600" dirty="0">
                <a:solidFill>
                  <a:srgbClr val="555555"/>
                </a:solidFill>
                <a:latin typeface="Arial" panose="020B0604020202020204" pitchFamily="34" charset="0"/>
              </a:rPr>
              <a:t>Vous pardonnez à ceux qui vous ont fait du tort. Vous donnez toujours une seconde chance aux gens. Votre principe directeur est le pardon et non la vengeance.</a:t>
            </a:r>
            <a:br>
              <a:rPr lang="fr-FR" sz="1600" dirty="0"/>
            </a:br>
            <a:br>
              <a:rPr lang="fr-FR" sz="1600" dirty="0"/>
            </a:br>
            <a:r>
              <a:rPr lang="fr-FR" sz="1600" b="1" dirty="0">
                <a:solidFill>
                  <a:srgbClr val="555555"/>
                </a:solidFill>
                <a:latin typeface="Arial" panose="020B0604020202020204" pitchFamily="34" charset="0"/>
              </a:rPr>
              <a:t>Modestie et humilité</a:t>
            </a:r>
            <a:br>
              <a:rPr lang="fr-FR" sz="1600" dirty="0"/>
            </a:br>
            <a:r>
              <a:rPr lang="fr-FR" sz="1600" dirty="0">
                <a:solidFill>
                  <a:srgbClr val="555555"/>
                </a:solidFill>
                <a:latin typeface="Arial" panose="020B0604020202020204" pitchFamily="34" charset="0"/>
              </a:rPr>
              <a:t>Vous ne cherchez pas à être sur le devant de la scène et vous préférez laisser vos actes parler d’eux-mêmes. Vous ne vous considérez pas comme étant quelqu’un de spécial et les autres reconnaissent et ont de l’estime pour votre modestie.</a:t>
            </a:r>
            <a:br>
              <a:rPr lang="fr-FR" sz="1600" dirty="0"/>
            </a:br>
            <a:br>
              <a:rPr lang="fr-FR" sz="1600" dirty="0"/>
            </a:br>
            <a:r>
              <a:rPr lang="fr-FR" sz="1600" b="1" dirty="0">
                <a:solidFill>
                  <a:srgbClr val="555555"/>
                </a:solidFill>
                <a:latin typeface="Arial" panose="020B0604020202020204" pitchFamily="34" charset="0"/>
              </a:rPr>
              <a:t>Précaution, prudence, et discrétion</a:t>
            </a:r>
            <a:br>
              <a:rPr lang="fr-FR" sz="1600" dirty="0"/>
            </a:br>
            <a:r>
              <a:rPr lang="fr-FR" sz="1600" dirty="0">
                <a:solidFill>
                  <a:srgbClr val="555555"/>
                </a:solidFill>
                <a:latin typeface="Arial" panose="020B0604020202020204" pitchFamily="34" charset="0"/>
              </a:rPr>
              <a:t>Vous êtes quelqu’un de prudent, et vos choix sont par conséquence des choix prudents. Vous ne faites ni ne dites des choses que vous risqueriez de regretter par la suite.</a:t>
            </a:r>
            <a:br>
              <a:rPr lang="fr-FR" sz="1600" dirty="0"/>
            </a:br>
            <a:br>
              <a:rPr lang="fr-FR" sz="1600" dirty="0"/>
            </a:br>
            <a:r>
              <a:rPr lang="fr-FR" sz="1600" b="1" dirty="0">
                <a:solidFill>
                  <a:srgbClr val="555555"/>
                </a:solidFill>
                <a:latin typeface="Arial" panose="020B0604020202020204" pitchFamily="34" charset="0"/>
              </a:rPr>
              <a:t>Maîtrise de soi et autorégulation</a:t>
            </a:r>
            <a:br>
              <a:rPr lang="fr-FR" sz="1600" dirty="0"/>
            </a:br>
            <a:r>
              <a:rPr lang="fr-FR" sz="1600" dirty="0">
                <a:solidFill>
                  <a:srgbClr val="555555"/>
                </a:solidFill>
                <a:latin typeface="Arial" panose="020B0604020202020204" pitchFamily="34" charset="0"/>
              </a:rPr>
              <a:t>Vous maîtrisez consciemment ce que vous ressentez et ce que vous faites. Vous êtes discipliné. C’est vous qui contrôlez vos appétits et vos émotions, et pas l’inverse. </a:t>
            </a:r>
            <a:br>
              <a:rPr lang="fr-FR" sz="1600" dirty="0"/>
            </a:br>
            <a:br>
              <a:rPr lang="fr-FR" dirty="0"/>
            </a:br>
            <a:br>
              <a:rPr lang="fr-FR" dirty="0"/>
            </a:br>
            <a:br>
              <a:rPr lang="fr-FR" dirty="0"/>
            </a:br>
            <a:endParaRPr lang="fr-FR" dirty="0"/>
          </a:p>
        </p:txBody>
      </p:sp>
      <p:pic>
        <p:nvPicPr>
          <p:cNvPr id="3" name="Image 2">
            <a:extLst>
              <a:ext uri="{FF2B5EF4-FFF2-40B4-BE49-F238E27FC236}">
                <a16:creationId xmlns:a16="http://schemas.microsoft.com/office/drawing/2014/main" id="{C1A7B5FD-75B2-D047-96FB-DD707C2E0E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29576" y="293323"/>
            <a:ext cx="1496060" cy="757555"/>
          </a:xfrm>
          <a:prstGeom prst="rect">
            <a:avLst/>
          </a:prstGeom>
          <a:noFill/>
          <a:ln>
            <a:noFill/>
          </a:ln>
        </p:spPr>
      </p:pic>
      <p:pic>
        <p:nvPicPr>
          <p:cNvPr id="4" name="Image 3">
            <a:extLst>
              <a:ext uri="{FF2B5EF4-FFF2-40B4-BE49-F238E27FC236}">
                <a16:creationId xmlns:a16="http://schemas.microsoft.com/office/drawing/2014/main" id="{B27119CF-F6DC-0842-B307-8750D2796E1B}"/>
              </a:ext>
            </a:extLst>
          </p:cNvPr>
          <p:cNvPicPr>
            <a:picLocks noChangeAspect="1"/>
          </p:cNvPicPr>
          <p:nvPr/>
        </p:nvPicPr>
        <p:blipFill>
          <a:blip r:embed="rId3"/>
          <a:stretch>
            <a:fillRect/>
          </a:stretch>
        </p:blipFill>
        <p:spPr>
          <a:xfrm>
            <a:off x="6032878" y="212678"/>
            <a:ext cx="1206500" cy="1676400"/>
          </a:xfrm>
          <a:prstGeom prst="rect">
            <a:avLst/>
          </a:prstGeom>
        </p:spPr>
      </p:pic>
    </p:spTree>
    <p:extLst>
      <p:ext uri="{BB962C8B-B14F-4D97-AF65-F5344CB8AC3E}">
        <p14:creationId xmlns:p14="http://schemas.microsoft.com/office/powerpoint/2010/main" val="3978249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DDF00-77B9-0844-AF5C-B7702BFFC8B1}"/>
              </a:ext>
            </a:extLst>
          </p:cNvPr>
          <p:cNvSpPr/>
          <p:nvPr/>
        </p:nvSpPr>
        <p:spPr>
          <a:xfrm>
            <a:off x="204716" y="1"/>
            <a:ext cx="8802806" cy="7017306"/>
          </a:xfrm>
          <a:prstGeom prst="rect">
            <a:avLst/>
          </a:prstGeom>
        </p:spPr>
        <p:txBody>
          <a:bodyPr wrap="square">
            <a:spAutoFit/>
          </a:bodyPr>
          <a:lstStyle/>
          <a:p>
            <a:br>
              <a:rPr lang="fr-FR" sz="2400" dirty="0"/>
            </a:br>
            <a:r>
              <a:rPr lang="fr-FR" sz="2400" b="1" dirty="0">
                <a:solidFill>
                  <a:srgbClr val="555555"/>
                </a:solidFill>
                <a:latin typeface="Arial" panose="020B0604020202020204" pitchFamily="34" charset="0"/>
              </a:rPr>
              <a:t>TRANSCENDANCE </a:t>
            </a:r>
            <a:br>
              <a:rPr lang="fr-FR" sz="2400" b="1" dirty="0">
                <a:solidFill>
                  <a:srgbClr val="555555"/>
                </a:solidFill>
                <a:latin typeface="Arial" panose="020B0604020202020204" pitchFamily="34" charset="0"/>
              </a:rPr>
            </a:br>
            <a:r>
              <a:rPr lang="fr-FR" sz="2400" b="1" dirty="0">
                <a:solidFill>
                  <a:srgbClr val="555555"/>
                </a:solidFill>
                <a:latin typeface="Arial" panose="020B0604020202020204" pitchFamily="34" charset="0"/>
              </a:rPr>
              <a:t>Forces qui favorisent les liens avec l'univers et donnent un sens à la vie individuelle.</a:t>
            </a:r>
            <a:br>
              <a:rPr lang="fr-FR" sz="2400" dirty="0"/>
            </a:br>
            <a:br>
              <a:rPr lang="fr-FR" dirty="0"/>
            </a:br>
            <a:r>
              <a:rPr lang="fr-FR" sz="1600" b="1" dirty="0">
                <a:solidFill>
                  <a:srgbClr val="555555"/>
                </a:solidFill>
                <a:latin typeface="Arial" panose="020B0604020202020204" pitchFamily="34" charset="0"/>
              </a:rPr>
              <a:t>Reconnaissance de la beauté : </a:t>
            </a:r>
            <a:r>
              <a:rPr lang="fr-FR" sz="1600" dirty="0">
                <a:solidFill>
                  <a:srgbClr val="555555"/>
                </a:solidFill>
                <a:latin typeface="Arial" panose="020B0604020202020204" pitchFamily="34" charset="0"/>
              </a:rPr>
              <a:t>Vous remarquez et appréciez la beauté, l’excellence, et/ou les performances habiles dans tous les domaines de la vie, allant de la nature aux arts, aux mathématiques, aux sciences et à la vie quotidienne.</a:t>
            </a:r>
            <a:br>
              <a:rPr lang="fr-FR" sz="1600" dirty="0"/>
            </a:br>
            <a:br>
              <a:rPr lang="fr-FR" sz="1600" dirty="0"/>
            </a:br>
            <a:r>
              <a:rPr lang="fr-FR" sz="1600" b="1" dirty="0">
                <a:solidFill>
                  <a:srgbClr val="555555"/>
                </a:solidFill>
                <a:latin typeface="Arial" panose="020B0604020202020204" pitchFamily="34" charset="0"/>
              </a:rPr>
              <a:t>Gratitude : </a:t>
            </a:r>
            <a:r>
              <a:rPr lang="fr-FR" sz="1600" dirty="0">
                <a:solidFill>
                  <a:srgbClr val="555555"/>
                </a:solidFill>
                <a:latin typeface="Arial" panose="020B0604020202020204" pitchFamily="34" charset="0"/>
              </a:rPr>
              <a:t>Vous êtes conscient des bonnes choses qui vous arrivent, et vous ne les considérez jamais qu’elles vous sont dues. Vos amis et les membres de votre famille savent que vous êtes une personne reconnaissante parce que vous prenez toujours le temps d’exprimer vos remerciements.</a:t>
            </a:r>
            <a:br>
              <a:rPr lang="fr-FR" sz="1600" dirty="0"/>
            </a:br>
            <a:br>
              <a:rPr lang="fr-FR" sz="1600" dirty="0"/>
            </a:br>
            <a:r>
              <a:rPr lang="fr-FR" sz="1600" b="1" dirty="0">
                <a:solidFill>
                  <a:srgbClr val="555555"/>
                </a:solidFill>
                <a:latin typeface="Arial" panose="020B0604020202020204" pitchFamily="34" charset="0"/>
              </a:rPr>
              <a:t>Espoir, optimisme, et anticipation du futur : </a:t>
            </a:r>
            <a:r>
              <a:rPr lang="fr-FR" sz="1600" dirty="0">
                <a:solidFill>
                  <a:srgbClr val="555555"/>
                </a:solidFill>
                <a:latin typeface="Arial" panose="020B0604020202020204" pitchFamily="34" charset="0"/>
              </a:rPr>
              <a:t>Vous vous attendez au mieux dans les temps à venir, et vous travaillez pour arriver à cela. Vous croyez dans le fait que l’avenir est quelque chose que vous pouvez contrôler.</a:t>
            </a:r>
            <a:br>
              <a:rPr lang="fr-FR" sz="1600" dirty="0"/>
            </a:br>
            <a:br>
              <a:rPr lang="fr-FR" sz="1600" dirty="0"/>
            </a:br>
            <a:r>
              <a:rPr lang="fr-FR" sz="1600" b="1" dirty="0">
                <a:solidFill>
                  <a:srgbClr val="555555"/>
                </a:solidFill>
                <a:latin typeface="Arial" panose="020B0604020202020204" pitchFamily="34" charset="0"/>
              </a:rPr>
              <a:t>Humour et enjouement : </a:t>
            </a:r>
            <a:r>
              <a:rPr lang="fr-FR" sz="1600" dirty="0">
                <a:solidFill>
                  <a:srgbClr val="555555"/>
                </a:solidFill>
                <a:latin typeface="Arial" panose="020B0604020202020204" pitchFamily="34" charset="0"/>
              </a:rPr>
              <a:t>Vous aimez rire et taquiner. Il vous est important d’apporter la joie et la bonne humeur. Vous essayer de voir le bon coté de chaque situation. </a:t>
            </a:r>
            <a:br>
              <a:rPr lang="fr-FR" sz="1600" dirty="0"/>
            </a:br>
            <a:br>
              <a:rPr lang="fr-FR" sz="1600" dirty="0"/>
            </a:br>
            <a:r>
              <a:rPr lang="fr-FR" sz="1600" b="1" dirty="0">
                <a:solidFill>
                  <a:srgbClr val="555555"/>
                </a:solidFill>
                <a:latin typeface="Arial" panose="020B0604020202020204" pitchFamily="34" charset="0"/>
              </a:rPr>
              <a:t>Spiritualité, religiosité, but dans la vie, et foi : </a:t>
            </a:r>
            <a:r>
              <a:rPr lang="fr-FR" sz="1600" dirty="0">
                <a:solidFill>
                  <a:srgbClr val="555555"/>
                </a:solidFill>
                <a:latin typeface="Arial" panose="020B0604020202020204" pitchFamily="34" charset="0"/>
              </a:rPr>
              <a:t>Vous avez des croyances fortes et cohérentes en ce qui concerne la raison d’être de l’univers et la puissance supérieure qui le régit. Vous connaissez votre place au sein du plus grand dessein. Vos croyances sont à l’origine de vos actions et sont une source de bien-être/réconfort pour vous.</a:t>
            </a:r>
            <a:br>
              <a:rPr lang="fr-FR" sz="1600" dirty="0"/>
            </a:br>
            <a:endParaRPr lang="fr-FR" sz="1600" dirty="0"/>
          </a:p>
        </p:txBody>
      </p:sp>
      <p:pic>
        <p:nvPicPr>
          <p:cNvPr id="3" name="Image 2">
            <a:extLst>
              <a:ext uri="{FF2B5EF4-FFF2-40B4-BE49-F238E27FC236}">
                <a16:creationId xmlns:a16="http://schemas.microsoft.com/office/drawing/2014/main" id="{C31CA75D-BB92-C949-823B-23A84E10CB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11462" y="117692"/>
            <a:ext cx="1496060" cy="757555"/>
          </a:xfrm>
          <a:prstGeom prst="rect">
            <a:avLst/>
          </a:prstGeom>
          <a:noFill/>
          <a:ln>
            <a:noFill/>
          </a:ln>
        </p:spPr>
      </p:pic>
      <p:pic>
        <p:nvPicPr>
          <p:cNvPr id="4" name="Image 3">
            <a:extLst>
              <a:ext uri="{FF2B5EF4-FFF2-40B4-BE49-F238E27FC236}">
                <a16:creationId xmlns:a16="http://schemas.microsoft.com/office/drawing/2014/main" id="{4D0D6B69-3C3F-5847-8BA4-1FBD41C3FC91}"/>
              </a:ext>
            </a:extLst>
          </p:cNvPr>
          <p:cNvPicPr>
            <a:picLocks noChangeAspect="1"/>
          </p:cNvPicPr>
          <p:nvPr/>
        </p:nvPicPr>
        <p:blipFill>
          <a:blip r:embed="rId3"/>
          <a:stretch>
            <a:fillRect/>
          </a:stretch>
        </p:blipFill>
        <p:spPr>
          <a:xfrm>
            <a:off x="6228184" y="0"/>
            <a:ext cx="757555" cy="757555"/>
          </a:xfrm>
          <a:prstGeom prst="rect">
            <a:avLst/>
          </a:prstGeom>
        </p:spPr>
      </p:pic>
    </p:spTree>
    <p:extLst>
      <p:ext uri="{BB962C8B-B14F-4D97-AF65-F5344CB8AC3E}">
        <p14:creationId xmlns:p14="http://schemas.microsoft.com/office/powerpoint/2010/main" val="3791743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8D62E6-B554-C94B-A0A9-A6B04DBF7A36}"/>
              </a:ext>
            </a:extLst>
          </p:cNvPr>
          <p:cNvSpPr/>
          <p:nvPr/>
        </p:nvSpPr>
        <p:spPr>
          <a:xfrm>
            <a:off x="179387" y="289933"/>
            <a:ext cx="7010931" cy="523220"/>
          </a:xfrm>
          <a:prstGeom prst="rect">
            <a:avLst/>
          </a:prstGeom>
        </p:spPr>
        <p:txBody>
          <a:bodyPr wrap="square">
            <a:spAutoFit/>
          </a:bodyPr>
          <a:lstStyle/>
          <a:p>
            <a:r>
              <a:rPr lang="fr-FR" sz="2800" dirty="0">
                <a:solidFill>
                  <a:srgbClr val="0070C0"/>
                </a:solidFill>
              </a:rPr>
              <a:t>Zoom sur les forces de caractère</a:t>
            </a:r>
          </a:p>
        </p:txBody>
      </p:sp>
      <p:sp>
        <p:nvSpPr>
          <p:cNvPr id="2" name="Rectangle 1">
            <a:extLst>
              <a:ext uri="{FF2B5EF4-FFF2-40B4-BE49-F238E27FC236}">
                <a16:creationId xmlns:a16="http://schemas.microsoft.com/office/drawing/2014/main" id="{3859D675-01F6-C64E-AABC-7D3119249CAD}"/>
              </a:ext>
            </a:extLst>
          </p:cNvPr>
          <p:cNvSpPr/>
          <p:nvPr/>
        </p:nvSpPr>
        <p:spPr>
          <a:xfrm>
            <a:off x="179387" y="1843951"/>
            <a:ext cx="8785226" cy="2708434"/>
          </a:xfrm>
          <a:prstGeom prst="rect">
            <a:avLst/>
          </a:prstGeom>
        </p:spPr>
        <p:txBody>
          <a:bodyPr wrap="square">
            <a:spAutoFit/>
          </a:bodyPr>
          <a:lstStyle/>
          <a:p>
            <a:pPr fontAlgn="base"/>
            <a:r>
              <a:rPr lang="fr-FR" sz="2000" dirty="0"/>
              <a:t>Par sous groupes, les étudiants échanges sur leurs forces de caractères.</a:t>
            </a:r>
          </a:p>
          <a:p>
            <a:pPr marL="457200" indent="-457200" fontAlgn="base">
              <a:buAutoNum type="arabicParenR"/>
            </a:pPr>
            <a:r>
              <a:rPr lang="fr-FR" sz="2000" dirty="0"/>
              <a:t>Exploration du top 5.</a:t>
            </a:r>
          </a:p>
          <a:p>
            <a:pPr marL="457200" indent="-457200" fontAlgn="base">
              <a:buAutoNum type="arabicParenR"/>
            </a:pPr>
            <a:r>
              <a:rPr lang="fr-FR" sz="2000" dirty="0"/>
              <a:t>Quelles sont celles que j’ai envie de mettre en avant professionnellement pour me différencier ? </a:t>
            </a:r>
          </a:p>
          <a:p>
            <a:pPr marL="114300" fontAlgn="base"/>
            <a:endParaRPr lang="fr-FR" sz="1800" dirty="0"/>
          </a:p>
          <a:p>
            <a:pPr marL="114300" fontAlgn="base"/>
            <a:endParaRPr lang="fr-FR" sz="1800" dirty="0"/>
          </a:p>
          <a:p>
            <a:pPr marL="114300" fontAlgn="base"/>
            <a:r>
              <a:rPr lang="fr-FR" sz="1800" dirty="0"/>
              <a:t>Réflexion individuelle puis échange à tour de rôle : chacun présente ses forces au reste du groupe. En quoi sont elles utiles dans votre travail ? Choisissez en 2 à cultiver particulièrement. </a:t>
            </a:r>
          </a:p>
        </p:txBody>
      </p:sp>
      <p:pic>
        <p:nvPicPr>
          <p:cNvPr id="5" name="Image 4">
            <a:extLst>
              <a:ext uri="{FF2B5EF4-FFF2-40B4-BE49-F238E27FC236}">
                <a16:creationId xmlns:a16="http://schemas.microsoft.com/office/drawing/2014/main" id="{8280AFF1-31AB-9640-BC4A-03F65646AC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47940" y="172765"/>
            <a:ext cx="1496060" cy="757555"/>
          </a:xfrm>
          <a:prstGeom prst="rect">
            <a:avLst/>
          </a:prstGeom>
          <a:noFill/>
          <a:ln>
            <a:noFill/>
          </a:ln>
        </p:spPr>
      </p:pic>
      <p:pic>
        <p:nvPicPr>
          <p:cNvPr id="6" name="Image 5">
            <a:extLst>
              <a:ext uri="{FF2B5EF4-FFF2-40B4-BE49-F238E27FC236}">
                <a16:creationId xmlns:a16="http://schemas.microsoft.com/office/drawing/2014/main" id="{C3B1B24E-BA96-7D4F-89EE-7733CCF96891}"/>
              </a:ext>
            </a:extLst>
          </p:cNvPr>
          <p:cNvPicPr>
            <a:picLocks noChangeAspect="1"/>
          </p:cNvPicPr>
          <p:nvPr/>
        </p:nvPicPr>
        <p:blipFill>
          <a:blip r:embed="rId3"/>
          <a:stretch>
            <a:fillRect/>
          </a:stretch>
        </p:blipFill>
        <p:spPr>
          <a:xfrm>
            <a:off x="5463118" y="930320"/>
            <a:ext cx="1727200" cy="584200"/>
          </a:xfrm>
          <a:prstGeom prst="rect">
            <a:avLst/>
          </a:prstGeom>
        </p:spPr>
      </p:pic>
    </p:spTree>
    <p:extLst>
      <p:ext uri="{BB962C8B-B14F-4D97-AF65-F5344CB8AC3E}">
        <p14:creationId xmlns:p14="http://schemas.microsoft.com/office/powerpoint/2010/main" val="1234414028"/>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8D62E6-B554-C94B-A0A9-A6B04DBF7A36}"/>
              </a:ext>
            </a:extLst>
          </p:cNvPr>
          <p:cNvSpPr/>
          <p:nvPr/>
        </p:nvSpPr>
        <p:spPr>
          <a:xfrm>
            <a:off x="179387" y="289933"/>
            <a:ext cx="7010931" cy="523220"/>
          </a:xfrm>
          <a:prstGeom prst="rect">
            <a:avLst/>
          </a:prstGeom>
        </p:spPr>
        <p:txBody>
          <a:bodyPr wrap="square">
            <a:spAutoFit/>
          </a:bodyPr>
          <a:lstStyle/>
          <a:p>
            <a:r>
              <a:rPr lang="fr-FR" sz="2800" dirty="0">
                <a:solidFill>
                  <a:srgbClr val="0070C0"/>
                </a:solidFill>
              </a:rPr>
              <a:t>Zoom sur les tests de personnalité</a:t>
            </a:r>
          </a:p>
        </p:txBody>
      </p:sp>
      <p:sp>
        <p:nvSpPr>
          <p:cNvPr id="2" name="Rectangle 1">
            <a:extLst>
              <a:ext uri="{FF2B5EF4-FFF2-40B4-BE49-F238E27FC236}">
                <a16:creationId xmlns:a16="http://schemas.microsoft.com/office/drawing/2014/main" id="{3859D675-01F6-C64E-AABC-7D3119249CAD}"/>
              </a:ext>
            </a:extLst>
          </p:cNvPr>
          <p:cNvSpPr/>
          <p:nvPr/>
        </p:nvSpPr>
        <p:spPr>
          <a:xfrm>
            <a:off x="179387" y="1843951"/>
            <a:ext cx="8785226" cy="4370427"/>
          </a:xfrm>
          <a:prstGeom prst="rect">
            <a:avLst/>
          </a:prstGeom>
        </p:spPr>
        <p:txBody>
          <a:bodyPr wrap="square">
            <a:spAutoFit/>
          </a:bodyPr>
          <a:lstStyle/>
          <a:p>
            <a:pPr fontAlgn="base"/>
            <a:r>
              <a:rPr lang="fr-FR" sz="2000" dirty="0"/>
              <a:t>Par sous groupes, les étudiants élaborent  individuellement puis en groupe leurs propres réponses aux questions suivantes :  </a:t>
            </a:r>
          </a:p>
          <a:p>
            <a:pPr fontAlgn="base"/>
            <a:endParaRPr lang="fr-FR" sz="2000" dirty="0"/>
          </a:p>
          <a:p>
            <a:pPr marL="114300" fontAlgn="base"/>
            <a:endParaRPr lang="fr-FR" sz="2000" dirty="0"/>
          </a:p>
          <a:p>
            <a:pPr marL="342900" lvl="1" indent="-342900" fontAlgn="base">
              <a:buFont typeface="Arial" panose="020B0604020202020204" pitchFamily="34" charset="0"/>
              <a:buChar char="•"/>
            </a:pPr>
            <a:r>
              <a:rPr lang="fr-FR" sz="1800" dirty="0"/>
              <a:t>Quelles sont mes sources de motivation ?</a:t>
            </a:r>
          </a:p>
          <a:p>
            <a:pPr marL="342900" lvl="1" indent="-342900" fontAlgn="base">
              <a:buFont typeface="Arial" panose="020B0604020202020204" pitchFamily="34" charset="0"/>
              <a:buChar char="•"/>
            </a:pPr>
            <a:r>
              <a:rPr lang="fr-FR" sz="1800" dirty="0"/>
              <a:t>Quelles sont mes forces et mes limites ?</a:t>
            </a:r>
          </a:p>
          <a:p>
            <a:pPr marL="342900" lvl="1" indent="-342900" fontAlgn="base">
              <a:buFont typeface="Arial" panose="020B0604020202020204" pitchFamily="34" charset="0"/>
              <a:buChar char="•"/>
            </a:pPr>
            <a:r>
              <a:rPr lang="fr-FR" sz="1800" dirty="0"/>
              <a:t>Quel est mon style de communication préféré ?</a:t>
            </a:r>
          </a:p>
          <a:p>
            <a:pPr marL="342900" lvl="1" indent="-342900" fontAlgn="base">
              <a:buFont typeface="Arial" panose="020B0604020202020204" pitchFamily="34" charset="0"/>
              <a:buChar char="•"/>
            </a:pPr>
            <a:r>
              <a:rPr lang="fr-FR" sz="1800" dirty="0"/>
              <a:t>Comment j’interagis avec les autres ?</a:t>
            </a:r>
          </a:p>
          <a:p>
            <a:pPr marL="342900" lvl="1" indent="-342900" fontAlgn="base">
              <a:buFont typeface="Arial" panose="020B0604020202020204" pitchFamily="34" charset="0"/>
              <a:buChar char="•"/>
            </a:pPr>
            <a:r>
              <a:rPr lang="fr-FR" sz="1800" dirty="0"/>
              <a:t>Quel est mon rapport à l'organisation ? À la hiérarchie ? </a:t>
            </a:r>
          </a:p>
          <a:p>
            <a:pPr marL="342900" lvl="1" indent="-342900" fontAlgn="base">
              <a:buFont typeface="Arial" panose="020B0604020202020204" pitchFamily="34" charset="0"/>
              <a:buChar char="•"/>
            </a:pPr>
            <a:r>
              <a:rPr lang="fr-FR" sz="1800" dirty="0"/>
              <a:t>Est-ce que je suis capable de modifier mon comportement pour répondre aux exigences de la fonction ?</a:t>
            </a:r>
          </a:p>
          <a:p>
            <a:pPr marL="342900" lvl="1" indent="-342900" fontAlgn="base">
              <a:buFont typeface="Arial" panose="020B0604020202020204" pitchFamily="34" charset="0"/>
              <a:buChar char="•"/>
            </a:pPr>
            <a:r>
              <a:rPr lang="fr-FR" sz="1800" dirty="0"/>
              <a:t>Comment je réagis en situation de pression ?</a:t>
            </a:r>
          </a:p>
          <a:p>
            <a:pPr marL="342900" lvl="1" indent="-342900" fontAlgn="base">
              <a:buFont typeface="Arial" panose="020B0604020202020204" pitchFamily="34" charset="0"/>
              <a:buChar char="•"/>
            </a:pPr>
            <a:r>
              <a:rPr lang="fr-FR" sz="1800" dirty="0"/>
              <a:t>Suis-je frustré(e) par certains aspects de mon travail ?</a:t>
            </a:r>
          </a:p>
          <a:p>
            <a:pPr marL="342900" lvl="1" indent="-342900" fontAlgn="base">
              <a:buFont typeface="Arial" panose="020B0604020202020204" pitchFamily="34" charset="0"/>
              <a:buChar char="•"/>
            </a:pPr>
            <a:r>
              <a:rPr lang="fr-FR" sz="1800" dirty="0"/>
              <a:t>Quel type de management est le plus efficace avec moi ?</a:t>
            </a:r>
          </a:p>
          <a:p>
            <a:pPr marL="114300" fontAlgn="base"/>
            <a:endParaRPr lang="fr-FR" sz="1800" dirty="0"/>
          </a:p>
        </p:txBody>
      </p:sp>
      <p:pic>
        <p:nvPicPr>
          <p:cNvPr id="5" name="Image 4">
            <a:extLst>
              <a:ext uri="{FF2B5EF4-FFF2-40B4-BE49-F238E27FC236}">
                <a16:creationId xmlns:a16="http://schemas.microsoft.com/office/drawing/2014/main" id="{8280AFF1-31AB-9640-BC4A-03F65646AC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47940" y="172765"/>
            <a:ext cx="1496060" cy="757555"/>
          </a:xfrm>
          <a:prstGeom prst="rect">
            <a:avLst/>
          </a:prstGeom>
          <a:noFill/>
          <a:ln>
            <a:noFill/>
          </a:ln>
        </p:spPr>
      </p:pic>
      <p:pic>
        <p:nvPicPr>
          <p:cNvPr id="6" name="Image 5">
            <a:extLst>
              <a:ext uri="{FF2B5EF4-FFF2-40B4-BE49-F238E27FC236}">
                <a16:creationId xmlns:a16="http://schemas.microsoft.com/office/drawing/2014/main" id="{C3B1B24E-BA96-7D4F-89EE-7733CCF96891}"/>
              </a:ext>
            </a:extLst>
          </p:cNvPr>
          <p:cNvPicPr>
            <a:picLocks noChangeAspect="1"/>
          </p:cNvPicPr>
          <p:nvPr/>
        </p:nvPicPr>
        <p:blipFill>
          <a:blip r:embed="rId3"/>
          <a:stretch>
            <a:fillRect/>
          </a:stretch>
        </p:blipFill>
        <p:spPr>
          <a:xfrm>
            <a:off x="5463118" y="930320"/>
            <a:ext cx="1727200" cy="584200"/>
          </a:xfrm>
          <a:prstGeom prst="rect">
            <a:avLst/>
          </a:prstGeom>
        </p:spPr>
      </p:pic>
    </p:spTree>
    <p:extLst>
      <p:ext uri="{BB962C8B-B14F-4D97-AF65-F5344CB8AC3E}">
        <p14:creationId xmlns:p14="http://schemas.microsoft.com/office/powerpoint/2010/main" val="4270923398"/>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93AB2A-5339-4CDC-98F9-0435DC02291D}" type="datetime1">
              <a:rPr lang="fr-FR" smtClean="0"/>
              <a:t>13/02/2024</a:t>
            </a:fld>
            <a:endParaRPr lang="fr-FR" dirty="0"/>
          </a:p>
        </p:txBody>
      </p:sp>
      <p:sp>
        <p:nvSpPr>
          <p:cNvPr id="3" name="Espace réservé du numéro de diapositive 2"/>
          <p:cNvSpPr>
            <a:spLocks noGrp="1"/>
          </p:cNvSpPr>
          <p:nvPr>
            <p:ph type="sldNum" sz="quarter" idx="12"/>
          </p:nvPr>
        </p:nvSpPr>
        <p:spPr/>
        <p:txBody>
          <a:bodyPr/>
          <a:lstStyle/>
          <a:p>
            <a:fld id="{54873DE7-8B1B-47C3-91D3-D341616991FF}" type="slidenum">
              <a:rPr lang="fr-FR" smtClean="0"/>
              <a:t>28</a:t>
            </a:fld>
            <a:endParaRPr lang="fr-FR" dirty="0"/>
          </a:p>
        </p:txBody>
      </p:sp>
    </p:spTree>
    <p:extLst>
      <p:ext uri="{BB962C8B-B14F-4D97-AF65-F5344CB8AC3E}">
        <p14:creationId xmlns:p14="http://schemas.microsoft.com/office/powerpoint/2010/main" val="266389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Planning des interventions</a:t>
            </a:r>
          </a:p>
        </p:txBody>
      </p:sp>
      <p:graphicFrame>
        <p:nvGraphicFramePr>
          <p:cNvPr id="9" name="Table 128">
            <a:extLst>
              <a:ext uri="{FF2B5EF4-FFF2-40B4-BE49-F238E27FC236}">
                <a16:creationId xmlns:a16="http://schemas.microsoft.com/office/drawing/2014/main" id="{5B464EEE-9735-8047-A20E-1A376BA2D6B2}"/>
              </a:ext>
            </a:extLst>
          </p:cNvPr>
          <p:cNvGraphicFramePr>
            <a:graphicFrameLocks noGrp="1"/>
          </p:cNvGraphicFramePr>
          <p:nvPr>
            <p:ph idx="1"/>
            <p:extLst>
              <p:ext uri="{D42A27DB-BD31-4B8C-83A1-F6EECF244321}">
                <p14:modId xmlns:p14="http://schemas.microsoft.com/office/powerpoint/2010/main" val="453569791"/>
              </p:ext>
            </p:extLst>
          </p:nvPr>
        </p:nvGraphicFramePr>
        <p:xfrm>
          <a:off x="457200" y="1196752"/>
          <a:ext cx="8363272" cy="4951456"/>
        </p:xfrm>
        <a:graphic>
          <a:graphicData uri="http://schemas.openxmlformats.org/drawingml/2006/table">
            <a:tbl>
              <a:tblPr firstRow="1"/>
              <a:tblGrid>
                <a:gridCol w="874440">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719338">
                <a:tc>
                  <a:txBody>
                    <a:bodyPr/>
                    <a:lstStyle/>
                    <a:p>
                      <a:pPr algn="ctr">
                        <a:tabLst>
                          <a:tab pos="914400" algn="l"/>
                        </a:tabLst>
                        <a:defRPr sz="1800" b="0"/>
                      </a:pPr>
                      <a:r>
                        <a:rPr sz="2000" b="1" dirty="0">
                          <a:solidFill>
                            <a:srgbClr val="3B00A4"/>
                          </a:solidFill>
                        </a:rPr>
                        <a:t>Date</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tabLst>
                          <a:tab pos="914400" algn="l"/>
                        </a:tabLst>
                        <a:defRPr sz="1800" b="0"/>
                      </a:pPr>
                      <a:r>
                        <a:rPr lang="fr-FR" sz="2000" b="1" dirty="0">
                          <a:solidFill>
                            <a:srgbClr val="3B00A4"/>
                          </a:solidFill>
                        </a:rPr>
                        <a:t>Thèmes</a:t>
                      </a:r>
                      <a:endParaRPr sz="2000" b="1" dirty="0">
                        <a:solidFill>
                          <a:srgbClr val="3B00A4"/>
                        </a:solidFill>
                      </a:endParaRP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tabLst>
                          <a:tab pos="914400" algn="l"/>
                        </a:tabLst>
                        <a:defRPr sz="1800" b="0"/>
                      </a:pPr>
                      <a:r>
                        <a:rPr sz="2000" b="1" dirty="0">
                          <a:solidFill>
                            <a:srgbClr val="3B00A4"/>
                          </a:solidFill>
                        </a:rPr>
                        <a:t>Qui</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411050">
                <a:tc>
                  <a:txBody>
                    <a:bodyPr/>
                    <a:lstStyle/>
                    <a:p>
                      <a:pPr algn="l">
                        <a:tabLst>
                          <a:tab pos="914400" algn="l"/>
                        </a:tabLst>
                        <a:defRPr sz="1800"/>
                      </a:pPr>
                      <a:r>
                        <a:rPr lang="fr-FR" sz="2000" dirty="0"/>
                        <a:t>12/09</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FontTx/>
                        <a:buNone/>
                        <a:defRPr sz="1600" b="1">
                          <a:solidFill>
                            <a:srgbClr val="FFFFFF"/>
                          </a:solidFill>
                        </a:defRPr>
                      </a:pPr>
                      <a:r>
                        <a:rPr lang="fr-FR" sz="2000" b="0" i="0" baseline="0" dirty="0">
                          <a:solidFill>
                            <a:schemeClr val="tx1"/>
                          </a:solidFill>
                        </a:rPr>
                        <a:t>Recruter sans discriminer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err="1">
                          <a:solidFill>
                            <a:schemeClr val="tx1"/>
                          </a:solidFill>
                        </a:rPr>
                        <a:t>Rameen</a:t>
                      </a:r>
                      <a:r>
                        <a:rPr lang="fr-FR" sz="2000" dirty="0">
                          <a:solidFill>
                            <a:schemeClr val="tx1"/>
                          </a:solidFill>
                        </a:rPr>
                        <a:t>, Assa, Agnès</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1050">
                <a:tc>
                  <a:txBody>
                    <a:bodyPr/>
                    <a:lstStyle/>
                    <a:p>
                      <a:pPr algn="l">
                        <a:tabLst>
                          <a:tab pos="914400" algn="l"/>
                        </a:tabLst>
                        <a:defRPr sz="1800"/>
                      </a:pPr>
                      <a:r>
                        <a:rPr lang="fr-FR" sz="2000" dirty="0">
                          <a:solidFill>
                            <a:schemeClr val="tx1"/>
                          </a:solidFill>
                        </a:rPr>
                        <a:t>10/10</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rPr>
                        <a:t>Les processus de recrutement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rPr>
                        <a:t>Marie Christine, Karolina</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02778">
                <a:tc>
                  <a:txBody>
                    <a:bodyPr/>
                    <a:lstStyle/>
                    <a:p>
                      <a:pPr algn="l">
                        <a:tabLst>
                          <a:tab pos="914400" algn="l"/>
                        </a:tabLst>
                        <a:defRPr sz="1800"/>
                      </a:pPr>
                      <a:r>
                        <a:rPr lang="fr-FR" sz="2000" dirty="0"/>
                        <a:t>17/11</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rPr>
                        <a:t>Le recrutement des métiers en tensions</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rPr>
                        <a:t>Lorna, </a:t>
                      </a:r>
                      <a:r>
                        <a:rPr lang="fr-FR" sz="2000" dirty="0" err="1">
                          <a:solidFill>
                            <a:schemeClr val="tx1"/>
                          </a:solidFill>
                        </a:rPr>
                        <a:t>Zamira</a:t>
                      </a:r>
                      <a:r>
                        <a:rPr lang="fr-FR" sz="2000" dirty="0">
                          <a:solidFill>
                            <a:schemeClr val="tx1"/>
                          </a:solidFill>
                        </a:rPr>
                        <a:t>, Maxence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6244">
                <a:tc>
                  <a:txBody>
                    <a:bodyPr/>
                    <a:lstStyle/>
                    <a:p>
                      <a:pPr algn="l">
                        <a:tabLst>
                          <a:tab pos="914400" algn="l"/>
                        </a:tabLst>
                        <a:defRPr sz="1800"/>
                      </a:pPr>
                      <a:r>
                        <a:rPr lang="fr-FR" sz="2000" dirty="0">
                          <a:solidFill>
                            <a:schemeClr val="tx1"/>
                          </a:solidFill>
                        </a:rPr>
                        <a:t>18/12</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defRPr sz="1800"/>
                      </a:pPr>
                      <a:r>
                        <a:rPr lang="fr-FR" sz="2100" dirty="0">
                          <a:solidFill>
                            <a:schemeClr val="tx1"/>
                          </a:solidFill>
                        </a:rPr>
                        <a:t> Le recrutement des travailleurs en   situation de handicap</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defRPr sz="1800"/>
                      </a:pPr>
                      <a:r>
                        <a:rPr lang="fr-FR" sz="2100" dirty="0">
                          <a:solidFill>
                            <a:schemeClr val="tx1"/>
                          </a:solidFill>
                        </a:rPr>
                        <a:t> Fatimata, Elena, Jennifer</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1050">
                <a:tc>
                  <a:txBody>
                    <a:bodyPr/>
                    <a:lstStyle/>
                    <a:p>
                      <a:pPr algn="l">
                        <a:tabLst>
                          <a:tab pos="914400" algn="l"/>
                        </a:tabLst>
                        <a:defRPr sz="1800"/>
                      </a:pPr>
                      <a:r>
                        <a:rPr lang="fr-FR" sz="2000" dirty="0"/>
                        <a:t>24/01</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rPr>
                        <a:t>L’entretien de recrutement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endParaRPr lang="fr-FR" sz="2000" dirty="0">
                        <a:solidFill>
                          <a:schemeClr val="tx1"/>
                        </a:solidFill>
                      </a:endParaRP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1050">
                <a:tc>
                  <a:txBody>
                    <a:bodyPr/>
                    <a:lstStyle/>
                    <a:p>
                      <a:pPr algn="l">
                        <a:tabLst>
                          <a:tab pos="914400" algn="l"/>
                        </a:tabLst>
                        <a:defRPr sz="1800"/>
                      </a:pPr>
                      <a:r>
                        <a:rPr lang="fr-FR" sz="2000" dirty="0"/>
                        <a:t>14/02</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highlight>
                            <a:srgbClr val="FFFF00"/>
                          </a:highlight>
                        </a:rPr>
                        <a:t>Les tests de recrutement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solidFill>
                            <a:schemeClr val="tx1"/>
                          </a:solidFill>
                          <a:highlight>
                            <a:srgbClr val="FFFF00"/>
                          </a:highlight>
                        </a:rPr>
                        <a:t>Sarah, Esther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11050">
                <a:tc>
                  <a:txBody>
                    <a:bodyPr/>
                    <a:lstStyle/>
                    <a:p>
                      <a:pPr algn="l">
                        <a:tabLst>
                          <a:tab pos="914400" algn="l"/>
                        </a:tabLst>
                        <a:defRPr sz="1800"/>
                      </a:pPr>
                      <a:r>
                        <a:rPr lang="fr-FR" sz="2000" dirty="0"/>
                        <a:t>06/03</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L’innovation dans le recrutement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Maryline, </a:t>
                      </a:r>
                      <a:r>
                        <a:rPr lang="fr-FR" sz="2000" dirty="0" err="1"/>
                        <a:t>Noemie</a:t>
                      </a:r>
                      <a:r>
                        <a:rPr lang="fr-FR" sz="2000" dirty="0"/>
                        <a:t>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11050">
                <a:tc>
                  <a:txBody>
                    <a:bodyPr/>
                    <a:lstStyle/>
                    <a:p>
                      <a:pPr marL="0" marR="0" indent="0" algn="l" defTabSz="914400" rtl="0" eaLnBrk="1" fontAlgn="auto" latinLnBrk="0" hangingPunct="1">
                        <a:lnSpc>
                          <a:spcPct val="100000"/>
                        </a:lnSpc>
                        <a:spcBef>
                          <a:spcPts val="0"/>
                        </a:spcBef>
                        <a:spcAft>
                          <a:spcPts val="0"/>
                        </a:spcAft>
                        <a:buClrTx/>
                        <a:buSzTx/>
                        <a:buFontTx/>
                        <a:buNone/>
                        <a:tabLst>
                          <a:tab pos="914400" algn="l"/>
                        </a:tabLst>
                        <a:defRPr sz="1800"/>
                      </a:pPr>
                      <a:r>
                        <a:rPr lang="fr-FR" sz="2000" dirty="0"/>
                        <a:t>15/04</a:t>
                      </a:r>
                      <a:endParaRPr lang="mr-IN" sz="2000" dirty="0"/>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La marque employeur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Marie Neige, Taylor</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320970"/>
                  </a:ext>
                </a:extLst>
              </a:tr>
              <a:tr h="719338">
                <a:tc>
                  <a:txBody>
                    <a:bodyPr/>
                    <a:lstStyle/>
                    <a:p>
                      <a:pPr marL="0" marR="0" indent="0" algn="l" defTabSz="914400" rtl="0" eaLnBrk="1" fontAlgn="auto" latinLnBrk="0" hangingPunct="1">
                        <a:lnSpc>
                          <a:spcPct val="100000"/>
                        </a:lnSpc>
                        <a:spcBef>
                          <a:spcPts val="0"/>
                        </a:spcBef>
                        <a:spcAft>
                          <a:spcPts val="0"/>
                        </a:spcAft>
                        <a:buClrTx/>
                        <a:buSzTx/>
                        <a:buFontTx/>
                        <a:buNone/>
                        <a:tabLst>
                          <a:tab pos="914400" algn="l"/>
                        </a:tabLst>
                        <a:defRPr sz="1800"/>
                      </a:pPr>
                      <a:r>
                        <a:rPr lang="fr-FR" sz="2000" dirty="0"/>
                        <a:t>02</a:t>
                      </a:r>
                      <a:r>
                        <a:rPr lang="mr-IN" sz="2000" dirty="0"/>
                        <a:t>/</a:t>
                      </a:r>
                      <a:r>
                        <a:rPr lang="fr-FR" sz="2000" dirty="0"/>
                        <a:t>05</a:t>
                      </a:r>
                      <a:endParaRPr lang="mr-IN" sz="2000" dirty="0"/>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Intégration des nouveaux collaborateurs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tab pos="914400" algn="l"/>
                        </a:tabLst>
                        <a:defRPr sz="1800"/>
                      </a:pPr>
                      <a:r>
                        <a:rPr lang="fr-FR" sz="2000" dirty="0"/>
                        <a:t>Sophie, </a:t>
                      </a:r>
                      <a:r>
                        <a:rPr lang="fr-FR" sz="2000" dirty="0" err="1"/>
                        <a:t>Nadjifata</a:t>
                      </a:r>
                      <a:r>
                        <a:rPr lang="fr-FR" sz="2000" dirty="0"/>
                        <a:t>, Christie </a:t>
                      </a:r>
                    </a:p>
                  </a:txBody>
                  <a:tcPr marL="50800" marR="5080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993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166370" y="-25400"/>
            <a:ext cx="7961630" cy="1417638"/>
          </a:xfrm>
          <a:prstGeom prst="rect">
            <a:avLst/>
          </a:prstGeom>
        </p:spPr>
        <p:txBody>
          <a:bodyPr lIns="30477" tIns="30477" rIns="30477" bIns="30477"/>
          <a:lstStyle/>
          <a:p>
            <a:r>
              <a:rPr lang="fr-FR" dirty="0"/>
              <a:t>Sommaire</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ma14="http://schemas.microsoft.com/office/mac/drawingml/2011/main" xmlns=""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r>
              <a:rPr lang="fr-FR" dirty="0"/>
              <a:t>Les tests de personnalité </a:t>
            </a:r>
          </a:p>
          <a:p>
            <a:pPr marL="39687" indent="0" hangingPunct="1">
              <a:buNone/>
              <a:defRPr sz="2400"/>
            </a:pPr>
            <a:r>
              <a:rPr lang="fr-FR" dirty="0"/>
              <a:t>	- Histoire </a:t>
            </a:r>
          </a:p>
          <a:p>
            <a:pPr marL="39687" indent="0">
              <a:buNone/>
              <a:defRPr sz="2400"/>
            </a:pPr>
            <a:r>
              <a:rPr lang="fr-FR" dirty="0"/>
              <a:t>	- Le MBTI</a:t>
            </a:r>
          </a:p>
          <a:p>
            <a:pPr marL="39687" indent="0" hangingPunct="1">
              <a:buNone/>
              <a:defRPr sz="2400"/>
            </a:pPr>
            <a:r>
              <a:rPr lang="fr-FR" dirty="0"/>
              <a:t>	- Le big 5</a:t>
            </a:r>
          </a:p>
          <a:p>
            <a:pPr marL="39687" indent="0" hangingPunct="1">
              <a:buNone/>
              <a:defRPr sz="2400"/>
            </a:pPr>
            <a:r>
              <a:rPr lang="fr-FR" dirty="0"/>
              <a:t>	- Les forces de caractères de la psychologie positive</a:t>
            </a:r>
          </a:p>
          <a:p>
            <a:pPr marL="39687" indent="0" hangingPunct="1">
              <a:buFont typeface="Wingdings"/>
              <a:buNone/>
              <a:defRPr sz="2400"/>
            </a:pPr>
            <a:endParaRPr lang="fr-FR" dirty="0">
              <a:solidFill>
                <a:schemeClr val="accent2">
                  <a:lumMod val="60000"/>
                  <a:lumOff val="40000"/>
                </a:schemeClr>
              </a:solidFill>
            </a:endParaRPr>
          </a:p>
        </p:txBody>
      </p:sp>
    </p:spTree>
    <p:extLst>
      <p:ext uri="{BB962C8B-B14F-4D97-AF65-F5344CB8AC3E}">
        <p14:creationId xmlns:p14="http://schemas.microsoft.com/office/powerpoint/2010/main" val="4084841151"/>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1A3F-E938-8CCD-D8A3-B9BCAFE9EAA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C334E4-94C8-F2BC-BE51-663147015F12}"/>
              </a:ext>
            </a:extLst>
          </p:cNvPr>
          <p:cNvSpPr/>
          <p:nvPr/>
        </p:nvSpPr>
        <p:spPr>
          <a:xfrm>
            <a:off x="307048" y="255227"/>
            <a:ext cx="7010931" cy="523220"/>
          </a:xfrm>
          <a:prstGeom prst="rect">
            <a:avLst/>
          </a:prstGeom>
        </p:spPr>
        <p:txBody>
          <a:bodyPr wrap="square">
            <a:spAutoFit/>
          </a:bodyPr>
          <a:lstStyle/>
          <a:p>
            <a:r>
              <a:rPr lang="fr-FR" sz="2800" dirty="0">
                <a:solidFill>
                  <a:srgbClr val="0070C0"/>
                </a:solidFill>
              </a:rPr>
              <a:t>Histoire des tests de personnalité</a:t>
            </a:r>
          </a:p>
        </p:txBody>
      </p:sp>
      <p:pic>
        <p:nvPicPr>
          <p:cNvPr id="7" name="Image 6">
            <a:extLst>
              <a:ext uri="{FF2B5EF4-FFF2-40B4-BE49-F238E27FC236}">
                <a16:creationId xmlns:a16="http://schemas.microsoft.com/office/drawing/2014/main" id="{D045E713-D8C6-E2A4-25E6-1A3AEB6082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2750" y="119543"/>
            <a:ext cx="1496060" cy="757555"/>
          </a:xfrm>
          <a:prstGeom prst="rect">
            <a:avLst/>
          </a:prstGeom>
          <a:noFill/>
          <a:ln>
            <a:noFill/>
          </a:ln>
        </p:spPr>
      </p:pic>
      <p:sp>
        <p:nvSpPr>
          <p:cNvPr id="10" name="Rectangle 9">
            <a:extLst>
              <a:ext uri="{FF2B5EF4-FFF2-40B4-BE49-F238E27FC236}">
                <a16:creationId xmlns:a16="http://schemas.microsoft.com/office/drawing/2014/main" id="{B34E8C30-88A5-4212-4B09-ED7F521A702B}"/>
              </a:ext>
            </a:extLst>
          </p:cNvPr>
          <p:cNvSpPr/>
          <p:nvPr/>
        </p:nvSpPr>
        <p:spPr>
          <a:xfrm>
            <a:off x="195190" y="980728"/>
            <a:ext cx="8753619" cy="5755422"/>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Le début du XXème siècle </a:t>
            </a:r>
            <a:r>
              <a:rPr lang="fr-FR" sz="1600" b="0" i="0" dirty="0">
                <a:solidFill>
                  <a:srgbClr val="0D0D0D"/>
                </a:solidFill>
                <a:effectLst/>
                <a:latin typeface="Arial" panose="020B0604020202020204" pitchFamily="34" charset="0"/>
                <a:cs typeface="Arial" panose="020B0604020202020204" pitchFamily="34" charset="0"/>
              </a:rPr>
              <a:t>marque le développement de diverses approches pour évaluer les traits psychologiques et les caractéristiques individuelles. </a:t>
            </a:r>
          </a:p>
          <a:p>
            <a:endParaRPr lang="fr-FR" sz="1600" b="0" i="0" dirty="0">
              <a:solidFill>
                <a:srgbClr val="0D0D0D"/>
              </a:solidFill>
              <a:effectLst/>
              <a:latin typeface="Arial" panose="020B0604020202020204" pitchFamily="34" charset="0"/>
              <a:cs typeface="Arial" panose="020B0604020202020204" pitchFamily="34" charset="0"/>
            </a:endParaRPr>
          </a:p>
          <a:p>
            <a:pPr algn="l"/>
            <a:r>
              <a:rPr lang="fr-FR" sz="1600" b="1" i="0" dirty="0">
                <a:solidFill>
                  <a:srgbClr val="0D0D0D"/>
                </a:solidFill>
                <a:effectLst/>
                <a:latin typeface="Arial" panose="020B0604020202020204" pitchFamily="34" charset="0"/>
                <a:cs typeface="Arial" panose="020B0604020202020204" pitchFamily="34" charset="0"/>
              </a:rPr>
              <a:t>Début du XXe siècle : Tests psychotechniques</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premiers tests psychotechniques, tels que le "Binet-Simon Intelligence </a:t>
            </a:r>
            <a:r>
              <a:rPr lang="fr-FR" sz="1600" b="0" i="0" dirty="0" err="1">
                <a:solidFill>
                  <a:srgbClr val="0D0D0D"/>
                </a:solidFill>
                <a:effectLst/>
                <a:latin typeface="Arial" panose="020B0604020202020204" pitchFamily="34" charset="0"/>
                <a:cs typeface="Arial" panose="020B0604020202020204" pitchFamily="34" charset="0"/>
              </a:rPr>
              <a:t>Scale</a:t>
            </a:r>
            <a:r>
              <a:rPr lang="fr-FR" sz="1600" b="0" i="0" dirty="0">
                <a:solidFill>
                  <a:srgbClr val="0D0D0D"/>
                </a:solidFill>
                <a:effectLst/>
                <a:latin typeface="Arial" panose="020B0604020202020204" pitchFamily="34" charset="0"/>
                <a:cs typeface="Arial" panose="020B0604020202020204" pitchFamily="34" charset="0"/>
              </a:rPr>
              <a:t>" (1905) développé par Alfred Binet et Théodore Simon, étaient centrés sur l'évaluation des capacités intellectuelles plutôt que sur la personnalité.</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travaux de Hermann Rorschach dans les années 1920 sur le test de taches d'encre ont ouvert la voie à des méthodes d'évaluation plus subjectives.</a:t>
            </a:r>
          </a:p>
          <a:p>
            <a:pPr lvl="1" algn="l"/>
            <a:endParaRPr lang="fr-FR" sz="1600" b="0" i="0" dirty="0">
              <a:solidFill>
                <a:srgbClr val="0D0D0D"/>
              </a:solidFill>
              <a:effectLst/>
              <a:latin typeface="Arial" panose="020B0604020202020204" pitchFamily="34" charset="0"/>
              <a:cs typeface="Arial" panose="020B0604020202020204" pitchFamily="34" charset="0"/>
            </a:endParaRPr>
          </a:p>
          <a:p>
            <a:r>
              <a:rPr lang="fr-FR" sz="1600" b="1" i="0" dirty="0">
                <a:solidFill>
                  <a:srgbClr val="0D0D0D"/>
                </a:solidFill>
                <a:effectLst/>
                <a:latin typeface="Arial" panose="020B0604020202020204" pitchFamily="34" charset="0"/>
                <a:cs typeface="Arial" panose="020B0604020202020204" pitchFamily="34" charset="0"/>
              </a:rPr>
              <a:t>Années 1930-1940 : Emergence des tests de personnalité</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La popularité des tests de personnalité a commencé à augmenter avec l'introduction du MMPI (Minnesota </a:t>
            </a:r>
            <a:r>
              <a:rPr lang="fr-FR" sz="1600" b="0" i="0" dirty="0" err="1">
                <a:solidFill>
                  <a:srgbClr val="0D0D0D"/>
                </a:solidFill>
                <a:effectLst/>
                <a:latin typeface="Arial" panose="020B0604020202020204" pitchFamily="34" charset="0"/>
                <a:cs typeface="Arial" panose="020B0604020202020204" pitchFamily="34" charset="0"/>
              </a:rPr>
              <a:t>Multiphasic</a:t>
            </a:r>
            <a:r>
              <a:rPr lang="fr-FR" sz="1600" b="0" i="0" dirty="0">
                <a:solidFill>
                  <a:srgbClr val="0D0D0D"/>
                </a:solidFill>
                <a:effectLst/>
                <a:latin typeface="Arial" panose="020B0604020202020204" pitchFamily="34" charset="0"/>
                <a:cs typeface="Arial" panose="020B0604020202020204" pitchFamily="34" charset="0"/>
              </a:rPr>
              <a:t> </a:t>
            </a:r>
            <a:r>
              <a:rPr lang="fr-FR" sz="1600" b="0" i="0" dirty="0" err="1">
                <a:solidFill>
                  <a:srgbClr val="0D0D0D"/>
                </a:solidFill>
                <a:effectLst/>
                <a:latin typeface="Arial" panose="020B0604020202020204" pitchFamily="34" charset="0"/>
                <a:cs typeface="Arial" panose="020B0604020202020204" pitchFamily="34" charset="0"/>
              </a:rPr>
              <a:t>Personality</a:t>
            </a:r>
            <a:r>
              <a:rPr lang="fr-FR" sz="1600" b="0" i="0" dirty="0">
                <a:solidFill>
                  <a:srgbClr val="0D0D0D"/>
                </a:solidFill>
                <a:effectLst/>
                <a:latin typeface="Arial" panose="020B0604020202020204" pitchFamily="34" charset="0"/>
                <a:cs typeface="Arial" panose="020B0604020202020204" pitchFamily="34" charset="0"/>
              </a:rPr>
              <a:t> Inventory) en 1939, conçu pour évaluer des troubles </a:t>
            </a:r>
            <a:r>
              <a:rPr lang="fr-FR" sz="1600" dirty="0">
                <a:solidFill>
                  <a:srgbClr val="0D0D0D"/>
                </a:solidFill>
                <a:latin typeface="Arial" panose="020B0604020202020204" pitchFamily="34" charset="0"/>
                <a:cs typeface="Arial" panose="020B0604020202020204" pitchFamily="34" charset="0"/>
              </a:rPr>
              <a:t>psychopathologiques </a:t>
            </a:r>
            <a:r>
              <a:rPr lang="fr-FR" sz="1600" b="0" i="0" dirty="0">
                <a:solidFill>
                  <a:srgbClr val="0D0D0D"/>
                </a:solidFill>
                <a:effectLst/>
                <a:latin typeface="Arial" panose="020B0604020202020204" pitchFamily="34" charset="0"/>
                <a:cs typeface="Arial" panose="020B0604020202020204" pitchFamily="34" charset="0"/>
              </a:rPr>
              <a:t>spécifiques.</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 test de personnalité de </a:t>
            </a:r>
            <a:r>
              <a:rPr lang="fr-FR" sz="1600" b="0" i="0" dirty="0" err="1">
                <a:solidFill>
                  <a:srgbClr val="0D0D0D"/>
                </a:solidFill>
                <a:effectLst/>
                <a:latin typeface="Arial" panose="020B0604020202020204" pitchFamily="34" charset="0"/>
                <a:cs typeface="Arial" panose="020B0604020202020204" pitchFamily="34" charset="0"/>
              </a:rPr>
              <a:t>Thematic</a:t>
            </a:r>
            <a:r>
              <a:rPr lang="fr-FR" sz="1600" b="0" i="0" dirty="0">
                <a:solidFill>
                  <a:srgbClr val="0D0D0D"/>
                </a:solidFill>
                <a:effectLst/>
                <a:latin typeface="Arial" panose="020B0604020202020204" pitchFamily="34" charset="0"/>
                <a:cs typeface="Arial" panose="020B0604020202020204" pitchFamily="34" charset="0"/>
              </a:rPr>
              <a:t> Apperception Test (TAT), développé par Henry Murray et Christina Morgan au début des années 1930, utilisait des images pour évoquer des réponses subjectives des participants.</a:t>
            </a:r>
          </a:p>
          <a:p>
            <a:pPr lvl="1" algn="l"/>
            <a:endParaRPr lang="fr-FR" sz="1600" b="0" i="0" dirty="0">
              <a:solidFill>
                <a:srgbClr val="0D0D0D"/>
              </a:solidFill>
              <a:effectLst/>
              <a:latin typeface="Arial" panose="020B0604020202020204" pitchFamily="34" charset="0"/>
              <a:cs typeface="Arial" panose="020B0604020202020204" pitchFamily="34" charset="0"/>
            </a:endParaRPr>
          </a:p>
          <a:p>
            <a:pPr algn="l"/>
            <a:r>
              <a:rPr lang="fr-FR" sz="1600" b="1" i="0" dirty="0">
                <a:solidFill>
                  <a:srgbClr val="0D0D0D"/>
                </a:solidFill>
                <a:effectLst/>
                <a:latin typeface="Arial" panose="020B0604020202020204" pitchFamily="34" charset="0"/>
                <a:cs typeface="Arial" panose="020B0604020202020204" pitchFamily="34" charset="0"/>
              </a:rPr>
              <a:t>Années 1950-1960 : Approches psychométriques</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années 1950 voit l'essor des approches psychométriques dans l'évaluation de la personnalité, mettant l'accent sur la mesure quantitative des traits.</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 développement du test Myers-Briggs Type Indicator (MBTI) dans les années 1940-1950 a popularisé la classification des types de personnalité</a:t>
            </a:r>
            <a:r>
              <a:rPr lang="fr-FR" sz="1200" b="0" i="0" dirty="0">
                <a:solidFill>
                  <a:srgbClr val="0D0D0D"/>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9945571"/>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8D62E6-B554-C94B-A0A9-A6B04DBF7A36}"/>
              </a:ext>
            </a:extLst>
          </p:cNvPr>
          <p:cNvSpPr/>
          <p:nvPr/>
        </p:nvSpPr>
        <p:spPr>
          <a:xfrm>
            <a:off x="307048" y="255227"/>
            <a:ext cx="7010931" cy="523220"/>
          </a:xfrm>
          <a:prstGeom prst="rect">
            <a:avLst/>
          </a:prstGeom>
        </p:spPr>
        <p:txBody>
          <a:bodyPr wrap="square">
            <a:spAutoFit/>
          </a:bodyPr>
          <a:lstStyle/>
          <a:p>
            <a:r>
              <a:rPr lang="fr-FR" sz="2800" dirty="0">
                <a:solidFill>
                  <a:srgbClr val="0070C0"/>
                </a:solidFill>
              </a:rPr>
              <a:t>Histoire des tests de personnalité</a:t>
            </a:r>
          </a:p>
        </p:txBody>
      </p:sp>
      <p:pic>
        <p:nvPicPr>
          <p:cNvPr id="7" name="Image 6">
            <a:extLst>
              <a:ext uri="{FF2B5EF4-FFF2-40B4-BE49-F238E27FC236}">
                <a16:creationId xmlns:a16="http://schemas.microsoft.com/office/drawing/2014/main" id="{1F609491-E9BA-3C4D-8636-7440BBCC5A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2750" y="119543"/>
            <a:ext cx="1496060" cy="757555"/>
          </a:xfrm>
          <a:prstGeom prst="rect">
            <a:avLst/>
          </a:prstGeom>
          <a:noFill/>
          <a:ln>
            <a:noFill/>
          </a:ln>
        </p:spPr>
      </p:pic>
      <p:sp>
        <p:nvSpPr>
          <p:cNvPr id="10" name="Rectangle 9">
            <a:extLst>
              <a:ext uri="{FF2B5EF4-FFF2-40B4-BE49-F238E27FC236}">
                <a16:creationId xmlns:a16="http://schemas.microsoft.com/office/drawing/2014/main" id="{6717DD8D-8AA1-844B-978E-36D14276066F}"/>
              </a:ext>
            </a:extLst>
          </p:cNvPr>
          <p:cNvSpPr/>
          <p:nvPr/>
        </p:nvSpPr>
        <p:spPr>
          <a:xfrm>
            <a:off x="307048" y="1052736"/>
            <a:ext cx="8641761" cy="4924425"/>
          </a:xfrm>
          <a:prstGeom prst="rect">
            <a:avLst/>
          </a:prstGeom>
        </p:spPr>
        <p:txBody>
          <a:bodyPr wrap="square">
            <a:spAutoFit/>
          </a:bodyPr>
          <a:lstStyle/>
          <a:p>
            <a:pPr algn="l"/>
            <a:r>
              <a:rPr lang="fr-FR" sz="1600" b="1" i="0" dirty="0">
                <a:solidFill>
                  <a:srgbClr val="0D0D0D"/>
                </a:solidFill>
                <a:effectLst/>
                <a:latin typeface="Arial" panose="020B0604020202020204" pitchFamily="34" charset="0"/>
                <a:cs typeface="Arial" panose="020B0604020202020204" pitchFamily="34" charset="0"/>
              </a:rPr>
              <a:t>Années 1970-1980 : Approches cognitives et émotionnelles</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approches cognitives et émotionnelles ont gagné en importance. Le modèle des Big Five, qui évalue cinq grands traits de personnalité (ouverture, conscience, extraversion, agréabilité et névrosisme), a émergé comme un modèle dominant.</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avancées technologiques ont également permis le développement de tests informatisés.</a:t>
            </a:r>
          </a:p>
          <a:p>
            <a:pPr marL="742950" lvl="1" indent="-285750" algn="l">
              <a:buFont typeface="+mj-lt"/>
              <a:buAutoNum type="arabicPeriod"/>
            </a:pPr>
            <a:endParaRPr lang="fr-FR" sz="1600" b="0" i="0" dirty="0">
              <a:solidFill>
                <a:srgbClr val="0D0D0D"/>
              </a:solidFill>
              <a:effectLst/>
              <a:latin typeface="Arial" panose="020B0604020202020204" pitchFamily="34" charset="0"/>
              <a:cs typeface="Arial" panose="020B0604020202020204" pitchFamily="34" charset="0"/>
            </a:endParaRPr>
          </a:p>
          <a:p>
            <a:r>
              <a:rPr lang="fr-FR" sz="1600" b="1" i="0" dirty="0">
                <a:solidFill>
                  <a:srgbClr val="0D0D0D"/>
                </a:solidFill>
                <a:effectLst/>
                <a:latin typeface="Arial" panose="020B0604020202020204" pitchFamily="34" charset="0"/>
                <a:cs typeface="Arial" panose="020B0604020202020204" pitchFamily="34" charset="0"/>
              </a:rPr>
              <a:t>Années 1990-2000 : Tests en ligne et évaluation continue</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L'avènement d'Internet a facilité la diffusion des tests de personnalité en ligne, permettant un accès plus large et une automatisation des évaluations.</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approches axées sur l'évaluation continue ont émergé, cherchant à capturer la dynamique de la personnalité au fil du temps.</a:t>
            </a:r>
          </a:p>
          <a:p>
            <a:pPr marL="742950" lvl="1" indent="-285750" algn="l">
              <a:buFont typeface="+mj-lt"/>
              <a:buAutoNum type="arabicPeriod"/>
            </a:pPr>
            <a:endParaRPr lang="fr-FR" sz="1600" b="0" i="0" dirty="0">
              <a:solidFill>
                <a:srgbClr val="0D0D0D"/>
              </a:solidFill>
              <a:effectLst/>
              <a:latin typeface="Arial" panose="020B0604020202020204" pitchFamily="34" charset="0"/>
              <a:cs typeface="Arial" panose="020B0604020202020204" pitchFamily="34" charset="0"/>
            </a:endParaRPr>
          </a:p>
          <a:p>
            <a:pPr algn="l"/>
            <a:r>
              <a:rPr lang="fr-FR" sz="1600" b="1" i="0" dirty="0">
                <a:solidFill>
                  <a:srgbClr val="0D0D0D"/>
                </a:solidFill>
                <a:effectLst/>
                <a:latin typeface="Arial" panose="020B0604020202020204" pitchFamily="34" charset="0"/>
                <a:cs typeface="Arial" panose="020B0604020202020204" pitchFamily="34" charset="0"/>
              </a:rPr>
              <a:t>Années 2010 - à aujourd’hui : Intégration de l'intelligence artificielle</a:t>
            </a:r>
            <a:endParaRPr lang="fr-FR" sz="1600" b="0" i="0" dirty="0">
              <a:solidFill>
                <a:srgbClr val="0D0D0D"/>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L'intelligence artificielle et l'apprentissage automatique s’intègre pour créer des tests plus sophistiqués, personnalisés et adaptatifs.</a:t>
            </a:r>
          </a:p>
          <a:p>
            <a:pPr marL="742950" lvl="1" indent="-285750" algn="l">
              <a:buFont typeface="+mj-lt"/>
              <a:buAutoNum type="arabicPeriod"/>
            </a:pPr>
            <a:r>
              <a:rPr lang="fr-FR" sz="1600" b="0" i="0" dirty="0">
                <a:solidFill>
                  <a:srgbClr val="0D0D0D"/>
                </a:solidFill>
                <a:effectLst/>
                <a:latin typeface="Arial" panose="020B0604020202020204" pitchFamily="34" charset="0"/>
                <a:cs typeface="Arial" panose="020B0604020202020204" pitchFamily="34" charset="0"/>
              </a:rPr>
              <a:t>Les préoccupations éthiques liées à l'utilisation des données personnelles et à la précision des évaluations ont également gagné en importance.</a:t>
            </a:r>
          </a:p>
          <a:p>
            <a:endParaRPr lang="fr-FR" sz="1200" dirty="0">
              <a:solidFill>
                <a:srgbClr val="0D0D0D"/>
              </a:solidFill>
              <a:latin typeface="Arial" panose="020B0604020202020204" pitchFamily="34" charset="0"/>
              <a:cs typeface="Arial" panose="020B0604020202020204" pitchFamily="34" charset="0"/>
            </a:endParaRPr>
          </a:p>
          <a:p>
            <a:endParaRPr lang="fr-FR" sz="1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65124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F556-C693-7231-1881-02594D9829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FD7D5F9-CC8C-D336-39E6-AB42A0E1D677}"/>
              </a:ext>
            </a:extLst>
          </p:cNvPr>
          <p:cNvSpPr/>
          <p:nvPr/>
        </p:nvSpPr>
        <p:spPr>
          <a:xfrm>
            <a:off x="307048" y="255227"/>
            <a:ext cx="7010931" cy="523220"/>
          </a:xfrm>
          <a:prstGeom prst="rect">
            <a:avLst/>
          </a:prstGeom>
        </p:spPr>
        <p:txBody>
          <a:bodyPr wrap="square">
            <a:spAutoFit/>
          </a:bodyPr>
          <a:lstStyle/>
          <a:p>
            <a:r>
              <a:rPr lang="fr-FR" sz="2800" dirty="0">
                <a:solidFill>
                  <a:srgbClr val="0070C0"/>
                </a:solidFill>
              </a:rPr>
              <a:t>Histoire des tests de personnalité</a:t>
            </a:r>
          </a:p>
        </p:txBody>
      </p:sp>
      <p:pic>
        <p:nvPicPr>
          <p:cNvPr id="7" name="Image 6">
            <a:extLst>
              <a:ext uri="{FF2B5EF4-FFF2-40B4-BE49-F238E27FC236}">
                <a16:creationId xmlns:a16="http://schemas.microsoft.com/office/drawing/2014/main" id="{39A81A27-9C71-5CC4-FA70-9E23A02BB4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52750" y="119543"/>
            <a:ext cx="1496060" cy="757555"/>
          </a:xfrm>
          <a:prstGeom prst="rect">
            <a:avLst/>
          </a:prstGeom>
          <a:noFill/>
          <a:ln>
            <a:noFill/>
          </a:ln>
        </p:spPr>
      </p:pic>
      <p:pic>
        <p:nvPicPr>
          <p:cNvPr id="1026" name="Picture 2" descr="Le test des taches d'encre de Rorschach : sa place ne serait-elle pas au  musée ?">
            <a:extLst>
              <a:ext uri="{FF2B5EF4-FFF2-40B4-BE49-F238E27FC236}">
                <a16:creationId xmlns:a16="http://schemas.microsoft.com/office/drawing/2014/main" id="{73742B2D-FC23-2566-85BC-F95617F5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04" y="3654370"/>
            <a:ext cx="4572000" cy="177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B8CF190-0912-1048-7D74-319AF4EAB20A}"/>
              </a:ext>
            </a:extLst>
          </p:cNvPr>
          <p:cNvSpPr txBox="1"/>
          <p:nvPr/>
        </p:nvSpPr>
        <p:spPr>
          <a:xfrm>
            <a:off x="1259632" y="3052525"/>
            <a:ext cx="3096344" cy="369332"/>
          </a:xfrm>
          <a:prstGeom prst="rect">
            <a:avLst/>
          </a:prstGeom>
          <a:noFill/>
        </p:spPr>
        <p:txBody>
          <a:bodyPr wrap="square" rtlCol="0">
            <a:spAutoFit/>
          </a:bodyPr>
          <a:lstStyle/>
          <a:p>
            <a:r>
              <a:rPr lang="fr-FR" dirty="0"/>
              <a:t>Les planches du </a:t>
            </a:r>
            <a:r>
              <a:rPr lang="fr-FR" sz="1800" b="0" i="0" dirty="0">
                <a:solidFill>
                  <a:srgbClr val="0D0D0D"/>
                </a:solidFill>
                <a:effectLst/>
                <a:latin typeface="Arial" panose="020B0604020202020204" pitchFamily="34" charset="0"/>
                <a:cs typeface="Arial" panose="020B0604020202020204" pitchFamily="34" charset="0"/>
              </a:rPr>
              <a:t>Rorschach</a:t>
            </a:r>
            <a:endParaRPr lang="fr-FR" dirty="0"/>
          </a:p>
        </p:txBody>
      </p:sp>
      <p:pic>
        <p:nvPicPr>
          <p:cNvPr id="8" name="Image 7" descr="Une image contenant Visage humain, dessin, peinture, croquis&#10;&#10;Description générée automatiquement">
            <a:extLst>
              <a:ext uri="{FF2B5EF4-FFF2-40B4-BE49-F238E27FC236}">
                <a16:creationId xmlns:a16="http://schemas.microsoft.com/office/drawing/2014/main" id="{9EC00F98-66C8-308B-D738-366CAD765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628" y="1124744"/>
            <a:ext cx="2268152" cy="2097314"/>
          </a:xfrm>
          <a:prstGeom prst="rect">
            <a:avLst/>
          </a:prstGeom>
        </p:spPr>
      </p:pic>
      <p:sp>
        <p:nvSpPr>
          <p:cNvPr id="9" name="ZoneTexte 8">
            <a:extLst>
              <a:ext uri="{FF2B5EF4-FFF2-40B4-BE49-F238E27FC236}">
                <a16:creationId xmlns:a16="http://schemas.microsoft.com/office/drawing/2014/main" id="{F1B7ADC7-E2B8-2D14-25FC-471771226DD7}"/>
              </a:ext>
            </a:extLst>
          </p:cNvPr>
          <p:cNvSpPr txBox="1"/>
          <p:nvPr/>
        </p:nvSpPr>
        <p:spPr>
          <a:xfrm>
            <a:off x="5971452" y="3285038"/>
            <a:ext cx="2229328" cy="369332"/>
          </a:xfrm>
          <a:prstGeom prst="rect">
            <a:avLst/>
          </a:prstGeom>
          <a:noFill/>
        </p:spPr>
        <p:txBody>
          <a:bodyPr wrap="none" rtlCol="0">
            <a:spAutoFit/>
          </a:bodyPr>
          <a:lstStyle/>
          <a:p>
            <a:r>
              <a:rPr lang="fr-FR" dirty="0"/>
              <a:t>La planche n°8 du TAT</a:t>
            </a:r>
          </a:p>
        </p:txBody>
      </p:sp>
    </p:spTree>
    <p:extLst>
      <p:ext uri="{BB962C8B-B14F-4D97-AF65-F5344CB8AC3E}">
        <p14:creationId xmlns:p14="http://schemas.microsoft.com/office/powerpoint/2010/main" val="2003043734"/>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sp>
        <p:nvSpPr>
          <p:cNvPr id="2" name="Rectangle 1">
            <a:extLst>
              <a:ext uri="{FF2B5EF4-FFF2-40B4-BE49-F238E27FC236}">
                <a16:creationId xmlns:a16="http://schemas.microsoft.com/office/drawing/2014/main" id="{4B16F157-3223-9745-A761-808421755316}"/>
              </a:ext>
            </a:extLst>
          </p:cNvPr>
          <p:cNvSpPr/>
          <p:nvPr/>
        </p:nvSpPr>
        <p:spPr>
          <a:xfrm>
            <a:off x="597877" y="1074510"/>
            <a:ext cx="8187307" cy="5262979"/>
          </a:xfrm>
          <a:prstGeom prst="rect">
            <a:avLst/>
          </a:prstGeom>
        </p:spPr>
        <p:txBody>
          <a:bodyPr wrap="square">
            <a:spAutoFit/>
          </a:bodyPr>
          <a:lstStyle/>
          <a:p>
            <a:r>
              <a:rPr lang="fr-FR" sz="1600" dirty="0">
                <a:solidFill>
                  <a:srgbClr val="333333"/>
                </a:solidFill>
                <a:latin typeface="Verdana" panose="020B0604030504040204" pitchFamily="34" charset="0"/>
              </a:rPr>
              <a:t>Ce test, mis au point par une Américaine (Isabelle Briggs-Myers) à partir des travaux du célèbre psychiatre Carl Gustav Jung, est à la fois très sérieux et très simple. Il suffit de repérer ce qui est pour vous le plus spontané au cours de 4 "processus mentaux" suivants :</a:t>
            </a:r>
          </a:p>
          <a:p>
            <a:br>
              <a:rPr lang="fr-FR" sz="1600" dirty="0"/>
            </a:br>
            <a:r>
              <a:rPr lang="fr-FR" sz="1600" b="1" dirty="0">
                <a:solidFill>
                  <a:srgbClr val="333333"/>
                </a:solidFill>
                <a:latin typeface="Verdana" panose="020B0604030504040204" pitchFamily="34" charset="0"/>
              </a:rPr>
              <a:t>Où puisez-vous votre énergie</a:t>
            </a:r>
            <a:r>
              <a:rPr lang="fr-FR" sz="1600" dirty="0">
                <a:solidFill>
                  <a:srgbClr val="333333"/>
                </a:solidFill>
                <a:latin typeface="Verdana" panose="020B0604030504040204" pitchFamily="34" charset="0"/>
              </a:rPr>
              <a:t> : dans votre univers intérieur (introversion "I"), ou à partir de l’environnement extérieur (extraversion "E") ?</a:t>
            </a:r>
          </a:p>
          <a:p>
            <a:br>
              <a:rPr lang="fr-FR" sz="1600" dirty="0">
                <a:solidFill>
                  <a:srgbClr val="333333"/>
                </a:solidFill>
                <a:latin typeface="Verdana" panose="020B0604030504040204" pitchFamily="34" charset="0"/>
              </a:rPr>
            </a:br>
            <a:r>
              <a:rPr lang="fr-FR" sz="1600" b="1" dirty="0">
                <a:solidFill>
                  <a:srgbClr val="333333"/>
                </a:solidFill>
                <a:latin typeface="Verdana" panose="020B0604030504040204" pitchFamily="34" charset="0"/>
              </a:rPr>
              <a:t>Comment recueillez-vous l’information</a:t>
            </a:r>
            <a:r>
              <a:rPr lang="fr-FR" sz="1600" dirty="0">
                <a:solidFill>
                  <a:srgbClr val="333333"/>
                </a:solidFill>
                <a:latin typeface="Verdana" panose="020B0604030504040204" pitchFamily="34" charset="0"/>
              </a:rPr>
              <a:t> : par vos 5 sens (la sensation "S"), ou en vous confiant à votre "6ème sens"  (l'intuition "N") ?</a:t>
            </a:r>
          </a:p>
          <a:p>
            <a:br>
              <a:rPr lang="fr-FR" sz="1600" dirty="0">
                <a:solidFill>
                  <a:srgbClr val="333333"/>
                </a:solidFill>
                <a:latin typeface="Verdana" panose="020B0604030504040204" pitchFamily="34" charset="0"/>
              </a:rPr>
            </a:br>
            <a:r>
              <a:rPr lang="fr-FR" sz="1600" b="1" dirty="0">
                <a:solidFill>
                  <a:srgbClr val="333333"/>
                </a:solidFill>
                <a:latin typeface="Verdana" panose="020B0604030504040204" pitchFamily="34" charset="0"/>
              </a:rPr>
              <a:t>Qu’est-ce qui entraîne votre décision</a:t>
            </a:r>
            <a:r>
              <a:rPr lang="fr-FR" sz="1600" dirty="0">
                <a:solidFill>
                  <a:srgbClr val="333333"/>
                </a:solidFill>
                <a:latin typeface="Verdana" panose="020B0604030504040204" pitchFamily="34" charset="0"/>
              </a:rPr>
              <a:t> : le raisonnement logique (la pensée / </a:t>
            </a:r>
            <a:r>
              <a:rPr lang="fr-FR" sz="1600" i="1" dirty="0" err="1">
                <a:solidFill>
                  <a:srgbClr val="333333"/>
                </a:solidFill>
                <a:latin typeface="Verdana" panose="020B0604030504040204" pitchFamily="34" charset="0"/>
              </a:rPr>
              <a:t>think</a:t>
            </a:r>
            <a:r>
              <a:rPr lang="fr-FR" sz="1600" dirty="0">
                <a:solidFill>
                  <a:srgbClr val="333333"/>
                </a:solidFill>
                <a:latin typeface="Verdana" panose="020B0604030504040204" pitchFamily="34" charset="0"/>
              </a:rPr>
              <a:t> ou "</a:t>
            </a:r>
            <a:r>
              <a:rPr lang="fr-FR" sz="1600" dirty="0" err="1">
                <a:solidFill>
                  <a:srgbClr val="333333"/>
                </a:solidFill>
                <a:latin typeface="Verdana" panose="020B0604030504040204" pitchFamily="34" charset="0"/>
              </a:rPr>
              <a:t>T</a:t>
            </a:r>
            <a:r>
              <a:rPr lang="fr-FR" sz="1600" dirty="0">
                <a:solidFill>
                  <a:srgbClr val="333333"/>
                </a:solidFill>
                <a:latin typeface="Verdana" panose="020B0604030504040204" pitchFamily="34" charset="0"/>
              </a:rPr>
              <a:t>"), ou vos valeurs (sentiment/ </a:t>
            </a:r>
            <a:r>
              <a:rPr lang="fr-FR" sz="1600" i="1" dirty="0" err="1">
                <a:solidFill>
                  <a:srgbClr val="333333"/>
                </a:solidFill>
                <a:latin typeface="Verdana" panose="020B0604030504040204" pitchFamily="34" charset="0"/>
              </a:rPr>
              <a:t>feel</a:t>
            </a:r>
            <a:r>
              <a:rPr lang="fr-FR" sz="1600" dirty="0">
                <a:solidFill>
                  <a:srgbClr val="333333"/>
                </a:solidFill>
                <a:latin typeface="Verdana" panose="020B0604030504040204" pitchFamily="34" charset="0"/>
              </a:rPr>
              <a:t> ou "F") ?</a:t>
            </a:r>
          </a:p>
          <a:p>
            <a:br>
              <a:rPr lang="fr-FR" sz="1600" dirty="0">
                <a:solidFill>
                  <a:srgbClr val="333333"/>
                </a:solidFill>
                <a:latin typeface="Verdana" panose="020B0604030504040204" pitchFamily="34" charset="0"/>
              </a:rPr>
            </a:br>
            <a:r>
              <a:rPr lang="fr-FR" sz="1600" b="1" dirty="0">
                <a:solidFill>
                  <a:srgbClr val="333333"/>
                </a:solidFill>
                <a:latin typeface="Verdana" panose="020B0604030504040204" pitchFamily="34" charset="0"/>
              </a:rPr>
              <a:t>De quelle manière vous lancez-vous dans l’action</a:t>
            </a:r>
            <a:r>
              <a:rPr lang="fr-FR" sz="1600" dirty="0">
                <a:solidFill>
                  <a:srgbClr val="333333"/>
                </a:solidFill>
                <a:latin typeface="Verdana" panose="020B0604030504040204" pitchFamily="34" charset="0"/>
              </a:rPr>
              <a:t> : en échafaudant des plans (jugement "J"), ou en vous adaptant aux circonstances (perception "P") ?</a:t>
            </a:r>
          </a:p>
          <a:p>
            <a:r>
              <a:rPr lang="fr-FR" sz="1600" dirty="0">
                <a:solidFill>
                  <a:srgbClr val="333333"/>
                </a:solidFill>
                <a:latin typeface="Verdana" panose="020B0604030504040204" pitchFamily="34" charset="0"/>
              </a:rPr>
              <a:t> </a:t>
            </a:r>
            <a:br>
              <a:rPr lang="fr-FR" sz="1600" dirty="0"/>
            </a:br>
            <a:r>
              <a:rPr lang="fr-FR" sz="1600" dirty="0">
                <a:solidFill>
                  <a:srgbClr val="333333"/>
                </a:solidFill>
                <a:latin typeface="Verdana" panose="020B0604030504040204" pitchFamily="34" charset="0"/>
              </a:rPr>
              <a:t>Vos réponses se résument en 4 lettres qui, mises bout à bout, constituent votre </a:t>
            </a:r>
            <a:r>
              <a:rPr lang="fr-FR" sz="1600" b="1" u="sng" dirty="0">
                <a:solidFill>
                  <a:srgbClr val="CC0033"/>
                </a:solidFill>
                <a:latin typeface="Verdana" panose="020B0604030504040204" pitchFamily="34" charset="0"/>
                <a:hlinkClick r:id="rId4"/>
              </a:rPr>
              <a:t>type MBTI</a:t>
            </a:r>
            <a:r>
              <a:rPr lang="fr-FR" sz="1600" dirty="0">
                <a:solidFill>
                  <a:srgbClr val="333333"/>
                </a:solidFill>
                <a:latin typeface="Verdana" panose="020B0604030504040204" pitchFamily="34" charset="0"/>
              </a:rPr>
              <a:t> : INFP, ou ESTJ, ou INTJ, etc. Il y a 16 résultats possibles et chacun correspond à un type de personnalité. </a:t>
            </a:r>
            <a:endParaRPr lang="fr-FR" sz="1600" dirty="0"/>
          </a:p>
        </p:txBody>
      </p:sp>
    </p:spTree>
    <p:extLst>
      <p:ext uri="{BB962C8B-B14F-4D97-AF65-F5344CB8AC3E}">
        <p14:creationId xmlns:p14="http://schemas.microsoft.com/office/powerpoint/2010/main" val="30583445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our le 20 avril"/>
          <p:cNvSpPr>
            <a:spLocks noGrp="1"/>
          </p:cNvSpPr>
          <p:nvPr>
            <p:ph type="title"/>
          </p:nvPr>
        </p:nvSpPr>
        <p:spPr>
          <a:xfrm>
            <a:off x="358816" y="-25400"/>
            <a:ext cx="7769184" cy="1417638"/>
          </a:xfrm>
          <a:prstGeom prst="rect">
            <a:avLst/>
          </a:prstGeom>
        </p:spPr>
        <p:txBody>
          <a:bodyPr lIns="30477" tIns="30477" rIns="30477" bIns="30477"/>
          <a:lstStyle/>
          <a:p>
            <a:r>
              <a:rPr lang="fr-FR" dirty="0"/>
              <a:t>Le MBTI </a:t>
            </a:r>
            <a:endParaRPr dirty="0"/>
          </a:p>
        </p:txBody>
      </p:sp>
      <p:pic>
        <p:nvPicPr>
          <p:cNvPr id="5" name="Image 4">
            <a:extLst>
              <a:ext uri="{FF2B5EF4-FFF2-40B4-BE49-F238E27FC236}">
                <a16:creationId xmlns:a16="http://schemas.microsoft.com/office/drawing/2014/main" id="{8C7626D0-35FE-A64D-96A4-72919FBF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570" y="271443"/>
            <a:ext cx="1496060" cy="757555"/>
          </a:xfrm>
          <a:prstGeom prst="rect">
            <a:avLst/>
          </a:prstGeom>
          <a:noFill/>
          <a:ln>
            <a:noFill/>
          </a:ln>
        </p:spPr>
      </p:pic>
      <p:sp>
        <p:nvSpPr>
          <p:cNvPr id="7" name="Apporter des exemples de fiches de postes de votre entreprise (coeur de métier et fonctions supports)…">
            <a:extLst>
              <a:ext uri="{FF2B5EF4-FFF2-40B4-BE49-F238E27FC236}">
                <a16:creationId xmlns:a16="http://schemas.microsoft.com/office/drawing/2014/main" id="{0CB64F09-FC21-4F45-B1B4-660696FA4461}"/>
              </a:ext>
            </a:extLst>
          </p:cNvPr>
          <p:cNvSpPr txBox="1">
            <a:spLocks/>
          </p:cNvSpPr>
          <p:nvPr/>
        </p:nvSpPr>
        <p:spPr>
          <a:xfrm>
            <a:off x="196770" y="1689081"/>
            <a:ext cx="8780860" cy="3964419"/>
          </a:xfrm>
          <a:prstGeom prst="rect">
            <a:avLst/>
          </a:prstGeom>
          <a:ln w="12700">
            <a:miter lim="400000"/>
          </a:ln>
          <a:extLst>
            <a:ext uri="{C572A759-6A51-4108-AA02-DFA0A04FC94B}">
              <ma14:wrappingTextBoxFlag xmlns="" xmlns:ma14="http://schemas.microsoft.com/office/mac/drawingml/2011/main" val="1"/>
            </a:ext>
          </a:extLst>
        </p:spPr>
        <p:txBody>
          <a:bodyPr lIns="30477" tIns="30477" rIns="30477" bIns="30477">
            <a:normAutofit/>
          </a:bodyPr>
          <a:lstStyle>
            <a:lvl1pPr marL="3825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1pPr>
            <a:lvl2pPr marL="788987" marR="0" indent="-342900" algn="l" defTabSz="914400" rtl="0" latinLnBrk="0">
              <a:lnSpc>
                <a:spcPct val="100000"/>
              </a:lnSpc>
              <a:spcBef>
                <a:spcPts val="600"/>
              </a:spcBef>
              <a:spcAft>
                <a:spcPts val="0"/>
              </a:spcAft>
              <a:buClr>
                <a:srgbClr val="CC0000"/>
              </a:buClr>
              <a:buSzPct val="80000"/>
              <a:buFont typeface="Wingdings"/>
              <a:buChar char="◻"/>
              <a:tabLst/>
              <a:defRPr sz="2400" b="0" i="0" u="none" strike="noStrike" cap="none" spc="0" baseline="0">
                <a:ln>
                  <a:noFill/>
                </a:ln>
                <a:solidFill>
                  <a:srgbClr val="000000"/>
                </a:solidFill>
                <a:uFillTx/>
                <a:latin typeface="Arial"/>
                <a:ea typeface="Arial"/>
                <a:cs typeface="Arial"/>
                <a:sym typeface="Arial"/>
              </a:defRPr>
            </a:lvl2pPr>
            <a:lvl3pPr marL="1208087" marR="0" indent="-3048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3pPr>
            <a:lvl4pPr marL="1703387" marR="0" indent="-342900"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4pPr>
            <a:lvl5pPr marL="21582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5pPr>
            <a:lvl6pPr marL="26154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6pPr>
            <a:lvl7pPr marL="30726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7pPr>
            <a:lvl8pPr marL="35298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8pPr>
            <a:lvl9pPr marL="3987006" marR="0" indent="-340518" algn="l" defTabSz="914400" rtl="0" latinLnBrk="0">
              <a:lnSpc>
                <a:spcPct val="100000"/>
              </a:lnSpc>
              <a:spcBef>
                <a:spcPts val="600"/>
              </a:spcBef>
              <a:spcAft>
                <a:spcPts val="0"/>
              </a:spcAft>
              <a:buClr>
                <a:srgbClr val="CC0000"/>
              </a:buClr>
              <a:buSzPct val="100000"/>
              <a:buFont typeface="Wingdings"/>
              <a:buChar char="•"/>
              <a:tabLst/>
              <a:defRPr sz="2400" b="0" i="0" u="none" strike="noStrike" cap="none" spc="0" baseline="0">
                <a:ln>
                  <a:noFill/>
                </a:ln>
                <a:solidFill>
                  <a:srgbClr val="000000"/>
                </a:solidFill>
                <a:uFillTx/>
                <a:latin typeface="Arial"/>
                <a:ea typeface="Arial"/>
                <a:cs typeface="Arial"/>
                <a:sym typeface="Arial"/>
              </a:defRPr>
            </a:lvl9pPr>
          </a:lstStyle>
          <a:p>
            <a:pPr marL="39687" indent="0" hangingPunct="1">
              <a:buNone/>
              <a:defRPr sz="2400"/>
            </a:pPr>
            <a:endParaRPr lang="fr-FR" dirty="0"/>
          </a:p>
          <a:p>
            <a:pPr hangingPunct="1">
              <a:buFont typeface="Wingdings"/>
              <a:buChar char="●"/>
              <a:defRPr sz="2400"/>
            </a:pPr>
            <a:endParaRPr lang="fr-FR" dirty="0"/>
          </a:p>
          <a:p>
            <a:pPr marL="39687" indent="0" hangingPunct="1">
              <a:buFont typeface="Wingdings"/>
              <a:buNone/>
              <a:defRPr sz="2400"/>
            </a:pPr>
            <a:endParaRPr lang="fr-FR" dirty="0">
              <a:solidFill>
                <a:schemeClr val="accent2">
                  <a:lumMod val="60000"/>
                  <a:lumOff val="40000"/>
                </a:schemeClr>
              </a:solidFill>
            </a:endParaRPr>
          </a:p>
        </p:txBody>
      </p:sp>
      <p:sp>
        <p:nvSpPr>
          <p:cNvPr id="4" name="Rectangle 3">
            <a:extLst>
              <a:ext uri="{FF2B5EF4-FFF2-40B4-BE49-F238E27FC236}">
                <a16:creationId xmlns:a16="http://schemas.microsoft.com/office/drawing/2014/main" id="{32D5BECE-B900-5144-AA5C-3A519A35DFAF}"/>
              </a:ext>
            </a:extLst>
          </p:cNvPr>
          <p:cNvSpPr>
            <a:spLocks noChangeArrowheads="1"/>
          </p:cNvSpPr>
          <p:nvPr/>
        </p:nvSpPr>
        <p:spPr bwMode="auto">
          <a:xfrm>
            <a:off x="358816" y="1889476"/>
            <a:ext cx="8588414" cy="32316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9966CC"/>
                </a:solidFill>
                <a:effectLst/>
                <a:latin typeface="Helvetica" pitchFamily="2" charset="0"/>
              </a:rPr>
              <a:t>1/ Où puisez-vous votre énergie : introversion ou extraversion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L’</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introverti</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(I</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n’est pas une personne "coincée" ! Mais il réfléchit posément avant d’agir, et ne craint pas la solitude. Au contraire, il défend son indépendance et observe beaucoup avant de s’engager. A la fin d'une mauvaise journée, il aime rester au calme avec lui-même pour recharger ses batteries.</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Au contraire, l'</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extraverti</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a:t>
            </a:r>
            <a:r>
              <a:rPr kumimoji="0" lang="fr-FR" altLang="fr-FR" sz="1400" b="1" i="0" u="none" strike="noStrike" cap="none" normalizeH="0" baseline="0" dirty="0">
                <a:ln>
                  <a:noFill/>
                </a:ln>
                <a:solidFill>
                  <a:srgbClr val="333333"/>
                </a:solidFill>
                <a:effectLst/>
                <a:latin typeface="Verdana" panose="020B0604030504040204" pitchFamily="34" charset="0"/>
                <a:cs typeface="Arial" panose="020B0604020202020204" pitchFamily="34" charset="0"/>
              </a:rPr>
              <a:t>(E)</a:t>
            </a: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 a besoin de décrocher son téléphone et de raconter ses malheurs pour se sentir mieux. Il va plus vite vers les autres, aime créer des liens et appartenir à un groupe. Il parle volontiers et s’exprime spontanément sur des sujets variés.</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Alors, vous êtes plutôt "I" (introverti) ou "E" (extraverti) ?</a:t>
            </a: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b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br>
            <a:r>
              <a:rPr kumimoji="0" lang="fr-FR" altLang="fr-FR" sz="1400" b="0" i="0" u="none" strike="noStrike" cap="none" normalizeH="0" baseline="0" dirty="0">
                <a:ln>
                  <a:noFill/>
                </a:ln>
                <a:solidFill>
                  <a:srgbClr val="333333"/>
                </a:solidFill>
                <a:effectLst/>
                <a:latin typeface="Verdana" panose="020B0604030504040204" pitchFamily="34" charset="0"/>
                <a:cs typeface="Arial" panose="020B0604020202020204" pitchFamily="34" charset="0"/>
              </a:rPr>
              <a:t>Remarque : aucune réponse n'est "meilleure" qu'une autre, car chaque caractère a ses richesses. </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1028" name="Picture 4" descr="Découvrir son type de personnalité en quatre questions">
            <a:extLst>
              <a:ext uri="{FF2B5EF4-FFF2-40B4-BE49-F238E27FC236}">
                <a16:creationId xmlns:a16="http://schemas.microsoft.com/office/drawing/2014/main" id="{B4A11C0B-5831-8D4F-883A-CFF10F802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408" y="501947"/>
            <a:ext cx="1397000" cy="105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5206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2835</TotalTime>
  <Words>3269</Words>
  <Application>Microsoft Macintosh PowerPoint</Application>
  <PresentationFormat>Affichage à l'écran (4:3)</PresentationFormat>
  <Paragraphs>176</Paragraphs>
  <Slides>28</Slides>
  <Notes>13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28</vt:i4>
      </vt:variant>
    </vt:vector>
  </HeadingPairs>
  <TitlesOfParts>
    <vt:vector size="35" baseType="lpstr">
      <vt:lpstr>Arial</vt:lpstr>
      <vt:lpstr>Calibri</vt:lpstr>
      <vt:lpstr>Helvetica</vt:lpstr>
      <vt:lpstr>Verdana</vt:lpstr>
      <vt:lpstr>Wingdings</vt:lpstr>
      <vt:lpstr>2_Conception personnalisée</vt:lpstr>
      <vt:lpstr>Conception personnalisée</vt:lpstr>
      <vt:lpstr>Année 23-24 LP07 Groupe B  Cécile de Bernardi Cours n°7</vt:lpstr>
      <vt:lpstr>Calendrier de l’année</vt:lpstr>
      <vt:lpstr>Planning des interventions</vt:lpstr>
      <vt:lpstr>Sommaire</vt:lpstr>
      <vt:lpstr>Présentation PowerPoint</vt:lpstr>
      <vt:lpstr>Présentation PowerPoint</vt:lpstr>
      <vt:lpstr>Présentation PowerPoint</vt:lpstr>
      <vt:lpstr>Le MBTI </vt:lpstr>
      <vt:lpstr>Le MBTI </vt:lpstr>
      <vt:lpstr>Le MBTI </vt:lpstr>
      <vt:lpstr>Le MBTI </vt:lpstr>
      <vt:lpstr>Le MBTI </vt:lpstr>
      <vt:lpstr>Le MBTI : Les 16 typologies de personnalité</vt:lpstr>
      <vt:lpstr>Le MBTI </vt:lpstr>
      <vt:lpstr>Le MBTI </vt:lpstr>
      <vt:lpstr>Présentation PowerPoint</vt:lpstr>
      <vt:lpstr>Présentation PowerPoint</vt:lpstr>
      <vt:lpstr>Les forces de caractères</vt:lpstr>
      <vt:lpstr>Les forces de caractères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Paris 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Marine Garcia</dc:creator>
  <cp:lastModifiedBy>Cécile de Bernardi</cp:lastModifiedBy>
  <cp:revision>41</cp:revision>
  <dcterms:created xsi:type="dcterms:W3CDTF">2017-09-26T14:38:18Z</dcterms:created>
  <dcterms:modified xsi:type="dcterms:W3CDTF">2024-02-13T18:10:26Z</dcterms:modified>
</cp:coreProperties>
</file>