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651" r:id="rId2"/>
  </p:sldMasterIdLst>
  <p:notesMasterIdLst>
    <p:notesMasterId r:id="rId15"/>
  </p:notesMasterIdLst>
  <p:handoutMasterIdLst>
    <p:handoutMasterId r:id="rId16"/>
  </p:handoutMasterIdLst>
  <p:sldIdLst>
    <p:sldId id="262" r:id="rId3"/>
    <p:sldId id="259" r:id="rId4"/>
    <p:sldId id="266" r:id="rId5"/>
    <p:sldId id="286" r:id="rId6"/>
    <p:sldId id="269" r:id="rId7"/>
    <p:sldId id="290" r:id="rId8"/>
    <p:sldId id="794" r:id="rId9"/>
    <p:sldId id="795" r:id="rId10"/>
    <p:sldId id="796" r:id="rId11"/>
    <p:sldId id="797" r:id="rId12"/>
    <p:sldId id="793" r:id="rId13"/>
    <p:sldId id="257"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962"/>
    <p:restoredTop sz="95781" autoAdjust="0"/>
  </p:normalViewPr>
  <p:slideViewPr>
    <p:cSldViewPr>
      <p:cViewPr varScale="1">
        <p:scale>
          <a:sx n="105" d="100"/>
          <a:sy n="105" d="100"/>
        </p:scale>
        <p:origin x="752" y="2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79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12BEDD-D4FA-40C7-B091-7AF07F1C36D9}" type="datetimeFigureOut">
              <a:rPr lang="fr-FR" smtClean="0"/>
              <a:t>06/03/2024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8C0FDF-EADE-4093-9B08-3FA8D2DB3295}" type="slidenum">
              <a:rPr lang="fr-FR" smtClean="0"/>
              <a:t>‹N°›</a:t>
            </a:fld>
            <a:endParaRPr lang="fr-FR"/>
          </a:p>
        </p:txBody>
      </p:sp>
    </p:spTree>
    <p:extLst>
      <p:ext uri="{BB962C8B-B14F-4D97-AF65-F5344CB8AC3E}">
        <p14:creationId xmlns:p14="http://schemas.microsoft.com/office/powerpoint/2010/main" val="3970560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FEDB8-F62C-4198-917C-1B769A693059}" type="datetimeFigureOut">
              <a:rPr lang="fr-FR" smtClean="0"/>
              <a:t>06/03/2024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CD540-7DBA-4F4B-9415-484B6732A614}" type="slidenum">
              <a:rPr lang="fr-FR" smtClean="0"/>
              <a:t>‹N°›</a:t>
            </a:fld>
            <a:endParaRPr lang="fr-FR"/>
          </a:p>
        </p:txBody>
      </p:sp>
    </p:spTree>
    <p:extLst>
      <p:ext uri="{BB962C8B-B14F-4D97-AF65-F5344CB8AC3E}">
        <p14:creationId xmlns:p14="http://schemas.microsoft.com/office/powerpoint/2010/main" val="146771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a:t>
            </a:fld>
            <a:endParaRPr lang="fr-FR"/>
          </a:p>
        </p:txBody>
      </p:sp>
    </p:spTree>
    <p:extLst>
      <p:ext uri="{BB962C8B-B14F-4D97-AF65-F5344CB8AC3E}">
        <p14:creationId xmlns:p14="http://schemas.microsoft.com/office/powerpoint/2010/main" val="344822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3</a:t>
            </a:fld>
            <a:endParaRPr lang="fr-FR"/>
          </a:p>
        </p:txBody>
      </p:sp>
    </p:spTree>
    <p:extLst>
      <p:ext uri="{BB962C8B-B14F-4D97-AF65-F5344CB8AC3E}">
        <p14:creationId xmlns:p14="http://schemas.microsoft.com/office/powerpoint/2010/main" val="291595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4</a:t>
            </a:fld>
            <a:endParaRPr lang="fr-FR"/>
          </a:p>
        </p:txBody>
      </p:sp>
    </p:spTree>
    <p:extLst>
      <p:ext uri="{BB962C8B-B14F-4D97-AF65-F5344CB8AC3E}">
        <p14:creationId xmlns:p14="http://schemas.microsoft.com/office/powerpoint/2010/main" val="372710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33593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789040"/>
            <a:ext cx="7772400" cy="1470025"/>
          </a:xfrm>
        </p:spPr>
        <p:txBody>
          <a:bodyPr/>
          <a:lstStyle/>
          <a:p>
            <a:r>
              <a:rPr lang="fr-FR"/>
              <a:t>Modifiez le style du titre</a:t>
            </a:r>
          </a:p>
        </p:txBody>
      </p:sp>
      <p:sp>
        <p:nvSpPr>
          <p:cNvPr id="4" name="Espace réservé de la date 3"/>
          <p:cNvSpPr>
            <a:spLocks noGrp="1"/>
          </p:cNvSpPr>
          <p:nvPr>
            <p:ph type="dt" sz="half" idx="10"/>
          </p:nvPr>
        </p:nvSpPr>
        <p:spPr/>
        <p:txBody>
          <a:bodyPr/>
          <a:lstStyle/>
          <a:p>
            <a:fld id="{7A8FD2EC-1FEB-4C50-B50B-8D5FD04DF1F6}" type="datetimeFigureOut">
              <a:rPr lang="fr-FR" smtClean="0"/>
              <a:t>06/03/2024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BA8A5D3-0B12-4EC3-8463-56FABE69EB82}" type="slidenum">
              <a:rPr lang="fr-FR" smtClean="0"/>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6708" y="1988840"/>
            <a:ext cx="5479103" cy="1719249"/>
          </a:xfrm>
          <a:prstGeom prst="rect">
            <a:avLst/>
          </a:prstGeom>
        </p:spPr>
      </p:pic>
    </p:spTree>
    <p:extLst>
      <p:ext uri="{BB962C8B-B14F-4D97-AF65-F5344CB8AC3E}">
        <p14:creationId xmlns:p14="http://schemas.microsoft.com/office/powerpoint/2010/main" val="26853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2" name="Titre 1"/>
          <p:cNvSpPr>
            <a:spLocks noGrp="1"/>
          </p:cNvSpPr>
          <p:nvPr>
            <p:ph type="title"/>
          </p:nvPr>
        </p:nvSpPr>
        <p:spPr>
          <a:xfrm>
            <a:off x="457200" y="1700808"/>
            <a:ext cx="8229600" cy="1143000"/>
          </a:xfrm>
        </p:spPr>
        <p:txBody>
          <a:bodyPr/>
          <a:lstStyle/>
          <a:p>
            <a:r>
              <a:rPr lang="fr-FR"/>
              <a:t>Modifiez le style du titre</a:t>
            </a:r>
          </a:p>
        </p:txBody>
      </p:sp>
      <p:sp>
        <p:nvSpPr>
          <p:cNvPr id="4" name="Espace réservé de la date 3"/>
          <p:cNvSpPr>
            <a:spLocks noGrp="1"/>
          </p:cNvSpPr>
          <p:nvPr>
            <p:ph type="dt" sz="half" idx="10"/>
          </p:nvPr>
        </p:nvSpPr>
        <p:spPr/>
        <p:txBody>
          <a:bodyPr/>
          <a:lstStyle/>
          <a:p>
            <a:fld id="{7A8FD2EC-1FEB-4C50-B50B-8D5FD04DF1F6}" type="datetimeFigureOut">
              <a:rPr lang="fr-FR" smtClean="0"/>
              <a:t>06/03/2024</a:t>
            </a:fld>
            <a:endParaRPr lang="fr-FR"/>
          </a:p>
        </p:txBody>
      </p:sp>
      <p:sp>
        <p:nvSpPr>
          <p:cNvPr id="6" name="Espace réservé du numéro de diapositive 5"/>
          <p:cNvSpPr>
            <a:spLocks noGrp="1"/>
          </p:cNvSpPr>
          <p:nvPr>
            <p:ph type="sldNum" sz="quarter" idx="12"/>
          </p:nvPr>
        </p:nvSpPr>
        <p:spPr/>
        <p:txBody>
          <a:bodyPr/>
          <a:lstStyle/>
          <a:p>
            <a:fld id="{FBA8A5D3-0B12-4EC3-8463-56FABE69EB82}" type="slidenum">
              <a:rPr lang="fr-FR" smtClean="0"/>
              <a:t>‹N°›</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287" y="3506383"/>
            <a:ext cx="4067946" cy="1276452"/>
          </a:xfrm>
          <a:prstGeom prst="rect">
            <a:avLst/>
          </a:prstGeom>
        </p:spPr>
      </p:pic>
    </p:spTree>
    <p:extLst>
      <p:ext uri="{BB962C8B-B14F-4D97-AF65-F5344CB8AC3E}">
        <p14:creationId xmlns:p14="http://schemas.microsoft.com/office/powerpoint/2010/main" val="133282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293AB2A-5339-4CDC-98F9-0435DC02291D}" type="datetime1">
              <a:rPr lang="fr-FR" smtClean="0"/>
              <a:t>06/03/2024</a:t>
            </a:fld>
            <a:endParaRPr lang="fr-FR" dirty="0"/>
          </a:p>
        </p:txBody>
      </p:sp>
      <p:sp>
        <p:nvSpPr>
          <p:cNvPr id="6" name="Espace réservé du numéro de diapositive 5"/>
          <p:cNvSpPr>
            <a:spLocks noGrp="1"/>
          </p:cNvSpPr>
          <p:nvPr>
            <p:ph type="sldNum" sz="quarter" idx="12"/>
          </p:nvPr>
        </p:nvSpPr>
        <p:spPr/>
        <p:txBody>
          <a:bodyPr/>
          <a:lstStyle/>
          <a:p>
            <a:fld id="{54873DE7-8B1B-47C3-91D3-D341616991FF}" type="slidenum">
              <a:rPr lang="fr-FR" smtClean="0"/>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287" y="3506383"/>
            <a:ext cx="4067946" cy="1276452"/>
          </a:xfrm>
          <a:prstGeom prst="rect">
            <a:avLst/>
          </a:prstGeom>
        </p:spPr>
      </p:pic>
    </p:spTree>
    <p:extLst>
      <p:ext uri="{BB962C8B-B14F-4D97-AF65-F5344CB8AC3E}">
        <p14:creationId xmlns:p14="http://schemas.microsoft.com/office/powerpoint/2010/main" val="7174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FC5582-9170-4D6E-86CD-EC697FFE3AB2}" type="datetime1">
              <a:rPr lang="fr-FR" smtClean="0"/>
              <a:t>06/03/2024</a:t>
            </a:fld>
            <a:endParaRPr lang="fr-FR"/>
          </a:p>
        </p:txBody>
      </p:sp>
      <p:sp>
        <p:nvSpPr>
          <p:cNvPr id="6" name="Espace réservé du numéro de diapositive 5"/>
          <p:cNvSpPr>
            <a:spLocks noGrp="1"/>
          </p:cNvSpPr>
          <p:nvPr>
            <p:ph type="sldNum" sz="quarter" idx="12"/>
          </p:nvPr>
        </p:nvSpPr>
        <p:spPr/>
        <p:txBody>
          <a:bodyPr/>
          <a:lstStyle/>
          <a:p>
            <a:fld id="{76D3B6CB-722A-4B8E-9787-9814958463A7}" type="slidenum">
              <a:rPr lang="fr-FR" smtClean="0"/>
              <a:t>‹N°›</a:t>
            </a:fld>
            <a:endParaRPr lang="fr-FR"/>
          </a:p>
        </p:txBody>
      </p:sp>
    </p:spTree>
    <p:extLst>
      <p:ext uri="{BB962C8B-B14F-4D97-AF65-F5344CB8AC3E}">
        <p14:creationId xmlns:p14="http://schemas.microsoft.com/office/powerpoint/2010/main" val="249251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D623FB79-AC39-4E75-A8D6-6F058E646727}" type="datetime1">
              <a:rPr lang="fr-FR" smtClean="0"/>
              <a:t>06/03/2024</a:t>
            </a:fld>
            <a:endParaRPr lang="fr-FR"/>
          </a:p>
        </p:txBody>
      </p:sp>
      <p:sp>
        <p:nvSpPr>
          <p:cNvPr id="7" name="Espace réservé du numéro de diapositive 6"/>
          <p:cNvSpPr>
            <a:spLocks noGrp="1"/>
          </p:cNvSpPr>
          <p:nvPr>
            <p:ph type="sldNum" sz="quarter" idx="12"/>
          </p:nvPr>
        </p:nvSpPr>
        <p:spPr/>
        <p:txBody>
          <a:bodyPr/>
          <a:lstStyle/>
          <a:p>
            <a:fld id="{76D3B6CB-722A-4B8E-9787-9814958463A7}" type="slidenum">
              <a:rPr lang="fr-FR" smtClean="0"/>
              <a:t>‹N°›</a:t>
            </a:fld>
            <a:endParaRPr lang="fr-FR"/>
          </a:p>
        </p:txBody>
      </p:sp>
    </p:spTree>
    <p:extLst>
      <p:ext uri="{BB962C8B-B14F-4D97-AF65-F5344CB8AC3E}">
        <p14:creationId xmlns:p14="http://schemas.microsoft.com/office/powerpoint/2010/main" val="302595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388400"/>
            <a:ext cx="5486400" cy="566738"/>
          </a:xfrm>
        </p:spPr>
        <p:txBody>
          <a:bodyPr anchor="b">
            <a:normAutofit/>
          </a:bodyPr>
          <a:lstStyle>
            <a:lvl1pPr algn="l">
              <a:defRPr sz="1500" b="1"/>
            </a:lvl1pPr>
          </a:lstStyle>
          <a:p>
            <a:r>
              <a:rPr lang="fr-FR" dirty="0"/>
              <a:t>Modifiez le style du titre</a:t>
            </a:r>
          </a:p>
        </p:txBody>
      </p:sp>
      <p:sp>
        <p:nvSpPr>
          <p:cNvPr id="3" name="Espace réservé pour une image  2"/>
          <p:cNvSpPr>
            <a:spLocks noGrp="1"/>
          </p:cNvSpPr>
          <p:nvPr>
            <p:ph type="pic" idx="1"/>
          </p:nvPr>
        </p:nvSpPr>
        <p:spPr>
          <a:xfrm>
            <a:off x="1792288" y="273600"/>
            <a:ext cx="5486400" cy="4114800"/>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4968000"/>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192DB2-84CA-46B2-9284-A4408A596178}" type="datetime1">
              <a:rPr lang="fr-FR" smtClean="0"/>
              <a:t>06/03/2024</a:t>
            </a:fld>
            <a:endParaRPr lang="fr-FR"/>
          </a:p>
        </p:txBody>
      </p:sp>
      <p:sp>
        <p:nvSpPr>
          <p:cNvPr id="7" name="Espace réservé du numéro de diapositive 6"/>
          <p:cNvSpPr>
            <a:spLocks noGrp="1"/>
          </p:cNvSpPr>
          <p:nvPr>
            <p:ph type="sldNum" sz="quarter" idx="12"/>
          </p:nvPr>
        </p:nvSpPr>
        <p:spPr/>
        <p:txBody>
          <a:bodyPr/>
          <a:lstStyle/>
          <a:p>
            <a:fld id="{76D3B6CB-722A-4B8E-9787-9814958463A7}" type="slidenum">
              <a:rPr lang="fr-FR" smtClean="0"/>
              <a:t>‹N°›</a:t>
            </a:fld>
            <a:endParaRPr lang="fr-FR"/>
          </a:p>
        </p:txBody>
      </p:sp>
    </p:spTree>
    <p:extLst>
      <p:ext uri="{BB962C8B-B14F-4D97-AF65-F5344CB8AC3E}">
        <p14:creationId xmlns:p14="http://schemas.microsoft.com/office/powerpoint/2010/main" val="397759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a:t>
            </a:fld>
            <a:endParaRPr/>
          </a:p>
        </p:txBody>
      </p:sp>
      <p:sp>
        <p:nvSpPr>
          <p:cNvPr id="12" name="Shape 12"/>
          <p:cNvSpPr>
            <a:spLocks noGrp="1"/>
          </p:cNvSpPr>
          <p:nvPr>
            <p:ph type="title"/>
          </p:nvPr>
        </p:nvSpPr>
        <p:spPr>
          <a:prstGeom prst="rect">
            <a:avLst/>
          </a:prstGeom>
        </p:spPr>
        <p:txBody>
          <a:bodyPr/>
          <a:lstStyle/>
          <a:p>
            <a:r>
              <a:t>Texte du titre</a:t>
            </a:r>
          </a:p>
        </p:txBody>
      </p:sp>
      <p:sp>
        <p:nvSpPr>
          <p:cNvPr id="13" name="Shape 13"/>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263589114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252520" cy="6957392"/>
          </a:xfrm>
          <a:prstGeom prst="rect">
            <a:avLst/>
          </a:prstGeom>
          <a:solidFill>
            <a:srgbClr val="003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7A8FD2EC-1FEB-4C50-B50B-8D5FD04DF1F6}" type="datetimeFigureOut">
              <a:rPr lang="fr-FR" smtClean="0"/>
              <a:pPr/>
              <a:t>06/03/2024</a:t>
            </a:fld>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BA8A5D3-0B12-4EC3-8463-56FABE69EB82}" type="slidenum">
              <a:rPr lang="fr-FR" smtClean="0"/>
              <a:pPr/>
              <a:t>‹N°›</a:t>
            </a:fld>
            <a:endParaRPr lang="fr-FR"/>
          </a:p>
        </p:txBody>
      </p:sp>
    </p:spTree>
    <p:extLst>
      <p:ext uri="{BB962C8B-B14F-4D97-AF65-F5344CB8AC3E}">
        <p14:creationId xmlns:p14="http://schemas.microsoft.com/office/powerpoint/2010/main" val="36828971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7" r:id="rId3"/>
  </p:sldLayoutIdLst>
  <p:txStyles>
    <p:titleStyle>
      <a:lvl1pPr algn="ctr" defTabSz="914400" rtl="0" eaLnBrk="1" latinLnBrk="0" hangingPunct="1">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13305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26E"/>
                </a:solidFill>
                <a:latin typeface="Arial" panose="020B0604020202020204" pitchFamily="34" charset="0"/>
                <a:cs typeface="Arial" panose="020B0604020202020204" pitchFamily="34" charset="0"/>
              </a:defRPr>
            </a:lvl1pPr>
          </a:lstStyle>
          <a:p>
            <a:fld id="{DF2264EF-EFA7-4C61-BB74-97680F7EC902}" type="datetime1">
              <a:rPr lang="fr-FR" smtClean="0"/>
              <a:t>06/03/2024</a:t>
            </a:fld>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26E"/>
                </a:solidFill>
                <a:latin typeface="Arial" panose="020B0604020202020204" pitchFamily="34" charset="0"/>
                <a:cs typeface="Arial" panose="020B0604020202020204" pitchFamily="34" charset="0"/>
              </a:defRPr>
            </a:lvl1pPr>
          </a:lstStyle>
          <a:p>
            <a:fld id="{76D3B6CB-722A-4B8E-9787-9814958463A7}" type="slidenum">
              <a:rPr lang="fr-FR" smtClean="0"/>
              <a:pPr/>
              <a:t>‹N°›</a:t>
            </a:fld>
            <a:endParaRPr lang="fr-FR"/>
          </a:p>
        </p:txBody>
      </p:sp>
      <p:pic>
        <p:nvPicPr>
          <p:cNvPr id="5" name="Imag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64647" y="6309320"/>
            <a:ext cx="1414706" cy="432048"/>
          </a:xfrm>
          <a:prstGeom prst="rect">
            <a:avLst/>
          </a:prstGeom>
        </p:spPr>
      </p:pic>
    </p:spTree>
    <p:extLst>
      <p:ext uri="{BB962C8B-B14F-4D97-AF65-F5344CB8AC3E}">
        <p14:creationId xmlns:p14="http://schemas.microsoft.com/office/powerpoint/2010/main" val="2386228720"/>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60" r:id="rId3"/>
    <p:sldLayoutId id="2147483678" r:id="rId4"/>
  </p:sldLayoutIdLst>
  <p:hf hdr="0"/>
  <p:txStyles>
    <p:titleStyle>
      <a:lvl1pPr algn="l" defTabSz="914400" rtl="0" eaLnBrk="1" latinLnBrk="0" hangingPunct="1">
        <a:spcBef>
          <a:spcPct val="0"/>
        </a:spcBef>
        <a:buNone/>
        <a:defRPr sz="2500" b="1" kern="1200">
          <a:solidFill>
            <a:srgbClr val="00326E"/>
          </a:solidFill>
          <a:latin typeface="Arial" panose="020B0604020202020204" pitchFamily="34" charset="0"/>
          <a:ea typeface="Verdana" panose="020B0604030504040204" pitchFamily="34" charset="0"/>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500" kern="1200">
          <a:solidFill>
            <a:srgbClr val="00326E"/>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Année 23-24 LP07 Groupe B </a:t>
            </a:r>
            <a:br>
              <a:rPr lang="fr-FR" dirty="0"/>
            </a:br>
            <a:r>
              <a:rPr lang="fr-FR" dirty="0"/>
              <a:t>Cécile de Bernardi</a:t>
            </a:r>
            <a:br>
              <a:rPr lang="fr-FR" dirty="0"/>
            </a:br>
            <a:r>
              <a:rPr lang="fr-FR" dirty="0"/>
              <a:t>Cours n°8</a:t>
            </a:r>
          </a:p>
        </p:txBody>
      </p:sp>
    </p:spTree>
    <p:extLst>
      <p:ext uri="{BB962C8B-B14F-4D97-AF65-F5344CB8AC3E}">
        <p14:creationId xmlns:p14="http://schemas.microsoft.com/office/powerpoint/2010/main" val="1644131725"/>
      </p:ext>
    </p:extLst>
  </p:cSld>
  <p:clrMapOvr>
    <a:masterClrMapping/>
  </p:clrMapOvr>
  <mc:AlternateContent xmlns:mc="http://schemas.openxmlformats.org/markup-compatibility/2006" xmlns:p14="http://schemas.microsoft.com/office/powerpoint/2010/main">
    <mc:Choice Requires="p14">
      <p:transition spd="slow" p14:dur="2000" advTm="2513"/>
    </mc:Choice>
    <mc:Fallback xmlns="">
      <p:transition spd="slow" advTm="25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4955C3A-F3AE-3D69-EDE8-D2C58255DA11}"/>
              </a:ext>
            </a:extLst>
          </p:cNvPr>
          <p:cNvSpPr>
            <a:spLocks noGrp="1"/>
          </p:cNvSpPr>
          <p:nvPr>
            <p:ph type="sldNum" sz="quarter" idx="2"/>
          </p:nvPr>
        </p:nvSpPr>
        <p:spPr/>
        <p:txBody>
          <a:bodyPr/>
          <a:lstStyle/>
          <a:p>
            <a:fld id="{86CB4B4D-7CA3-9044-876B-883B54F8677D}" type="slidenum">
              <a:rPr lang="fr-FR" smtClean="0"/>
              <a:t>10</a:t>
            </a:fld>
            <a:endParaRPr lang="fr-FR"/>
          </a:p>
        </p:txBody>
      </p:sp>
      <p:sp>
        <p:nvSpPr>
          <p:cNvPr id="3" name="Titre 2">
            <a:extLst>
              <a:ext uri="{FF2B5EF4-FFF2-40B4-BE49-F238E27FC236}">
                <a16:creationId xmlns:a16="http://schemas.microsoft.com/office/drawing/2014/main" id="{BFC7B46D-A96D-5E10-511D-AB2D0173DE49}"/>
              </a:ext>
            </a:extLst>
          </p:cNvPr>
          <p:cNvSpPr>
            <a:spLocks noGrp="1"/>
          </p:cNvSpPr>
          <p:nvPr>
            <p:ph type="title"/>
          </p:nvPr>
        </p:nvSpPr>
        <p:spPr/>
        <p:txBody>
          <a:bodyPr/>
          <a:lstStyle/>
          <a:p>
            <a:r>
              <a:rPr lang="fr-FR" dirty="0"/>
              <a:t>Le rôle de la FRH dans l’innovation</a:t>
            </a:r>
          </a:p>
        </p:txBody>
      </p:sp>
      <p:sp>
        <p:nvSpPr>
          <p:cNvPr id="4" name="Espace réservé du texte 3">
            <a:extLst>
              <a:ext uri="{FF2B5EF4-FFF2-40B4-BE49-F238E27FC236}">
                <a16:creationId xmlns:a16="http://schemas.microsoft.com/office/drawing/2014/main" id="{0918BAA5-A6BC-FEE1-CC14-02F4DE8BBA2F}"/>
              </a:ext>
            </a:extLst>
          </p:cNvPr>
          <p:cNvSpPr>
            <a:spLocks noGrp="1"/>
          </p:cNvSpPr>
          <p:nvPr>
            <p:ph type="body" idx="1"/>
          </p:nvPr>
        </p:nvSpPr>
        <p:spPr/>
        <p:txBody>
          <a:bodyPr/>
          <a:lstStyle/>
          <a:p>
            <a:r>
              <a:rPr lang="fr-FR" sz="2000" dirty="0"/>
              <a:t>Le premier rôle de la FRH dans l'innovation est de </a:t>
            </a:r>
            <a:r>
              <a:rPr lang="fr-FR" sz="2000" b="1" dirty="0"/>
              <a:t>faciliter la création d'une culture de l'innovation</a:t>
            </a:r>
            <a:r>
              <a:rPr lang="fr-FR" sz="2000" dirty="0"/>
              <a:t>. </a:t>
            </a:r>
          </a:p>
          <a:p>
            <a:pPr marL="0" indent="0">
              <a:buNone/>
            </a:pPr>
            <a:endParaRPr lang="fr-FR" sz="2000" dirty="0"/>
          </a:p>
          <a:p>
            <a:r>
              <a:rPr lang="fr-FR" sz="2000" dirty="0"/>
              <a:t>Recruter des profils innovants </a:t>
            </a:r>
          </a:p>
          <a:p>
            <a:endParaRPr lang="fr-FR" sz="2000" dirty="0"/>
          </a:p>
          <a:p>
            <a:r>
              <a:rPr lang="fr-FR" sz="2000" dirty="0"/>
              <a:t>Favoriser la diversité</a:t>
            </a:r>
          </a:p>
          <a:p>
            <a:endParaRPr lang="fr-FR" sz="2000" dirty="0"/>
          </a:p>
          <a:p>
            <a:r>
              <a:rPr lang="fr-FR" sz="2000" dirty="0"/>
              <a:t>Faciliter la coopération et le partage des connaissances </a:t>
            </a:r>
          </a:p>
          <a:p>
            <a:endParaRPr lang="fr-FR" sz="2000" dirty="0"/>
          </a:p>
          <a:p>
            <a:r>
              <a:rPr lang="fr-FR" sz="2000" dirty="0"/>
              <a:t>Faciliter la mobilité interne et le développement des compétences </a:t>
            </a:r>
          </a:p>
          <a:p>
            <a:endParaRPr lang="fr-FR" dirty="0"/>
          </a:p>
        </p:txBody>
      </p:sp>
      <p:pic>
        <p:nvPicPr>
          <p:cNvPr id="5" name="Image 4">
            <a:extLst>
              <a:ext uri="{FF2B5EF4-FFF2-40B4-BE49-F238E27FC236}">
                <a16:creationId xmlns:a16="http://schemas.microsoft.com/office/drawing/2014/main" id="{9DAC8412-7297-0028-94CD-8A0E77D802C0}"/>
              </a:ext>
            </a:extLst>
          </p:cNvPr>
          <p:cNvPicPr>
            <a:picLocks noChangeAspect="1"/>
          </p:cNvPicPr>
          <p:nvPr/>
        </p:nvPicPr>
        <p:blipFill>
          <a:blip r:embed="rId2"/>
          <a:stretch>
            <a:fillRect/>
          </a:stretch>
        </p:blipFill>
        <p:spPr>
          <a:xfrm>
            <a:off x="6997700" y="173442"/>
            <a:ext cx="1689100" cy="1193800"/>
          </a:xfrm>
          <a:prstGeom prst="rect">
            <a:avLst/>
          </a:prstGeom>
        </p:spPr>
      </p:pic>
    </p:spTree>
    <p:extLst>
      <p:ext uri="{BB962C8B-B14F-4D97-AF65-F5344CB8AC3E}">
        <p14:creationId xmlns:p14="http://schemas.microsoft.com/office/powerpoint/2010/main" val="29566830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8D62E6-B554-C94B-A0A9-A6B04DBF7A36}"/>
              </a:ext>
            </a:extLst>
          </p:cNvPr>
          <p:cNvSpPr/>
          <p:nvPr/>
        </p:nvSpPr>
        <p:spPr>
          <a:xfrm>
            <a:off x="179387" y="289933"/>
            <a:ext cx="7010931" cy="523220"/>
          </a:xfrm>
          <a:prstGeom prst="rect">
            <a:avLst/>
          </a:prstGeom>
        </p:spPr>
        <p:txBody>
          <a:bodyPr wrap="square">
            <a:spAutoFit/>
          </a:bodyPr>
          <a:lstStyle/>
          <a:p>
            <a:r>
              <a:rPr lang="fr-FR" sz="2800" dirty="0">
                <a:solidFill>
                  <a:srgbClr val="0070C0"/>
                </a:solidFill>
              </a:rPr>
              <a:t>Pour le 15/04 </a:t>
            </a:r>
          </a:p>
        </p:txBody>
      </p:sp>
      <p:sp>
        <p:nvSpPr>
          <p:cNvPr id="2" name="Rectangle 1">
            <a:extLst>
              <a:ext uri="{FF2B5EF4-FFF2-40B4-BE49-F238E27FC236}">
                <a16:creationId xmlns:a16="http://schemas.microsoft.com/office/drawing/2014/main" id="{3859D675-01F6-C64E-AABC-7D3119249CAD}"/>
              </a:ext>
            </a:extLst>
          </p:cNvPr>
          <p:cNvSpPr/>
          <p:nvPr/>
        </p:nvSpPr>
        <p:spPr>
          <a:xfrm>
            <a:off x="179387" y="1843951"/>
            <a:ext cx="8785226" cy="923330"/>
          </a:xfrm>
          <a:prstGeom prst="rect">
            <a:avLst/>
          </a:prstGeom>
        </p:spPr>
        <p:txBody>
          <a:bodyPr wrap="square">
            <a:spAutoFit/>
          </a:bodyPr>
          <a:lstStyle/>
          <a:p>
            <a:pPr marL="114300" fontAlgn="base"/>
            <a:r>
              <a:rPr lang="fr-FR" sz="1800" dirty="0"/>
              <a:t>Renseignez-vous sur la marque employeur.</a:t>
            </a:r>
          </a:p>
          <a:p>
            <a:pPr marL="114300" fontAlgn="base"/>
            <a:r>
              <a:rPr lang="fr-FR" dirty="0"/>
              <a:t>Votre organisation cherche-t-elle développer sa marque employeur, en interne ou en externe ? Quelles sont les actions qu’elle entreprend à cette fin ?  </a:t>
            </a:r>
            <a:endParaRPr lang="fr-FR" sz="1800" dirty="0"/>
          </a:p>
        </p:txBody>
      </p:sp>
      <p:pic>
        <p:nvPicPr>
          <p:cNvPr id="5" name="Image 4">
            <a:extLst>
              <a:ext uri="{FF2B5EF4-FFF2-40B4-BE49-F238E27FC236}">
                <a16:creationId xmlns:a16="http://schemas.microsoft.com/office/drawing/2014/main" id="{8280AFF1-31AB-9640-BC4A-03F65646AC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47940" y="172765"/>
            <a:ext cx="1496060" cy="757555"/>
          </a:xfrm>
          <a:prstGeom prst="rect">
            <a:avLst/>
          </a:prstGeom>
          <a:noFill/>
          <a:ln>
            <a:noFill/>
          </a:ln>
        </p:spPr>
      </p:pic>
    </p:spTree>
    <p:extLst>
      <p:ext uri="{BB962C8B-B14F-4D97-AF65-F5344CB8AC3E}">
        <p14:creationId xmlns:p14="http://schemas.microsoft.com/office/powerpoint/2010/main" val="4270923398"/>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93AB2A-5339-4CDC-98F9-0435DC02291D}" type="datetime1">
              <a:rPr lang="fr-FR" smtClean="0"/>
              <a:t>06/03/2024</a:t>
            </a:fld>
            <a:endParaRPr lang="fr-FR" dirty="0"/>
          </a:p>
        </p:txBody>
      </p:sp>
      <p:sp>
        <p:nvSpPr>
          <p:cNvPr id="3" name="Espace réservé du numéro de diapositive 2"/>
          <p:cNvSpPr>
            <a:spLocks noGrp="1"/>
          </p:cNvSpPr>
          <p:nvPr>
            <p:ph type="sldNum" sz="quarter" idx="12"/>
          </p:nvPr>
        </p:nvSpPr>
        <p:spPr/>
        <p:txBody>
          <a:bodyPr/>
          <a:lstStyle/>
          <a:p>
            <a:fld id="{54873DE7-8B1B-47C3-91D3-D341616991FF}" type="slidenum">
              <a:rPr lang="fr-FR" smtClean="0"/>
              <a:t>12</a:t>
            </a:fld>
            <a:endParaRPr lang="fr-FR" dirty="0"/>
          </a:p>
        </p:txBody>
      </p:sp>
    </p:spTree>
    <p:extLst>
      <p:ext uri="{BB962C8B-B14F-4D97-AF65-F5344CB8AC3E}">
        <p14:creationId xmlns:p14="http://schemas.microsoft.com/office/powerpoint/2010/main" val="266389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Calendrier de l’année</a:t>
            </a:r>
          </a:p>
        </p:txBody>
      </p:sp>
      <p:sp>
        <p:nvSpPr>
          <p:cNvPr id="4" name="Espace réservé de la date 3"/>
          <p:cNvSpPr>
            <a:spLocks noGrp="1"/>
          </p:cNvSpPr>
          <p:nvPr>
            <p:ph type="dt" sz="half" idx="10"/>
          </p:nvPr>
        </p:nvSpPr>
        <p:spPr/>
        <p:txBody>
          <a:bodyPr/>
          <a:lstStyle/>
          <a:p>
            <a:fld id="{CFFC5582-9170-4D6E-86CD-EC697FFE3AB2}" type="datetime1">
              <a:rPr lang="fr-FR" smtClean="0"/>
              <a:t>06/03/2024</a:t>
            </a:fld>
            <a:endParaRPr lang="fr-F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2</a:t>
            </a:fld>
            <a:endParaRPr lang="fr-FR"/>
          </a:p>
        </p:txBody>
      </p:sp>
      <p:sp>
        <p:nvSpPr>
          <p:cNvPr id="8" name="Shape 49">
            <a:extLst>
              <a:ext uri="{FF2B5EF4-FFF2-40B4-BE49-F238E27FC236}">
                <a16:creationId xmlns:a16="http://schemas.microsoft.com/office/drawing/2014/main" id="{5F00ED42-477A-284F-8482-E89665DBB9BF}"/>
              </a:ext>
            </a:extLst>
          </p:cNvPr>
          <p:cNvSpPr>
            <a:spLocks noGrp="1"/>
          </p:cNvSpPr>
          <p:nvPr>
            <p:ph idx="1"/>
          </p:nvPr>
        </p:nvSpPr>
        <p:spPr>
          <a:xfrm>
            <a:off x="539552" y="1700808"/>
            <a:ext cx="8229600" cy="4133055"/>
          </a:xfrm>
          <a:prstGeom prst="rect">
            <a:avLst/>
          </a:prstGeom>
          <a:solidFill>
            <a:srgbClr val="9ED3D7"/>
          </a:solidFill>
          <a:ln w="57150">
            <a:solidFill>
              <a:schemeClr val="tx1"/>
            </a:solidFill>
          </a:ln>
        </p:spPr>
        <p:txBody>
          <a:bodyPr/>
          <a:lstStyle/>
          <a:p>
            <a:pPr>
              <a:buChar char="■"/>
              <a:defRPr sz="1600" b="1"/>
            </a:pPr>
            <a:endParaRPr dirty="0"/>
          </a:p>
          <a:p>
            <a:pPr>
              <a:buChar char="■"/>
              <a:defRPr sz="1600" b="1">
                <a:solidFill>
                  <a:srgbClr val="FFFFFF"/>
                </a:solidFill>
              </a:defRPr>
            </a:pPr>
            <a:r>
              <a:rPr lang="fr-FR" dirty="0">
                <a:solidFill>
                  <a:schemeClr val="bg1"/>
                </a:solidFill>
              </a:rPr>
              <a:t>Vendre</a:t>
            </a:r>
            <a:r>
              <a:rPr dirty="0">
                <a:solidFill>
                  <a:schemeClr val="bg1"/>
                </a:solidFill>
              </a:rPr>
              <a:t>di </a:t>
            </a:r>
            <a:r>
              <a:rPr lang="fr-FR" dirty="0">
                <a:solidFill>
                  <a:schemeClr val="bg1"/>
                </a:solidFill>
              </a:rPr>
              <a:t>1 septembre après midi</a:t>
            </a:r>
          </a:p>
          <a:p>
            <a:pPr>
              <a:buFont typeface="Wingdings"/>
              <a:buChar char="■"/>
              <a:defRPr sz="1600" b="1">
                <a:solidFill>
                  <a:srgbClr val="FFFFFF"/>
                </a:solidFill>
              </a:defRPr>
            </a:pPr>
            <a:r>
              <a:rPr lang="fr-FR" dirty="0">
                <a:solidFill>
                  <a:schemeClr val="bg1"/>
                </a:solidFill>
              </a:rPr>
              <a:t>Mardi 12 septembre après midi</a:t>
            </a:r>
            <a:endParaRPr dirty="0">
              <a:solidFill>
                <a:schemeClr val="bg1"/>
              </a:solidFill>
            </a:endParaRPr>
          </a:p>
          <a:p>
            <a:pPr>
              <a:buChar char="■"/>
              <a:defRPr sz="1600" b="1">
                <a:solidFill>
                  <a:srgbClr val="FFFFFF"/>
                </a:solidFill>
              </a:defRPr>
            </a:pPr>
            <a:r>
              <a:rPr lang="fr-FR" dirty="0">
                <a:solidFill>
                  <a:schemeClr val="bg1"/>
                </a:solidFill>
              </a:rPr>
              <a:t>Mardi 10 octobre après midi</a:t>
            </a:r>
          </a:p>
          <a:p>
            <a:pPr>
              <a:buChar char="■"/>
              <a:defRPr sz="1600" b="1">
                <a:solidFill>
                  <a:srgbClr val="FFFFFF"/>
                </a:solidFill>
              </a:defRPr>
            </a:pPr>
            <a:r>
              <a:rPr lang="fr-FR" dirty="0">
                <a:solidFill>
                  <a:schemeClr val="bg1"/>
                </a:solidFill>
              </a:rPr>
              <a:t>Vendredi 17 novembre matin</a:t>
            </a:r>
          </a:p>
          <a:p>
            <a:pPr>
              <a:buChar char="■"/>
              <a:defRPr sz="1600" b="1">
                <a:solidFill>
                  <a:srgbClr val="FFFFFF"/>
                </a:solidFill>
              </a:defRPr>
            </a:pPr>
            <a:r>
              <a:rPr lang="fr-FR" dirty="0">
                <a:solidFill>
                  <a:schemeClr val="bg1"/>
                </a:solidFill>
              </a:rPr>
              <a:t>Lundi 18 décembre après midi</a:t>
            </a:r>
          </a:p>
          <a:p>
            <a:pPr>
              <a:buFont typeface="Wingdings"/>
              <a:buChar char="■"/>
              <a:defRPr sz="1600" b="1">
                <a:solidFill>
                  <a:srgbClr val="FFFFFF"/>
                </a:solidFill>
              </a:defRPr>
            </a:pPr>
            <a:r>
              <a:rPr lang="fr-FR" dirty="0">
                <a:solidFill>
                  <a:schemeClr val="bg1"/>
                </a:solidFill>
              </a:rPr>
              <a:t>Mercredi 24 janvier après midi</a:t>
            </a:r>
            <a:endParaRPr dirty="0">
              <a:solidFill>
                <a:schemeClr val="bg1"/>
              </a:solidFill>
            </a:endParaRPr>
          </a:p>
          <a:p>
            <a:pPr>
              <a:buChar char="■"/>
              <a:defRPr sz="1600" b="1">
                <a:solidFill>
                  <a:srgbClr val="FFFFFF"/>
                </a:solidFill>
              </a:defRPr>
            </a:pPr>
            <a:r>
              <a:rPr lang="fr-FR" dirty="0" err="1">
                <a:solidFill>
                  <a:schemeClr val="bg1"/>
                </a:solidFill>
              </a:rPr>
              <a:t>Mercre</a:t>
            </a:r>
            <a:r>
              <a:rPr dirty="0">
                <a:solidFill>
                  <a:schemeClr val="bg1"/>
                </a:solidFill>
              </a:rPr>
              <a:t>di </a:t>
            </a:r>
            <a:r>
              <a:rPr lang="fr-FR" dirty="0">
                <a:solidFill>
                  <a:schemeClr val="bg1"/>
                </a:solidFill>
              </a:rPr>
              <a:t>14 février matin</a:t>
            </a:r>
          </a:p>
          <a:p>
            <a:pPr>
              <a:buFont typeface="Arial" panose="020B0604020202020204" pitchFamily="34" charset="0"/>
              <a:buChar char="■"/>
              <a:defRPr sz="1600" b="1">
                <a:solidFill>
                  <a:srgbClr val="FFFFFF"/>
                </a:solidFill>
              </a:defRPr>
            </a:pPr>
            <a:r>
              <a:rPr lang="fr-FR" dirty="0">
                <a:solidFill>
                  <a:srgbClr val="FF0000"/>
                </a:solidFill>
              </a:rPr>
              <a:t>Mercredi 6 mars matin</a:t>
            </a:r>
          </a:p>
          <a:p>
            <a:pPr>
              <a:buFont typeface="Wingdings"/>
              <a:buChar char="■"/>
              <a:defRPr sz="1600" b="1">
                <a:solidFill>
                  <a:srgbClr val="FFFFFF"/>
                </a:solidFill>
              </a:defRPr>
            </a:pPr>
            <a:r>
              <a:rPr lang="fr-FR" dirty="0"/>
              <a:t>Lundi 15 avril après midi</a:t>
            </a:r>
            <a:endParaRPr dirty="0"/>
          </a:p>
          <a:p>
            <a:pPr>
              <a:buChar char="■"/>
              <a:defRPr sz="1600" b="1">
                <a:solidFill>
                  <a:srgbClr val="FFFFFF"/>
                </a:solidFill>
              </a:defRPr>
            </a:pPr>
            <a:r>
              <a:rPr lang="fr-FR" dirty="0"/>
              <a:t>Vendredi 3 mai après midi</a:t>
            </a:r>
            <a:endParaRPr dirty="0"/>
          </a:p>
        </p:txBody>
      </p:sp>
    </p:spTree>
    <p:extLst>
      <p:ext uri="{BB962C8B-B14F-4D97-AF65-F5344CB8AC3E}">
        <p14:creationId xmlns:p14="http://schemas.microsoft.com/office/powerpoint/2010/main" val="250974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Planning des interventions</a:t>
            </a:r>
          </a:p>
        </p:txBody>
      </p:sp>
      <p:graphicFrame>
        <p:nvGraphicFramePr>
          <p:cNvPr id="9" name="Table 128">
            <a:extLst>
              <a:ext uri="{FF2B5EF4-FFF2-40B4-BE49-F238E27FC236}">
                <a16:creationId xmlns:a16="http://schemas.microsoft.com/office/drawing/2014/main" id="{5B464EEE-9735-8047-A20E-1A376BA2D6B2}"/>
              </a:ext>
            </a:extLst>
          </p:cNvPr>
          <p:cNvGraphicFramePr>
            <a:graphicFrameLocks noGrp="1"/>
          </p:cNvGraphicFramePr>
          <p:nvPr>
            <p:ph idx="1"/>
            <p:extLst>
              <p:ext uri="{D42A27DB-BD31-4B8C-83A1-F6EECF244321}">
                <p14:modId xmlns:p14="http://schemas.microsoft.com/office/powerpoint/2010/main" val="1932479982"/>
              </p:ext>
            </p:extLst>
          </p:nvPr>
        </p:nvGraphicFramePr>
        <p:xfrm>
          <a:off x="457200" y="1196752"/>
          <a:ext cx="8363272" cy="4951456"/>
        </p:xfrm>
        <a:graphic>
          <a:graphicData uri="http://schemas.openxmlformats.org/drawingml/2006/table">
            <a:tbl>
              <a:tblPr firstRow="1"/>
              <a:tblGrid>
                <a:gridCol w="874440">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719338">
                <a:tc>
                  <a:txBody>
                    <a:bodyPr/>
                    <a:lstStyle/>
                    <a:p>
                      <a:pPr algn="ctr">
                        <a:tabLst>
                          <a:tab pos="914400" algn="l"/>
                        </a:tabLst>
                        <a:defRPr sz="1800" b="0"/>
                      </a:pPr>
                      <a:r>
                        <a:rPr sz="2000" b="1" dirty="0">
                          <a:solidFill>
                            <a:srgbClr val="3B00A4"/>
                          </a:solidFill>
                        </a:rPr>
                        <a:t>Date</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tabLst>
                          <a:tab pos="914400" algn="l"/>
                        </a:tabLst>
                        <a:defRPr sz="1800" b="0"/>
                      </a:pPr>
                      <a:r>
                        <a:rPr lang="fr-FR" sz="2000" b="1" dirty="0">
                          <a:solidFill>
                            <a:srgbClr val="3B00A4"/>
                          </a:solidFill>
                        </a:rPr>
                        <a:t>Thèmes</a:t>
                      </a:r>
                      <a:endParaRPr sz="2000" b="1" dirty="0">
                        <a:solidFill>
                          <a:srgbClr val="3B00A4"/>
                        </a:solidFill>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tabLst>
                          <a:tab pos="914400" algn="l"/>
                        </a:tabLst>
                        <a:defRPr sz="1800" b="0"/>
                      </a:pPr>
                      <a:r>
                        <a:rPr sz="2000" b="1" dirty="0">
                          <a:solidFill>
                            <a:srgbClr val="3B00A4"/>
                          </a:solidFill>
                        </a:rPr>
                        <a:t>Qui</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411050">
                <a:tc>
                  <a:txBody>
                    <a:bodyPr/>
                    <a:lstStyle/>
                    <a:p>
                      <a:pPr algn="l">
                        <a:tabLst>
                          <a:tab pos="914400" algn="l"/>
                        </a:tabLst>
                        <a:defRPr sz="1800"/>
                      </a:pPr>
                      <a:r>
                        <a:rPr lang="fr-FR" sz="2000" dirty="0"/>
                        <a:t>12/09</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buFontTx/>
                        <a:buNone/>
                        <a:defRPr sz="1600" b="1">
                          <a:solidFill>
                            <a:srgbClr val="FFFFFF"/>
                          </a:solidFill>
                        </a:defRPr>
                      </a:pPr>
                      <a:r>
                        <a:rPr lang="fr-FR" sz="2000" b="0" i="0" baseline="0" dirty="0">
                          <a:solidFill>
                            <a:schemeClr val="tx1"/>
                          </a:solidFill>
                        </a:rPr>
                        <a:t>Recruter sans discriminer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err="1">
                          <a:solidFill>
                            <a:schemeClr val="tx1"/>
                          </a:solidFill>
                        </a:rPr>
                        <a:t>Rameen</a:t>
                      </a:r>
                      <a:r>
                        <a:rPr lang="fr-FR" sz="2000" dirty="0">
                          <a:solidFill>
                            <a:schemeClr val="tx1"/>
                          </a:solidFill>
                        </a:rPr>
                        <a:t>, Assa, Agnès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1050">
                <a:tc>
                  <a:txBody>
                    <a:bodyPr/>
                    <a:lstStyle/>
                    <a:p>
                      <a:pPr algn="l">
                        <a:tabLst>
                          <a:tab pos="914400" algn="l"/>
                        </a:tabLst>
                        <a:defRPr sz="1800"/>
                      </a:pPr>
                      <a:r>
                        <a:rPr lang="fr-FR" sz="2000" dirty="0">
                          <a:solidFill>
                            <a:schemeClr val="tx1"/>
                          </a:solidFill>
                        </a:rPr>
                        <a:t>10/10</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Les processus de recrutement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Marie Christine, Karolina</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2778">
                <a:tc>
                  <a:txBody>
                    <a:bodyPr/>
                    <a:lstStyle/>
                    <a:p>
                      <a:pPr algn="l">
                        <a:tabLst>
                          <a:tab pos="914400" algn="l"/>
                        </a:tabLst>
                        <a:defRPr sz="1800"/>
                      </a:pPr>
                      <a:r>
                        <a:rPr lang="fr-FR" sz="2000" dirty="0"/>
                        <a:t>17/11</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Le recrutement des métiers en tensions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Lorna, </a:t>
                      </a:r>
                      <a:r>
                        <a:rPr lang="fr-FR" sz="2000" dirty="0" err="1">
                          <a:solidFill>
                            <a:schemeClr val="tx1"/>
                          </a:solidFill>
                        </a:rPr>
                        <a:t>Zamira</a:t>
                      </a:r>
                      <a:r>
                        <a:rPr lang="fr-FR" sz="2000" dirty="0">
                          <a:solidFill>
                            <a:schemeClr val="tx1"/>
                          </a:solidFill>
                        </a:rPr>
                        <a:t>, Maxence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6244">
                <a:tc>
                  <a:txBody>
                    <a:bodyPr/>
                    <a:lstStyle/>
                    <a:p>
                      <a:pPr algn="l">
                        <a:tabLst>
                          <a:tab pos="914400" algn="l"/>
                        </a:tabLst>
                        <a:defRPr sz="1800"/>
                      </a:pPr>
                      <a:r>
                        <a:rPr lang="fr-FR" sz="2000" dirty="0">
                          <a:solidFill>
                            <a:schemeClr val="tx1"/>
                          </a:solidFill>
                        </a:rPr>
                        <a:t>18/12</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fr-FR" sz="2100" dirty="0">
                          <a:solidFill>
                            <a:schemeClr val="tx1"/>
                          </a:solidFill>
                        </a:rPr>
                        <a:t> Le recrutement des travailleurs en   situation de handicap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fr-FR" sz="2100" dirty="0">
                          <a:solidFill>
                            <a:schemeClr val="tx1"/>
                          </a:solidFill>
                        </a:rPr>
                        <a:t> Fatimata, Elena, Jennifer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1050">
                <a:tc>
                  <a:txBody>
                    <a:bodyPr/>
                    <a:lstStyle/>
                    <a:p>
                      <a:pPr algn="l">
                        <a:tabLst>
                          <a:tab pos="914400" algn="l"/>
                        </a:tabLst>
                        <a:defRPr sz="1800"/>
                      </a:pPr>
                      <a:r>
                        <a:rPr lang="fr-FR" sz="2000" dirty="0"/>
                        <a:t>24/01</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L’entretien de recrutement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endParaRPr lang="fr-FR" sz="2000" dirty="0">
                        <a:solidFill>
                          <a:schemeClr val="tx1"/>
                        </a:solidFill>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11050">
                <a:tc>
                  <a:txBody>
                    <a:bodyPr/>
                    <a:lstStyle/>
                    <a:p>
                      <a:pPr algn="l">
                        <a:tabLst>
                          <a:tab pos="914400" algn="l"/>
                        </a:tabLst>
                        <a:defRPr sz="1800"/>
                      </a:pPr>
                      <a:r>
                        <a:rPr lang="fr-FR" sz="2000" dirty="0"/>
                        <a:t>14/02</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Les tests de recrutement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Sarah, Esther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11050">
                <a:tc>
                  <a:txBody>
                    <a:bodyPr/>
                    <a:lstStyle/>
                    <a:p>
                      <a:pPr algn="l">
                        <a:tabLst>
                          <a:tab pos="914400" algn="l"/>
                        </a:tabLst>
                        <a:defRPr sz="1800"/>
                      </a:pPr>
                      <a:r>
                        <a:rPr lang="fr-FR" sz="2000" dirty="0"/>
                        <a:t>06/03</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highlight>
                            <a:srgbClr val="FFFF00"/>
                          </a:highlight>
                        </a:rPr>
                        <a:t>L’innovation dans le recrutement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highlight>
                            <a:srgbClr val="FFFF00"/>
                          </a:highlight>
                        </a:rPr>
                        <a:t>Maryline, Noémie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11050">
                <a:tc>
                  <a:txBody>
                    <a:bodyPr/>
                    <a:lstStyle/>
                    <a:p>
                      <a:pPr marL="0" marR="0" indent="0" algn="l" defTabSz="914400" rtl="0" eaLnBrk="1" fontAlgn="auto" latinLnBrk="0" hangingPunct="1">
                        <a:lnSpc>
                          <a:spcPct val="100000"/>
                        </a:lnSpc>
                        <a:spcBef>
                          <a:spcPts val="0"/>
                        </a:spcBef>
                        <a:spcAft>
                          <a:spcPts val="0"/>
                        </a:spcAft>
                        <a:buClrTx/>
                        <a:buSzTx/>
                        <a:buFontTx/>
                        <a:buNone/>
                        <a:tabLst>
                          <a:tab pos="914400" algn="l"/>
                        </a:tabLst>
                        <a:defRPr sz="1800"/>
                      </a:pPr>
                      <a:r>
                        <a:rPr lang="fr-FR" sz="2000" dirty="0"/>
                        <a:t>15/04</a:t>
                      </a:r>
                      <a:endParaRPr lang="mr-IN" sz="2000"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La marque employeur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Marie Neige, Taylor</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0320970"/>
                  </a:ext>
                </a:extLst>
              </a:tr>
              <a:tr h="719338">
                <a:tc>
                  <a:txBody>
                    <a:bodyPr/>
                    <a:lstStyle/>
                    <a:p>
                      <a:pPr marL="0" marR="0" indent="0" algn="l" defTabSz="914400" rtl="0" eaLnBrk="1" fontAlgn="auto" latinLnBrk="0" hangingPunct="1">
                        <a:lnSpc>
                          <a:spcPct val="100000"/>
                        </a:lnSpc>
                        <a:spcBef>
                          <a:spcPts val="0"/>
                        </a:spcBef>
                        <a:spcAft>
                          <a:spcPts val="0"/>
                        </a:spcAft>
                        <a:buClrTx/>
                        <a:buSzTx/>
                        <a:buFontTx/>
                        <a:buNone/>
                        <a:tabLst>
                          <a:tab pos="914400" algn="l"/>
                        </a:tabLst>
                        <a:defRPr sz="1800"/>
                      </a:pPr>
                      <a:r>
                        <a:rPr lang="fr-FR" sz="2000" dirty="0"/>
                        <a:t>02</a:t>
                      </a:r>
                      <a:r>
                        <a:rPr lang="mr-IN" sz="2000" dirty="0"/>
                        <a:t>/</a:t>
                      </a:r>
                      <a:r>
                        <a:rPr lang="fr-FR" sz="2000" dirty="0"/>
                        <a:t>05</a:t>
                      </a:r>
                      <a:endParaRPr lang="mr-IN" sz="2000"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Intégration des nouveaux collaborateurs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Sophie, </a:t>
                      </a:r>
                      <a:r>
                        <a:rPr lang="fr-FR" sz="2000" dirty="0" err="1"/>
                        <a:t>Nadjifata</a:t>
                      </a:r>
                      <a:r>
                        <a:rPr lang="fr-FR" sz="2000" dirty="0"/>
                        <a:t>, Christie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993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Vous êtes le DRH de la Société Decplus, une PME de 350 collaborateurs. La société a son siège à Paris et est également implantée à Lyon et Toulouse. Elle est spécialisée dans la collecte et le traitement des déchets industriels.…"/>
          <p:cNvSpPr>
            <a:spLocks noGrp="1"/>
          </p:cNvSpPr>
          <p:nvPr>
            <p:ph type="body" idx="1"/>
          </p:nvPr>
        </p:nvSpPr>
        <p:spPr>
          <a:xfrm>
            <a:off x="203200" y="1182688"/>
            <a:ext cx="8737600" cy="5450341"/>
          </a:xfrm>
          <a:prstGeom prst="rect">
            <a:avLst/>
          </a:prstGeom>
        </p:spPr>
        <p:txBody>
          <a:bodyPr>
            <a:normAutofit fontScale="92500" lnSpcReduction="10000"/>
          </a:bodyPr>
          <a:lstStyle/>
          <a:p>
            <a:pPr>
              <a:buChar char="•"/>
              <a:defRPr sz="2400"/>
            </a:pPr>
            <a:r>
              <a:rPr dirty="0"/>
              <a:t>Vous êtes le DRH de la Société Decplus, une PME de 350 collaborateurs. La société a son siège à Paris et est également implantée à Lyon et Toulouse. Elle est spécialisée dans la collecte et le traitement des déchets industriels. </a:t>
            </a:r>
          </a:p>
          <a:p>
            <a:pPr>
              <a:buChar char="•"/>
              <a:defRPr sz="2400"/>
            </a:pPr>
            <a:r>
              <a:rPr dirty="0"/>
              <a:t>La société se porte bien et votre DG vous demande de prévoir de renforcer les </a:t>
            </a:r>
            <a:r>
              <a:rPr dirty="0" err="1"/>
              <a:t>effectifs</a:t>
            </a:r>
            <a:r>
              <a:rPr dirty="0"/>
              <a:t> </a:t>
            </a:r>
            <a:r>
              <a:rPr lang="fr-FR" dirty="0"/>
              <a:t> avec </a:t>
            </a:r>
            <a:r>
              <a:rPr dirty="0"/>
              <a:t>:</a:t>
            </a:r>
          </a:p>
          <a:p>
            <a:pPr marL="528637" lvl="1" indent="-285750">
              <a:spcBef>
                <a:spcPts val="600"/>
              </a:spcBef>
              <a:defRPr sz="2400"/>
            </a:pPr>
            <a:r>
              <a:rPr dirty="0"/>
              <a:t>Des commerciaux basés à Paris pour démarcher les entreprises et faire connaitre vos services,</a:t>
            </a:r>
          </a:p>
          <a:p>
            <a:pPr marL="528637" lvl="1" indent="-285750">
              <a:spcBef>
                <a:spcPts val="600"/>
              </a:spcBef>
              <a:defRPr sz="2400"/>
            </a:pPr>
            <a:r>
              <a:rPr dirty="0"/>
              <a:t>Des animateurs basés à Paris chargés de faire de la sensibilisation sur l’importance du tri industriel auprès des élus locaux et des industriels.</a:t>
            </a:r>
          </a:p>
          <a:p>
            <a:pPr marL="528637" lvl="1" indent="-285750">
              <a:spcBef>
                <a:spcPts val="600"/>
              </a:spcBef>
              <a:defRPr sz="2400"/>
            </a:pPr>
            <a:r>
              <a:rPr dirty="0"/>
              <a:t>Des chauffeurs pour augmenter le taux de rotation des collectes des camions à Paris, Lyon et Toulouse. </a:t>
            </a:r>
            <a:endParaRPr lang="fr-FR" dirty="0"/>
          </a:p>
          <a:p>
            <a:pPr marL="528637" lvl="1" indent="-285750">
              <a:spcBef>
                <a:spcPts val="600"/>
              </a:spcBef>
              <a:defRPr sz="2400"/>
            </a:pPr>
            <a:r>
              <a:rPr lang="fr-FR" dirty="0"/>
              <a:t>Le DG qui est Franco-Allemand vous demande de recruter un représentant à Berlin pour explorer le marché et organiser le développement de l’activité.</a:t>
            </a:r>
            <a:endParaRPr dirty="0"/>
          </a:p>
        </p:txBody>
      </p:sp>
      <p:pic>
        <p:nvPicPr>
          <p:cNvPr id="4" name="Image 3">
            <a:extLst>
              <a:ext uri="{FF2B5EF4-FFF2-40B4-BE49-F238E27FC236}">
                <a16:creationId xmlns:a16="http://schemas.microsoft.com/office/drawing/2014/main" id="{17004540-C66B-224E-ACA8-36381A8711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44740" y="212566"/>
            <a:ext cx="1496060" cy="757555"/>
          </a:xfrm>
          <a:prstGeom prst="rect">
            <a:avLst/>
          </a:prstGeom>
          <a:noFill/>
          <a:ln>
            <a:noFill/>
          </a:ln>
        </p:spPr>
      </p:pic>
      <p:pic>
        <p:nvPicPr>
          <p:cNvPr id="7" name="Image 6">
            <a:extLst>
              <a:ext uri="{FF2B5EF4-FFF2-40B4-BE49-F238E27FC236}">
                <a16:creationId xmlns:a16="http://schemas.microsoft.com/office/drawing/2014/main" id="{FE9DE8C2-DB9B-DB42-868B-87EB63DC5620}"/>
              </a:ext>
            </a:extLst>
          </p:cNvPr>
          <p:cNvPicPr>
            <a:picLocks noChangeAspect="1"/>
          </p:cNvPicPr>
          <p:nvPr/>
        </p:nvPicPr>
        <p:blipFill>
          <a:blip r:embed="rId4"/>
          <a:stretch>
            <a:fillRect/>
          </a:stretch>
        </p:blipFill>
        <p:spPr>
          <a:xfrm>
            <a:off x="3171463" y="34515"/>
            <a:ext cx="2068532" cy="1041889"/>
          </a:xfrm>
          <a:prstGeom prst="rect">
            <a:avLst/>
          </a:prstGeom>
        </p:spPr>
      </p:pic>
    </p:spTree>
    <p:extLst>
      <p:ext uri="{BB962C8B-B14F-4D97-AF65-F5344CB8AC3E}">
        <p14:creationId xmlns:p14="http://schemas.microsoft.com/office/powerpoint/2010/main" val="3531701645"/>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Quelles questions vous inspire cette demande de votre DG ? Faite une analyse de cette demande.…"/>
          <p:cNvSpPr>
            <a:spLocks noGrp="1"/>
          </p:cNvSpPr>
          <p:nvPr>
            <p:ph type="body" idx="1"/>
          </p:nvPr>
        </p:nvSpPr>
        <p:spPr>
          <a:xfrm>
            <a:off x="479887" y="1562581"/>
            <a:ext cx="8235849" cy="4761563"/>
          </a:xfrm>
          <a:prstGeom prst="rect">
            <a:avLst/>
          </a:prstGeom>
        </p:spPr>
        <p:txBody>
          <a:bodyPr>
            <a:normAutofit fontScale="70000" lnSpcReduction="20000"/>
          </a:bodyPr>
          <a:lstStyle/>
          <a:p>
            <a:pPr marL="551656" indent="-514350" algn="just" defTabSz="859536">
              <a:spcBef>
                <a:spcPts val="600"/>
              </a:spcBef>
              <a:buFont typeface="+mj-lt"/>
              <a:buAutoNum type="arabicPeriod"/>
              <a:defRPr sz="3008"/>
            </a:pPr>
            <a:r>
              <a:rPr lang="fr-FR" dirty="0"/>
              <a:t>Rédiger les fiches de postes (ou profil de poste ?) des commerciaux, des animateurs et des chauffeurs. Concevez une trame qui vous parait appropriée au contexte et commencer la rédaction du contenu sans oublier de noter les questions que vous vous posez.</a:t>
            </a:r>
            <a:endParaRPr dirty="0"/>
          </a:p>
          <a:p>
            <a:pPr marL="551656" indent="-514350" algn="just" defTabSz="859536">
              <a:spcBef>
                <a:spcPts val="600"/>
              </a:spcBef>
              <a:buFont typeface="+mj-lt"/>
              <a:buAutoNum type="arabicPeriod"/>
              <a:defRPr sz="3008"/>
            </a:pPr>
            <a:r>
              <a:rPr dirty="0"/>
              <a:t>Préciser les différentes étapes du </a:t>
            </a:r>
            <a:r>
              <a:rPr dirty="0" err="1"/>
              <a:t>processus</a:t>
            </a:r>
            <a:r>
              <a:rPr dirty="0"/>
              <a:t> </a:t>
            </a:r>
            <a:r>
              <a:rPr lang="fr-FR" dirty="0"/>
              <a:t>de recrutement </a:t>
            </a:r>
            <a:r>
              <a:rPr dirty="0"/>
              <a:t>que vous envisagez.</a:t>
            </a:r>
          </a:p>
          <a:p>
            <a:pPr marL="551656" indent="-514350" algn="just" defTabSz="859536">
              <a:spcBef>
                <a:spcPts val="600"/>
              </a:spcBef>
              <a:buFont typeface="+mj-lt"/>
              <a:buAutoNum type="arabicPeriod"/>
              <a:defRPr sz="3008"/>
            </a:pPr>
            <a:r>
              <a:rPr dirty="0"/>
              <a:t>Que </a:t>
            </a:r>
            <a:r>
              <a:rPr dirty="0" err="1"/>
              <a:t>pourriez</a:t>
            </a:r>
            <a:r>
              <a:rPr lang="fr-FR" dirty="0"/>
              <a:t>-</a:t>
            </a:r>
            <a:r>
              <a:rPr dirty="0" err="1"/>
              <a:t>vous</a:t>
            </a:r>
            <a:r>
              <a:rPr dirty="0"/>
              <a:t> mettre en place pour procéder à ces recrutements ? </a:t>
            </a:r>
            <a:r>
              <a:rPr lang="fr-FR" dirty="0"/>
              <a:t>Lister les différentes actions ? </a:t>
            </a:r>
            <a:r>
              <a:rPr dirty="0" err="1"/>
              <a:t>Veillez</a:t>
            </a:r>
            <a:r>
              <a:rPr dirty="0"/>
              <a:t> à l’opérationnalité </a:t>
            </a:r>
            <a:r>
              <a:rPr lang="fr-FR" dirty="0"/>
              <a:t>et au pragmatisme </a:t>
            </a:r>
            <a:r>
              <a:rPr dirty="0"/>
              <a:t>des mesures que vous proposez. </a:t>
            </a:r>
            <a:endParaRPr lang="fr-FR" dirty="0"/>
          </a:p>
          <a:p>
            <a:pPr marL="551656" indent="-514350" algn="just" defTabSz="859536">
              <a:spcBef>
                <a:spcPts val="600"/>
              </a:spcBef>
              <a:buFont typeface="+mj-lt"/>
              <a:buAutoNum type="arabicPeriod"/>
              <a:defRPr sz="3008"/>
            </a:pPr>
            <a:r>
              <a:rPr lang="fr-FR" dirty="0"/>
              <a:t>Dans le cadre du recrutement du représentant en Allemagne, lister les questions que vous vous posez pour commencer à mieux comprendre ce qu’il faut faire. </a:t>
            </a:r>
          </a:p>
          <a:p>
            <a:pPr marL="551656" indent="-514350" algn="just" defTabSz="859536">
              <a:spcBef>
                <a:spcPts val="600"/>
              </a:spcBef>
              <a:buFont typeface="+mj-lt"/>
              <a:buAutoNum type="arabicPeriod"/>
              <a:defRPr sz="3008"/>
            </a:pPr>
            <a:r>
              <a:rPr lang="fr-FR" dirty="0"/>
              <a:t>Expliquez comment vous avez travaillé et citez vos sources. </a:t>
            </a:r>
          </a:p>
          <a:p>
            <a:pPr marL="551656" indent="-514350" algn="just" defTabSz="859536">
              <a:spcBef>
                <a:spcPts val="600"/>
              </a:spcBef>
              <a:buFont typeface="+mj-lt"/>
              <a:buAutoNum type="arabicPeriod"/>
              <a:defRPr sz="3008"/>
            </a:pPr>
            <a:endParaRPr lang="fr-FR" dirty="0"/>
          </a:p>
          <a:p>
            <a:pPr marL="37306" indent="0" algn="just" defTabSz="859536">
              <a:spcBef>
                <a:spcPts val="600"/>
              </a:spcBef>
              <a:buNone/>
              <a:defRPr sz="3008"/>
            </a:pPr>
            <a:endParaRPr dirty="0"/>
          </a:p>
        </p:txBody>
      </p:sp>
      <p:pic>
        <p:nvPicPr>
          <p:cNvPr id="4" name="Image 3">
            <a:extLst>
              <a:ext uri="{FF2B5EF4-FFF2-40B4-BE49-F238E27FC236}">
                <a16:creationId xmlns:a16="http://schemas.microsoft.com/office/drawing/2014/main" id="{306D9B99-854D-0D41-A9C8-43BC80BA8A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81570" y="271443"/>
            <a:ext cx="1496060" cy="757555"/>
          </a:xfrm>
          <a:prstGeom prst="rect">
            <a:avLst/>
          </a:prstGeom>
          <a:noFill/>
          <a:ln>
            <a:noFill/>
          </a:ln>
        </p:spPr>
      </p:pic>
      <p:pic>
        <p:nvPicPr>
          <p:cNvPr id="5" name="Image 4">
            <a:extLst>
              <a:ext uri="{FF2B5EF4-FFF2-40B4-BE49-F238E27FC236}">
                <a16:creationId xmlns:a16="http://schemas.microsoft.com/office/drawing/2014/main" id="{43A8A06E-0C9D-834B-AABB-4E1EEEAF2894}"/>
              </a:ext>
            </a:extLst>
          </p:cNvPr>
          <p:cNvPicPr>
            <a:picLocks noChangeAspect="1"/>
          </p:cNvPicPr>
          <p:nvPr/>
        </p:nvPicPr>
        <p:blipFill>
          <a:blip r:embed="rId4"/>
          <a:stretch>
            <a:fillRect/>
          </a:stretch>
        </p:blipFill>
        <p:spPr>
          <a:xfrm>
            <a:off x="3009418" y="88010"/>
            <a:ext cx="2068532" cy="1041889"/>
          </a:xfrm>
          <a:prstGeom prst="rect">
            <a:avLst/>
          </a:prstGeom>
        </p:spPr>
      </p:pic>
    </p:spTree>
    <p:extLst>
      <p:ext uri="{BB962C8B-B14F-4D97-AF65-F5344CB8AC3E}">
        <p14:creationId xmlns:p14="http://schemas.microsoft.com/office/powerpoint/2010/main" val="4030229636"/>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Revisions GPEC"/>
          <p:cNvSpPr>
            <a:spLocks noGrp="1"/>
          </p:cNvSpPr>
          <p:nvPr>
            <p:ph type="title"/>
          </p:nvPr>
        </p:nvSpPr>
        <p:spPr>
          <a:xfrm>
            <a:off x="462756" y="63500"/>
            <a:ext cx="8218488" cy="965498"/>
          </a:xfrm>
          <a:prstGeom prst="rect">
            <a:avLst/>
          </a:prstGeom>
          <a:ln w="9525">
            <a:round/>
          </a:ln>
        </p:spPr>
        <p:txBody>
          <a:bodyPr/>
          <a:lstStyle>
            <a:lvl1pPr algn="ctr">
              <a:defRPr b="1"/>
            </a:lvl1pPr>
          </a:lstStyle>
          <a:p>
            <a:r>
              <a:rPr lang="fr-FR" dirty="0"/>
              <a:t>Eléments de contexte DECPLUS</a:t>
            </a:r>
            <a:endParaRPr dirty="0"/>
          </a:p>
        </p:txBody>
      </p:sp>
      <p:pic>
        <p:nvPicPr>
          <p:cNvPr id="36" name="Image 35">
            <a:extLst>
              <a:ext uri="{FF2B5EF4-FFF2-40B4-BE49-F238E27FC236}">
                <a16:creationId xmlns:a16="http://schemas.microsoft.com/office/drawing/2014/main" id="{BF3AC4F7-BE66-5241-8C5F-FE7E946C8D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08580" y="167471"/>
            <a:ext cx="1496060" cy="757555"/>
          </a:xfrm>
          <a:prstGeom prst="rect">
            <a:avLst/>
          </a:prstGeom>
          <a:noFill/>
          <a:ln>
            <a:noFill/>
          </a:ln>
        </p:spPr>
      </p:pic>
      <p:sp>
        <p:nvSpPr>
          <p:cNvPr id="3" name="Espace réservé du texte 2">
            <a:extLst>
              <a:ext uri="{FF2B5EF4-FFF2-40B4-BE49-F238E27FC236}">
                <a16:creationId xmlns:a16="http://schemas.microsoft.com/office/drawing/2014/main" id="{D6956E4D-CE7F-464D-99AD-89507EBEF5A1}"/>
              </a:ext>
            </a:extLst>
          </p:cNvPr>
          <p:cNvSpPr>
            <a:spLocks noGrp="1"/>
          </p:cNvSpPr>
          <p:nvPr>
            <p:ph type="body" idx="1"/>
          </p:nvPr>
        </p:nvSpPr>
        <p:spPr>
          <a:xfrm>
            <a:off x="479425" y="1132969"/>
            <a:ext cx="8218488" cy="5725031"/>
          </a:xfrm>
        </p:spPr>
        <p:txBody>
          <a:bodyPr>
            <a:normAutofit/>
          </a:bodyPr>
          <a:lstStyle/>
          <a:p>
            <a:r>
              <a:rPr lang="fr-FR" sz="1800" dirty="0" err="1"/>
              <a:t>Decplus</a:t>
            </a:r>
            <a:r>
              <a:rPr lang="fr-FR" sz="1800" dirty="0"/>
              <a:t> est une entreprise qui a grandi très vite, l’ambiance y est bonne car le PDG sait s’entourer de collaborateurs talentueux et engagés. Il sait fédérer et donner du sens à l’action de l’entreprise. Il y a une bonne ambiance car les équipes coopèrent activement au service du projet de l’entreprise.</a:t>
            </a:r>
          </a:p>
          <a:p>
            <a:r>
              <a:rPr lang="fr-FR" sz="1800" dirty="0"/>
              <a:t>Les commerciaux sont sédentaires et rémunérés à 50% sur le chiffre d’affaires. Ils dépassent presque tous les objectifs fixés. </a:t>
            </a:r>
          </a:p>
          <a:p>
            <a:r>
              <a:rPr lang="fr-FR" sz="1800" dirty="0"/>
              <a:t>Les chauffeurs sont difficiles à recruter car il y a peu de candidats. Le manque de personnel oblige à recourir à l’intérim, et le PDG attend de la FRH des solutions innovantes pour attirer et fidéliser ces collaborateurs.</a:t>
            </a:r>
          </a:p>
          <a:p>
            <a:r>
              <a:rPr lang="fr-FR" sz="1800" dirty="0"/>
              <a:t>Les animateurs ont la passion du développement durable et sont tous très engagés. </a:t>
            </a:r>
          </a:p>
        </p:txBody>
      </p:sp>
      <p:pic>
        <p:nvPicPr>
          <p:cNvPr id="7" name="Image 6">
            <a:extLst>
              <a:ext uri="{FF2B5EF4-FFF2-40B4-BE49-F238E27FC236}">
                <a16:creationId xmlns:a16="http://schemas.microsoft.com/office/drawing/2014/main" id="{CB046A4F-5F28-EB46-A879-9518EB02314E}"/>
              </a:ext>
            </a:extLst>
          </p:cNvPr>
          <p:cNvPicPr>
            <a:picLocks noChangeAspect="1"/>
          </p:cNvPicPr>
          <p:nvPr/>
        </p:nvPicPr>
        <p:blipFill>
          <a:blip r:embed="rId3"/>
          <a:stretch>
            <a:fillRect/>
          </a:stretch>
        </p:blipFill>
        <p:spPr>
          <a:xfrm>
            <a:off x="239360" y="224459"/>
            <a:ext cx="1597306" cy="804539"/>
          </a:xfrm>
          <a:prstGeom prst="rect">
            <a:avLst/>
          </a:prstGeom>
        </p:spPr>
      </p:pic>
      <p:sp>
        <p:nvSpPr>
          <p:cNvPr id="2" name="ZoneTexte 1">
            <a:extLst>
              <a:ext uri="{FF2B5EF4-FFF2-40B4-BE49-F238E27FC236}">
                <a16:creationId xmlns:a16="http://schemas.microsoft.com/office/drawing/2014/main" id="{BD8EFB97-489C-2F49-AAB4-B41D70AA66E6}"/>
              </a:ext>
            </a:extLst>
          </p:cNvPr>
          <p:cNvSpPr txBox="1"/>
          <p:nvPr/>
        </p:nvSpPr>
        <p:spPr>
          <a:xfrm>
            <a:off x="9250680" y="5227320"/>
            <a:ext cx="5876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latin typeface="Arial"/>
                <a:ea typeface="Arial"/>
                <a:cs typeface="Arial"/>
                <a:sym typeface="Arial"/>
              </a:rPr>
              <a:t>Ir à </a:t>
            </a:r>
            <a:r>
              <a:rPr kumimoji="0" lang="fr-FR" sz="1200" b="0" i="0" u="none" strike="noStrike" cap="none" spc="0" normalizeH="0" baseline="0" dirty="0" err="1">
                <a:ln>
                  <a:noFill/>
                </a:ln>
                <a:solidFill>
                  <a:srgbClr val="000000"/>
                </a:solidFill>
                <a:effectLst/>
                <a:uFillTx/>
                <a:latin typeface="Arial"/>
                <a:ea typeface="Arial"/>
                <a:cs typeface="Arial"/>
                <a:sym typeface="Arial"/>
              </a:rPr>
              <a:t>l’int</a:t>
            </a:r>
            <a:endParaRPr kumimoji="0" lang="fr-FR" sz="12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6228408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8D62E6-B554-C94B-A0A9-A6B04DBF7A36}"/>
              </a:ext>
            </a:extLst>
          </p:cNvPr>
          <p:cNvSpPr/>
          <p:nvPr/>
        </p:nvSpPr>
        <p:spPr>
          <a:xfrm>
            <a:off x="179387" y="289933"/>
            <a:ext cx="7010931" cy="523220"/>
          </a:xfrm>
          <a:prstGeom prst="rect">
            <a:avLst/>
          </a:prstGeom>
        </p:spPr>
        <p:txBody>
          <a:bodyPr wrap="square">
            <a:spAutoFit/>
          </a:bodyPr>
          <a:lstStyle/>
          <a:p>
            <a:r>
              <a:rPr lang="fr-FR" sz="2800" dirty="0">
                <a:solidFill>
                  <a:srgbClr val="0070C0"/>
                </a:solidFill>
              </a:rPr>
              <a:t>L’innovation, qu’est-ce que c’est ?</a:t>
            </a:r>
          </a:p>
        </p:txBody>
      </p:sp>
      <p:sp>
        <p:nvSpPr>
          <p:cNvPr id="2" name="Rectangle 1">
            <a:extLst>
              <a:ext uri="{FF2B5EF4-FFF2-40B4-BE49-F238E27FC236}">
                <a16:creationId xmlns:a16="http://schemas.microsoft.com/office/drawing/2014/main" id="{3859D675-01F6-C64E-AABC-7D3119249CAD}"/>
              </a:ext>
            </a:extLst>
          </p:cNvPr>
          <p:cNvSpPr/>
          <p:nvPr/>
        </p:nvSpPr>
        <p:spPr>
          <a:xfrm>
            <a:off x="395536" y="930320"/>
            <a:ext cx="8280920" cy="5478423"/>
          </a:xfrm>
          <a:prstGeom prst="rect">
            <a:avLst/>
          </a:prstGeom>
        </p:spPr>
        <p:txBody>
          <a:bodyPr wrap="square">
            <a:spAutoFit/>
          </a:bodyPr>
          <a:lstStyle/>
          <a:p>
            <a:pPr marL="114300" algn="just" fontAlgn="base"/>
            <a:endParaRPr lang="fr-FR" sz="2000" dirty="0"/>
          </a:p>
          <a:p>
            <a:pPr marL="114300" algn="just" fontAlgn="base"/>
            <a:r>
              <a:rPr lang="fr-FR" sz="2200" dirty="0"/>
              <a:t>La condition de survie des organisations </a:t>
            </a:r>
          </a:p>
          <a:p>
            <a:pPr marL="114300" algn="just" fontAlgn="base"/>
            <a:r>
              <a:rPr lang="fr-FR" sz="2200" dirty="0"/>
              <a:t>Synonymes : </a:t>
            </a:r>
            <a:r>
              <a:rPr lang="fr-FR" sz="2200" b="1" dirty="0"/>
              <a:t>changement, création, invention, modification, nouveauté, révolution, transformation, trouvaille</a:t>
            </a:r>
            <a:r>
              <a:rPr lang="fr-FR" sz="2200" dirty="0"/>
              <a:t>.</a:t>
            </a:r>
          </a:p>
          <a:p>
            <a:pPr marL="114300" algn="just" fontAlgn="base"/>
            <a:endParaRPr lang="fr-FR" sz="2200" dirty="0"/>
          </a:p>
          <a:p>
            <a:pPr marL="114300" algn="just" fontAlgn="base"/>
            <a:r>
              <a:rPr lang="fr-FR" sz="2200" dirty="0"/>
              <a:t>“La mise en œuvre d’un </a:t>
            </a:r>
            <a:r>
              <a:rPr lang="fr-FR" sz="2200" b="1" dirty="0"/>
              <a:t>produit </a:t>
            </a:r>
            <a:r>
              <a:rPr lang="fr-FR" sz="2200" dirty="0"/>
              <a:t>(bien ou service) ou d’un </a:t>
            </a:r>
            <a:r>
              <a:rPr lang="fr-FR" sz="2200" b="1" dirty="0"/>
              <a:t>procédé</a:t>
            </a:r>
            <a:r>
              <a:rPr lang="fr-FR" sz="2200" dirty="0"/>
              <a:t> nouveau ou sensiblement amélioré, d’une nouvelle </a:t>
            </a:r>
            <a:r>
              <a:rPr lang="fr-FR" sz="2200" b="1" dirty="0"/>
              <a:t>méthode de commercialisation</a:t>
            </a:r>
            <a:r>
              <a:rPr lang="fr-FR" sz="2200" dirty="0"/>
              <a:t> ou d’une </a:t>
            </a:r>
            <a:r>
              <a:rPr lang="fr-FR" sz="2200" b="1" dirty="0"/>
              <a:t>nouvelle méthode organisationnelle </a:t>
            </a:r>
            <a:r>
              <a:rPr lang="fr-FR" sz="2200" dirty="0"/>
              <a:t>dans les pratiques de l’entreprise, l’organisation du lieu de travail ou les relations extérieures” </a:t>
            </a:r>
            <a:r>
              <a:rPr lang="fr-FR" sz="2200" dirty="0">
                <a:highlight>
                  <a:srgbClr val="FFFF00"/>
                </a:highlight>
              </a:rPr>
              <a:t>(OCDE, 2005). </a:t>
            </a:r>
          </a:p>
          <a:p>
            <a:pPr marL="114300" algn="just" fontAlgn="base"/>
            <a:endParaRPr lang="fr-FR" sz="2200" dirty="0"/>
          </a:p>
          <a:p>
            <a:pPr marL="114300" algn="just" fontAlgn="base"/>
            <a:r>
              <a:rPr lang="fr-FR" sz="2200" dirty="0"/>
              <a:t>Au-delà des catégories, ce qu’il faut retenir dans la définition de l’innovation est qu’elle naît de deux composantes : la </a:t>
            </a:r>
            <a:r>
              <a:rPr lang="fr-FR" sz="2200" b="1" dirty="0"/>
              <a:t>nouveauté</a:t>
            </a:r>
            <a:r>
              <a:rPr lang="fr-FR" sz="2200" dirty="0"/>
              <a:t> d’une part, et la </a:t>
            </a:r>
            <a:r>
              <a:rPr lang="fr-FR" sz="2200" b="1" dirty="0"/>
              <a:t>mise en œuvre réussie </a:t>
            </a:r>
            <a:r>
              <a:rPr lang="fr-FR" sz="2200" dirty="0"/>
              <a:t>de cette nouveauté d’autre part. </a:t>
            </a:r>
          </a:p>
          <a:p>
            <a:pPr marL="114300" algn="just" fontAlgn="base"/>
            <a:endParaRPr lang="fr-FR" sz="2200" dirty="0"/>
          </a:p>
        </p:txBody>
      </p:sp>
      <p:pic>
        <p:nvPicPr>
          <p:cNvPr id="5" name="Image 4">
            <a:extLst>
              <a:ext uri="{FF2B5EF4-FFF2-40B4-BE49-F238E27FC236}">
                <a16:creationId xmlns:a16="http://schemas.microsoft.com/office/drawing/2014/main" id="{8280AFF1-31AB-9640-BC4A-03F65646AC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47940" y="172765"/>
            <a:ext cx="1496060" cy="757555"/>
          </a:xfrm>
          <a:prstGeom prst="rect">
            <a:avLst/>
          </a:prstGeom>
          <a:noFill/>
          <a:ln>
            <a:noFill/>
          </a:ln>
        </p:spPr>
      </p:pic>
    </p:spTree>
    <p:extLst>
      <p:ext uri="{BB962C8B-B14F-4D97-AF65-F5344CB8AC3E}">
        <p14:creationId xmlns:p14="http://schemas.microsoft.com/office/powerpoint/2010/main" val="2256861306"/>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8D62E6-B554-C94B-A0A9-A6B04DBF7A36}"/>
              </a:ext>
            </a:extLst>
          </p:cNvPr>
          <p:cNvSpPr/>
          <p:nvPr/>
        </p:nvSpPr>
        <p:spPr>
          <a:xfrm>
            <a:off x="179387" y="289933"/>
            <a:ext cx="7010931" cy="523220"/>
          </a:xfrm>
          <a:prstGeom prst="rect">
            <a:avLst/>
          </a:prstGeom>
        </p:spPr>
        <p:txBody>
          <a:bodyPr wrap="square">
            <a:spAutoFit/>
          </a:bodyPr>
          <a:lstStyle/>
          <a:p>
            <a:r>
              <a:rPr lang="fr-FR" sz="2800" dirty="0">
                <a:solidFill>
                  <a:srgbClr val="0070C0"/>
                </a:solidFill>
              </a:rPr>
              <a:t>L’innovation, qu’est-ce que c’est ? (2)</a:t>
            </a:r>
          </a:p>
        </p:txBody>
      </p:sp>
      <p:pic>
        <p:nvPicPr>
          <p:cNvPr id="5" name="Image 4">
            <a:extLst>
              <a:ext uri="{FF2B5EF4-FFF2-40B4-BE49-F238E27FC236}">
                <a16:creationId xmlns:a16="http://schemas.microsoft.com/office/drawing/2014/main" id="{8280AFF1-31AB-9640-BC4A-03F65646AC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47940" y="172765"/>
            <a:ext cx="1496060" cy="757555"/>
          </a:xfrm>
          <a:prstGeom prst="rect">
            <a:avLst/>
          </a:prstGeom>
          <a:noFill/>
          <a:ln>
            <a:noFill/>
          </a:ln>
        </p:spPr>
      </p:pic>
      <p:pic>
        <p:nvPicPr>
          <p:cNvPr id="6" name="Image 5" descr="Une image contenant texte, capture d’écran, Police, conception&#10;&#10;Description générée automatiquement">
            <a:extLst>
              <a:ext uri="{FF2B5EF4-FFF2-40B4-BE49-F238E27FC236}">
                <a16:creationId xmlns:a16="http://schemas.microsoft.com/office/drawing/2014/main" id="{1BE7AAE3-26AE-6525-2F40-FC3D0A543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978" y="897968"/>
            <a:ext cx="5980043" cy="5168073"/>
          </a:xfrm>
          <a:prstGeom prst="rect">
            <a:avLst/>
          </a:prstGeom>
        </p:spPr>
      </p:pic>
    </p:spTree>
    <p:extLst>
      <p:ext uri="{BB962C8B-B14F-4D97-AF65-F5344CB8AC3E}">
        <p14:creationId xmlns:p14="http://schemas.microsoft.com/office/powerpoint/2010/main" val="877417117"/>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8D62E6-B554-C94B-A0A9-A6B04DBF7A36}"/>
              </a:ext>
            </a:extLst>
          </p:cNvPr>
          <p:cNvSpPr/>
          <p:nvPr/>
        </p:nvSpPr>
        <p:spPr>
          <a:xfrm>
            <a:off x="179387" y="289933"/>
            <a:ext cx="7010931" cy="523220"/>
          </a:xfrm>
          <a:prstGeom prst="rect">
            <a:avLst/>
          </a:prstGeom>
        </p:spPr>
        <p:txBody>
          <a:bodyPr wrap="square">
            <a:spAutoFit/>
          </a:bodyPr>
          <a:lstStyle/>
          <a:p>
            <a:r>
              <a:rPr lang="fr-FR" sz="2800" dirty="0">
                <a:solidFill>
                  <a:srgbClr val="0070C0"/>
                </a:solidFill>
              </a:rPr>
              <a:t>L’innovation RH s’inscrit dans un contexte : </a:t>
            </a:r>
          </a:p>
        </p:txBody>
      </p:sp>
      <p:pic>
        <p:nvPicPr>
          <p:cNvPr id="5" name="Image 4">
            <a:extLst>
              <a:ext uri="{FF2B5EF4-FFF2-40B4-BE49-F238E27FC236}">
                <a16:creationId xmlns:a16="http://schemas.microsoft.com/office/drawing/2014/main" id="{8280AFF1-31AB-9640-BC4A-03F65646AC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47940" y="172765"/>
            <a:ext cx="1496060" cy="757555"/>
          </a:xfrm>
          <a:prstGeom prst="rect">
            <a:avLst/>
          </a:prstGeom>
          <a:noFill/>
          <a:ln>
            <a:noFill/>
          </a:ln>
        </p:spPr>
      </p:pic>
      <p:pic>
        <p:nvPicPr>
          <p:cNvPr id="4" name="Image 3" descr="Une image contenant diagramme, ligne, origami, reçu&#10;&#10;Description générée automatiquement">
            <a:extLst>
              <a:ext uri="{FF2B5EF4-FFF2-40B4-BE49-F238E27FC236}">
                <a16:creationId xmlns:a16="http://schemas.microsoft.com/office/drawing/2014/main" id="{0EC05B03-7F0E-27C0-3E8C-4C293D886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7" y="930320"/>
            <a:ext cx="7772400" cy="5238960"/>
          </a:xfrm>
          <a:prstGeom prst="rect">
            <a:avLst/>
          </a:prstGeom>
        </p:spPr>
      </p:pic>
    </p:spTree>
    <p:extLst>
      <p:ext uri="{BB962C8B-B14F-4D97-AF65-F5344CB8AC3E}">
        <p14:creationId xmlns:p14="http://schemas.microsoft.com/office/powerpoint/2010/main" val="1371077189"/>
      </p:ext>
    </p:extLst>
  </p:cSld>
  <p:clrMapOvr>
    <a:masterClrMapping/>
  </p:clrMapOvr>
  <p:transition>
    <p:dissolve/>
  </p:transition>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3062</TotalTime>
  <Words>790</Words>
  <Application>Microsoft Macintosh PowerPoint</Application>
  <PresentationFormat>Affichage à l'écran (4:3)</PresentationFormat>
  <Paragraphs>91</Paragraphs>
  <Slides>12</Slides>
  <Notes>4</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12</vt:i4>
      </vt:variant>
    </vt:vector>
  </HeadingPairs>
  <TitlesOfParts>
    <vt:vector size="17" baseType="lpstr">
      <vt:lpstr>Arial</vt:lpstr>
      <vt:lpstr>Calibri</vt:lpstr>
      <vt:lpstr>Wingdings</vt:lpstr>
      <vt:lpstr>2_Conception personnalisée</vt:lpstr>
      <vt:lpstr>Conception personnalisée</vt:lpstr>
      <vt:lpstr>Année 23-24 LP07 Groupe B  Cécile de Bernardi Cours n°8</vt:lpstr>
      <vt:lpstr>Calendrier de l’année</vt:lpstr>
      <vt:lpstr>Planning des interventions</vt:lpstr>
      <vt:lpstr>Présentation PowerPoint</vt:lpstr>
      <vt:lpstr>Présentation PowerPoint</vt:lpstr>
      <vt:lpstr>Eléments de contexte DECPLUS</vt:lpstr>
      <vt:lpstr>Présentation PowerPoint</vt:lpstr>
      <vt:lpstr>Présentation PowerPoint</vt:lpstr>
      <vt:lpstr>Présentation PowerPoint</vt:lpstr>
      <vt:lpstr>Le rôle de la FRH dans l’innovation</vt:lpstr>
      <vt:lpstr>Présentation PowerPoint</vt:lpstr>
      <vt:lpstr>Présentation PowerPoint</vt:lpstr>
    </vt:vector>
  </TitlesOfParts>
  <Company>Université Paris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Marine Garcia</dc:creator>
  <cp:lastModifiedBy>Cécile de Bernardi</cp:lastModifiedBy>
  <cp:revision>44</cp:revision>
  <dcterms:created xsi:type="dcterms:W3CDTF">2017-09-26T14:38:18Z</dcterms:created>
  <dcterms:modified xsi:type="dcterms:W3CDTF">2024-03-06T10:27:39Z</dcterms:modified>
</cp:coreProperties>
</file>