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7"/>
    <p:restoredTop sz="96291"/>
  </p:normalViewPr>
  <p:slideViewPr>
    <p:cSldViewPr snapToGrid="0">
      <p:cViewPr varScale="1">
        <p:scale>
          <a:sx n="63" d="100"/>
          <a:sy n="63" d="100"/>
        </p:scale>
        <p:origin x="7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00EBCF-B9AF-D50D-D6B1-6AC51403B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CEC4968-D2A3-9B43-FC5E-A547A1AC0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6E4F03-323B-9F71-49AD-B97F724BE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72895-B0CE-4A47-AE6E-536505D49A13}" type="datetimeFigureOut">
              <a:rPr lang="fr-FR" smtClean="0"/>
              <a:t>20/03/2024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4BA305-4063-DCD1-058E-C4CFB4F43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BB08B5-A31D-2CA4-1F98-F698DC45C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067F-A34B-B04F-AF61-549D9F9338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913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3F954D-6A07-1C55-0746-7B569BCAF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26BA94C-5D4A-17CC-BBC3-75F6A9C5B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AB5CAC-9FD8-40BE-535A-91A64EA37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72895-B0CE-4A47-AE6E-536505D49A13}" type="datetimeFigureOut">
              <a:rPr lang="fr-FR" smtClean="0"/>
              <a:t>20/03/2024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3F4FC4-4B3A-7097-C1FD-30ABEFC95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C6F0FF-01B2-650A-FC35-EEACCF5AC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067F-A34B-B04F-AF61-549D9F9338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2399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D4665EF-3749-8595-1A8F-9B3B3B3C12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44E77C5-E442-0EE8-5DDA-37B21D17D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2EB087-C9D6-3B9A-52DD-EFD707ED9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72895-B0CE-4A47-AE6E-536505D49A13}" type="datetimeFigureOut">
              <a:rPr lang="fr-FR" smtClean="0"/>
              <a:t>20/03/2024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BDFFFA-D5EC-AE98-900E-717D71034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F0460C-22C4-F673-D423-5BC1D97BF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067F-A34B-B04F-AF61-549D9F9338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318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6403C4-1252-DF4F-5CF5-8BCEF5FBB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DF8A47-B4DF-5312-6C40-1878B9502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39C26B-34AF-B8EB-DC82-FDCEDFBDE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72895-B0CE-4A47-AE6E-536505D49A13}" type="datetimeFigureOut">
              <a:rPr lang="fr-FR" smtClean="0"/>
              <a:t>20/03/2024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7FB846-04D6-C10D-6F78-24AFBD5B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20A79D-8520-B382-0FB9-6BF6A81C1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067F-A34B-B04F-AF61-549D9F9338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318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739FA3-24C2-3CD1-52A6-86131974F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E444E9-4AFF-8CBD-CB50-0CF9A2946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C04D66-DF3F-615B-45E3-EF7E5EF39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72895-B0CE-4A47-AE6E-536505D49A13}" type="datetimeFigureOut">
              <a:rPr lang="fr-FR" smtClean="0"/>
              <a:t>20/03/2024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6B06C0-4B2D-D100-AC63-B6DDEAC0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78CB84-B0C8-711C-5014-2603C94A3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067F-A34B-B04F-AF61-549D9F9338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018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8452A2-3E37-A1A9-864C-EEC8EF460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A19C21-55FB-0C99-974D-10142FD546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029BCD-5985-268D-D9D2-28A4ED7C08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8C6CF32-76B5-1811-9F2E-D311E85CA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72895-B0CE-4A47-AE6E-536505D49A13}" type="datetimeFigureOut">
              <a:rPr lang="fr-FR" smtClean="0"/>
              <a:t>20/03/2024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1E4E27-9191-5B6F-ED6B-2F477F9EE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0B2071-36AD-1CBF-DE70-E7AB2FDBB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067F-A34B-B04F-AF61-549D9F9338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1662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383C66-1FB0-29F3-CB88-92965A3CA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08BBF00-1FDB-8A65-63A4-0264DAEF6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26BBD60-C9BD-2EB3-5C98-5FCB7EEFF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D37734F-A16F-B5BA-3430-FBC7BA2C4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9B9D937-E7C5-00FC-A734-49F889C88F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C8F1D8F-9CAA-8160-8D37-E262F160D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72895-B0CE-4A47-AE6E-536505D49A13}" type="datetimeFigureOut">
              <a:rPr lang="fr-FR" smtClean="0"/>
              <a:t>20/03/2024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436DA2D-5B8C-B101-8C60-E06034D09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0D7ACE2-86BA-F42C-2C42-6CF51A0B8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067F-A34B-B04F-AF61-549D9F9338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621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6CDDE5-FC36-567C-5EF6-6E8D6645C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2AA133B-437D-12F2-5C2E-C7F8B687C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72895-B0CE-4A47-AE6E-536505D49A13}" type="datetimeFigureOut">
              <a:rPr lang="fr-FR" smtClean="0"/>
              <a:t>20/03/2024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A821879-1FDF-1342-3DE7-7DFCC0D91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72AE84-DAB0-034E-1A42-5628BD0F7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067F-A34B-B04F-AF61-549D9F9338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648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AE3C9AB-48B2-5CAC-9ED6-8F9BDADB2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72895-B0CE-4A47-AE6E-536505D49A13}" type="datetimeFigureOut">
              <a:rPr lang="fr-FR" smtClean="0"/>
              <a:t>20/03/2024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97B1303-B029-6201-3187-F886239C1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2C93CC-28F3-ACE4-790A-01A8C2E87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067F-A34B-B04F-AF61-549D9F9338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2873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14E281-CC6D-E642-E5F1-EB1F3AEF6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64D2B8-CBC5-56C9-13A5-2B3D2A186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28DB55D-4791-4DC9-E3FB-454A5A5C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455D750-D196-B345-14ED-150F12371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72895-B0CE-4A47-AE6E-536505D49A13}" type="datetimeFigureOut">
              <a:rPr lang="fr-FR" smtClean="0"/>
              <a:t>20/03/2024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A2001B0-06E1-B112-7CB9-18C518312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634BECA-64D8-8BD5-2475-9768E2B2F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067F-A34B-B04F-AF61-549D9F9338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452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2E53F9-1C04-C903-9887-5FE9D8BBC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E568306-D4A4-23EB-B0E0-40A75E45B4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3B438E5-0188-E168-796E-8DFB10A268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4889F5-706C-1DB4-042B-4319C9D00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72895-B0CE-4A47-AE6E-536505D49A13}" type="datetimeFigureOut">
              <a:rPr lang="fr-FR" smtClean="0"/>
              <a:t>20/03/2024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59981FA-F286-DB8C-6164-63095F1FB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71F2A5-1E36-5263-0F6B-433FB8B8A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067F-A34B-B04F-AF61-549D9F9338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859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16E0DD7-5CCD-0D87-8EC2-FA353037C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20189B-2DB0-59A2-BE4B-B8B2775FB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444A39-1E41-633B-A527-E8729ECBBA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72895-B0CE-4A47-AE6E-536505D49A13}" type="datetimeFigureOut">
              <a:rPr lang="fr-FR" smtClean="0"/>
              <a:t>20/03/2024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AD70CF-69EA-879C-7FA4-5C7CEA9EB3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A91F8A-B354-2EB6-4760-594051DF6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4067F-A34B-B04F-AF61-549D9F9338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465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DD51B340-0997-C3C5-85EF-F8F520155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888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2BEF0D46-6902-5C06-E5F8-A2A8F7D07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714" y="1"/>
            <a:ext cx="5878285" cy="330653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83BAB186-1231-A006-8047-027256533E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8070" y="573225"/>
            <a:ext cx="5159829" cy="289798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5554E3CD-612F-C485-A885-7731B73C5B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6313713" cy="100148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889452D6-6F3E-2E4B-13B9-7A3CE5478941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</a:blip>
          <a:stretch>
            <a:fillRect/>
          </a:stretch>
        </p:blipFill>
        <p:spPr>
          <a:xfrm>
            <a:off x="-1" y="702239"/>
            <a:ext cx="6313713" cy="1001486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F566CE73-BF97-B513-9926-08C8286AF2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3713" y="2869348"/>
            <a:ext cx="4789912" cy="646739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69DE99B2-A270-5231-EAE9-9F8F2D5FBBBF}"/>
              </a:ext>
            </a:extLst>
          </p:cNvPr>
          <p:cNvSpPr txBox="1"/>
          <p:nvPr/>
        </p:nvSpPr>
        <p:spPr>
          <a:xfrm>
            <a:off x="6732813" y="2886435"/>
            <a:ext cx="4735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Franklin Gothic Medium" panose="020B0603020102020204" pitchFamily="34" charset="0"/>
                <a:cs typeface="BIG CASLON MEDIUM" panose="02000603090000020003" pitchFamily="2" charset="-79"/>
              </a:rPr>
              <a:t>Juvenile Detention 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46E1EA19-969E-0C4E-665A-CDFBAE49CEC3}"/>
              </a:ext>
            </a:extLst>
          </p:cNvPr>
          <p:cNvSpPr txBox="1"/>
          <p:nvPr/>
        </p:nvSpPr>
        <p:spPr>
          <a:xfrm>
            <a:off x="441076" y="3257014"/>
            <a:ext cx="587263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I. What is juvenile detention</a:t>
            </a:r>
          </a:p>
          <a:p>
            <a:r>
              <a:rPr lang="fr-FR" sz="1200" dirty="0"/>
              <a:t>-625 facilites classified as juvenile detention centers</a:t>
            </a:r>
          </a:p>
          <a:p>
            <a:r>
              <a:rPr lang="fr-FR" sz="1200" dirty="0"/>
              <a:t>-detention after the commission of a crime or an offense</a:t>
            </a:r>
          </a:p>
          <a:p>
            <a:r>
              <a:rPr lang="fr-FR" sz="1200" dirty="0"/>
              <a:t>-similar to the adult criminal system from arrest to probation and reentry</a:t>
            </a:r>
          </a:p>
          <a:p>
            <a:r>
              <a:rPr lang="fr-FR" sz="1200" dirty="0"/>
              <a:t>-but system tries to avoid incarceration of minors</a:t>
            </a:r>
          </a:p>
          <a:p>
            <a:r>
              <a:rPr lang="fr-FR" sz="1200" dirty="0"/>
              <a:t>-goals : to develop skills, habilitation and public safety </a:t>
            </a:r>
          </a:p>
          <a:p>
            <a:r>
              <a:rPr lang="fr-FR" sz="1200" dirty="0"/>
              <a:t>-195 000 minors are admitted to facilites and 156 000 on any given night</a:t>
            </a:r>
          </a:p>
          <a:p>
            <a:r>
              <a:rPr lang="fr-FR" sz="1200" dirty="0"/>
              <a:t>-majority between 15 and 17 years</a:t>
            </a:r>
          </a:p>
          <a:p>
            <a:r>
              <a:rPr lang="fr-FR" sz="1200" dirty="0"/>
              <a:t>-stay from 3 to 18 months</a:t>
            </a:r>
          </a:p>
          <a:p>
            <a:endParaRPr lang="fr-FR" sz="1200" dirty="0"/>
          </a:p>
          <a:p>
            <a:r>
              <a:rPr lang="fr-FR" dirty="0"/>
              <a:t>II. The population of juvenile detention and its challenges</a:t>
            </a:r>
          </a:p>
          <a:p>
            <a:r>
              <a:rPr lang="fr-FR" sz="1200" dirty="0"/>
              <a:t>-possibility of detention even under the age of 14 if ability of discernement is proven</a:t>
            </a:r>
          </a:p>
          <a:p>
            <a:r>
              <a:rPr lang="fr-FR" sz="1200" dirty="0"/>
              <a:t>-racial and ethnical disparities from the arrest to the detention : 1/3 of the cases involve black adolescents</a:t>
            </a:r>
          </a:p>
          <a:p>
            <a:r>
              <a:rPr lang="fr-FR" sz="1200" dirty="0"/>
              <a:t>-also adjudication : minority youth more frequently sentenced than others in similar cases</a:t>
            </a:r>
          </a:p>
          <a:p>
            <a:r>
              <a:rPr lang="fr-FR" sz="1200" dirty="0"/>
              <a:t>-centers are overcrowded and understaffed</a:t>
            </a:r>
          </a:p>
          <a:p>
            <a:r>
              <a:rPr lang="fr-FR" sz="1200" dirty="0"/>
              <a:t>-lack of minimal care</a:t>
            </a:r>
          </a:p>
          <a:p>
            <a:r>
              <a:rPr lang="fr-FR" sz="1200" dirty="0"/>
              <a:t>-frequency of physical and sexual abuse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F927332-9586-4128-C2E8-18963F51AB99}"/>
              </a:ext>
            </a:extLst>
          </p:cNvPr>
          <p:cNvSpPr txBox="1"/>
          <p:nvPr/>
        </p:nvSpPr>
        <p:spPr>
          <a:xfrm>
            <a:off x="6819693" y="3769412"/>
            <a:ext cx="4931231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III. The consequences of juvenile detention</a:t>
            </a:r>
          </a:p>
          <a:p>
            <a:r>
              <a:rPr lang="fr-FR" sz="1200" dirty="0"/>
              <a:t>-damaging consequences on the physical and mental level : worsenes health outcomes</a:t>
            </a:r>
          </a:p>
          <a:p>
            <a:r>
              <a:rPr lang="fr-FR" sz="1200" dirty="0"/>
              <a:t>-exposition to high risk of substance abuse and incarceration later</a:t>
            </a:r>
          </a:p>
          <a:p>
            <a:r>
              <a:rPr lang="fr-FR" sz="1200" dirty="0"/>
              <a:t>-limitates the access to education</a:t>
            </a:r>
          </a:p>
          <a:p>
            <a:r>
              <a:rPr lang="fr-FR" sz="1200" dirty="0"/>
              <a:t>-high rates of suicides and suicide attempts </a:t>
            </a:r>
          </a:p>
          <a:p>
            <a:endParaRPr lang="fr-FR" sz="1200" dirty="0"/>
          </a:p>
          <a:p>
            <a:r>
              <a:rPr lang="fr-FR" dirty="0"/>
              <a:t>IV. The alternatives to juvenile detention </a:t>
            </a:r>
          </a:p>
          <a:p>
            <a:r>
              <a:rPr lang="fr-FR" sz="1200" dirty="0"/>
              <a:t>-house arrest : confinement at home in order to work or go to school</a:t>
            </a:r>
          </a:p>
          <a:p>
            <a:r>
              <a:rPr lang="fr-FR" sz="1200" dirty="0"/>
              <a:t>-community-based programs in order to provide youth with supervision and services</a:t>
            </a:r>
          </a:p>
          <a:p>
            <a:r>
              <a:rPr lang="fr-FR" sz="1200" dirty="0"/>
              <a:t>-multisysyemic therapy programs : reduce recidivism rates by 70% in juvenile offenders</a:t>
            </a:r>
          </a:p>
          <a:p>
            <a:r>
              <a:rPr lang="fr-FR" sz="1200" dirty="0"/>
              <a:t>-Functional Family Therapy</a:t>
            </a:r>
          </a:p>
          <a:p>
            <a:r>
              <a:rPr lang="fr-FR" sz="1200" dirty="0"/>
              <a:t>-specialized foster care</a:t>
            </a:r>
          </a:p>
          <a:p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6BD60F5-6251-8F53-A936-9A336ADBF1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018776"/>
            <a:ext cx="3298374" cy="2198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87BDDA0-2F82-4EE7-B39B-EE550ED9D280}"/>
              </a:ext>
            </a:extLst>
          </p:cNvPr>
          <p:cNvSpPr txBox="1"/>
          <p:nvPr/>
        </p:nvSpPr>
        <p:spPr>
          <a:xfrm>
            <a:off x="141562" y="79489"/>
            <a:ext cx="589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Introduction </a:t>
            </a:r>
          </a:p>
          <a:p>
            <a:r>
              <a:rPr lang="fr-FR" sz="1000" dirty="0" err="1">
                <a:solidFill>
                  <a:schemeClr val="bg1"/>
                </a:solidFill>
              </a:rPr>
              <a:t>XXth</a:t>
            </a:r>
            <a:r>
              <a:rPr lang="fr-FR" sz="1000" dirty="0">
                <a:solidFill>
                  <a:schemeClr val="bg1"/>
                </a:solidFill>
              </a:rPr>
              <a:t> : </a:t>
            </a:r>
            <a:r>
              <a:rPr lang="fr-FR" sz="1000" dirty="0" err="1">
                <a:solidFill>
                  <a:schemeClr val="bg1"/>
                </a:solidFill>
              </a:rPr>
              <a:t>growing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belief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that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children</a:t>
            </a:r>
            <a:r>
              <a:rPr lang="fr-FR" sz="1000" dirty="0">
                <a:solidFill>
                  <a:schemeClr val="bg1"/>
                </a:solidFill>
              </a:rPr>
              <a:t> have </a:t>
            </a:r>
            <a:r>
              <a:rPr lang="fr-FR" sz="1000" dirty="0" err="1">
                <a:solidFill>
                  <a:schemeClr val="bg1"/>
                </a:solidFill>
              </a:rPr>
              <a:t>specific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needs</a:t>
            </a:r>
            <a:r>
              <a:rPr lang="fr-FR" sz="1000" dirty="0">
                <a:solidFill>
                  <a:schemeClr val="bg1"/>
                </a:solidFill>
              </a:rPr>
              <a:t> and </a:t>
            </a:r>
            <a:r>
              <a:rPr lang="fr-FR" sz="1000" dirty="0" err="1">
                <a:solidFill>
                  <a:schemeClr val="bg1"/>
                </a:solidFill>
              </a:rPr>
              <a:t>should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be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send</a:t>
            </a:r>
            <a:r>
              <a:rPr lang="fr-FR" sz="1000" dirty="0">
                <a:solidFill>
                  <a:schemeClr val="bg1"/>
                </a:solidFill>
              </a:rPr>
              <a:t> to </a:t>
            </a:r>
            <a:r>
              <a:rPr lang="fr-FR" sz="1000" dirty="0" err="1">
                <a:solidFill>
                  <a:schemeClr val="bg1"/>
                </a:solidFill>
              </a:rPr>
              <a:t>specific</a:t>
            </a:r>
            <a:r>
              <a:rPr lang="fr-FR" sz="1000" dirty="0">
                <a:solidFill>
                  <a:schemeClr val="bg1"/>
                </a:solidFill>
              </a:rPr>
              <a:t> courts and prisons. </a:t>
            </a:r>
            <a:r>
              <a:rPr lang="fr-FR" sz="1000" dirty="0" err="1">
                <a:solidFill>
                  <a:schemeClr val="bg1"/>
                </a:solidFill>
              </a:rPr>
              <a:t>Concurringly</a:t>
            </a:r>
            <a:r>
              <a:rPr lang="fr-FR" sz="1000" dirty="0">
                <a:solidFill>
                  <a:schemeClr val="bg1"/>
                </a:solidFill>
              </a:rPr>
              <a:t>, </a:t>
            </a:r>
            <a:r>
              <a:rPr lang="fr-FR" sz="1000" dirty="0" err="1">
                <a:solidFill>
                  <a:schemeClr val="bg1"/>
                </a:solidFill>
              </a:rPr>
              <a:t>entrenched</a:t>
            </a:r>
            <a:r>
              <a:rPr lang="fr-FR" sz="1000" dirty="0">
                <a:solidFill>
                  <a:schemeClr val="bg1"/>
                </a:solidFill>
              </a:rPr>
              <a:t> practice of </a:t>
            </a:r>
            <a:r>
              <a:rPr lang="fr-FR" sz="1000" dirty="0" err="1">
                <a:solidFill>
                  <a:schemeClr val="bg1"/>
                </a:solidFill>
              </a:rPr>
              <a:t>sending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juveniles</a:t>
            </a:r>
            <a:r>
              <a:rPr lang="fr-FR" sz="1000" dirty="0">
                <a:solidFill>
                  <a:schemeClr val="bg1"/>
                </a:solidFill>
              </a:rPr>
              <a:t> to </a:t>
            </a:r>
            <a:r>
              <a:rPr lang="fr-FR" sz="1000" dirty="0" err="1">
                <a:solidFill>
                  <a:schemeClr val="bg1"/>
                </a:solidFill>
              </a:rPr>
              <a:t>adults</a:t>
            </a:r>
            <a:r>
              <a:rPr lang="fr-FR" sz="1000" dirty="0">
                <a:solidFill>
                  <a:schemeClr val="bg1"/>
                </a:solidFill>
              </a:rPr>
              <a:t>’ court for </a:t>
            </a:r>
            <a:r>
              <a:rPr lang="fr-FR" sz="1000" dirty="0" err="1">
                <a:solidFill>
                  <a:schemeClr val="bg1"/>
                </a:solidFill>
              </a:rPr>
              <a:t>serious</a:t>
            </a:r>
            <a:r>
              <a:rPr lang="fr-FR" sz="1000" dirty="0">
                <a:solidFill>
                  <a:schemeClr val="bg1"/>
                </a:solidFill>
              </a:rPr>
              <a:t> crimes, as </a:t>
            </a:r>
            <a:r>
              <a:rPr lang="fr-FR" sz="1000" dirty="0" err="1">
                <a:solidFill>
                  <a:schemeClr val="bg1"/>
                </a:solidFill>
              </a:rPr>
              <a:t>opposed</a:t>
            </a:r>
            <a:r>
              <a:rPr lang="fr-FR" sz="1000" dirty="0">
                <a:solidFill>
                  <a:schemeClr val="bg1"/>
                </a:solidFill>
              </a:rPr>
              <a:t> to </a:t>
            </a:r>
            <a:r>
              <a:rPr lang="fr-FR" sz="1000" dirty="0" err="1">
                <a:solidFill>
                  <a:schemeClr val="bg1"/>
                </a:solidFill>
              </a:rPr>
              <a:t>petty</a:t>
            </a:r>
            <a:r>
              <a:rPr lang="fr-FR" sz="1000" dirty="0">
                <a:solidFill>
                  <a:schemeClr val="bg1"/>
                </a:solidFill>
              </a:rPr>
              <a:t> crimes. </a:t>
            </a:r>
            <a:r>
              <a:rPr lang="fr-FR" sz="1000" dirty="0" err="1">
                <a:solidFill>
                  <a:schemeClr val="bg1"/>
                </a:solidFill>
              </a:rPr>
              <a:t>Still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true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today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even</a:t>
            </a:r>
            <a:r>
              <a:rPr lang="fr-FR" sz="1000" dirty="0">
                <a:solidFill>
                  <a:schemeClr val="bg1"/>
                </a:solidFill>
              </a:rPr>
              <a:t> if </a:t>
            </a:r>
            <a:r>
              <a:rPr lang="fr-FR" sz="1000" dirty="0" err="1">
                <a:solidFill>
                  <a:schemeClr val="bg1"/>
                </a:solidFill>
              </a:rPr>
              <a:t>there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is</a:t>
            </a:r>
            <a:r>
              <a:rPr lang="fr-FR" sz="1000" dirty="0">
                <a:solidFill>
                  <a:schemeClr val="bg1"/>
                </a:solidFill>
              </a:rPr>
              <a:t> a </a:t>
            </a:r>
            <a:r>
              <a:rPr lang="fr-FR" sz="1000" dirty="0" err="1">
                <a:solidFill>
                  <a:schemeClr val="bg1"/>
                </a:solidFill>
              </a:rPr>
              <a:t>slight</a:t>
            </a:r>
            <a:r>
              <a:rPr lang="fr-FR" sz="1000" dirty="0">
                <a:solidFill>
                  <a:schemeClr val="bg1"/>
                </a:solidFill>
              </a:rPr>
              <a:t>  </a:t>
            </a:r>
            <a:r>
              <a:rPr lang="fr-FR" sz="1000" dirty="0" err="1">
                <a:solidFill>
                  <a:schemeClr val="bg1"/>
                </a:solidFill>
              </a:rPr>
              <a:t>evolution</a:t>
            </a:r>
            <a:r>
              <a:rPr lang="fr-FR" sz="1000" dirty="0">
                <a:solidFill>
                  <a:schemeClr val="bg1"/>
                </a:solidFill>
              </a:rPr>
              <a:t> : 2005 (Roper v. Simmons) &gt; abolition of </a:t>
            </a:r>
            <a:r>
              <a:rPr lang="fr-FR" sz="1000" dirty="0" err="1">
                <a:solidFill>
                  <a:schemeClr val="bg1"/>
                </a:solidFill>
              </a:rPr>
              <a:t>death</a:t>
            </a:r>
            <a:r>
              <a:rPr lang="fr-FR" sz="1000" dirty="0">
                <a:solidFill>
                  <a:schemeClr val="bg1"/>
                </a:solidFill>
              </a:rPr>
              <a:t> penalty </a:t>
            </a:r>
            <a:r>
              <a:rPr lang="fr-FR" sz="1000" dirty="0" err="1">
                <a:solidFill>
                  <a:schemeClr val="bg1"/>
                </a:solidFill>
              </a:rPr>
              <a:t>under</a:t>
            </a:r>
            <a:r>
              <a:rPr lang="fr-FR" sz="1000" dirty="0">
                <a:solidFill>
                  <a:schemeClr val="bg1"/>
                </a:solidFill>
              </a:rPr>
              <a:t> 18s / 2012 (Miller v. Alabama) &gt; abolition of </a:t>
            </a:r>
            <a:r>
              <a:rPr lang="fr-FR" sz="1000" dirty="0" err="1">
                <a:solidFill>
                  <a:schemeClr val="bg1"/>
                </a:solidFill>
              </a:rPr>
              <a:t>mandatory</a:t>
            </a:r>
            <a:r>
              <a:rPr lang="fr-FR" sz="1000" dirty="0">
                <a:solidFill>
                  <a:schemeClr val="bg1"/>
                </a:solidFill>
              </a:rPr>
              <a:t> life sentence </a:t>
            </a:r>
            <a:r>
              <a:rPr lang="fr-FR" sz="1000" dirty="0" err="1">
                <a:solidFill>
                  <a:schemeClr val="bg1"/>
                </a:solidFill>
              </a:rPr>
              <a:t>without</a:t>
            </a:r>
            <a:r>
              <a:rPr lang="fr-FR" sz="1000" dirty="0">
                <a:solidFill>
                  <a:schemeClr val="bg1"/>
                </a:solidFill>
              </a:rPr>
              <a:t> parole for </a:t>
            </a:r>
            <a:r>
              <a:rPr lang="fr-FR" sz="1000" dirty="0" err="1">
                <a:solidFill>
                  <a:schemeClr val="bg1"/>
                </a:solidFill>
              </a:rPr>
              <a:t>children</a:t>
            </a:r>
            <a:r>
              <a:rPr lang="fr-FR" sz="1000" dirty="0">
                <a:solidFill>
                  <a:schemeClr val="bg1"/>
                </a:solidFill>
              </a:rPr>
              <a:t>, BUT </a:t>
            </a:r>
            <a:r>
              <a:rPr lang="fr-FR" sz="1000" dirty="0" err="1">
                <a:solidFill>
                  <a:schemeClr val="bg1"/>
                </a:solidFill>
              </a:rPr>
              <a:t>it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is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still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allowed</a:t>
            </a:r>
            <a:r>
              <a:rPr lang="fr-FR" sz="1000" dirty="0">
                <a:solidFill>
                  <a:schemeClr val="bg1"/>
                </a:solidFill>
              </a:rPr>
              <a:t> in 25 states. </a:t>
            </a:r>
          </a:p>
        </p:txBody>
      </p:sp>
    </p:spTree>
    <p:extLst>
      <p:ext uri="{BB962C8B-B14F-4D97-AF65-F5344CB8AC3E}">
        <p14:creationId xmlns:p14="http://schemas.microsoft.com/office/powerpoint/2010/main" val="17112899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361</Words>
  <Application>Microsoft Office PowerPoint</Application>
  <PresentationFormat>Grand écran</PresentationFormat>
  <Paragraphs>32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BIG CASLON MEDIUM</vt:lpstr>
      <vt:lpstr>Calibri</vt:lpstr>
      <vt:lpstr>Calibri Light</vt:lpstr>
      <vt:lpstr>Franklin Gothic Medium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famille Leost</dc:creator>
  <cp:lastModifiedBy>Melodie Garcia</cp:lastModifiedBy>
  <cp:revision>9</cp:revision>
  <dcterms:created xsi:type="dcterms:W3CDTF">2024-03-16T14:34:43Z</dcterms:created>
  <dcterms:modified xsi:type="dcterms:W3CDTF">2024-03-20T14:20:08Z</dcterms:modified>
</cp:coreProperties>
</file>