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347"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4" autoAdjust="0"/>
    <p:restoredTop sz="94660"/>
  </p:normalViewPr>
  <p:slideViewPr>
    <p:cSldViewPr snapToGrid="0">
      <p:cViewPr varScale="1">
        <p:scale>
          <a:sx n="47" d="100"/>
          <a:sy n="47" d="100"/>
        </p:scale>
        <p:origin x="60"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F26253-9677-416A-8F9E-AFB73C5A522F}" type="datetimeFigureOut">
              <a:rPr lang="en-CA" smtClean="0"/>
              <a:t>2024-03-30</a:t>
            </a:fld>
            <a:endParaRPr lang="en-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C56B84-E198-4B20-81C5-FD8543B0E67B}" type="slidenum">
              <a:rPr lang="en-CA" smtClean="0"/>
              <a:t>‹N°›</a:t>
            </a:fld>
            <a:endParaRPr lang="en-CA"/>
          </a:p>
        </p:txBody>
      </p:sp>
    </p:spTree>
    <p:extLst>
      <p:ext uri="{BB962C8B-B14F-4D97-AF65-F5344CB8AC3E}">
        <p14:creationId xmlns:p14="http://schemas.microsoft.com/office/powerpoint/2010/main" val="1934409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r>
              <a:rPr lang="fr-FR" dirty="0" smtClean="0"/>
              <a:t>On peut chercher dans l’identité </a:t>
            </a:r>
          </a:p>
          <a:p>
            <a:pPr marL="0" indent="0">
              <a:buNone/>
            </a:pPr>
            <a:r>
              <a:rPr lang="fr-FR" dirty="0" smtClean="0"/>
              <a:t>Ce qui ne change pas, ce qui reste toujours le même et l’on cherchera alors un donné hors du temps et hors du monde. Une identité par l’être.</a:t>
            </a:r>
          </a:p>
          <a:p>
            <a:pPr marL="0" indent="0">
              <a:buNone/>
            </a:pPr>
            <a:endParaRPr lang="fr-FR" dirty="0" smtClean="0"/>
          </a:p>
          <a:p>
            <a:pPr marL="0" indent="0">
              <a:buNone/>
            </a:pPr>
            <a:r>
              <a:rPr lang="fr-FR" dirty="0" smtClean="0"/>
              <a:t>Un processus toujours en construction et l’on cherchera un projet dans lequel les individus et les groupes sont en permanence engagés. Une identité par le faire. </a:t>
            </a:r>
          </a:p>
          <a:p>
            <a:endParaRPr lang="en-CA"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06C0EF-E3A8-43CA-BF3F-D4E713DFA83E}"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8347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smtClean="0">
                <a:solidFill>
                  <a:srgbClr val="000000"/>
                </a:solidFill>
                <a:latin typeface="Times New Roman"/>
                <a:ea typeface="DejaVu Sans"/>
              </a:rPr>
              <a:t>Barth montre que l’identité ne peut pas être assignée voire imposée de l’extérieur à des individus ou à des groupes. Il remet en cause les caractéristiques traditionnellement employées par les anthropologues pour définir les groupes ethniques (la perpétuation biologique, le partage de valeurs culturelles communes, l’existence d’un espace de communication et d’interaction).</a:t>
            </a:r>
            <a:endParaRPr lang="fr-FR" sz="1200" dirty="0" smtClean="0"/>
          </a:p>
          <a:p>
            <a:endParaRPr lang="en-CA" dirty="0" smtClean="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06C0EF-E3A8-43CA-BF3F-D4E713DFA83E}"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663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 Fredrik Barth a montré la nécessité d'aborder l'ethnicité comme phénomène émergeant des rapports sociaux, symptôme de relations inégalitaires, producteur de frontières “ethniques” (</a:t>
            </a:r>
            <a:r>
              <a:rPr lang="fr-FR" dirty="0" err="1" smtClean="0"/>
              <a:t>boundaries</a:t>
            </a:r>
            <a:r>
              <a:rPr lang="fr-FR" dirty="0" smtClean="0"/>
              <a:t>), de limites qui séparent les dominants des dominés. </a:t>
            </a:r>
            <a:endParaRPr lang="en-CA" dirty="0" smtClean="0"/>
          </a:p>
          <a:p>
            <a:endParaRPr lang="en-CA"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06C0EF-E3A8-43CA-BF3F-D4E713DFA83E}"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83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dirty="0" err="1" smtClean="0"/>
              <a:t>Interculturalité</a:t>
            </a:r>
            <a:r>
              <a:rPr lang="en-CA" dirty="0" smtClean="0"/>
              <a:t>…</a:t>
            </a:r>
            <a:endParaRPr lang="en-CA"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06C0EF-E3A8-43CA-BF3F-D4E713DFA83E}"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4773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279085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fr-FR" smtClean="0"/>
              <a:t>Modifiez le style du titre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18C79C5D-2A6F-F04D-97DA-BEF2467B64E4}" type="datetimeFigureOut">
              <a:rPr lang="en-US" dirty="0"/>
              <a:pPr/>
              <a:t>3/30/2024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093852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fr-FR" smtClean="0"/>
              <a:t>Modifiez le style du titre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dirty="0"/>
              <a:pPr/>
              <a:t>3/30/2024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575428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fr-FR" smtClean="0"/>
              <a:t>Modifiez le style du titre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fr-FR" smtClean="0"/>
              <a:t>Modifier les styles du texte du masque</a:t>
            </a:r>
          </a:p>
        </p:txBody>
      </p:sp>
      <p:sp>
        <p:nvSpPr>
          <p:cNvPr id="2" name="Date Placeholder 1"/>
          <p:cNvSpPr>
            <a:spLocks noGrp="1"/>
          </p:cNvSpPr>
          <p:nvPr>
            <p:ph type="dt" sz="half" idx="10"/>
          </p:nvPr>
        </p:nvSpPr>
        <p:spPr/>
        <p:txBody>
          <a:bodyPr/>
          <a:lstStyle/>
          <a:p>
            <a:fld id="{FBF54567-0DE4-3F47-BF90-CB84690072F9}" type="datetimeFigureOut">
              <a:rPr lang="en-US" dirty="0"/>
              <a:pPr/>
              <a:t>3/30/2024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858339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262405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127974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fr-FR" smtClean="0"/>
              <a:t>Modifiez le style du titre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496184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fr-FR" smtClean="0"/>
              <a:t>Modifiez le style du titre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dirty="0"/>
              <a:pPr/>
              <a:t>3/30/2024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001528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523362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460277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682705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506382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fr-FR" smtClean="0"/>
              <a:t>Modifiez le style du titre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D0DF5E60-9974-AC48-9591-99C2BB44B7CF}" type="datetimeFigureOut">
              <a:rPr lang="en-US" dirty="0"/>
              <a:pPr/>
              <a:t>3/30/2024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968282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fr-FR" smtClean="0"/>
              <a:t>Modifiez le style du titre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3/30/2024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327079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fr-FR" smtClean="0"/>
              <a:t>Modifiez le style du titre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3/30/2024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45632292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sz="4400" dirty="0"/>
              <a:t>Tourisme et </a:t>
            </a:r>
            <a:r>
              <a:rPr lang="fr-FR" sz="4400" dirty="0" smtClean="0"/>
              <a:t>interculturalité</a:t>
            </a:r>
            <a:br>
              <a:rPr lang="fr-FR" sz="4400" dirty="0" smtClean="0"/>
            </a:br>
            <a:r>
              <a:rPr lang="fr-FR" sz="4400" dirty="0" smtClean="0"/>
              <a:t/>
            </a:r>
            <a:br>
              <a:rPr lang="fr-FR" sz="4400" dirty="0" smtClean="0"/>
            </a:br>
            <a:r>
              <a:rPr lang="fr-FR" sz="4400" dirty="0" smtClean="0"/>
              <a:t>Séance 3 – identité, altérité, ethnicité</a:t>
            </a:r>
            <a:br>
              <a:rPr lang="fr-FR" sz="4400" dirty="0" smtClean="0"/>
            </a:br>
            <a:r>
              <a:rPr lang="fr-FR" sz="4400" dirty="0" smtClean="0"/>
              <a:t/>
            </a:r>
            <a:br>
              <a:rPr lang="fr-FR" sz="4400" dirty="0" smtClean="0"/>
            </a:br>
            <a:r>
              <a:rPr lang="fr-FR" sz="3600" dirty="0" smtClean="0"/>
              <a:t>Master </a:t>
            </a:r>
            <a:r>
              <a:rPr lang="fr-FR" sz="3600" dirty="0"/>
              <a:t>1 </a:t>
            </a:r>
            <a:r>
              <a:rPr lang="fr-FR" sz="3600" dirty="0" smtClean="0"/>
              <a:t>GATH</a:t>
            </a:r>
            <a:r>
              <a:rPr lang="fr-FR" sz="3600" dirty="0"/>
              <a:t/>
            </a:r>
            <a:br>
              <a:rPr lang="fr-FR" sz="3600" dirty="0"/>
            </a:br>
            <a:r>
              <a:rPr lang="fr-FR" sz="3600" dirty="0"/>
              <a:t>IREST </a:t>
            </a:r>
            <a:r>
              <a:rPr lang="fr-FR" sz="3600" dirty="0" smtClean="0"/>
              <a:t>2023-2024</a:t>
            </a:r>
            <a:endParaRPr lang="en-CA" sz="3600" dirty="0"/>
          </a:p>
        </p:txBody>
      </p:sp>
      <p:sp>
        <p:nvSpPr>
          <p:cNvPr id="3" name="Sous-titre 2"/>
          <p:cNvSpPr>
            <a:spLocks noGrp="1"/>
          </p:cNvSpPr>
          <p:nvPr>
            <p:ph type="subTitle" idx="1"/>
          </p:nvPr>
        </p:nvSpPr>
        <p:spPr/>
        <p:txBody>
          <a:bodyPr>
            <a:noAutofit/>
          </a:bodyPr>
          <a:lstStyle/>
          <a:p>
            <a:pPr algn="ctr"/>
            <a:r>
              <a:rPr lang="en-CA" sz="2800" dirty="0" smtClean="0"/>
              <a:t>Pascale-Marie Milan</a:t>
            </a:r>
            <a:endParaRPr lang="en-CA" sz="2800" dirty="0"/>
          </a:p>
        </p:txBody>
      </p:sp>
    </p:spTree>
    <p:extLst>
      <p:ext uri="{BB962C8B-B14F-4D97-AF65-F5344CB8AC3E}">
        <p14:creationId xmlns:p14="http://schemas.microsoft.com/office/powerpoint/2010/main" val="3446491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8712" y="927248"/>
            <a:ext cx="10571998" cy="970450"/>
          </a:xfrm>
        </p:spPr>
        <p:txBody>
          <a:bodyPr/>
          <a:lstStyle/>
          <a:p>
            <a:r>
              <a:rPr lang="fr-FR" dirty="0">
                <a:solidFill>
                  <a:schemeClr val="tx1"/>
                </a:solidFill>
                <a:latin typeface="Times New Roman" panose="02020603050405020304" pitchFamily="18" charset="0"/>
                <a:ea typeface="DejaVu Sans"/>
                <a:cs typeface="Times New Roman" panose="02020603050405020304" pitchFamily="18" charset="0"/>
              </a:rPr>
              <a:t>L’altérité proche</a:t>
            </a:r>
            <a:r>
              <a:rPr lang="fr-FR" dirty="0"/>
              <a:t/>
            </a:r>
            <a:br>
              <a:rPr lang="fr-FR" dirty="0"/>
            </a:br>
            <a:endParaRPr lang="en-CA" dirty="0"/>
          </a:p>
        </p:txBody>
      </p:sp>
      <p:sp>
        <p:nvSpPr>
          <p:cNvPr id="4" name="CustomShape 2"/>
          <p:cNvSpPr>
            <a:spLocks noGrp="1"/>
          </p:cNvSpPr>
          <p:nvPr>
            <p:ph idx="1"/>
          </p:nvPr>
        </p:nvSpPr>
        <p:spPr>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a:lnSpc>
                <a:spcPct val="100000"/>
              </a:lnSpc>
            </a:pPr>
            <a:r>
              <a:rPr lang="fr-FR" sz="3200" dirty="0">
                <a:latin typeface="Times New Roman"/>
                <a:ea typeface="DejaVu Sans"/>
              </a:rPr>
              <a:t>L’autre n’est pas étiqueté comme tel dans un cadre géographique proche. La distance peut donc être simplement sociale et/ou culturelle:</a:t>
            </a:r>
            <a:endParaRPr dirty="0"/>
          </a:p>
          <a:p>
            <a:pPr>
              <a:lnSpc>
                <a:spcPct val="100000"/>
              </a:lnSpc>
            </a:pPr>
            <a:endParaRPr dirty="0"/>
          </a:p>
          <a:p>
            <a:pPr>
              <a:lnSpc>
                <a:spcPct val="100000"/>
              </a:lnSpc>
              <a:buFont typeface="Arial"/>
              <a:buChar char="•"/>
            </a:pPr>
            <a:r>
              <a:rPr lang="fr-FR" sz="3200" dirty="0">
                <a:latin typeface="Times New Roman"/>
                <a:ea typeface="DejaVu Sans"/>
              </a:rPr>
              <a:t>Un quartier Lyonnais</a:t>
            </a:r>
            <a:endParaRPr dirty="0"/>
          </a:p>
          <a:p>
            <a:pPr>
              <a:lnSpc>
                <a:spcPct val="100000"/>
              </a:lnSpc>
              <a:buFont typeface="Arial"/>
              <a:buChar char="•"/>
            </a:pPr>
            <a:r>
              <a:rPr lang="fr-FR" sz="3200" dirty="0">
                <a:latin typeface="Times New Roman"/>
                <a:ea typeface="DejaVu Sans"/>
              </a:rPr>
              <a:t>Un Squat</a:t>
            </a:r>
            <a:endParaRPr dirty="0"/>
          </a:p>
          <a:p>
            <a:pPr>
              <a:lnSpc>
                <a:spcPct val="100000"/>
              </a:lnSpc>
              <a:buFont typeface="Arial"/>
              <a:buChar char="•"/>
            </a:pPr>
            <a:r>
              <a:rPr lang="fr-FR" sz="3200" dirty="0">
                <a:latin typeface="Times New Roman"/>
                <a:ea typeface="DejaVu Sans"/>
              </a:rPr>
              <a:t>Un village Breton</a:t>
            </a:r>
            <a:endParaRPr dirty="0"/>
          </a:p>
          <a:p>
            <a:pPr>
              <a:lnSpc>
                <a:spcPct val="100000"/>
              </a:lnSpc>
            </a:pPr>
            <a:endParaRPr dirty="0"/>
          </a:p>
        </p:txBody>
      </p:sp>
    </p:spTree>
    <p:extLst>
      <p:ext uri="{BB962C8B-B14F-4D97-AF65-F5344CB8AC3E}">
        <p14:creationId xmlns:p14="http://schemas.microsoft.com/office/powerpoint/2010/main" val="3199765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smtClean="0"/>
              <a:t>Ethnie</a:t>
            </a:r>
            <a:r>
              <a:rPr lang="en-CA" dirty="0" smtClean="0"/>
              <a:t>/</a:t>
            </a:r>
            <a:r>
              <a:rPr lang="en-CA" dirty="0" err="1" smtClean="0"/>
              <a:t>ethnicité</a:t>
            </a:r>
            <a:endParaRPr lang="en-CA" dirty="0"/>
          </a:p>
        </p:txBody>
      </p:sp>
      <p:sp>
        <p:nvSpPr>
          <p:cNvPr id="3" name="Espace réservé du contenu 2"/>
          <p:cNvSpPr>
            <a:spLocks noGrp="1"/>
          </p:cNvSpPr>
          <p:nvPr>
            <p:ph idx="1"/>
          </p:nvPr>
        </p:nvSpPr>
        <p:spPr/>
        <p:txBody>
          <a:bodyPr/>
          <a:lstStyle/>
          <a:p>
            <a:r>
              <a:rPr lang="fr-FR" sz="2400" b="1" dirty="0">
                <a:latin typeface="Times New Roman"/>
                <a:ea typeface="DejaVu Sans"/>
              </a:rPr>
              <a:t>L’ethnie « se définit généralement comme une population  (ethnos= peuple, en grec</a:t>
            </a:r>
            <a:r>
              <a:rPr lang="fr-FR" sz="2400" b="1" dirty="0" smtClean="0">
                <a:latin typeface="Times New Roman"/>
                <a:ea typeface="DejaVu Sans"/>
              </a:rPr>
              <a:t>).</a:t>
            </a:r>
          </a:p>
          <a:p>
            <a:r>
              <a:rPr lang="fr-FR" sz="2400" dirty="0">
                <a:latin typeface="Times New Roman"/>
                <a:ea typeface="DejaVu Sans"/>
              </a:rPr>
              <a:t>L’usage du terme ethnie est réactualisé à partir du XIXe siècle dans l’</a:t>
            </a:r>
            <a:r>
              <a:rPr lang="fr-FR" sz="2400" i="1" dirty="0">
                <a:latin typeface="Times New Roman"/>
                <a:ea typeface="DejaVu Sans"/>
              </a:rPr>
              <a:t>Essai sur l’inégalités des</a:t>
            </a:r>
            <a:r>
              <a:rPr lang="fr-FR" sz="2400" dirty="0">
                <a:latin typeface="Times New Roman"/>
                <a:ea typeface="DejaVu Sans"/>
              </a:rPr>
              <a:t> </a:t>
            </a:r>
            <a:r>
              <a:rPr lang="fr-FR" sz="2400" i="1" dirty="0">
                <a:latin typeface="Times New Roman"/>
                <a:ea typeface="DejaVu Sans"/>
              </a:rPr>
              <a:t>races </a:t>
            </a:r>
            <a:r>
              <a:rPr lang="fr-FR" sz="2400" dirty="0">
                <a:latin typeface="Times New Roman"/>
                <a:ea typeface="DejaVu Sans"/>
              </a:rPr>
              <a:t>de Joseph Arthur Gobineau (1854) avec le sens de race, de nation ou de civilisation. </a:t>
            </a:r>
            <a:endParaRPr lang="fr-FR" sz="2400" dirty="0"/>
          </a:p>
          <a:p>
            <a:endParaRPr lang="fr-FR" sz="2400" dirty="0"/>
          </a:p>
          <a:p>
            <a:endParaRPr lang="en-CA" dirty="0"/>
          </a:p>
        </p:txBody>
      </p:sp>
    </p:spTree>
    <p:extLst>
      <p:ext uri="{BB962C8B-B14F-4D97-AF65-F5344CB8AC3E}">
        <p14:creationId xmlns:p14="http://schemas.microsoft.com/office/powerpoint/2010/main" val="1120562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a:extLst>
              <a:ext uri="{FF2B5EF4-FFF2-40B4-BE49-F238E27FC236}">
                <a16:creationId xmlns:a16="http://schemas.microsoft.com/office/drawing/2014/main" id="{6398FAAC-41A4-46C8-A372-F51CBCC287D3}"/>
              </a:ext>
            </a:extLst>
          </p:cNvPr>
          <p:cNvSpPr txBox="1">
            <a:spLocks/>
          </p:cNvSpPr>
          <p:nvPr/>
        </p:nvSpPr>
        <p:spPr>
          <a:xfrm>
            <a:off x="891540" y="548640"/>
            <a:ext cx="10172699" cy="5875020"/>
          </a:xfrm>
          <a:prstGeom prst="rect">
            <a:avLst/>
          </a:prstGeom>
        </p:spPr>
        <p:txBody>
          <a:bodyP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marR="0" lvl="0" indent="0" algn="l" defTabSz="457200" rtl="0" eaLnBrk="1" fontAlgn="auto" latinLnBrk="0" hangingPunct="1">
              <a:lnSpc>
                <a:spcPct val="120000"/>
              </a:lnSpc>
              <a:spcBef>
                <a:spcPct val="20000"/>
              </a:spcBef>
              <a:spcAft>
                <a:spcPts val="600"/>
              </a:spcAft>
              <a:buClr>
                <a:srgbClr val="F03B5E"/>
              </a:buClr>
              <a:buSzTx/>
              <a:buFont typeface="Wingdings 2" charset="2"/>
              <a:buNone/>
              <a:tabLst/>
              <a:defRPr/>
            </a:pPr>
            <a:r>
              <a:rPr kumimoji="0" lang="fr-FR" sz="2540" b="0" i="0" u="none" strike="noStrike" kern="1200" cap="none" spc="0" normalizeH="0" baseline="0" noProof="0" dirty="0" smtClean="0">
                <a:ln>
                  <a:noFill/>
                </a:ln>
                <a:solidFill>
                  <a:prstClr val="white"/>
                </a:solidFill>
                <a:effectLst/>
                <a:uLnTx/>
                <a:uFillTx/>
                <a:latin typeface="Times New Roman"/>
                <a:ea typeface="DejaVu Sans"/>
                <a:cs typeface="+mn-cs"/>
              </a:rPr>
              <a:t>le terme </a:t>
            </a:r>
            <a:r>
              <a:rPr kumimoji="0" lang="fr-FR" sz="2540" b="0" i="1" u="none" strike="noStrike" kern="1200" cap="none" spc="0" normalizeH="0" baseline="0" noProof="0" dirty="0" smtClean="0">
                <a:ln>
                  <a:noFill/>
                </a:ln>
                <a:solidFill>
                  <a:prstClr val="white"/>
                </a:solidFill>
                <a:effectLst/>
                <a:uLnTx/>
                <a:uFillTx/>
                <a:latin typeface="Times New Roman"/>
                <a:ea typeface="DejaVu Sans"/>
                <a:cs typeface="+mn-cs"/>
              </a:rPr>
              <a:t>« ethnie »</a:t>
            </a:r>
            <a:r>
              <a:rPr kumimoji="0" lang="fr-FR" sz="2540" b="0" i="0" u="none" strike="noStrike" kern="1200" cap="none" spc="0" normalizeH="0" baseline="0" noProof="0" dirty="0" smtClean="0">
                <a:ln>
                  <a:noFill/>
                </a:ln>
                <a:solidFill>
                  <a:prstClr val="white"/>
                </a:solidFill>
                <a:effectLst/>
                <a:uLnTx/>
                <a:uFillTx/>
                <a:latin typeface="Times New Roman"/>
                <a:ea typeface="DejaVu Sans"/>
                <a:cs typeface="+mn-cs"/>
              </a:rPr>
              <a:t> désigne </a:t>
            </a:r>
            <a:r>
              <a:rPr kumimoji="0" lang="fr-FR" sz="2540" b="0" i="1" u="none" strike="noStrike" kern="1200" cap="none" spc="0" normalizeH="0" baseline="0" noProof="0" dirty="0" smtClean="0">
                <a:ln>
                  <a:noFill/>
                </a:ln>
                <a:solidFill>
                  <a:prstClr val="white"/>
                </a:solidFill>
                <a:effectLst/>
                <a:uLnTx/>
                <a:uFillTx/>
                <a:latin typeface="Times New Roman"/>
                <a:ea typeface="DejaVu Sans"/>
                <a:cs typeface="+mn-cs"/>
              </a:rPr>
              <a:t>« certaines fractions de populations </a:t>
            </a:r>
            <a:r>
              <a:rPr kumimoji="0" lang="fr-FR" sz="2540" b="0" i="1" u="sng" strike="noStrike" kern="1200" cap="none" spc="0" normalizeH="0" baseline="0" noProof="0" dirty="0" smtClean="0">
                <a:ln>
                  <a:noFill/>
                </a:ln>
                <a:solidFill>
                  <a:prstClr val="white"/>
                </a:solidFill>
                <a:effectLst/>
                <a:uLnTx/>
                <a:uFillTx/>
                <a:latin typeface="Times New Roman"/>
                <a:ea typeface="DejaVu Sans"/>
                <a:cs typeface="+mn-cs"/>
              </a:rPr>
              <a:t>racialement homogènes,</a:t>
            </a:r>
            <a:r>
              <a:rPr kumimoji="0" lang="fr-FR" sz="2540" b="0" i="1" u="none" strike="noStrike" kern="1200" cap="none" spc="0" normalizeH="0" baseline="0" noProof="0" dirty="0" smtClean="0">
                <a:ln>
                  <a:noFill/>
                </a:ln>
                <a:solidFill>
                  <a:prstClr val="white"/>
                </a:solidFill>
                <a:effectLst/>
                <a:uLnTx/>
                <a:uFillTx/>
                <a:latin typeface="Times New Roman"/>
                <a:ea typeface="DejaVu Sans"/>
                <a:cs typeface="+mn-cs"/>
              </a:rPr>
              <a:t> qui entrent en contact avec d’autres </a:t>
            </a:r>
            <a:r>
              <a:rPr kumimoji="0" lang="fr-FR" sz="2540" b="0" i="1" u="sng" strike="noStrike" kern="1200" cap="none" spc="0" normalizeH="0" baseline="0" noProof="0" dirty="0" smtClean="0">
                <a:ln>
                  <a:noFill/>
                </a:ln>
                <a:solidFill>
                  <a:prstClr val="white"/>
                </a:solidFill>
                <a:effectLst/>
                <a:uLnTx/>
                <a:uFillTx/>
                <a:latin typeface="Times New Roman"/>
                <a:ea typeface="DejaVu Sans"/>
                <a:cs typeface="+mn-cs"/>
              </a:rPr>
              <a:t>races</a:t>
            </a:r>
            <a:r>
              <a:rPr kumimoji="0" lang="fr-FR" sz="2540" b="0" i="1" u="none" strike="noStrike" kern="1200" cap="none" spc="0" normalizeH="0" baseline="0" noProof="0" dirty="0" smtClean="0">
                <a:ln>
                  <a:noFill/>
                </a:ln>
                <a:solidFill>
                  <a:prstClr val="white"/>
                </a:solidFill>
                <a:effectLst/>
                <a:uLnTx/>
                <a:uFillTx/>
                <a:latin typeface="Times New Roman"/>
                <a:ea typeface="DejaVu Sans"/>
                <a:cs typeface="+mn-cs"/>
              </a:rPr>
              <a:t> et cohabitent avec elles dans la longue durée, finissant de ce fait par en assimiler la langue et la culture. »</a:t>
            </a:r>
          </a:p>
          <a:p>
            <a:pPr marL="0" marR="0" lvl="0" indent="0" algn="r" defTabSz="457200" rtl="0" eaLnBrk="1" fontAlgn="auto" latinLnBrk="0" hangingPunct="1">
              <a:lnSpc>
                <a:spcPct val="120000"/>
              </a:lnSpc>
              <a:spcBef>
                <a:spcPct val="20000"/>
              </a:spcBef>
              <a:spcAft>
                <a:spcPts val="600"/>
              </a:spcAft>
              <a:buClr>
                <a:srgbClr val="F03B5E"/>
              </a:buClr>
              <a:buSzTx/>
              <a:buFont typeface="Wingdings 2" charset="2"/>
              <a:buNone/>
              <a:tabLst/>
              <a:defRPr/>
            </a:pPr>
            <a:r>
              <a:rPr kumimoji="0" lang="fr-FR" sz="2540" b="0" i="1" u="none" strike="noStrike" kern="1200" cap="none" spc="0" normalizeH="0" baseline="0" noProof="0" dirty="0" smtClean="0">
                <a:ln>
                  <a:noFill/>
                </a:ln>
                <a:solidFill>
                  <a:prstClr val="white"/>
                </a:solidFill>
                <a:effectLst/>
                <a:uLnTx/>
                <a:uFillTx/>
                <a:latin typeface="Times New Roman"/>
                <a:ea typeface="DejaVu Sans"/>
                <a:cs typeface="+mn-cs"/>
              </a:rPr>
              <a:t> </a:t>
            </a:r>
            <a:r>
              <a:rPr kumimoji="0" lang="fr-FR" sz="2540" b="0" i="0" u="none" strike="noStrike" kern="1200" cap="none" spc="0" normalizeH="0" baseline="0" noProof="0" dirty="0">
                <a:ln>
                  <a:noFill/>
                </a:ln>
                <a:solidFill>
                  <a:prstClr val="white"/>
                </a:solidFill>
                <a:effectLst/>
                <a:uLnTx/>
                <a:uFillTx/>
                <a:latin typeface="Times New Roman"/>
                <a:ea typeface="DejaVu Sans"/>
                <a:cs typeface="+mn-cs"/>
              </a:rPr>
              <a:t>Vacher de la </a:t>
            </a:r>
            <a:r>
              <a:rPr kumimoji="0" lang="fr-FR" sz="2540" b="0" i="0" u="none" strike="noStrike" kern="1200" cap="none" spc="0" normalizeH="0" baseline="0" noProof="0" dirty="0" err="1">
                <a:ln>
                  <a:noFill/>
                </a:ln>
                <a:solidFill>
                  <a:prstClr val="white"/>
                </a:solidFill>
                <a:effectLst/>
                <a:uLnTx/>
                <a:uFillTx/>
                <a:latin typeface="Times New Roman"/>
                <a:ea typeface="DejaVu Sans"/>
                <a:cs typeface="+mn-cs"/>
              </a:rPr>
              <a:t>Pouge</a:t>
            </a:r>
            <a:r>
              <a:rPr kumimoji="0" lang="fr-FR" sz="2540" b="0" i="0" u="none" strike="noStrike" kern="1200" cap="none" spc="0" normalizeH="0" baseline="0" noProof="0" dirty="0">
                <a:ln>
                  <a:noFill/>
                </a:ln>
                <a:solidFill>
                  <a:prstClr val="white"/>
                </a:solidFill>
                <a:effectLst/>
                <a:uLnTx/>
                <a:uFillTx/>
                <a:latin typeface="Times New Roman"/>
                <a:ea typeface="DejaVu Sans"/>
                <a:cs typeface="+mn-cs"/>
              </a:rPr>
              <a:t>, </a:t>
            </a:r>
            <a:r>
              <a:rPr kumimoji="0" lang="fr-FR" sz="2540" b="0" i="1" u="none" strike="noStrike" kern="1200" cap="none" spc="0" normalizeH="0" baseline="0" noProof="0" dirty="0">
                <a:ln>
                  <a:noFill/>
                </a:ln>
                <a:solidFill>
                  <a:prstClr val="white"/>
                </a:solidFill>
                <a:effectLst/>
                <a:uLnTx/>
                <a:uFillTx/>
                <a:latin typeface="Times New Roman"/>
                <a:ea typeface="DejaVu Sans"/>
                <a:cs typeface="+mn-cs"/>
              </a:rPr>
              <a:t>Les sélections sociales</a:t>
            </a:r>
            <a:r>
              <a:rPr kumimoji="0" lang="fr-FR" sz="2540" b="0" i="0" u="none" strike="noStrike" kern="1200" cap="none" spc="0" normalizeH="0" baseline="0" noProof="0" dirty="0">
                <a:ln>
                  <a:noFill/>
                </a:ln>
                <a:solidFill>
                  <a:prstClr val="white"/>
                </a:solidFill>
                <a:effectLst/>
                <a:uLnTx/>
                <a:uFillTx/>
                <a:latin typeface="Times New Roman"/>
                <a:ea typeface="DejaVu Sans"/>
                <a:cs typeface="+mn-cs"/>
              </a:rPr>
              <a:t> (1896</a:t>
            </a:r>
            <a:r>
              <a:rPr kumimoji="0" lang="fr-FR" sz="2540" b="0" i="0" u="none" strike="noStrike" kern="1200" cap="none" spc="0" normalizeH="0" baseline="0" noProof="0" dirty="0" smtClean="0">
                <a:ln>
                  <a:noFill/>
                </a:ln>
                <a:solidFill>
                  <a:prstClr val="white"/>
                </a:solidFill>
                <a:effectLst/>
                <a:uLnTx/>
                <a:uFillTx/>
                <a:latin typeface="Times New Roman"/>
                <a:ea typeface="DejaVu Sans"/>
                <a:cs typeface="+mn-cs"/>
              </a:rPr>
              <a:t>),</a:t>
            </a:r>
            <a:r>
              <a:rPr kumimoji="0" lang="fr-FR" sz="2540" b="0" i="1" u="none" strike="noStrike" kern="1200" cap="none" spc="0" normalizeH="0" baseline="0" noProof="0" dirty="0" smtClean="0">
                <a:ln>
                  <a:noFill/>
                </a:ln>
                <a:solidFill>
                  <a:prstClr val="white"/>
                </a:solidFill>
                <a:effectLst/>
                <a:uLnTx/>
                <a:uFillTx/>
                <a:latin typeface="Times New Roman"/>
                <a:ea typeface="DejaVu Sans"/>
                <a:cs typeface="+mn-cs"/>
              </a:rPr>
              <a:t>       </a:t>
            </a:r>
            <a:endParaRPr kumimoji="0" lang="fr-FR" sz="2540" b="0" i="0" u="none" strike="noStrike" kern="1200" cap="none" spc="0" normalizeH="0" baseline="0" noProof="0" dirty="0" smtClean="0">
              <a:ln>
                <a:noFill/>
              </a:ln>
              <a:solidFill>
                <a:prstClr val="white"/>
              </a:solidFill>
              <a:effectLst/>
              <a:uLnTx/>
              <a:uFillTx/>
              <a:latin typeface="Century Gothic" panose="020B0502020202020204"/>
              <a:ea typeface="+mn-ea"/>
              <a:cs typeface="+mn-cs"/>
            </a:endParaRPr>
          </a:p>
          <a:p>
            <a:pPr marL="342900" marR="0" lvl="0" indent="-342900" algn="l" defTabSz="457200" rtl="0" eaLnBrk="1" fontAlgn="auto" latinLnBrk="0" hangingPunct="1">
              <a:lnSpc>
                <a:spcPct val="120000"/>
              </a:lnSpc>
              <a:spcBef>
                <a:spcPct val="20000"/>
              </a:spcBef>
              <a:spcAft>
                <a:spcPts val="600"/>
              </a:spcAft>
              <a:buClr>
                <a:srgbClr val="F03B5E"/>
              </a:buClr>
              <a:buSzTx/>
              <a:buFont typeface="Wingdings 2" charset="2"/>
              <a:buChar char=""/>
              <a:tabLst/>
              <a:defRPr/>
            </a:pPr>
            <a:endParaRPr kumimoji="0" lang="fr-FR" sz="2177" b="0"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20000"/>
              </a:lnSpc>
              <a:spcBef>
                <a:spcPct val="20000"/>
              </a:spcBef>
              <a:spcAft>
                <a:spcPts val="600"/>
              </a:spcAft>
              <a:buClr>
                <a:srgbClr val="F03B5E"/>
              </a:buClr>
              <a:buSzTx/>
              <a:buFont typeface="Wingdings 2" charset="2"/>
              <a:buChar char=""/>
              <a:tabLst/>
              <a:defRPr/>
            </a:pPr>
            <a:r>
              <a:rPr kumimoji="0" lang="fr-FR" sz="2177" b="0"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Le mot ethnie était péjoratif, voire raciste </a:t>
            </a:r>
          </a:p>
          <a:p>
            <a:pPr marL="342900" marR="0" lvl="0" indent="-342900" algn="l" defTabSz="457200" rtl="0" eaLnBrk="1" fontAlgn="auto" latinLnBrk="0" hangingPunct="1">
              <a:lnSpc>
                <a:spcPct val="120000"/>
              </a:lnSpc>
              <a:spcBef>
                <a:spcPct val="20000"/>
              </a:spcBef>
              <a:spcAft>
                <a:spcPts val="600"/>
              </a:spcAft>
              <a:buClr>
                <a:srgbClr val="F03B5E"/>
              </a:buClr>
              <a:buSzTx/>
              <a:buFont typeface="Wingdings 2" charset="2"/>
              <a:buChar char=""/>
              <a:tabLst/>
              <a:defRPr/>
            </a:pPr>
            <a:r>
              <a:rPr kumimoji="0" lang="fr-FR" sz="2177" b="0"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Georges Vacher de </a:t>
            </a:r>
            <a:r>
              <a:rPr kumimoji="0" lang="fr-FR" sz="2177" b="0" i="0" u="none" strike="noStrike" kern="1200" cap="none" spc="0" normalizeH="0" baseline="0" noProof="0" dirty="0" err="1" smtClean="0">
                <a:ln>
                  <a:noFill/>
                </a:ln>
                <a:solidFill>
                  <a:prstClr val="white"/>
                </a:solidFill>
                <a:effectLst/>
                <a:uLnTx/>
                <a:uFillTx/>
                <a:latin typeface="Times New Roman" panose="02020603050405020304" pitchFamily="18" charset="0"/>
                <a:ea typeface="+mn-ea"/>
                <a:cs typeface="Times New Roman" panose="02020603050405020304" pitchFamily="18" charset="0"/>
              </a:rPr>
              <a:t>Lapouge</a:t>
            </a:r>
            <a:r>
              <a:rPr kumimoji="0" lang="fr-FR" sz="2177" b="0"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 publie Le sang français en 1943 dont Georges </a:t>
            </a:r>
            <a:r>
              <a:rPr kumimoji="0" lang="fr-FR" sz="2177" b="0" i="0" u="none" strike="noStrike" kern="1200" cap="none" spc="0" normalizeH="0" baseline="0" noProof="0" dirty="0" err="1" smtClean="0">
                <a:ln>
                  <a:noFill/>
                </a:ln>
                <a:solidFill>
                  <a:prstClr val="white"/>
                </a:solidFill>
                <a:effectLst/>
                <a:uLnTx/>
                <a:uFillTx/>
                <a:latin typeface="Times New Roman" panose="02020603050405020304" pitchFamily="18" charset="0"/>
                <a:ea typeface="+mn-ea"/>
                <a:cs typeface="Times New Roman" panose="02020603050405020304" pitchFamily="18" charset="0"/>
              </a:rPr>
              <a:t>Montandon</a:t>
            </a:r>
            <a:r>
              <a:rPr kumimoji="0" lang="fr-FR" sz="2177" b="0"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 va s’inspirer pour écrire son ouvrage en 1935 l’Ethnie française dans lequel il définit l’ethnie comme un groupement naturel comprenant la totalité des caractéristiques humaines : « L’ethnie englobe la race ». </a:t>
            </a:r>
          </a:p>
          <a:p>
            <a:pPr marL="342900" marR="0" lvl="0" indent="-342900" algn="l" defTabSz="457200" rtl="0" eaLnBrk="1" fontAlgn="auto" latinLnBrk="0" hangingPunct="1">
              <a:lnSpc>
                <a:spcPct val="100000"/>
              </a:lnSpc>
              <a:spcBef>
                <a:spcPct val="20000"/>
              </a:spcBef>
              <a:spcAft>
                <a:spcPts val="600"/>
              </a:spcAft>
              <a:buClr>
                <a:srgbClr val="F03B5E"/>
              </a:buClr>
              <a:buSzTx/>
              <a:buFont typeface="Wingdings 2" charset="2"/>
              <a:buChar char=""/>
              <a:tabLst/>
              <a:defRPr/>
            </a:pPr>
            <a:endParaRPr kumimoji="0" lang="fr-FR"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06298450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6E598F85-2B7C-4316-88AE-C5BD7376BC06}"/>
              </a:ext>
            </a:extLst>
          </p:cNvPr>
          <p:cNvSpPr txBox="1">
            <a:spLocks/>
          </p:cNvSpPr>
          <p:nvPr/>
        </p:nvSpPr>
        <p:spPr>
          <a:xfrm>
            <a:off x="1051560" y="850134"/>
            <a:ext cx="9784079" cy="4796285"/>
          </a:xfrm>
          <a:prstGeom prst="rect">
            <a:avLst/>
          </a:prstGeom>
        </p:spPr>
        <p:txBody>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600"/>
              </a:spcAft>
              <a:buClr>
                <a:srgbClr val="F03B5E"/>
              </a:buClr>
              <a:buSzTx/>
              <a:buFont typeface="Wingdings 2" charset="2"/>
              <a:buNone/>
              <a:tabLst/>
              <a:defRPr/>
            </a:pPr>
            <a:r>
              <a:rPr kumimoji="0" lang="fr-FR" sz="3200" b="0"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L’usage du mot ethnie s’est généralisé à partir des années soixante </a:t>
            </a:r>
          </a:p>
          <a:p>
            <a:pPr marL="0" marR="0" lvl="0" indent="2949575" algn="r" defTabSz="457200" rtl="0" eaLnBrk="1" fontAlgn="auto" latinLnBrk="0" hangingPunct="1">
              <a:lnSpc>
                <a:spcPct val="100000"/>
              </a:lnSpc>
              <a:spcBef>
                <a:spcPct val="20000"/>
              </a:spcBef>
              <a:spcAft>
                <a:spcPts val="600"/>
              </a:spcAft>
              <a:buClr>
                <a:srgbClr val="F03B5E"/>
              </a:buClr>
              <a:buSzTx/>
              <a:buFont typeface="Wingdings 2" charset="2"/>
              <a:buNone/>
              <a:tabLst/>
              <a:defRPr/>
            </a:pPr>
            <a:r>
              <a:rPr kumimoji="0" lang="fr-FR" sz="3200" b="0"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G. </a:t>
            </a:r>
            <a:r>
              <a:rPr kumimoji="0" lang="fr-FR" sz="3200" b="0" i="0" u="none" strike="noStrike" kern="1200" cap="none" spc="0" normalizeH="0" baseline="0" noProof="0" dirty="0" err="1" smtClean="0">
                <a:ln>
                  <a:noFill/>
                </a:ln>
                <a:solidFill>
                  <a:prstClr val="white"/>
                </a:solidFill>
                <a:effectLst/>
                <a:uLnTx/>
                <a:uFillTx/>
                <a:latin typeface="Times New Roman" panose="02020603050405020304" pitchFamily="18" charset="0"/>
                <a:ea typeface="+mn-ea"/>
                <a:cs typeface="Times New Roman" panose="02020603050405020304" pitchFamily="18" charset="0"/>
              </a:rPr>
              <a:t>Héraud</a:t>
            </a:r>
            <a:r>
              <a:rPr kumimoji="0" lang="fr-FR" sz="3200" b="0"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 L’Europe des ethnies, Presses d'Europe, 1963 </a:t>
            </a:r>
          </a:p>
          <a:p>
            <a:pPr marL="0" marR="0" lvl="0" indent="0" algn="l" defTabSz="457200" rtl="0" eaLnBrk="1" fontAlgn="auto" latinLnBrk="0" hangingPunct="1">
              <a:lnSpc>
                <a:spcPct val="100000"/>
              </a:lnSpc>
              <a:spcBef>
                <a:spcPct val="20000"/>
              </a:spcBef>
              <a:spcAft>
                <a:spcPts val="600"/>
              </a:spcAft>
              <a:buClr>
                <a:srgbClr val="F03B5E"/>
              </a:buClr>
              <a:buSzTx/>
              <a:buFont typeface="Wingdings 2" charset="2"/>
              <a:buNone/>
              <a:tabLst/>
              <a:defRPr/>
            </a:pPr>
            <a:endParaRPr kumimoji="0" lang="fr-FR" sz="3200" b="0"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00000"/>
              </a:lnSpc>
              <a:spcBef>
                <a:spcPct val="20000"/>
              </a:spcBef>
              <a:spcAft>
                <a:spcPts val="600"/>
              </a:spcAft>
              <a:buClr>
                <a:srgbClr val="F03B5E"/>
              </a:buClr>
              <a:buSzTx/>
              <a:buFont typeface="Wingdings 2" charset="2"/>
              <a:buNone/>
              <a:tabLst/>
              <a:defRPr/>
            </a:pPr>
            <a:r>
              <a:rPr kumimoji="0" lang="fr-FR" sz="3200" b="0"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
            </a:r>
            <a:br>
              <a:rPr kumimoji="0" lang="fr-FR" sz="3200" b="0"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br>
            <a:r>
              <a:rPr kumimoji="0" lang="fr-FR" sz="3200" b="0"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Un succès depuis qui ne fléchit pas car cet ouvrage est perçu comme symbole de la sauvegarde de la diversité culturelle en Europe)</a:t>
            </a:r>
            <a:endParaRPr kumimoji="0" lang="fr-FR" sz="3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715472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548640" y="1196640"/>
            <a:ext cx="10525760" cy="492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0" marR="0" lvl="0" indent="0" algn="l" defTabSz="457200" rtl="0" eaLnBrk="1" fontAlgn="auto" latinLnBrk="0" hangingPunct="1">
              <a:lnSpc>
                <a:spcPct val="110000"/>
              </a:lnSpc>
              <a:spcBef>
                <a:spcPts val="0"/>
              </a:spcBef>
              <a:spcAft>
                <a:spcPts val="0"/>
              </a:spcAft>
              <a:buClrTx/>
              <a:buSzTx/>
              <a:buFont typeface="Arial"/>
              <a:buChar char="•"/>
              <a:tabLst/>
              <a:defRPr/>
            </a:pPr>
            <a:r>
              <a:rPr kumimoji="0" lang="fr-FR" sz="2600" b="0" i="0" u="none" strike="noStrike" kern="1200" cap="none" spc="0" normalizeH="0" baseline="0" noProof="0" dirty="0">
                <a:ln>
                  <a:noFill/>
                </a:ln>
                <a:solidFill>
                  <a:prstClr val="white"/>
                </a:solidFill>
                <a:effectLst/>
                <a:uLnTx/>
                <a:uFillTx/>
                <a:latin typeface="Times New Roman"/>
                <a:ea typeface="DejaVu Sans"/>
                <a:cs typeface="+mn-cs"/>
              </a:rPr>
              <a:t>Définitions substantialistes (de l’essence de l’être) et primordiales (qualité intrinsèque à l’individu</a:t>
            </a:r>
            <a:endParaRPr kumimoji="0"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l" defTabSz="457200" rtl="0" eaLnBrk="1" fontAlgn="auto" latinLnBrk="0" hangingPunct="1">
              <a:lnSpc>
                <a:spcPct val="11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l" defTabSz="457200" rtl="0" eaLnBrk="1" fontAlgn="auto" latinLnBrk="0" hangingPunct="1">
              <a:lnSpc>
                <a:spcPct val="110000"/>
              </a:lnSpc>
              <a:spcBef>
                <a:spcPts val="0"/>
              </a:spcBef>
              <a:spcAft>
                <a:spcPts val="0"/>
              </a:spcAft>
              <a:buClrTx/>
              <a:buSzTx/>
              <a:buFont typeface="Arial"/>
              <a:buChar char="•"/>
              <a:tabLst/>
              <a:defRPr/>
            </a:pPr>
            <a:r>
              <a:rPr kumimoji="0" lang="fr-FR" sz="2600" b="0" i="0" u="none" strike="noStrike" kern="1200" cap="none" spc="0" normalizeH="0" baseline="0" noProof="0" dirty="0">
                <a:ln>
                  <a:noFill/>
                </a:ln>
                <a:solidFill>
                  <a:prstClr val="white"/>
                </a:solidFill>
                <a:effectLst/>
                <a:uLnTx/>
                <a:uFillTx/>
                <a:latin typeface="Times New Roman"/>
                <a:ea typeface="DejaVu Sans"/>
                <a:cs typeface="+mn-cs"/>
              </a:rPr>
              <a:t>Définitions biologiques (l’ethnie en fonction de la parenté, fatalité biologique)</a:t>
            </a:r>
            <a:endParaRPr kumimoji="0"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l" defTabSz="457200" rtl="0" eaLnBrk="1" fontAlgn="auto" latinLnBrk="0" hangingPunct="1">
              <a:lnSpc>
                <a:spcPct val="11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l" defTabSz="457200" rtl="0" eaLnBrk="1" fontAlgn="auto" latinLnBrk="0" hangingPunct="1">
              <a:lnSpc>
                <a:spcPct val="110000"/>
              </a:lnSpc>
              <a:spcBef>
                <a:spcPts val="0"/>
              </a:spcBef>
              <a:spcAft>
                <a:spcPts val="0"/>
              </a:spcAft>
              <a:buClrTx/>
              <a:buSzTx/>
              <a:buFont typeface="Arial"/>
              <a:buChar char="•"/>
              <a:tabLst/>
              <a:defRPr/>
            </a:pPr>
            <a:r>
              <a:rPr kumimoji="0" lang="fr-FR" sz="2600" b="0" i="0" u="none" strike="noStrike" kern="1200" cap="none" spc="0" normalizeH="0" baseline="0" noProof="0" dirty="0">
                <a:ln>
                  <a:noFill/>
                </a:ln>
                <a:solidFill>
                  <a:prstClr val="white"/>
                </a:solidFill>
                <a:effectLst/>
                <a:uLnTx/>
                <a:uFillTx/>
                <a:latin typeface="Times New Roman"/>
                <a:ea typeface="DejaVu Sans"/>
                <a:cs typeface="+mn-cs"/>
              </a:rPr>
              <a:t>Définitions instrumentalistes (une expression d'intérêts communs, une ressource mobilisable dans la conquête du pouvoir politique et des biens économiques)</a:t>
            </a:r>
            <a:endParaRPr kumimoji="0"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l" defTabSz="457200" rtl="0" eaLnBrk="1" fontAlgn="auto" latinLnBrk="0" hangingPunct="1">
              <a:lnSpc>
                <a:spcPct val="11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l" defTabSz="457200" rtl="0" eaLnBrk="1" fontAlgn="auto" latinLnBrk="0" hangingPunct="1">
              <a:lnSpc>
                <a:spcPct val="110000"/>
              </a:lnSpc>
              <a:spcBef>
                <a:spcPts val="0"/>
              </a:spcBef>
              <a:spcAft>
                <a:spcPts val="0"/>
              </a:spcAft>
              <a:buClrTx/>
              <a:buSzTx/>
              <a:buFont typeface="Arial"/>
              <a:buChar char="•"/>
              <a:tabLst/>
              <a:defRPr/>
            </a:pPr>
            <a:r>
              <a:rPr kumimoji="0" lang="fr-FR" sz="2600" b="0" i="0" u="none" strike="noStrike" kern="1200" cap="none" spc="0" normalizeH="0" baseline="0" noProof="0" dirty="0">
                <a:ln>
                  <a:noFill/>
                </a:ln>
                <a:solidFill>
                  <a:prstClr val="white"/>
                </a:solidFill>
                <a:effectLst/>
                <a:uLnTx/>
                <a:uFillTx/>
                <a:latin typeface="Times New Roman"/>
                <a:ea typeface="DejaVu Sans"/>
                <a:cs typeface="+mn-cs"/>
              </a:rPr>
              <a:t>Définitions néo-culturaliste (activité symbolique par lesquelles les gens se définissent)</a:t>
            </a:r>
            <a:endParaRPr kumimoji="0"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53671958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754380" y="540244"/>
            <a:ext cx="10126980" cy="527843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2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prstClr val="white"/>
                </a:solidFill>
                <a:effectLst/>
                <a:uLnTx/>
                <a:uFillTx/>
                <a:latin typeface="Times New Roman" panose="02020603050405020304" pitchFamily="18" charset="0"/>
                <a:ea typeface="DejaVu Sans"/>
                <a:cs typeface="Times New Roman" panose="02020603050405020304" pitchFamily="18" charset="0"/>
              </a:rPr>
              <a:t>BARTH Frederik </a:t>
            </a:r>
            <a:r>
              <a:rPr kumimoji="0" lang="fr-FR" sz="2800" b="1" i="1" u="none" strike="noStrike" kern="1200" cap="none" spc="0" normalizeH="0" baseline="0" noProof="0" dirty="0">
                <a:ln>
                  <a:noFill/>
                </a:ln>
                <a:solidFill>
                  <a:prstClr val="white"/>
                </a:solidFill>
                <a:effectLst/>
                <a:uLnTx/>
                <a:uFillTx/>
                <a:latin typeface="Times New Roman" panose="02020603050405020304" pitchFamily="18" charset="0"/>
                <a:ea typeface="DejaVu Sans"/>
                <a:cs typeface="Times New Roman" panose="02020603050405020304" pitchFamily="18" charset="0"/>
              </a:rPr>
              <a:t>,</a:t>
            </a:r>
            <a:r>
              <a:rPr kumimoji="0" lang="fr-FR" sz="2800" b="1" i="1" u="none" strike="noStrike" kern="1200" cap="none" spc="0" normalizeH="0" baseline="0" noProof="0" dirty="0" err="1">
                <a:ln>
                  <a:noFill/>
                </a:ln>
                <a:solidFill>
                  <a:prstClr val="white"/>
                </a:solidFill>
                <a:effectLst/>
                <a:uLnTx/>
                <a:uFillTx/>
                <a:latin typeface="Times New Roman" panose="02020603050405020304" pitchFamily="18" charset="0"/>
                <a:ea typeface="DejaVu Sans"/>
                <a:cs typeface="Times New Roman" panose="02020603050405020304" pitchFamily="18" charset="0"/>
              </a:rPr>
              <a:t>Ethnic</a:t>
            </a:r>
            <a:r>
              <a:rPr kumimoji="0" lang="fr-FR" sz="2800" b="1" i="1" u="none" strike="noStrike" kern="1200" cap="none" spc="0" normalizeH="0" baseline="0" noProof="0" dirty="0">
                <a:ln>
                  <a:noFill/>
                </a:ln>
                <a:solidFill>
                  <a:prstClr val="white"/>
                </a:solidFill>
                <a:effectLst/>
                <a:uLnTx/>
                <a:uFillTx/>
                <a:latin typeface="Times New Roman" panose="02020603050405020304" pitchFamily="18" charset="0"/>
                <a:ea typeface="DejaVu Sans"/>
                <a:cs typeface="Times New Roman" panose="02020603050405020304" pitchFamily="18" charset="0"/>
              </a:rPr>
              <a:t> groups and </a:t>
            </a:r>
            <a:r>
              <a:rPr kumimoji="0" lang="fr-FR" sz="2800" b="1" i="1" u="none" strike="noStrike" kern="1200" cap="none" spc="0" normalizeH="0" baseline="0" noProof="0" dirty="0" err="1">
                <a:ln>
                  <a:noFill/>
                </a:ln>
                <a:solidFill>
                  <a:prstClr val="white"/>
                </a:solidFill>
                <a:effectLst/>
                <a:uLnTx/>
                <a:uFillTx/>
                <a:latin typeface="Times New Roman" panose="02020603050405020304" pitchFamily="18" charset="0"/>
                <a:ea typeface="DejaVu Sans"/>
                <a:cs typeface="Times New Roman" panose="02020603050405020304" pitchFamily="18" charset="0"/>
              </a:rPr>
              <a:t>boundaries</a:t>
            </a:r>
            <a:r>
              <a:rPr kumimoji="0" lang="fr-FR" sz="2800" b="1" i="1" u="none" strike="noStrike" kern="1200" cap="none" spc="0" normalizeH="0" baseline="0" noProof="0" dirty="0">
                <a:ln>
                  <a:noFill/>
                </a:ln>
                <a:solidFill>
                  <a:prstClr val="white"/>
                </a:solidFill>
                <a:effectLst/>
                <a:uLnTx/>
                <a:uFillTx/>
                <a:latin typeface="Times New Roman" panose="02020603050405020304" pitchFamily="18" charset="0"/>
                <a:ea typeface="DejaVu Sans"/>
                <a:cs typeface="Times New Roman" panose="02020603050405020304" pitchFamily="18" charset="0"/>
              </a:rPr>
              <a:t>. The social </a:t>
            </a:r>
            <a:r>
              <a:rPr kumimoji="0" lang="fr-FR" sz="2800" b="1" i="1" u="none" strike="noStrike" kern="1200" cap="none" spc="0" normalizeH="0" baseline="0" noProof="0" dirty="0" err="1">
                <a:ln>
                  <a:noFill/>
                </a:ln>
                <a:solidFill>
                  <a:prstClr val="white"/>
                </a:solidFill>
                <a:effectLst/>
                <a:uLnTx/>
                <a:uFillTx/>
                <a:latin typeface="Times New Roman" panose="02020603050405020304" pitchFamily="18" charset="0"/>
                <a:ea typeface="DejaVu Sans"/>
                <a:cs typeface="Times New Roman" panose="02020603050405020304" pitchFamily="18" charset="0"/>
              </a:rPr>
              <a:t>organization</a:t>
            </a:r>
            <a:r>
              <a:rPr kumimoji="0" lang="fr-FR" sz="2800" b="1" i="1" u="none" strike="noStrike" kern="1200" cap="none" spc="0" normalizeH="0" baseline="0" noProof="0" dirty="0">
                <a:ln>
                  <a:noFill/>
                </a:ln>
                <a:solidFill>
                  <a:prstClr val="white"/>
                </a:solidFill>
                <a:effectLst/>
                <a:uLnTx/>
                <a:uFillTx/>
                <a:latin typeface="Times New Roman" panose="02020603050405020304" pitchFamily="18" charset="0"/>
                <a:ea typeface="DejaVu Sans"/>
                <a:cs typeface="Times New Roman" panose="02020603050405020304" pitchFamily="18" charset="0"/>
              </a:rPr>
              <a:t> of culture </a:t>
            </a:r>
            <a:r>
              <a:rPr kumimoji="0" lang="fr-FR" sz="2800" b="1" i="1" u="none" strike="noStrike" kern="1200" cap="none" spc="0" normalizeH="0" baseline="0" noProof="0" dirty="0" err="1">
                <a:ln>
                  <a:noFill/>
                </a:ln>
                <a:solidFill>
                  <a:prstClr val="white"/>
                </a:solidFill>
                <a:effectLst/>
                <a:uLnTx/>
                <a:uFillTx/>
                <a:latin typeface="Times New Roman" panose="02020603050405020304" pitchFamily="18" charset="0"/>
                <a:ea typeface="DejaVu Sans"/>
                <a:cs typeface="Times New Roman" panose="02020603050405020304" pitchFamily="18" charset="0"/>
              </a:rPr>
              <a:t>difference</a:t>
            </a:r>
            <a:r>
              <a:rPr kumimoji="0" lang="fr-FR" sz="2800" b="1" i="1" u="none" strike="noStrike" kern="1200" cap="none" spc="0" normalizeH="0" baseline="0" noProof="0" dirty="0">
                <a:ln>
                  <a:noFill/>
                </a:ln>
                <a:solidFill>
                  <a:prstClr val="white"/>
                </a:solidFill>
                <a:effectLst/>
                <a:uLnTx/>
                <a:uFillTx/>
                <a:latin typeface="Times New Roman" panose="02020603050405020304" pitchFamily="18" charset="0"/>
                <a:ea typeface="DejaVu Sans"/>
                <a:cs typeface="Times New Roman" panose="02020603050405020304" pitchFamily="18" charset="0"/>
              </a:rPr>
              <a:t> , </a:t>
            </a:r>
            <a:r>
              <a:rPr kumimoji="0" lang="fr-FR" sz="2800" b="1" i="0" u="none" strike="noStrike" kern="1200" cap="none" spc="0" normalizeH="0" baseline="0" noProof="0" dirty="0">
                <a:ln>
                  <a:noFill/>
                </a:ln>
                <a:solidFill>
                  <a:prstClr val="white"/>
                </a:solidFill>
                <a:effectLst/>
                <a:uLnTx/>
                <a:uFillTx/>
                <a:latin typeface="Times New Roman" panose="02020603050405020304" pitchFamily="18" charset="0"/>
                <a:ea typeface="DejaVu Sans"/>
                <a:cs typeface="Times New Roman" panose="02020603050405020304" pitchFamily="18" charset="0"/>
              </a:rPr>
              <a:t>London, George Allen &amp; </a:t>
            </a:r>
            <a:r>
              <a:rPr kumimoji="0" lang="fr-FR" sz="2800" b="1" i="0" u="none" strike="noStrike" kern="1200" cap="none" spc="0" normalizeH="0" baseline="0" noProof="0" dirty="0" err="1">
                <a:ln>
                  <a:noFill/>
                </a:ln>
                <a:solidFill>
                  <a:prstClr val="white"/>
                </a:solidFill>
                <a:effectLst/>
                <a:uLnTx/>
                <a:uFillTx/>
                <a:latin typeface="Times New Roman" panose="02020603050405020304" pitchFamily="18" charset="0"/>
                <a:ea typeface="DejaVu Sans"/>
                <a:cs typeface="Times New Roman" panose="02020603050405020304" pitchFamily="18" charset="0"/>
              </a:rPr>
              <a:t>Uwin</a:t>
            </a:r>
            <a:r>
              <a:rPr kumimoji="0" lang="fr-FR" sz="2800" b="1" i="0" u="none" strike="noStrike" kern="1200" cap="none" spc="0" normalizeH="0" baseline="0" noProof="0" dirty="0">
                <a:ln>
                  <a:noFill/>
                </a:ln>
                <a:solidFill>
                  <a:prstClr val="white"/>
                </a:solidFill>
                <a:effectLst/>
                <a:uLnTx/>
                <a:uFillTx/>
                <a:latin typeface="Times New Roman" panose="02020603050405020304" pitchFamily="18" charset="0"/>
                <a:ea typeface="DejaVu Sans"/>
                <a:cs typeface="Times New Roman" panose="02020603050405020304" pitchFamily="18" charset="0"/>
              </a:rPr>
              <a:t>. ( 1969)</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sz="2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a:ln>
                  <a:noFill/>
                </a:ln>
                <a:solidFill>
                  <a:prstClr val="white"/>
                </a:solidFill>
                <a:effectLst/>
                <a:uLnTx/>
                <a:uFillTx/>
                <a:latin typeface="Times New Roman" panose="02020603050405020304" pitchFamily="18" charset="0"/>
                <a:ea typeface="DejaVu Sans"/>
                <a:cs typeface="Times New Roman" panose="02020603050405020304" pitchFamily="18" charset="0"/>
              </a:rPr>
              <a:t>     Introduction publiée en français dans “Les groupes ethniques et leurs frontières”, in </a:t>
            </a:r>
            <a:r>
              <a:rPr kumimoji="0" lang="fr-FR" sz="2800" b="0" i="0" u="none" strike="noStrike" kern="1200" cap="none" spc="0" normalizeH="0" baseline="0" noProof="0" dirty="0" err="1">
                <a:ln>
                  <a:noFill/>
                </a:ln>
                <a:solidFill>
                  <a:prstClr val="white"/>
                </a:solidFill>
                <a:effectLst/>
                <a:uLnTx/>
                <a:uFillTx/>
                <a:latin typeface="Times New Roman" panose="02020603050405020304" pitchFamily="18" charset="0"/>
                <a:ea typeface="DejaVu Sans"/>
                <a:cs typeface="Times New Roman" panose="02020603050405020304" pitchFamily="18" charset="0"/>
              </a:rPr>
              <a:t>Poutignat</a:t>
            </a:r>
            <a:r>
              <a:rPr kumimoji="0" lang="fr-FR" sz="2800" b="0" i="0" u="none" strike="noStrike" kern="1200" cap="none" spc="0" normalizeH="0" baseline="0" noProof="0" dirty="0">
                <a:ln>
                  <a:noFill/>
                </a:ln>
                <a:solidFill>
                  <a:prstClr val="white"/>
                </a:solidFill>
                <a:effectLst/>
                <a:uLnTx/>
                <a:uFillTx/>
                <a:latin typeface="Times New Roman" panose="02020603050405020304" pitchFamily="18" charset="0"/>
                <a:ea typeface="DejaVu Sans"/>
                <a:cs typeface="Times New Roman" panose="02020603050405020304" pitchFamily="18" charset="0"/>
              </a:rPr>
              <a:t> Ph. et </a:t>
            </a:r>
            <a:r>
              <a:rPr kumimoji="0" lang="fr-FR" sz="2800" b="0" i="0" u="none" strike="noStrike" kern="1200" cap="none" spc="0" normalizeH="0" baseline="0" noProof="0" dirty="0" err="1">
                <a:ln>
                  <a:noFill/>
                </a:ln>
                <a:solidFill>
                  <a:prstClr val="white"/>
                </a:solidFill>
                <a:effectLst/>
                <a:uLnTx/>
                <a:uFillTx/>
                <a:latin typeface="Times New Roman" panose="02020603050405020304" pitchFamily="18" charset="0"/>
                <a:ea typeface="DejaVu Sans"/>
                <a:cs typeface="Times New Roman" panose="02020603050405020304" pitchFamily="18" charset="0"/>
              </a:rPr>
              <a:t>Streiff-Fenart</a:t>
            </a:r>
            <a:r>
              <a:rPr kumimoji="0" lang="fr-FR" sz="2800" b="0" i="0" u="none" strike="noStrike" kern="1200" cap="none" spc="0" normalizeH="0" baseline="0" noProof="0" dirty="0">
                <a:ln>
                  <a:noFill/>
                </a:ln>
                <a:solidFill>
                  <a:prstClr val="white"/>
                </a:solidFill>
                <a:effectLst/>
                <a:uLnTx/>
                <a:uFillTx/>
                <a:latin typeface="Times New Roman" panose="02020603050405020304" pitchFamily="18" charset="0"/>
                <a:ea typeface="DejaVu Sans"/>
                <a:cs typeface="Times New Roman" panose="02020603050405020304" pitchFamily="18" charset="0"/>
              </a:rPr>
              <a:t> J., </a:t>
            </a:r>
            <a:r>
              <a:rPr kumimoji="0" lang="fr-FR" sz="2800" b="0" i="1" u="none" strike="noStrike" kern="1200" cap="none" spc="0" normalizeH="0" baseline="0" noProof="0" dirty="0">
                <a:ln>
                  <a:noFill/>
                </a:ln>
                <a:solidFill>
                  <a:prstClr val="white"/>
                </a:solidFill>
                <a:effectLst/>
                <a:uLnTx/>
                <a:uFillTx/>
                <a:latin typeface="Times New Roman" panose="02020603050405020304" pitchFamily="18" charset="0"/>
                <a:ea typeface="DejaVu Sans"/>
                <a:cs typeface="Times New Roman" panose="02020603050405020304" pitchFamily="18" charset="0"/>
              </a:rPr>
              <a:t>Théorie de l’ethnicité, Paris, PUF, </a:t>
            </a:r>
            <a:r>
              <a:rPr kumimoji="0" lang="fr-FR" sz="2800" b="0" i="1" u="none" strike="noStrike" kern="1200" cap="none" spc="0" normalizeH="0" baseline="0" noProof="0" dirty="0" smtClean="0">
                <a:ln>
                  <a:noFill/>
                </a:ln>
                <a:solidFill>
                  <a:prstClr val="white"/>
                </a:solidFill>
                <a:effectLst/>
                <a:uLnTx/>
                <a:uFillTx/>
                <a:latin typeface="Times New Roman" panose="02020603050405020304" pitchFamily="18" charset="0"/>
                <a:ea typeface="DejaVu Sans"/>
                <a:cs typeface="Times New Roman" panose="02020603050405020304" pitchFamily="18" charset="0"/>
              </a:rPr>
              <a:t>1995</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1"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a:ln>
                  <a:noFill/>
                </a:ln>
                <a:solidFill>
                  <a:prstClr val="white"/>
                </a:solidFill>
                <a:effectLst/>
                <a:uLnTx/>
                <a:uFillTx/>
                <a:latin typeface="Times New Roman"/>
                <a:ea typeface="DejaVu Sans"/>
                <a:cs typeface="+mn-cs"/>
              </a:rPr>
              <a:t>"unité identifiables par le maintien de leurs frontières" (p. 123)</a:t>
            </a:r>
            <a:endParaRPr kumimoji="0" lang="fr-FR" sz="36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sz="2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79878178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1DBAE279-6E35-40E3-B274-96EC976A30C8}"/>
              </a:ext>
            </a:extLst>
          </p:cNvPr>
          <p:cNvSpPr txBox="1">
            <a:spLocks/>
          </p:cNvSpPr>
          <p:nvPr/>
        </p:nvSpPr>
        <p:spPr>
          <a:xfrm>
            <a:off x="818712" y="891541"/>
            <a:ext cx="10554574" cy="4967258"/>
          </a:xfrm>
          <a:prstGeom prst="rect">
            <a:avLst/>
          </a:prstGeom>
        </p:spPr>
        <p:txBody>
          <a:bodyPr>
            <a:normAutofit lnSpcReduction="10000"/>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600"/>
              </a:spcAft>
              <a:buClr>
                <a:srgbClr val="F03B5E"/>
              </a:buClr>
              <a:buSzTx/>
              <a:buFont typeface="Wingdings 2" charset="2"/>
              <a:buNone/>
              <a:tabLst/>
              <a:defRPr/>
            </a:pPr>
            <a:r>
              <a:rPr kumimoji="0" lang="fr-FR" sz="2800" b="0"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Fredrik Barth met l’accent sur les aspects « génératif et processuel des groupes ethniques ». </a:t>
            </a:r>
          </a:p>
          <a:p>
            <a:pPr marL="0" marR="0" lvl="0" indent="0" algn="l" defTabSz="457200" rtl="0" eaLnBrk="1" fontAlgn="auto" latinLnBrk="0" hangingPunct="1">
              <a:lnSpc>
                <a:spcPct val="100000"/>
              </a:lnSpc>
              <a:spcBef>
                <a:spcPct val="20000"/>
              </a:spcBef>
              <a:spcAft>
                <a:spcPts val="600"/>
              </a:spcAft>
              <a:buClr>
                <a:srgbClr val="F03B5E"/>
              </a:buClr>
              <a:buSzTx/>
              <a:buFont typeface="Wingdings 2" charset="2"/>
              <a:buNone/>
              <a:tabLst/>
              <a:defRPr/>
            </a:pPr>
            <a:endParaRPr kumimoji="0" lang="fr-FR" sz="2800" b="0"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902993" marR="0" lvl="0" indent="-414772" algn="l" defTabSz="457200" rtl="0" eaLnBrk="1" fontAlgn="auto" latinLnBrk="0" hangingPunct="1">
              <a:lnSpc>
                <a:spcPct val="100000"/>
              </a:lnSpc>
              <a:spcBef>
                <a:spcPct val="20000"/>
              </a:spcBef>
              <a:spcAft>
                <a:spcPts val="600"/>
              </a:spcAft>
              <a:buClr>
                <a:srgbClr val="F03B5E"/>
              </a:buClr>
              <a:buSzTx/>
              <a:buFont typeface="Arial" panose="020B0604020202020204" pitchFamily="34" charset="0"/>
              <a:buChar char="•"/>
              <a:tabLst/>
              <a:defRPr/>
            </a:pPr>
            <a:r>
              <a:rPr kumimoji="0" lang="fr-FR" sz="2800" b="0"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Le mot ethnicité prend le pas sur celui d’ethnie. Cela permet d’éviter d’en faire une chose en soi.</a:t>
            </a:r>
          </a:p>
          <a:p>
            <a:pPr marL="902993" marR="0" lvl="0" indent="-414772" algn="l" defTabSz="457200" rtl="0" eaLnBrk="1" fontAlgn="auto" latinLnBrk="0" hangingPunct="1">
              <a:lnSpc>
                <a:spcPct val="100000"/>
              </a:lnSpc>
              <a:spcBef>
                <a:spcPct val="20000"/>
              </a:spcBef>
              <a:spcAft>
                <a:spcPts val="600"/>
              </a:spcAft>
              <a:buClr>
                <a:srgbClr val="F03B5E"/>
              </a:buClr>
              <a:buSzTx/>
              <a:buFont typeface="Arial" panose="020B0604020202020204" pitchFamily="34" charset="0"/>
              <a:buChar char="•"/>
              <a:tabLst/>
              <a:defRPr/>
            </a:pPr>
            <a:r>
              <a:rPr kumimoji="0" lang="fr-FR" sz="2800" b="0"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 Ainsi, l’ethnie ne se définit plus par une croyance en une généalogie ou en un passé commun mais par des relations sociales.</a:t>
            </a:r>
          </a:p>
          <a:p>
            <a:pPr marL="902993" marR="0" lvl="0" indent="-414772" algn="l" defTabSz="457200" rtl="0" eaLnBrk="1" fontAlgn="auto" latinLnBrk="0" hangingPunct="1">
              <a:lnSpc>
                <a:spcPct val="100000"/>
              </a:lnSpc>
              <a:spcBef>
                <a:spcPct val="20000"/>
              </a:spcBef>
              <a:spcAft>
                <a:spcPts val="600"/>
              </a:spcAft>
              <a:buClr>
                <a:srgbClr val="F03B5E"/>
              </a:buClr>
              <a:buSzTx/>
              <a:buFont typeface="Arial" panose="020B0604020202020204" pitchFamily="34" charset="0"/>
              <a:buChar char="•"/>
              <a:tabLst/>
              <a:defRPr/>
            </a:pPr>
            <a:r>
              <a:rPr kumimoji="0" lang="fr-FR" sz="2800" b="0"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 L’accent mis sur les frontières (</a:t>
            </a:r>
            <a:r>
              <a:rPr kumimoji="0" lang="fr-FR" sz="2800" b="0" i="0" u="none" strike="noStrike" kern="1200" cap="none" spc="0" normalizeH="0" baseline="0" noProof="0" dirty="0" err="1" smtClean="0">
                <a:ln>
                  <a:noFill/>
                </a:ln>
                <a:solidFill>
                  <a:prstClr val="white"/>
                </a:solidFill>
                <a:effectLst/>
                <a:uLnTx/>
                <a:uFillTx/>
                <a:latin typeface="Times New Roman" panose="02020603050405020304" pitchFamily="18" charset="0"/>
                <a:ea typeface="+mn-ea"/>
                <a:cs typeface="Times New Roman" panose="02020603050405020304" pitchFamily="18" charset="0"/>
              </a:rPr>
              <a:t>boundaries</a:t>
            </a:r>
            <a:r>
              <a:rPr kumimoji="0" lang="fr-FR" sz="2800" b="0"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 permet de souligner la dimension processuelle. </a:t>
            </a:r>
            <a:endParaRPr kumimoji="0" lang="fr-FR" sz="2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728754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BE9918-7475-4AC7-B612-639D4EF25CE5}"/>
              </a:ext>
            </a:extLst>
          </p:cNvPr>
          <p:cNvSpPr>
            <a:spLocks noGrp="1"/>
          </p:cNvSpPr>
          <p:nvPr>
            <p:ph type="title"/>
          </p:nvPr>
        </p:nvSpPr>
        <p:spPr>
          <a:xfrm>
            <a:off x="411480" y="586318"/>
            <a:ext cx="11780520" cy="1045073"/>
          </a:xfrm>
        </p:spPr>
        <p:txBody>
          <a:bodyPr/>
          <a:lstStyle/>
          <a:p>
            <a:r>
              <a:rPr lang="fr-FR" sz="2800" dirty="0"/>
              <a:t>Influence de l’interactionnisme de Erwin Goffman</a:t>
            </a:r>
            <a:r>
              <a:rPr lang="fr-FR" sz="2177" dirty="0"/>
              <a:t/>
            </a:r>
            <a:br>
              <a:rPr lang="fr-FR" sz="2177" dirty="0"/>
            </a:br>
            <a:r>
              <a:rPr lang="fr-FR" sz="2177" dirty="0"/>
              <a:t> (La mise en scène de la vie quotidienne, T. 1 La Présentation de soi, T. 2 Les Relations en public, Éditions de Minuit, 1973 ; Les Rites d'interaction, Éditions de Minuit, 1967). </a:t>
            </a:r>
          </a:p>
        </p:txBody>
      </p:sp>
      <p:sp>
        <p:nvSpPr>
          <p:cNvPr id="3" name="Espace réservé du contenu 2">
            <a:extLst>
              <a:ext uri="{FF2B5EF4-FFF2-40B4-BE49-F238E27FC236}">
                <a16:creationId xmlns:a16="http://schemas.microsoft.com/office/drawing/2014/main" id="{05D4C95C-F577-4A60-B8A6-EF1D0E145610}"/>
              </a:ext>
            </a:extLst>
          </p:cNvPr>
          <p:cNvSpPr>
            <a:spLocks noGrp="1"/>
          </p:cNvSpPr>
          <p:nvPr>
            <p:ph idx="1"/>
          </p:nvPr>
        </p:nvSpPr>
        <p:spPr>
          <a:xfrm>
            <a:off x="800100" y="2277134"/>
            <a:ext cx="9966959" cy="3304865"/>
          </a:xfrm>
        </p:spPr>
        <p:txBody>
          <a:bodyPr>
            <a:normAutofit fontScale="92500" lnSpcReduction="10000"/>
          </a:bodyPr>
          <a:lstStyle/>
          <a:p>
            <a:pPr marL="0" indent="0">
              <a:buNone/>
            </a:pPr>
            <a:r>
              <a:rPr lang="fr-FR" sz="2903" dirty="0"/>
              <a:t>Interactionnisme : « On appelle interactionnisme une approche qui ne prend pas l’action individuelle comme unité de base de l’analyse sociale […]. Une approche interactionniste raisonne en terme d’actions réciproques, c’est-à-dire d’actions qui se déterminent les unes les autres. » (Louis </a:t>
            </a:r>
            <a:r>
              <a:rPr lang="fr-FR" sz="2903" dirty="0" err="1"/>
              <a:t>Quéré</a:t>
            </a:r>
            <a:r>
              <a:rPr lang="fr-FR" sz="2903" dirty="0"/>
              <a:t>, La vie sociale est une scène, in Isaac Joseph, Le parler frais d’Erwin Goffman, </a:t>
            </a:r>
            <a:r>
              <a:rPr lang="fr-FR" sz="2903" dirty="0" err="1"/>
              <a:t>Editions</a:t>
            </a:r>
            <a:r>
              <a:rPr lang="fr-FR" sz="2903" dirty="0"/>
              <a:t> de Minuit, 1989, 49). </a:t>
            </a:r>
          </a:p>
        </p:txBody>
      </p:sp>
    </p:spTree>
    <p:extLst>
      <p:ext uri="{BB962C8B-B14F-4D97-AF65-F5344CB8AC3E}">
        <p14:creationId xmlns:p14="http://schemas.microsoft.com/office/powerpoint/2010/main" val="2877133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AE15FF-B347-4699-A15C-E48CBF087633}"/>
              </a:ext>
            </a:extLst>
          </p:cNvPr>
          <p:cNvSpPr>
            <a:spLocks noGrp="1"/>
          </p:cNvSpPr>
          <p:nvPr>
            <p:ph type="title"/>
          </p:nvPr>
        </p:nvSpPr>
        <p:spPr>
          <a:xfrm>
            <a:off x="434340" y="538852"/>
            <a:ext cx="10515600" cy="1045073"/>
          </a:xfrm>
        </p:spPr>
        <p:txBody>
          <a:bodyPr/>
          <a:lstStyle/>
          <a:p>
            <a:r>
              <a:rPr lang="fr-FR" sz="2903" dirty="0"/>
              <a:t>Barth, “Les groupes ethniques et leurs frontières”: 178-179</a:t>
            </a:r>
            <a:br>
              <a:rPr lang="fr-FR" sz="2903" dirty="0"/>
            </a:br>
            <a:endParaRPr lang="fr-FR" sz="2903" dirty="0"/>
          </a:p>
        </p:txBody>
      </p:sp>
      <p:sp>
        <p:nvSpPr>
          <p:cNvPr id="3" name="Espace réservé du contenu 2">
            <a:extLst>
              <a:ext uri="{FF2B5EF4-FFF2-40B4-BE49-F238E27FC236}">
                <a16:creationId xmlns:a16="http://schemas.microsoft.com/office/drawing/2014/main" id="{AC62CF00-747C-4C82-B096-58568B67D7A6}"/>
              </a:ext>
            </a:extLst>
          </p:cNvPr>
          <p:cNvSpPr>
            <a:spLocks noGrp="1"/>
          </p:cNvSpPr>
          <p:nvPr>
            <p:ph idx="1"/>
          </p:nvPr>
        </p:nvSpPr>
        <p:spPr/>
        <p:txBody>
          <a:bodyPr>
            <a:normAutofit lnSpcReduction="10000"/>
          </a:bodyPr>
          <a:lstStyle/>
          <a:p>
            <a:r>
              <a:rPr lang="fr-FR" sz="2540" dirty="0"/>
              <a:t>« Toutes les dimensions prises en compte pour définir le groupe ethnique (langue, territoire, religion…) sont pertinentes non pas pour chercher des critères de définition mais comme ressources pouvant être mobilisées pour entretenir ou créer le mythe d’origine. » </a:t>
            </a:r>
          </a:p>
          <a:p>
            <a:r>
              <a:rPr lang="fr-FR" sz="2540" dirty="0"/>
              <a:t>« Les ressources symboliques (langue, territoire, religion…) utilisées pour masquer une opposition distinctive entre nous et eux peuvent être distordues, réinterprétées mais elles sont toujours, d’une certaine manière, déjà là et disponibles »</a:t>
            </a:r>
          </a:p>
        </p:txBody>
      </p:sp>
    </p:spTree>
    <p:extLst>
      <p:ext uri="{BB962C8B-B14F-4D97-AF65-F5344CB8AC3E}">
        <p14:creationId xmlns:p14="http://schemas.microsoft.com/office/powerpoint/2010/main" val="2223024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CustomShape 1"/>
          <p:cNvSpPr/>
          <p:nvPr/>
        </p:nvSpPr>
        <p:spPr>
          <a:xfrm>
            <a:off x="1981201" y="274680"/>
            <a:ext cx="8228160" cy="1141560"/>
          </a:xfrm>
          <a:prstGeom prst="rect">
            <a:avLst/>
          </a:prstGeom>
          <a:noFill/>
          <a:ln>
            <a:noFill/>
          </a:ln>
        </p:spPr>
        <p:style>
          <a:lnRef idx="0">
            <a:scrgbClr r="0" g="0" b="0"/>
          </a:lnRef>
          <a:fillRef idx="0">
            <a:scrgbClr r="0" g="0" b="0"/>
          </a:fillRef>
          <a:effectRef idx="0">
            <a:scrgbClr r="0" g="0" b="0"/>
          </a:effectRef>
          <a:fontRef idx="minor"/>
        </p:style>
      </p:sp>
      <p:sp>
        <p:nvSpPr>
          <p:cNvPr id="116" name="CustomShape 2"/>
          <p:cNvSpPr/>
          <p:nvPr/>
        </p:nvSpPr>
        <p:spPr>
          <a:xfrm>
            <a:off x="960120" y="1095978"/>
            <a:ext cx="10835640" cy="452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600" b="0" i="1" u="none" strike="noStrike" kern="1200" cap="none" spc="0" normalizeH="0" baseline="0" noProof="0" dirty="0">
                <a:ln>
                  <a:noFill/>
                </a:ln>
                <a:solidFill>
                  <a:srgbClr val="000000"/>
                </a:solidFill>
                <a:effectLst/>
                <a:uLnTx/>
                <a:uFillTx/>
                <a:latin typeface="Times New Roman"/>
                <a:ea typeface="DejaVu Sans"/>
                <a:cs typeface="+mn-cs"/>
              </a:rPr>
              <a:t>«</a:t>
            </a:r>
            <a:r>
              <a:rPr kumimoji="0" lang="fr-FR" sz="2600" b="0" i="1" u="none" strike="noStrike" kern="1200" cap="none" spc="0" normalizeH="0" baseline="0" noProof="0" dirty="0">
                <a:ln>
                  <a:noFill/>
                </a:ln>
                <a:solidFill>
                  <a:prstClr val="white"/>
                </a:solidFill>
                <a:effectLst/>
                <a:uLnTx/>
                <a:uFillTx/>
                <a:latin typeface="Times New Roman"/>
                <a:ea typeface="DejaVu Sans"/>
                <a:cs typeface="+mn-cs"/>
              </a:rPr>
              <a:t> rejetant l'idée que l'ethnie est une entité substantielle ou réalité empirique objective, on met l'accent plutôt sur les processus d'hétéro- et d'auto-identification ethnique, c'est-à-dire sur </a:t>
            </a:r>
            <a:r>
              <a:rPr kumimoji="0" lang="fr-FR" sz="2600" b="1" i="1" u="none" strike="noStrike" kern="1200" cap="none" spc="0" normalizeH="0" baseline="0" noProof="0" dirty="0">
                <a:ln>
                  <a:noFill/>
                </a:ln>
                <a:solidFill>
                  <a:prstClr val="white"/>
                </a:solidFill>
                <a:effectLst/>
                <a:uLnTx/>
                <a:uFillTx/>
                <a:latin typeface="Times New Roman"/>
                <a:ea typeface="DejaVu Sans"/>
                <a:cs typeface="+mn-cs"/>
              </a:rPr>
              <a:t>l'ethnicité</a:t>
            </a:r>
            <a:r>
              <a:rPr kumimoji="0" lang="fr-FR" sz="2600" b="0" i="1" u="none" strike="noStrike" kern="1200" cap="none" spc="0" normalizeH="0" baseline="0" noProof="0" dirty="0">
                <a:ln>
                  <a:noFill/>
                </a:ln>
                <a:solidFill>
                  <a:prstClr val="white"/>
                </a:solidFill>
                <a:effectLst/>
                <a:uLnTx/>
                <a:uFillTx/>
                <a:latin typeface="Times New Roman"/>
                <a:ea typeface="DejaVu Sans"/>
                <a:cs typeface="+mn-cs"/>
              </a:rPr>
              <a:t>. On s'interroge sur les formes de catégorisations qui se fondent sur la distinction nous/eux et opèrent dans les pratiques discursives et sociales de tout groupe ou collectivité ; c'est la croyance en une généalogie et un passé commun, qui se trouvent parfois légitimées aux moyens d'un mythe d'origine racontant comment les membres du groupe descendent d'un couple primordial  ou d’un héros culturel » </a:t>
            </a:r>
            <a:endParaRPr kumimoji="0"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600" b="0" i="1" u="none" strike="noStrike" kern="1200" cap="none" spc="0" normalizeH="0" baseline="0" noProof="0" dirty="0">
                <a:ln>
                  <a:noFill/>
                </a:ln>
                <a:solidFill>
                  <a:prstClr val="white"/>
                </a:solidFill>
                <a:effectLst/>
                <a:uLnTx/>
                <a:uFillTx/>
                <a:latin typeface="Times New Roman"/>
                <a:ea typeface="DejaVu Sans"/>
                <a:cs typeface="+mn-cs"/>
              </a:rPr>
              <a:t>                                                                  </a:t>
            </a:r>
            <a:endParaRPr kumimoji="0" lang="fr-FR" sz="2600" b="0" i="1" u="none" strike="noStrike" kern="1200" cap="none" spc="0" normalizeH="0" baseline="0" noProof="0" dirty="0" smtClean="0">
              <a:ln>
                <a:noFill/>
              </a:ln>
              <a:solidFill>
                <a:prstClr val="white"/>
              </a:solidFill>
              <a:effectLst/>
              <a:uLnTx/>
              <a:uFillTx/>
              <a:latin typeface="Times New Roman"/>
              <a:ea typeface="DejaVu Sans"/>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2600" b="0" i="1" u="none" strike="noStrike" kern="1200" cap="none" spc="0" normalizeH="0" baseline="0" noProof="0" dirty="0" smtClean="0">
                <a:ln>
                  <a:noFill/>
                </a:ln>
                <a:solidFill>
                  <a:prstClr val="white"/>
                </a:solidFill>
                <a:effectLst/>
                <a:uLnTx/>
                <a:uFillTx/>
                <a:latin typeface="Times New Roman"/>
                <a:ea typeface="DejaVu Sans"/>
                <a:cs typeface="+mn-cs"/>
              </a:rPr>
              <a:t>  </a:t>
            </a:r>
            <a:r>
              <a:rPr kumimoji="0" lang="fr-FR" sz="2600" b="0" i="0" u="none" strike="noStrike" kern="1200" cap="none" spc="0" normalizeH="0" baseline="0" noProof="0" dirty="0">
                <a:ln>
                  <a:noFill/>
                </a:ln>
                <a:solidFill>
                  <a:prstClr val="white"/>
                </a:solidFill>
                <a:effectLst/>
                <a:uLnTx/>
                <a:uFillTx/>
                <a:latin typeface="Times New Roman"/>
                <a:ea typeface="DejaVu Sans"/>
                <a:cs typeface="+mn-cs"/>
              </a:rPr>
              <a:t>(Rivera, 2000).</a:t>
            </a:r>
            <a:endParaRPr kumimoji="0"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56840736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Plan de </a:t>
            </a:r>
            <a:r>
              <a:rPr lang="en-CA" dirty="0" err="1" smtClean="0"/>
              <a:t>cours</a:t>
            </a:r>
            <a:endParaRPr lang="en-CA" dirty="0"/>
          </a:p>
        </p:txBody>
      </p:sp>
      <p:sp>
        <p:nvSpPr>
          <p:cNvPr id="3" name="Espace réservé du contenu 2"/>
          <p:cNvSpPr>
            <a:spLocks noGrp="1"/>
          </p:cNvSpPr>
          <p:nvPr>
            <p:ph idx="1"/>
          </p:nvPr>
        </p:nvSpPr>
        <p:spPr>
          <a:xfrm>
            <a:off x="809999" y="2679488"/>
            <a:ext cx="10831873" cy="4446142"/>
          </a:xfrm>
        </p:spPr>
        <p:txBody>
          <a:bodyPr>
            <a:normAutofit lnSpcReduction="10000"/>
          </a:bodyPr>
          <a:lstStyle/>
          <a:p>
            <a:pPr marL="571500" indent="-571500">
              <a:buAutoNum type="romanUcPeriod"/>
            </a:pPr>
            <a:r>
              <a:rPr lang="fr-FR" sz="2400" b="1" dirty="0" smtClean="0"/>
              <a:t>Approches anthropologique de la culture et de l’interculturalité </a:t>
            </a:r>
          </a:p>
          <a:p>
            <a:pPr marL="845820" lvl="1" indent="-571500">
              <a:buFont typeface="+mj-lt"/>
              <a:buAutoNum type="romanUcPeriod"/>
            </a:pPr>
            <a:r>
              <a:rPr lang="fr-FR" sz="2400" dirty="0"/>
              <a:t>La notion de </a:t>
            </a:r>
            <a:r>
              <a:rPr lang="fr-FR" sz="2400" dirty="0" smtClean="0"/>
              <a:t>culture</a:t>
            </a:r>
          </a:p>
          <a:p>
            <a:pPr marL="845820" lvl="1" indent="-571500">
              <a:buFont typeface="+mj-lt"/>
              <a:buAutoNum type="romanUcPeriod"/>
            </a:pPr>
            <a:r>
              <a:rPr lang="fr-FR" sz="2400" dirty="0" smtClean="0"/>
              <a:t>Le tourisme culturel</a:t>
            </a:r>
            <a:endParaRPr lang="fr-FR" sz="2400" dirty="0"/>
          </a:p>
          <a:p>
            <a:pPr marL="845820" lvl="1" indent="-571500">
              <a:buAutoNum type="romanUcPeriod"/>
            </a:pPr>
            <a:r>
              <a:rPr lang="fr-FR" sz="2400" dirty="0" smtClean="0">
                <a:solidFill>
                  <a:srgbClr val="FF0000"/>
                </a:solidFill>
              </a:rPr>
              <a:t>Identités, altérité, ethnicité</a:t>
            </a:r>
            <a:endParaRPr lang="fr-FR" sz="2400" dirty="0">
              <a:solidFill>
                <a:srgbClr val="FF0000"/>
              </a:solidFill>
            </a:endParaRPr>
          </a:p>
          <a:p>
            <a:pPr marL="845820" lvl="1" indent="-571500">
              <a:buFont typeface="+mj-lt"/>
              <a:buAutoNum type="romanUcPeriod"/>
            </a:pPr>
            <a:endParaRPr lang="fr-FR" sz="2400" dirty="0"/>
          </a:p>
          <a:p>
            <a:pPr marL="571500" indent="-571500">
              <a:buAutoNum type="romanUcPeriod"/>
            </a:pPr>
            <a:r>
              <a:rPr lang="fr-FR" sz="2400" b="1" dirty="0" smtClean="0"/>
              <a:t>Formes </a:t>
            </a:r>
            <a:r>
              <a:rPr lang="fr-FR" sz="2400" b="1" dirty="0"/>
              <a:t>et enjeux de l’interculturalité en </a:t>
            </a:r>
            <a:r>
              <a:rPr lang="fr-FR" sz="2400" b="1" dirty="0" smtClean="0"/>
              <a:t>situation touristique</a:t>
            </a:r>
            <a:endParaRPr lang="fr-FR" sz="2400" b="1" dirty="0"/>
          </a:p>
          <a:p>
            <a:pPr marL="845820" lvl="1" indent="-571500">
              <a:buFont typeface="+mj-lt"/>
              <a:buAutoNum type="romanUcPeriod"/>
            </a:pPr>
            <a:r>
              <a:rPr lang="fr-FR" sz="2400" dirty="0" smtClean="0"/>
              <a:t>L’hospitalité et les imaginaires</a:t>
            </a:r>
            <a:endParaRPr lang="fr-FR" sz="2400" dirty="0"/>
          </a:p>
          <a:p>
            <a:pPr marL="845820" lvl="1" indent="-571500">
              <a:buFont typeface="+mj-lt"/>
              <a:buAutoNum type="romanUcPeriod"/>
            </a:pPr>
            <a:r>
              <a:rPr lang="fr-FR" sz="2400" dirty="0" smtClean="0"/>
              <a:t>Dynamiques </a:t>
            </a:r>
            <a:r>
              <a:rPr lang="fr-FR" sz="2400" dirty="0"/>
              <a:t>interculturelles</a:t>
            </a:r>
          </a:p>
          <a:p>
            <a:pPr marL="845820" lvl="1" indent="-571500">
              <a:buFont typeface="+mj-lt"/>
              <a:buAutoNum type="romanUcPeriod"/>
            </a:pPr>
            <a:r>
              <a:rPr lang="fr-FR" sz="2400" dirty="0"/>
              <a:t>Interculturalité et intermédiaires du tourisme</a:t>
            </a:r>
          </a:p>
          <a:p>
            <a:pPr marL="0" indent="0">
              <a:buNone/>
            </a:pPr>
            <a:endParaRPr lang="fr-FR" dirty="0"/>
          </a:p>
          <a:p>
            <a:endParaRPr lang="en-CA" dirty="0"/>
          </a:p>
        </p:txBody>
      </p:sp>
    </p:spTree>
    <p:extLst>
      <p:ext uri="{BB962C8B-B14F-4D97-AF65-F5344CB8AC3E}">
        <p14:creationId xmlns:p14="http://schemas.microsoft.com/office/powerpoint/2010/main" val="3525041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ustomShape 1"/>
          <p:cNvSpPr/>
          <p:nvPr/>
        </p:nvSpPr>
        <p:spPr>
          <a:xfrm>
            <a:off x="1981201" y="274680"/>
            <a:ext cx="8228160" cy="1141560"/>
          </a:xfrm>
          <a:prstGeom prst="rect">
            <a:avLst/>
          </a:prstGeom>
          <a:noFill/>
          <a:ln>
            <a:noFill/>
          </a:ln>
        </p:spPr>
        <p:style>
          <a:lnRef idx="0">
            <a:scrgbClr r="0" g="0" b="0"/>
          </a:lnRef>
          <a:fillRef idx="0">
            <a:scrgbClr r="0" g="0" b="0"/>
          </a:fillRef>
          <a:effectRef idx="0">
            <a:scrgbClr r="0" g="0" b="0"/>
          </a:effectRef>
          <a:fontRef idx="minor"/>
        </p:style>
      </p:sp>
      <p:sp>
        <p:nvSpPr>
          <p:cNvPr id="118" name="CustomShape 2"/>
          <p:cNvSpPr/>
          <p:nvPr/>
        </p:nvSpPr>
        <p:spPr>
          <a:xfrm>
            <a:off x="845820" y="1416240"/>
            <a:ext cx="10195560" cy="4664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fr-FR" sz="2903" b="0" i="0" u="none" strike="noStrike" kern="1200" cap="none" spc="0" normalizeH="0" baseline="0" noProof="0" dirty="0">
                <a:ln>
                  <a:noFill/>
                </a:ln>
                <a:solidFill>
                  <a:prstClr val="white"/>
                </a:solidFill>
                <a:effectLst/>
                <a:uLnTx/>
                <a:uFillTx/>
                <a:latin typeface="Times New Roman"/>
                <a:ea typeface="DejaVu Sans"/>
                <a:cs typeface="+mn-cs"/>
              </a:rPr>
              <a:t>Historiquement, le développement du terme « ethnie » et de la locution de « groupe ethnique », s’est fait conjointement avec l’affirmation des nations en Europe. Il a servi à différencier les nations civilisées à structures étatiques, en les opposant aux populations sans états, sans destin commun, c’est-à-dire sans communauté politique.</a:t>
            </a:r>
            <a:endParaRPr kumimoji="0" sz="2903"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1334430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7340BFD-E8F5-418A-BCD1-A183F9430F7A}"/>
              </a:ext>
            </a:extLst>
          </p:cNvPr>
          <p:cNvSpPr txBox="1"/>
          <p:nvPr/>
        </p:nvSpPr>
        <p:spPr>
          <a:xfrm>
            <a:off x="845820" y="943385"/>
            <a:ext cx="10378440" cy="4805931"/>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fr-FR" sz="2540" b="0" i="0" u="none" strike="noStrike" kern="1200" cap="none" spc="0" normalizeH="0" baseline="0" noProof="0" dirty="0">
              <a:ln>
                <a:noFill/>
              </a:ln>
              <a:solidFill>
                <a:srgbClr val="000000"/>
              </a:solidFill>
              <a:effectLst/>
              <a:uLnTx/>
              <a:uFillTx/>
              <a:latin typeface="Times New Roman"/>
              <a:ea typeface="DejaVu Sans"/>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dirty="0">
                <a:ln>
                  <a:noFill/>
                </a:ln>
                <a:solidFill>
                  <a:prstClr val="white"/>
                </a:solidFill>
                <a:effectLst/>
                <a:uLnTx/>
                <a:uFillTx/>
                <a:latin typeface="Times New Roman"/>
                <a:ea typeface="DejaVu Sans"/>
                <a:cs typeface="+mn-cs"/>
              </a:rPr>
              <a:t>Notre manière de définir l’ethnie est</a:t>
            </a:r>
            <a:r>
              <a:rPr kumimoji="0" lang="fr-FR" sz="3200" b="0" i="1" u="none" strike="noStrike" kern="1200" cap="none" spc="0" normalizeH="0" baseline="0" noProof="0" dirty="0">
                <a:ln>
                  <a:noFill/>
                </a:ln>
                <a:solidFill>
                  <a:prstClr val="white"/>
                </a:solidFill>
                <a:effectLst/>
                <a:uLnTx/>
                <a:uFillTx/>
                <a:latin typeface="Times New Roman"/>
                <a:ea typeface="DejaVu Sans"/>
                <a:cs typeface="+mn-cs"/>
              </a:rPr>
              <a:t> </a:t>
            </a:r>
            <a:r>
              <a:rPr kumimoji="0" lang="fr-FR" sz="3200" b="0" i="0" u="none" strike="noStrike" kern="1200" cap="none" spc="0" normalizeH="0" baseline="0" noProof="0" dirty="0">
                <a:ln>
                  <a:noFill/>
                </a:ln>
                <a:solidFill>
                  <a:prstClr val="white"/>
                </a:solidFill>
                <a:effectLst/>
                <a:uLnTx/>
                <a:uFillTx/>
                <a:latin typeface="Times New Roman"/>
                <a:ea typeface="DejaVu Sans"/>
                <a:cs typeface="+mn-cs"/>
              </a:rPr>
              <a:t>redevable de notre conception de l’</a:t>
            </a:r>
            <a:r>
              <a:rPr kumimoji="0" lang="fr-FR" sz="3200" b="0" i="0" u="none" strike="noStrike" kern="1200" cap="none" spc="0" normalizeH="0" baseline="0" noProof="0" dirty="0" err="1">
                <a:ln>
                  <a:noFill/>
                </a:ln>
                <a:solidFill>
                  <a:prstClr val="white"/>
                </a:solidFill>
                <a:effectLst/>
                <a:uLnTx/>
                <a:uFillTx/>
                <a:latin typeface="Times New Roman"/>
                <a:ea typeface="DejaVu Sans"/>
                <a:cs typeface="+mn-cs"/>
              </a:rPr>
              <a:t>Etat</a:t>
            </a:r>
            <a:r>
              <a:rPr kumimoji="0" lang="fr-FR" sz="3200" b="0" i="0" u="none" strike="noStrike" kern="1200" cap="none" spc="0" normalizeH="0" baseline="0" noProof="0" dirty="0">
                <a:ln>
                  <a:noFill/>
                </a:ln>
                <a:solidFill>
                  <a:prstClr val="white"/>
                </a:solidFill>
                <a:effectLst/>
                <a:uLnTx/>
                <a:uFillTx/>
                <a:latin typeface="Times New Roman"/>
                <a:ea typeface="DejaVu Sans"/>
                <a:cs typeface="+mn-cs"/>
              </a:rPr>
              <a:t>-Nation et, pour cette raison, elle doit être tenue pour ethnocentrique. </a:t>
            </a:r>
            <a:r>
              <a:rPr kumimoji="0" lang="fr-FR" sz="3200" b="0" i="0" u="none" strike="noStrike" kern="1200" cap="none" spc="0" normalizeH="0" baseline="0" noProof="0" dirty="0" err="1">
                <a:ln>
                  <a:noFill/>
                </a:ln>
                <a:solidFill>
                  <a:prstClr val="white"/>
                </a:solidFill>
                <a:effectLst/>
                <a:uLnTx/>
                <a:uFillTx/>
                <a:latin typeface="Times New Roman"/>
                <a:ea typeface="DejaVu Sans"/>
                <a:cs typeface="+mn-cs"/>
              </a:rPr>
              <a:t>Amselle</a:t>
            </a:r>
            <a:r>
              <a:rPr kumimoji="0" lang="fr-FR" sz="3200" b="0" i="0" u="none" strike="noStrike" kern="1200" cap="none" spc="0" normalizeH="0" baseline="0" noProof="0" dirty="0">
                <a:ln>
                  <a:noFill/>
                </a:ln>
                <a:solidFill>
                  <a:prstClr val="white"/>
                </a:solidFill>
                <a:effectLst/>
                <a:uLnTx/>
                <a:uFillTx/>
                <a:latin typeface="Times New Roman"/>
                <a:ea typeface="DejaVu Sans"/>
                <a:cs typeface="+mn-cs"/>
              </a:rPr>
              <a:t> recommande de s’intéresser aux espaces </a:t>
            </a:r>
            <a:r>
              <a:rPr kumimoji="0" lang="fr-FR" sz="3200" b="0" i="0" u="none" strike="noStrike" kern="1200" cap="none" spc="0" normalizeH="0" baseline="0" noProof="0" dirty="0" err="1">
                <a:ln>
                  <a:noFill/>
                </a:ln>
                <a:solidFill>
                  <a:prstClr val="white"/>
                </a:solidFill>
                <a:effectLst/>
                <a:uLnTx/>
                <a:uFillTx/>
                <a:latin typeface="Times New Roman"/>
                <a:ea typeface="DejaVu Sans"/>
                <a:cs typeface="+mn-cs"/>
              </a:rPr>
              <a:t>pré-coloniaux</a:t>
            </a:r>
            <a:r>
              <a:rPr kumimoji="0" lang="fr-FR" sz="3200" b="0" i="0" u="none" strike="noStrike" kern="1200" cap="none" spc="0" normalizeH="0" baseline="0" noProof="0" dirty="0">
                <a:ln>
                  <a:noFill/>
                </a:ln>
                <a:solidFill>
                  <a:prstClr val="white"/>
                </a:solidFill>
                <a:effectLst/>
                <a:uLnTx/>
                <a:uFillTx/>
                <a:latin typeface="Times New Roman"/>
                <a:ea typeface="DejaVu Sans"/>
                <a:cs typeface="+mn-cs"/>
              </a:rPr>
              <a:t> en tant qu’espace d’échanges et de relations : « chaque société locale doit être conçue comme l’effet d’un réseau de relations.</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fr-FR" sz="2903"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813702" marR="0" lvl="0" indent="0" algn="r" defTabSz="457200" rtl="0" eaLnBrk="1" fontAlgn="auto" latinLnBrk="0" hangingPunct="1">
              <a:lnSpc>
                <a:spcPct val="100000"/>
              </a:lnSpc>
              <a:spcBef>
                <a:spcPts val="0"/>
              </a:spcBef>
              <a:spcAft>
                <a:spcPts val="0"/>
              </a:spcAft>
              <a:buClrTx/>
              <a:buSzTx/>
              <a:buFontTx/>
              <a:buNone/>
              <a:tabLst/>
              <a:defRPr/>
            </a:pPr>
            <a:r>
              <a:rPr kumimoji="0" lang="fr-FR" sz="2177" b="0" i="0" u="none" strike="noStrike" kern="1200" cap="none" spc="0" normalizeH="0" baseline="0" noProof="0" dirty="0" err="1">
                <a:ln>
                  <a:noFill/>
                </a:ln>
                <a:solidFill>
                  <a:prstClr val="white"/>
                </a:solidFill>
                <a:effectLst/>
                <a:uLnTx/>
                <a:uFillTx/>
                <a:latin typeface="Times New Roman"/>
                <a:ea typeface="DejaVu Sans"/>
                <a:cs typeface="+mn-cs"/>
              </a:rPr>
              <a:t>Amselle</a:t>
            </a:r>
            <a:r>
              <a:rPr kumimoji="0" lang="fr-FR" sz="2177" b="0" i="0" u="none" strike="noStrike" kern="1200" cap="none" spc="0" normalizeH="0" baseline="0" noProof="0" dirty="0">
                <a:ln>
                  <a:noFill/>
                </a:ln>
                <a:solidFill>
                  <a:prstClr val="white"/>
                </a:solidFill>
                <a:effectLst/>
                <a:uLnTx/>
                <a:uFillTx/>
                <a:latin typeface="Times New Roman"/>
                <a:ea typeface="DejaVu Sans"/>
                <a:cs typeface="+mn-cs"/>
              </a:rPr>
              <a:t>, J.L., </a:t>
            </a:r>
            <a:r>
              <a:rPr kumimoji="0" lang="fr-FR" sz="2177" b="0" i="0" u="none" strike="noStrike" kern="1200" cap="none" spc="0" normalizeH="0" baseline="0" noProof="0" dirty="0" err="1">
                <a:ln>
                  <a:noFill/>
                </a:ln>
                <a:solidFill>
                  <a:prstClr val="white"/>
                </a:solidFill>
                <a:effectLst/>
                <a:uLnTx/>
                <a:uFillTx/>
                <a:latin typeface="Times New Roman"/>
                <a:ea typeface="DejaVu Sans"/>
                <a:cs typeface="+mn-cs"/>
              </a:rPr>
              <a:t>Mbokolo</a:t>
            </a:r>
            <a:r>
              <a:rPr kumimoji="0" lang="fr-FR" sz="2177" b="0" i="0" u="none" strike="noStrike" kern="1200" cap="none" spc="0" normalizeH="0" baseline="0" noProof="0" dirty="0">
                <a:ln>
                  <a:noFill/>
                </a:ln>
                <a:solidFill>
                  <a:prstClr val="white"/>
                </a:solidFill>
                <a:effectLst/>
                <a:uLnTx/>
                <a:uFillTx/>
                <a:latin typeface="Times New Roman"/>
                <a:ea typeface="DejaVu Sans"/>
                <a:cs typeface="+mn-cs"/>
              </a:rPr>
              <a:t> E. , 1985 - </a:t>
            </a:r>
            <a:r>
              <a:rPr kumimoji="0" lang="fr-FR" sz="2177" b="0" i="1" u="none" strike="noStrike" kern="1200" cap="none" spc="0" normalizeH="0" baseline="0" noProof="0" dirty="0">
                <a:ln>
                  <a:noFill/>
                </a:ln>
                <a:solidFill>
                  <a:prstClr val="white"/>
                </a:solidFill>
                <a:effectLst/>
                <a:uLnTx/>
                <a:uFillTx/>
                <a:latin typeface="Times New Roman"/>
                <a:ea typeface="DejaVu Sans"/>
                <a:cs typeface="+mn-cs"/>
              </a:rPr>
              <a:t>Au </a:t>
            </a:r>
            <a:r>
              <a:rPr kumimoji="0" lang="fr-FR" sz="2177" b="0" i="1" u="none" strike="noStrike" kern="1200" cap="none" spc="0" normalizeH="0" baseline="0" noProof="0" dirty="0" err="1">
                <a:ln>
                  <a:noFill/>
                </a:ln>
                <a:solidFill>
                  <a:prstClr val="white"/>
                </a:solidFill>
                <a:effectLst/>
                <a:uLnTx/>
                <a:uFillTx/>
                <a:latin typeface="Times New Roman"/>
                <a:ea typeface="DejaVu Sans"/>
                <a:cs typeface="+mn-cs"/>
              </a:rPr>
              <a:t>coeur</a:t>
            </a:r>
            <a:r>
              <a:rPr kumimoji="0" lang="fr-FR" sz="2177" b="0" i="1" u="none" strike="noStrike" kern="1200" cap="none" spc="0" normalizeH="0" baseline="0" noProof="0" dirty="0">
                <a:ln>
                  <a:noFill/>
                </a:ln>
                <a:solidFill>
                  <a:prstClr val="white"/>
                </a:solidFill>
                <a:effectLst/>
                <a:uLnTx/>
                <a:uFillTx/>
                <a:latin typeface="Times New Roman"/>
                <a:ea typeface="DejaVu Sans"/>
                <a:cs typeface="+mn-cs"/>
              </a:rPr>
              <a:t> de l'ethnie: ethnies, tribalisme et </a:t>
            </a:r>
            <a:r>
              <a:rPr kumimoji="0" lang="fr-FR" sz="2177" b="0" i="1" u="none" strike="noStrike" kern="1200" cap="none" spc="0" normalizeH="0" baseline="0" noProof="0" dirty="0" err="1">
                <a:ln>
                  <a:noFill/>
                </a:ln>
                <a:solidFill>
                  <a:prstClr val="white"/>
                </a:solidFill>
                <a:effectLst/>
                <a:uLnTx/>
                <a:uFillTx/>
                <a:latin typeface="Times New Roman"/>
                <a:ea typeface="DejaVu Sans"/>
                <a:cs typeface="+mn-cs"/>
              </a:rPr>
              <a:t>Etat</a:t>
            </a:r>
            <a:r>
              <a:rPr kumimoji="0" lang="fr-FR" sz="2177" b="0" i="1" u="none" strike="noStrike" kern="1200" cap="none" spc="0" normalizeH="0" baseline="0" noProof="0" dirty="0">
                <a:ln>
                  <a:noFill/>
                </a:ln>
                <a:solidFill>
                  <a:prstClr val="white"/>
                </a:solidFill>
                <a:effectLst/>
                <a:uLnTx/>
                <a:uFillTx/>
                <a:latin typeface="Times New Roman"/>
                <a:ea typeface="DejaVu Sans"/>
                <a:cs typeface="+mn-cs"/>
              </a:rPr>
              <a:t> en Afrique, </a:t>
            </a:r>
            <a:r>
              <a:rPr kumimoji="0" lang="fr-FR" sz="2177" b="0" i="0" u="none" strike="noStrike" kern="1200" cap="none" spc="0" normalizeH="0" baseline="0" noProof="0" dirty="0">
                <a:ln>
                  <a:noFill/>
                </a:ln>
                <a:solidFill>
                  <a:prstClr val="white"/>
                </a:solidFill>
                <a:effectLst/>
                <a:uLnTx/>
                <a:uFillTx/>
                <a:latin typeface="Times New Roman"/>
                <a:ea typeface="DejaVu Sans"/>
                <a:cs typeface="+mn-cs"/>
              </a:rPr>
              <a:t>Paris, La découverte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633"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729016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A49FC625-5243-4002-98F4-7CD44094E239}"/>
              </a:ext>
            </a:extLst>
          </p:cNvPr>
          <p:cNvSpPr txBox="1">
            <a:spLocks/>
          </p:cNvSpPr>
          <p:nvPr/>
        </p:nvSpPr>
        <p:spPr>
          <a:xfrm>
            <a:off x="548640" y="894589"/>
            <a:ext cx="10789919" cy="5692833"/>
          </a:xfrm>
          <a:prstGeom prst="rect">
            <a:avLst/>
          </a:prstGeom>
        </p:spPr>
        <p:txBody>
          <a:bodyP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600"/>
              </a:spcAft>
              <a:buClr>
                <a:srgbClr val="F03B5E"/>
              </a:buClr>
              <a:buSzTx/>
              <a:buFont typeface="Wingdings 2" charset="2"/>
              <a:buChar char=""/>
              <a:tabLst/>
              <a:defRPr/>
            </a:pPr>
            <a:r>
              <a:rPr kumimoji="0" lang="fr-FR" sz="2177" b="0" i="0" u="none" strike="noStrike" kern="1200" cap="none" spc="0" normalizeH="0" baseline="0" noProof="0" smtClean="0">
                <a:ln>
                  <a:noFill/>
                </a:ln>
                <a:solidFill>
                  <a:prstClr val="white"/>
                </a:solidFill>
                <a:effectLst/>
                <a:uLnTx/>
                <a:uFillTx/>
                <a:latin typeface="Century Gothic" panose="020B0502020202020204"/>
                <a:ea typeface="+mn-ea"/>
                <a:cs typeface="+mn-cs"/>
              </a:rPr>
              <a:t>•Parler d’ethnicité et de groupes ethniques en isolement total est aussi absurde que de parler d’un bruits d’applaudissement à une seule main, pour reprendre la formule de Gregory Bateson</a:t>
            </a:r>
          </a:p>
          <a:p>
            <a:pPr marL="342900" marR="0" lvl="0" indent="-342900" algn="l" defTabSz="457200" rtl="0" eaLnBrk="1" fontAlgn="auto" latinLnBrk="0" hangingPunct="1">
              <a:lnSpc>
                <a:spcPct val="100000"/>
              </a:lnSpc>
              <a:spcBef>
                <a:spcPct val="20000"/>
              </a:spcBef>
              <a:spcAft>
                <a:spcPts val="600"/>
              </a:spcAft>
              <a:buClr>
                <a:srgbClr val="F03B5E"/>
              </a:buClr>
              <a:buSzTx/>
              <a:buFont typeface="Wingdings 2" charset="2"/>
              <a:buChar char=""/>
              <a:tabLst/>
              <a:defRPr/>
            </a:pPr>
            <a:r>
              <a:rPr kumimoji="0" lang="fr-FR" sz="2177" b="0" i="0" u="none" strike="noStrike" kern="1200" cap="none" spc="0" normalizeH="0" baseline="0" noProof="0" smtClean="0">
                <a:ln>
                  <a:noFill/>
                </a:ln>
                <a:solidFill>
                  <a:prstClr val="white"/>
                </a:solidFill>
                <a:effectLst/>
                <a:uLnTx/>
                <a:uFillTx/>
                <a:latin typeface="Century Gothic" panose="020B0502020202020204"/>
                <a:ea typeface="+mn-ea"/>
                <a:cs typeface="+mn-cs"/>
              </a:rPr>
              <a:t>•Selon Alain Martinello (L’ethnicité dans les sciences sociales contemporaines, PUF, QSJ?, 1995) « L’ethnicité ne peut émerger que lorsque les groupes ont un minimum de contact entre eux et qu’ils doivent entretenir des idées de leur spécificité culturelle, physique ou psychologique réciproque afin de reproduire leur existence en tant que groupes ».</a:t>
            </a:r>
          </a:p>
          <a:p>
            <a:pPr marL="342900" marR="0" lvl="0" indent="-342900" algn="l" defTabSz="457200" rtl="0" eaLnBrk="1" fontAlgn="auto" latinLnBrk="0" hangingPunct="1">
              <a:lnSpc>
                <a:spcPct val="100000"/>
              </a:lnSpc>
              <a:spcBef>
                <a:spcPct val="20000"/>
              </a:spcBef>
              <a:spcAft>
                <a:spcPts val="600"/>
              </a:spcAft>
              <a:buClr>
                <a:srgbClr val="F03B5E"/>
              </a:buClr>
              <a:buSzTx/>
              <a:buFont typeface="Wingdings 2" charset="2"/>
              <a:buChar char=""/>
              <a:tabLst/>
              <a:defRPr/>
            </a:pPr>
            <a:r>
              <a:rPr kumimoji="0" lang="fr-FR" sz="2177" b="0" i="0" u="none" strike="noStrike" kern="1200" cap="none" spc="0" normalizeH="0" baseline="0" noProof="0" smtClean="0">
                <a:ln>
                  <a:noFill/>
                </a:ln>
                <a:solidFill>
                  <a:prstClr val="white"/>
                </a:solidFill>
                <a:effectLst/>
                <a:uLnTx/>
                <a:uFillTx/>
                <a:latin typeface="Century Gothic" panose="020B0502020202020204"/>
                <a:ea typeface="+mn-ea"/>
                <a:cs typeface="+mn-cs"/>
              </a:rPr>
              <a:t> •L’ethnicité constitue une des formes majeures de différenciation sociale et politique.</a:t>
            </a:r>
          </a:p>
          <a:p>
            <a:pPr marL="342900" marR="0" lvl="0" indent="-342900" algn="l" defTabSz="457200" rtl="0" eaLnBrk="1" fontAlgn="auto" latinLnBrk="0" hangingPunct="1">
              <a:lnSpc>
                <a:spcPct val="100000"/>
              </a:lnSpc>
              <a:spcBef>
                <a:spcPct val="20000"/>
              </a:spcBef>
              <a:spcAft>
                <a:spcPts val="600"/>
              </a:spcAft>
              <a:buClr>
                <a:srgbClr val="F03B5E"/>
              </a:buClr>
              <a:buSzTx/>
              <a:buFont typeface="Wingdings 2" charset="2"/>
              <a:buChar char=""/>
              <a:tabLst/>
              <a:defRPr/>
            </a:pPr>
            <a:r>
              <a:rPr kumimoji="0" lang="fr-FR" sz="2177" b="0" i="0" u="none" strike="noStrike" kern="1200" cap="none" spc="0" normalizeH="0" baseline="0" noProof="0" smtClean="0">
                <a:ln>
                  <a:noFill/>
                </a:ln>
                <a:solidFill>
                  <a:prstClr val="white"/>
                </a:solidFill>
                <a:effectLst/>
                <a:uLnTx/>
                <a:uFillTx/>
                <a:latin typeface="Century Gothic" panose="020B0502020202020204"/>
                <a:ea typeface="+mn-ea"/>
                <a:cs typeface="+mn-cs"/>
              </a:rPr>
              <a:t>•L’affirmation ethnique s’accompagne très souvent de la construction d’un patrimoine ou d’une mémoire légitimants et permettant des revendications politiques, économiques, juridiques et territoriales.</a:t>
            </a:r>
            <a:endParaRPr kumimoji="0" lang="fr-FR" sz="2177"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325075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
          <p:cNvSpPr/>
          <p:nvPr/>
        </p:nvSpPr>
        <p:spPr>
          <a:xfrm>
            <a:off x="1981201"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dirty="0">
                <a:ln>
                  <a:noFill/>
                </a:ln>
                <a:solidFill>
                  <a:prstClr val="white"/>
                </a:solidFill>
                <a:effectLst/>
                <a:uLnTx/>
                <a:uFillTx/>
                <a:latin typeface="Times New Roman"/>
                <a:ea typeface="DejaVu Sans"/>
                <a:cs typeface="+mn-cs"/>
              </a:rPr>
              <a:t>L'</a:t>
            </a:r>
            <a:r>
              <a:rPr kumimoji="0" lang="fr-FR" sz="3200" b="0" i="0" u="none" strike="noStrike" kern="1200" cap="none" spc="0" normalizeH="0" baseline="0" noProof="0" dirty="0" err="1">
                <a:ln>
                  <a:noFill/>
                </a:ln>
                <a:solidFill>
                  <a:prstClr val="white"/>
                </a:solidFill>
                <a:effectLst/>
                <a:uLnTx/>
                <a:uFillTx/>
                <a:latin typeface="Times New Roman"/>
                <a:ea typeface="DejaVu Sans"/>
                <a:cs typeface="+mn-cs"/>
              </a:rPr>
              <a:t>altérisation</a:t>
            </a:r>
            <a:endParaRPr kumimoji="0"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dirty="0">
                <a:ln>
                  <a:noFill/>
                </a:ln>
                <a:solidFill>
                  <a:prstClr val="white"/>
                </a:solidFill>
                <a:effectLst/>
                <a:uLnTx/>
                <a:uFillTx/>
                <a:latin typeface="Times New Roman"/>
                <a:ea typeface="DejaVu Sans"/>
                <a:cs typeface="+mn-cs"/>
              </a:rPr>
              <a:t>Un processus de construction de l'autre</a:t>
            </a:r>
            <a:endParaRPr kumimoji="0"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85" name="CustomShape 2"/>
          <p:cNvSpPr/>
          <p:nvPr/>
        </p:nvSpPr>
        <p:spPr>
          <a:xfrm>
            <a:off x="1981201" y="1594318"/>
            <a:ext cx="8249760" cy="452120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dirty="0">
                <a:ln>
                  <a:noFill/>
                </a:ln>
                <a:solidFill>
                  <a:prstClr val="white"/>
                </a:solidFill>
                <a:effectLst/>
                <a:uLnTx/>
                <a:uFillTx/>
                <a:latin typeface="Times New Roman"/>
                <a:ea typeface="Segoe UI"/>
                <a:cs typeface="+mn-cs"/>
              </a:rPr>
              <a:t>« comme l'ensemble des processus discursifs et des actions qui s'appuient sur des critères de disqualification et des jugements moraux attribuant à certains individus ou groupes sociaux une altérité irréductible combinée à des valeurs morales généralement négatives. » </a:t>
            </a:r>
            <a:endParaRPr kumimoji="0" sz="32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dirty="0">
                <a:ln>
                  <a:noFill/>
                </a:ln>
                <a:solidFill>
                  <a:prstClr val="white"/>
                </a:solidFill>
                <a:effectLst/>
                <a:uLnTx/>
                <a:uFillTx/>
                <a:latin typeface="Times New Roman"/>
                <a:ea typeface="Segoe UI"/>
                <a:cs typeface="+mn-cs"/>
              </a:rPr>
              <a:t> (</a:t>
            </a:r>
            <a:r>
              <a:rPr kumimoji="0" lang="fr-FR" sz="3200" b="0" i="0" u="none" strike="noStrike" kern="1200" cap="none" spc="0" normalizeH="0" baseline="0" noProof="0" dirty="0" err="1">
                <a:ln>
                  <a:noFill/>
                </a:ln>
                <a:solidFill>
                  <a:prstClr val="white"/>
                </a:solidFill>
                <a:effectLst/>
                <a:uLnTx/>
                <a:uFillTx/>
                <a:latin typeface="Times New Roman"/>
                <a:ea typeface="Segoe UI"/>
                <a:cs typeface="+mn-cs"/>
              </a:rPr>
              <a:t>Meudec</a:t>
            </a:r>
            <a:r>
              <a:rPr kumimoji="0" lang="fr-FR" sz="3200" b="0" i="0" u="none" strike="noStrike" kern="1200" cap="none" spc="0" normalizeH="0" baseline="0" noProof="0" dirty="0">
                <a:ln>
                  <a:noFill/>
                </a:ln>
                <a:solidFill>
                  <a:prstClr val="white"/>
                </a:solidFill>
                <a:effectLst/>
                <a:uLnTx/>
                <a:uFillTx/>
                <a:latin typeface="Times New Roman"/>
                <a:ea typeface="Segoe UI"/>
                <a:cs typeface="+mn-cs"/>
              </a:rPr>
              <a:t>, 2013, p.54) </a:t>
            </a:r>
            <a:endParaRPr kumimoji="0" sz="32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sz="32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sz="32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99040454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284480" y="2222287"/>
            <a:ext cx="7457440" cy="4635713"/>
          </a:xfrm>
        </p:spPr>
        <p:txBody>
          <a:bodyPr>
            <a:normAutofit lnSpcReduction="10000"/>
          </a:bodyPr>
          <a:lstStyle/>
          <a:p>
            <a:pPr marL="0" indent="0">
              <a:buNone/>
            </a:pPr>
            <a:r>
              <a:rPr lang="fr-FR" dirty="0" smtClean="0"/>
              <a:t>« désigne </a:t>
            </a:r>
            <a:r>
              <a:rPr lang="fr-FR" dirty="0"/>
              <a:t>l’attitude qui consiste à rejeter les normes et les valeurs d’une société ou d’un groupe culturel en tant qu’elles sont différentes des siennes propres. Cette attitude se retrouve de manière constante dans l’histoire des contacts entre cultures. Dès l’Antiquité, les Grecs anciens qualifiaient de Barbares tout ce qui n’était pas de langue grecque. Les Espagnols, et avec eux la Chrétienté, se sont interrogés longuement sur le statut d’êtres humains des habitants du Nouveau Monde. L’Occident triomphant et civilisateur du </a:t>
            </a:r>
            <a:r>
              <a:rPr lang="fr-FR" dirty="0" err="1"/>
              <a:t>xixe</a:t>
            </a:r>
            <a:r>
              <a:rPr lang="fr-FR" dirty="0"/>
              <a:t> siècle n’a entretenu qu’incompréhension et mépris pour les sociétés qu’il jugeait inférieures. Ces exemples témoignent d’un refus, ou plutôt d’une impossibilité à admettre et à penser la relativité des valeurs culturelles</a:t>
            </a:r>
            <a:r>
              <a:rPr lang="fr-FR" dirty="0" smtClean="0"/>
              <a:t>. »</a:t>
            </a:r>
          </a:p>
          <a:p>
            <a:pPr marL="2149475" indent="0" algn="r">
              <a:buNone/>
            </a:pPr>
            <a:endParaRPr lang="fr-FR" dirty="0"/>
          </a:p>
          <a:p>
            <a:pPr marL="2149475" indent="0" algn="r">
              <a:buNone/>
            </a:pPr>
            <a:r>
              <a:rPr lang="fr-FR" dirty="0"/>
              <a:t>Marie-Odile Géraud, Olivier </a:t>
            </a:r>
            <a:r>
              <a:rPr lang="fr-FR" dirty="0" err="1"/>
              <a:t>Leservoisier</a:t>
            </a:r>
            <a:r>
              <a:rPr lang="fr-FR" dirty="0"/>
              <a:t>, Richard Pottier </a:t>
            </a:r>
            <a:r>
              <a:rPr lang="fr-FR" dirty="0" smtClean="0"/>
              <a:t>, 2016, « </a:t>
            </a:r>
            <a:r>
              <a:rPr lang="fr-FR" b="1" dirty="0" smtClean="0"/>
              <a:t>Ethnocentrisme</a:t>
            </a:r>
            <a:r>
              <a:rPr lang="fr-FR" dirty="0" smtClean="0"/>
              <a:t> », Les </a:t>
            </a:r>
            <a:r>
              <a:rPr lang="fr-FR" dirty="0"/>
              <a:t>notions clés de </a:t>
            </a:r>
            <a:r>
              <a:rPr lang="fr-FR" dirty="0" smtClean="0"/>
              <a:t>l'ethnologie, p.81</a:t>
            </a:r>
            <a:endParaRPr lang="fr-FR" dirty="0"/>
          </a:p>
          <a:p>
            <a:pPr marL="0" indent="0">
              <a:buNone/>
            </a:pPr>
            <a:endParaRPr lang="en-CA" dirty="0"/>
          </a:p>
        </p:txBody>
      </p:sp>
      <p:sp>
        <p:nvSpPr>
          <p:cNvPr id="5" name="ZoneTexte 4"/>
          <p:cNvSpPr txBox="1"/>
          <p:nvPr/>
        </p:nvSpPr>
        <p:spPr>
          <a:xfrm>
            <a:off x="1120140" y="548640"/>
            <a:ext cx="4937760"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CA" sz="4000" b="0" i="0" u="none" strike="noStrike" kern="1200" cap="none" spc="0" normalizeH="0" baseline="0" noProof="0" dirty="0" err="1" smtClean="0">
                <a:ln>
                  <a:noFill/>
                </a:ln>
                <a:solidFill>
                  <a:prstClr val="white"/>
                </a:solidFill>
                <a:effectLst/>
                <a:uLnTx/>
                <a:uFillTx/>
                <a:latin typeface="Century Gothic" panose="020B0502020202020204"/>
                <a:ea typeface="+mn-ea"/>
                <a:cs typeface="+mn-cs"/>
              </a:rPr>
              <a:t>Ethnocentrisme</a:t>
            </a:r>
            <a:endParaRPr kumimoji="0" lang="en-CA" sz="40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68297" y="899830"/>
            <a:ext cx="4006295" cy="3875370"/>
          </a:xfrm>
          <a:prstGeom prst="rect">
            <a:avLst/>
          </a:prstGeom>
        </p:spPr>
      </p:pic>
    </p:spTree>
    <p:extLst>
      <p:ext uri="{BB962C8B-B14F-4D97-AF65-F5344CB8AC3E}">
        <p14:creationId xmlns:p14="http://schemas.microsoft.com/office/powerpoint/2010/main" val="3058933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p:nvPr/>
        </p:nvSpPr>
        <p:spPr>
          <a:xfrm>
            <a:off x="1981201"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88291431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17F537-ACD2-43E7-9A01-596F96E06E48}"/>
              </a:ext>
            </a:extLst>
          </p:cNvPr>
          <p:cNvSpPr>
            <a:spLocks noGrp="1"/>
          </p:cNvSpPr>
          <p:nvPr>
            <p:ph type="title"/>
          </p:nvPr>
        </p:nvSpPr>
        <p:spPr>
          <a:xfrm>
            <a:off x="187875" y="405340"/>
            <a:ext cx="11750040" cy="1045073"/>
          </a:xfrm>
        </p:spPr>
        <p:txBody>
          <a:bodyPr/>
          <a:lstStyle/>
          <a:p>
            <a:r>
              <a:rPr lang="fr-FR" dirty="0">
                <a:latin typeface="Times New Roman" panose="02020603050405020304" pitchFamily="18" charset="0"/>
                <a:cs typeface="Times New Roman" panose="02020603050405020304" pitchFamily="18" charset="0"/>
              </a:rPr>
              <a:t>L’identité. </a:t>
            </a:r>
          </a:p>
        </p:txBody>
      </p:sp>
      <p:sp>
        <p:nvSpPr>
          <p:cNvPr id="3" name="Espace réservé du contenu 2">
            <a:extLst>
              <a:ext uri="{FF2B5EF4-FFF2-40B4-BE49-F238E27FC236}">
                <a16:creationId xmlns:a16="http://schemas.microsoft.com/office/drawing/2014/main" id="{2E258B58-2531-4372-8DDB-45C06558F881}"/>
              </a:ext>
            </a:extLst>
          </p:cNvPr>
          <p:cNvSpPr>
            <a:spLocks noGrp="1"/>
          </p:cNvSpPr>
          <p:nvPr>
            <p:ph idx="1"/>
          </p:nvPr>
        </p:nvSpPr>
        <p:spPr>
          <a:xfrm>
            <a:off x="218355" y="2484918"/>
            <a:ext cx="11689080" cy="3977484"/>
          </a:xfrm>
        </p:spPr>
        <p:txBody>
          <a:bodyPr>
            <a:noAutofit/>
          </a:bodyPr>
          <a:lstStyle/>
          <a:p>
            <a:pPr marL="0" indent="0">
              <a:lnSpc>
                <a:spcPct val="100000"/>
              </a:lnSpc>
              <a:buNone/>
            </a:pPr>
            <a:r>
              <a:rPr lang="fr-FR" sz="3200" dirty="0">
                <a:latin typeface="Times New Roman" panose="02020603050405020304" pitchFamily="18" charset="0"/>
                <a:ea typeface="DejaVu Sans"/>
                <a:cs typeface="Times New Roman" panose="02020603050405020304" pitchFamily="18" charset="0"/>
              </a:rPr>
              <a:t>« l’identité n’émerge qu’à travers le constat des différences et qu’elle n’est qu’une « sorte de foyer virtuel auquel il nous est indispensable de nous référer […] sans qu’il ait jamais d’existence réelle ». Ainsi l’identité n’est qu’une catégorie bonne à penser dont on ne peut faire l’expérience. »</a:t>
            </a:r>
            <a:endParaRPr lang="fr-FR" sz="3200" dirty="0">
              <a:latin typeface="Times New Roman" panose="02020603050405020304" pitchFamily="18" charset="0"/>
              <a:cs typeface="Times New Roman" panose="02020603050405020304" pitchFamily="18" charset="0"/>
            </a:endParaRPr>
          </a:p>
          <a:p>
            <a:pPr marL="0" indent="0" algn="just">
              <a:buNone/>
            </a:pPr>
            <a:endParaRPr lang="fr-FR" sz="3200" dirty="0" smtClean="0">
              <a:latin typeface="Times New Roman" panose="02020603050405020304" pitchFamily="18" charset="0"/>
              <a:cs typeface="Times New Roman" panose="02020603050405020304" pitchFamily="18" charset="0"/>
            </a:endParaRPr>
          </a:p>
          <a:p>
            <a:pPr marL="0" indent="0" algn="just">
              <a:buNone/>
            </a:pPr>
            <a:r>
              <a:rPr lang="fr-FR" sz="3200" dirty="0">
                <a:latin typeface="Times New Roman" panose="02020603050405020304" pitchFamily="18" charset="0"/>
                <a:cs typeface="Times New Roman" panose="02020603050405020304" pitchFamily="18" charset="0"/>
              </a:rPr>
              <a:t>Séminaire interdisciplinaire dirigé par Claude Lévi-Strauss professeur au Collège de France, 1974-1975, Editions Grasset et </a:t>
            </a:r>
            <a:r>
              <a:rPr lang="fr-FR" sz="3200" dirty="0" err="1">
                <a:latin typeface="Times New Roman" panose="02020603050405020304" pitchFamily="18" charset="0"/>
                <a:cs typeface="Times New Roman" panose="02020603050405020304" pitchFamily="18" charset="0"/>
              </a:rPr>
              <a:t>Fasquelle</a:t>
            </a:r>
            <a:r>
              <a:rPr lang="fr-FR" sz="3200" dirty="0">
                <a:latin typeface="Times New Roman" panose="02020603050405020304" pitchFamily="18" charset="0"/>
                <a:cs typeface="Times New Roman" panose="02020603050405020304" pitchFamily="18" charset="0"/>
              </a:rPr>
              <a:t>, 1977</a:t>
            </a:r>
          </a:p>
        </p:txBody>
      </p:sp>
    </p:spTree>
    <p:extLst>
      <p:ext uri="{BB962C8B-B14F-4D97-AF65-F5344CB8AC3E}">
        <p14:creationId xmlns:p14="http://schemas.microsoft.com/office/powerpoint/2010/main" val="1017572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D92DE1-54CD-408E-8722-DD1C48C8DF4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0BC39AB-115E-4870-B09C-35389F532EF7}"/>
              </a:ext>
            </a:extLst>
          </p:cNvPr>
          <p:cNvSpPr>
            <a:spLocks noGrp="1"/>
          </p:cNvSpPr>
          <p:nvPr>
            <p:ph idx="1"/>
          </p:nvPr>
        </p:nvSpPr>
        <p:spPr/>
        <p:txBody>
          <a:bodyPr>
            <a:normAutofit/>
          </a:bodyPr>
          <a:lstStyle/>
          <a:p>
            <a:pPr marL="0" indent="0" algn="just">
              <a:buNone/>
            </a:pPr>
            <a:r>
              <a:rPr lang="fr-FR" sz="2800" dirty="0"/>
              <a:t>La définition des identités passe souvent par une naturalisation des caractères qui sont présentés comme fondamentaux : les frontières qui reposent sur des fleuves, des montagnes ; un recours à la génétique pour expliquer des différences de comportements ou de nationalité, par exemple</a:t>
            </a:r>
          </a:p>
        </p:txBody>
      </p:sp>
    </p:spTree>
    <p:extLst>
      <p:ext uri="{BB962C8B-B14F-4D97-AF65-F5344CB8AC3E}">
        <p14:creationId xmlns:p14="http://schemas.microsoft.com/office/powerpoint/2010/main" val="1560428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1257300" y="1512000"/>
            <a:ext cx="8617980" cy="3796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fr-FR" sz="2600" b="0" i="0" u="none" strike="noStrike" kern="1200" cap="none" spc="0" normalizeH="0" baseline="0" noProof="0" dirty="0">
                <a:ln>
                  <a:noFill/>
                </a:ln>
                <a:effectLst/>
                <a:uLnTx/>
                <a:uFillTx/>
                <a:latin typeface="Times New Roman"/>
                <a:ea typeface="DejaVu Sans"/>
                <a:cs typeface="+mn-cs"/>
              </a:rPr>
              <a:t>«</a:t>
            </a:r>
            <a:r>
              <a:rPr kumimoji="0" lang="fr-FR" sz="2800" b="0" i="0" u="none" strike="noStrike" kern="1200" cap="none" spc="0" normalizeH="0" baseline="0" noProof="0" dirty="0">
                <a:ln>
                  <a:noFill/>
                </a:ln>
                <a:effectLst/>
                <a:uLnTx/>
                <a:uFillTx/>
                <a:latin typeface="Times New Roman"/>
                <a:ea typeface="DejaVu Sans"/>
                <a:cs typeface="+mn-cs"/>
              </a:rPr>
              <a:t> </a:t>
            </a:r>
            <a:r>
              <a:rPr kumimoji="0" lang="fr-FR" sz="2800" b="0" i="0" u="none" strike="noStrike" kern="1200" cap="none" spc="0" normalizeH="0" baseline="0" noProof="0" dirty="0">
                <a:ln>
                  <a:noFill/>
                </a:ln>
                <a:solidFill>
                  <a:prstClr val="white"/>
                </a:solidFill>
                <a:effectLst/>
                <a:uLnTx/>
                <a:uFillTx/>
                <a:latin typeface="Times New Roman"/>
                <a:ea typeface="DejaVu Sans"/>
                <a:cs typeface="+mn-cs"/>
              </a:rPr>
              <a:t>L'identité est un principe de cohésion intériorisé par une personne ou un groupe. Elle consiste en un ensemble de caractéristiques partagées par les membres du groupe, qui les identifie au sein du groupe, et les différencie des membres des autres groupes » </a:t>
            </a:r>
            <a:endParaRPr kumimoji="0" sz="2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sz="2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err="1">
                <a:ln>
                  <a:noFill/>
                </a:ln>
                <a:solidFill>
                  <a:prstClr val="white"/>
                </a:solidFill>
                <a:effectLst/>
                <a:uLnTx/>
                <a:uFillTx/>
                <a:latin typeface="Times New Roman"/>
                <a:ea typeface="DejaVu Sans"/>
                <a:cs typeface="+mn-cs"/>
              </a:rPr>
              <a:t>Laburthe-Tolra</a:t>
            </a:r>
            <a:r>
              <a:rPr kumimoji="0" lang="fr-FR" sz="2800" b="0" i="0" u="none" strike="noStrike" kern="1200" cap="none" spc="0" normalizeH="0" baseline="0" noProof="0" dirty="0">
                <a:ln>
                  <a:noFill/>
                </a:ln>
                <a:solidFill>
                  <a:prstClr val="white"/>
                </a:solidFill>
                <a:effectLst/>
                <a:uLnTx/>
                <a:uFillTx/>
                <a:latin typeface="Times New Roman"/>
                <a:ea typeface="DejaVu Sans"/>
                <a:cs typeface="+mn-cs"/>
              </a:rPr>
              <a:t> et </a:t>
            </a:r>
            <a:r>
              <a:rPr kumimoji="0" lang="fr-FR" sz="2800" b="0" i="0" u="none" strike="noStrike" kern="1200" cap="none" spc="0" normalizeH="0" baseline="0" noProof="0" dirty="0" err="1">
                <a:ln>
                  <a:noFill/>
                </a:ln>
                <a:solidFill>
                  <a:prstClr val="white"/>
                </a:solidFill>
                <a:effectLst/>
                <a:uLnTx/>
                <a:uFillTx/>
                <a:latin typeface="Times New Roman"/>
                <a:ea typeface="DejaVu Sans"/>
                <a:cs typeface="+mn-cs"/>
              </a:rPr>
              <a:t>Warnier</a:t>
            </a:r>
            <a:r>
              <a:rPr kumimoji="0" lang="fr-FR" sz="2800" b="0" i="0" u="none" strike="noStrike" kern="1200" cap="none" spc="0" normalizeH="0" baseline="0" noProof="0" dirty="0">
                <a:ln>
                  <a:noFill/>
                </a:ln>
                <a:solidFill>
                  <a:prstClr val="white"/>
                </a:solidFill>
                <a:effectLst/>
                <a:uLnTx/>
                <a:uFillTx/>
                <a:latin typeface="Times New Roman"/>
                <a:ea typeface="DejaVu Sans"/>
                <a:cs typeface="+mn-cs"/>
              </a:rPr>
              <a:t>, Ethnologie-Anthropologie, [1993] 2003, p. 366</a:t>
            </a:r>
            <a:endParaRPr kumimoji="0" sz="2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04869161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Un </a:t>
            </a:r>
            <a:r>
              <a:rPr lang="en-CA" dirty="0" err="1" smtClean="0"/>
              <a:t>acte</a:t>
            </a:r>
            <a:r>
              <a:rPr lang="en-CA" dirty="0" smtClean="0"/>
              <a:t> de </a:t>
            </a:r>
            <a:r>
              <a:rPr lang="en-CA" dirty="0" err="1" smtClean="0"/>
              <a:t>création</a:t>
            </a:r>
            <a:endParaRPr lang="en-CA" dirty="0"/>
          </a:p>
        </p:txBody>
      </p:sp>
      <p:sp>
        <p:nvSpPr>
          <p:cNvPr id="4" name="CustomShape 1"/>
          <p:cNvSpPr>
            <a:spLocks noGrp="1"/>
          </p:cNvSpPr>
          <p:nvPr>
            <p:ph idx="1"/>
          </p:nvPr>
        </p:nvSpPr>
        <p:spPr>
          <a:xfrm>
            <a:off x="457200" y="2222287"/>
            <a:ext cx="10916086" cy="426995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0" indent="0">
              <a:lnSpc>
                <a:spcPct val="100000"/>
              </a:lnSpc>
              <a:buNone/>
            </a:pPr>
            <a:r>
              <a:rPr lang="fr-FR" sz="2600" dirty="0" smtClean="0">
                <a:latin typeface="Times New Roman"/>
                <a:ea typeface="DejaVu Sans"/>
              </a:rPr>
              <a:t>L’identité </a:t>
            </a:r>
            <a:r>
              <a:rPr lang="fr-FR" sz="2600" dirty="0">
                <a:latin typeface="Times New Roman"/>
                <a:ea typeface="DejaVu Sans"/>
              </a:rPr>
              <a:t>du groupe comme une communauté concrète en construction. Un acte créateur.</a:t>
            </a:r>
            <a:endParaRPr dirty="0"/>
          </a:p>
          <a:p>
            <a:pPr marL="0" indent="0">
              <a:lnSpc>
                <a:spcPct val="100000"/>
              </a:lnSpc>
              <a:buNone/>
            </a:pPr>
            <a:r>
              <a:rPr lang="fr-FR" sz="2600" dirty="0">
                <a:latin typeface="Times New Roman"/>
                <a:ea typeface="DejaVu Sans"/>
              </a:rPr>
              <a:t>Elle peut être plurielle dépendamment de la position dans le groupe et du groupe avec d’autres groupes (plus large ou plus petit</a:t>
            </a:r>
            <a:r>
              <a:rPr lang="fr-FR" sz="2600" dirty="0" smtClean="0">
                <a:latin typeface="Times New Roman"/>
                <a:ea typeface="DejaVu Sans"/>
              </a:rPr>
              <a:t>).</a:t>
            </a:r>
          </a:p>
          <a:p>
            <a:pPr marL="0" indent="2149475" algn="r">
              <a:buNone/>
            </a:pPr>
            <a:r>
              <a:rPr lang="fr-FR" b="1" dirty="0" err="1">
                <a:latin typeface="Times New Roman"/>
                <a:ea typeface="DejaVu Sans"/>
              </a:rPr>
              <a:t>Schwimmer</a:t>
            </a:r>
            <a:r>
              <a:rPr lang="fr-FR" b="1" dirty="0">
                <a:latin typeface="Times New Roman"/>
                <a:ea typeface="DejaVu Sans"/>
              </a:rPr>
              <a:t>, D., « Avant-propos »: v-xv, in B. Cherubini (</a:t>
            </a:r>
            <a:r>
              <a:rPr lang="fr-FR" b="1" dirty="0" err="1">
                <a:latin typeface="Times New Roman"/>
                <a:ea typeface="DejaVu Sans"/>
              </a:rPr>
              <a:t>dir</a:t>
            </a:r>
            <a:r>
              <a:rPr lang="fr-FR" b="1" dirty="0">
                <a:latin typeface="Times New Roman"/>
                <a:ea typeface="DejaVu Sans"/>
              </a:rPr>
              <a:t>.), </a:t>
            </a:r>
            <a:r>
              <a:rPr lang="fr-FR" b="1" i="1" dirty="0">
                <a:latin typeface="Times New Roman"/>
                <a:ea typeface="DejaVu Sans"/>
              </a:rPr>
              <a:t>Localisme, fêtes et identités: Une traversée ethno-festive de la </a:t>
            </a:r>
            <a:r>
              <a:rPr lang="fr-FR" b="1" i="1" dirty="0" err="1">
                <a:latin typeface="Times New Roman"/>
                <a:ea typeface="DejaVu Sans"/>
              </a:rPr>
              <a:t>mauricie</a:t>
            </a:r>
            <a:r>
              <a:rPr lang="fr-FR" b="1" i="1" dirty="0">
                <a:latin typeface="Times New Roman"/>
                <a:ea typeface="DejaVu Sans"/>
              </a:rPr>
              <a:t> (Québec). </a:t>
            </a:r>
            <a:r>
              <a:rPr lang="fr-FR" b="1" dirty="0">
                <a:latin typeface="Times New Roman"/>
                <a:ea typeface="DejaVu Sans"/>
              </a:rPr>
              <a:t>Paris, L’harmattan.</a:t>
            </a:r>
            <a:endParaRPr lang="fr-FR" dirty="0"/>
          </a:p>
          <a:p>
            <a:pPr marL="0" indent="0">
              <a:lnSpc>
                <a:spcPct val="100000"/>
              </a:lnSpc>
              <a:buNone/>
            </a:pPr>
            <a:endParaRPr dirty="0"/>
          </a:p>
          <a:p>
            <a:pPr>
              <a:lnSpc>
                <a:spcPct val="100000"/>
              </a:lnSpc>
            </a:pPr>
            <a:endParaRPr dirty="0"/>
          </a:p>
          <a:p>
            <a:pPr marL="0" indent="0">
              <a:lnSpc>
                <a:spcPct val="100000"/>
              </a:lnSpc>
              <a:buNone/>
            </a:pPr>
            <a:r>
              <a:rPr lang="fr-FR" sz="2600" dirty="0" smtClean="0">
                <a:latin typeface="Times New Roman"/>
                <a:ea typeface="DejaVu Sans"/>
              </a:rPr>
              <a:t>L’identité </a:t>
            </a:r>
            <a:r>
              <a:rPr lang="fr-FR" sz="2600" dirty="0">
                <a:latin typeface="Times New Roman"/>
                <a:ea typeface="DejaVu Sans"/>
              </a:rPr>
              <a:t>comme un acte de création également. L’identité individuelle prend sens du fait de l’insertion dans différents réseaux sociaux, la culture. </a:t>
            </a:r>
            <a:endParaRPr lang="fr-FR" sz="2600" dirty="0" smtClean="0">
              <a:latin typeface="Times New Roman"/>
              <a:ea typeface="DejaVu Sans"/>
            </a:endParaRPr>
          </a:p>
          <a:p>
            <a:pPr marL="0" indent="0">
              <a:lnSpc>
                <a:spcPct val="100000"/>
              </a:lnSpc>
              <a:buNone/>
            </a:pPr>
            <a:endParaRPr lang="fr-FR" sz="2600" dirty="0">
              <a:latin typeface="Times New Roman"/>
            </a:endParaRPr>
          </a:p>
          <a:p>
            <a:pPr marL="0" indent="0" algn="r">
              <a:buNone/>
            </a:pPr>
            <a:r>
              <a:rPr lang="en-US" b="1" dirty="0" err="1">
                <a:latin typeface="Times New Roman"/>
                <a:ea typeface="DejaVu Sans"/>
              </a:rPr>
              <a:t>Hannerz</a:t>
            </a:r>
            <a:r>
              <a:rPr lang="en-US" b="1" dirty="0">
                <a:latin typeface="Times New Roman"/>
                <a:ea typeface="DejaVu Sans"/>
              </a:rPr>
              <a:t>, U., 1992, </a:t>
            </a:r>
            <a:r>
              <a:rPr lang="en-US" b="1" i="1" dirty="0">
                <a:latin typeface="Times New Roman"/>
                <a:ea typeface="DejaVu Sans"/>
              </a:rPr>
              <a:t>Cultural complexity: studies in the social </a:t>
            </a:r>
            <a:r>
              <a:rPr lang="en-US" b="1" i="1" dirty="0" err="1">
                <a:latin typeface="Times New Roman"/>
                <a:ea typeface="DejaVu Sans"/>
              </a:rPr>
              <a:t>organisation</a:t>
            </a:r>
            <a:r>
              <a:rPr lang="en-US" b="1" i="1" dirty="0">
                <a:latin typeface="Times New Roman"/>
                <a:ea typeface="DejaVu Sans"/>
              </a:rPr>
              <a:t> of meaning</a:t>
            </a:r>
            <a:r>
              <a:rPr lang="en-US" b="1" dirty="0">
                <a:latin typeface="Times New Roman"/>
                <a:ea typeface="DejaVu Sans"/>
              </a:rPr>
              <a:t>, NY, CUP</a:t>
            </a:r>
            <a:r>
              <a:rPr lang="en-US" b="1" dirty="0" smtClean="0">
                <a:latin typeface="Times New Roman"/>
                <a:ea typeface="DejaVu Sans"/>
              </a:rPr>
              <a:t>.</a:t>
            </a:r>
            <a:endParaRPr dirty="0"/>
          </a:p>
        </p:txBody>
      </p:sp>
    </p:spTree>
    <p:extLst>
      <p:ext uri="{BB962C8B-B14F-4D97-AF65-F5344CB8AC3E}">
        <p14:creationId xmlns:p14="http://schemas.microsoft.com/office/powerpoint/2010/main" val="945812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ustomShape 1"/>
          <p:cNvSpPr/>
          <p:nvPr/>
        </p:nvSpPr>
        <p:spPr>
          <a:xfrm>
            <a:off x="1981201" y="274680"/>
            <a:ext cx="8228160" cy="1141560"/>
          </a:xfrm>
          <a:prstGeom prst="rect">
            <a:avLst/>
          </a:prstGeom>
          <a:noFill/>
          <a:ln>
            <a:noFill/>
          </a:ln>
        </p:spPr>
        <p:style>
          <a:lnRef idx="0">
            <a:scrgbClr r="0" g="0" b="0"/>
          </a:lnRef>
          <a:fillRef idx="0">
            <a:scrgbClr r="0" g="0" b="0"/>
          </a:fillRef>
          <a:effectRef idx="0">
            <a:scrgbClr r="0" g="0" b="0"/>
          </a:effectRef>
          <a:fontRef idx="minor"/>
        </p:style>
      </p:sp>
      <p:sp>
        <p:nvSpPr>
          <p:cNvPr id="107" name="CustomShape 2"/>
          <p:cNvSpPr/>
          <p:nvPr/>
        </p:nvSpPr>
        <p:spPr>
          <a:xfrm>
            <a:off x="242888" y="845460"/>
            <a:ext cx="11303693" cy="54639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smtClean="0">
                <a:ln>
                  <a:noFill/>
                </a:ln>
                <a:solidFill>
                  <a:prstClr val="white"/>
                </a:solidFill>
                <a:effectLst/>
                <a:uLnTx/>
                <a:uFillTx/>
                <a:latin typeface="Times New Roman"/>
                <a:ea typeface="DejaVu Sans"/>
                <a:cs typeface="+mn-cs"/>
              </a:rPr>
              <a:t>Il </a:t>
            </a:r>
            <a:r>
              <a:rPr kumimoji="0" lang="fr-FR" sz="2800" b="0" i="0" u="none" strike="noStrike" kern="1200" cap="none" spc="0" normalizeH="0" baseline="0" noProof="0" dirty="0">
                <a:ln>
                  <a:noFill/>
                </a:ln>
                <a:solidFill>
                  <a:prstClr val="white"/>
                </a:solidFill>
                <a:effectLst/>
                <a:uLnTx/>
                <a:uFillTx/>
                <a:latin typeface="Times New Roman"/>
                <a:ea typeface="DejaVu Sans"/>
                <a:cs typeface="+mn-cs"/>
              </a:rPr>
              <a:t>y a la culture (hégémonique) et l’identité (la culture locale). Les identités marquées semblent plus facile à maintenir que les autres (couleur de la peau, liens du sang, tatouages, etc</a:t>
            </a:r>
            <a:r>
              <a:rPr kumimoji="0" lang="fr-FR" sz="2800" b="0" i="0" u="none" strike="noStrike" kern="1200" cap="none" spc="0" normalizeH="0" baseline="0" noProof="0" dirty="0" smtClean="0">
                <a:ln>
                  <a:noFill/>
                </a:ln>
                <a:solidFill>
                  <a:prstClr val="white"/>
                </a:solidFill>
                <a:effectLst/>
                <a:uLnTx/>
                <a:uFillTx/>
                <a:latin typeface="Times New Roman"/>
                <a:ea typeface="DejaVu Sans"/>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2800" b="0" i="0" u="none" strike="noStrike" kern="1200" cap="none" spc="0" normalizeH="0" baseline="0" noProof="0" dirty="0">
              <a:ln>
                <a:noFill/>
              </a:ln>
              <a:solidFill>
                <a:prstClr val="white"/>
              </a:solidFill>
              <a:effectLst/>
              <a:uLnTx/>
              <a:uFillTx/>
              <a:latin typeface="Times New Roman"/>
              <a:ea typeface="+mn-ea"/>
              <a:cs typeface="+mn-cs"/>
            </a:endParaRPr>
          </a:p>
          <a:p>
            <a:pPr marL="0" marR="0" lvl="0" indent="2514600"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Times New Roman"/>
                <a:ea typeface="DejaVu Sans"/>
                <a:cs typeface="+mn-cs"/>
              </a:rPr>
              <a:t>Friedman, J., 1994, </a:t>
            </a:r>
            <a:r>
              <a:rPr kumimoji="0" lang="en-US" sz="2800" b="1" i="1" u="none" strike="noStrike" kern="1200" cap="none" spc="0" normalizeH="0" baseline="0" noProof="0" dirty="0">
                <a:ln>
                  <a:noFill/>
                </a:ln>
                <a:solidFill>
                  <a:prstClr val="white"/>
                </a:solidFill>
                <a:effectLst/>
                <a:uLnTx/>
                <a:uFillTx/>
                <a:latin typeface="Times New Roman"/>
                <a:ea typeface="DejaVu Sans"/>
                <a:cs typeface="+mn-cs"/>
              </a:rPr>
              <a:t>Cultural identity and global process</a:t>
            </a:r>
            <a:r>
              <a:rPr kumimoji="0" lang="en-US" sz="2800" b="1" i="0" u="none" strike="noStrike" kern="1200" cap="none" spc="0" normalizeH="0" baseline="0" noProof="0" dirty="0">
                <a:ln>
                  <a:noFill/>
                </a:ln>
                <a:solidFill>
                  <a:prstClr val="white"/>
                </a:solidFill>
                <a:effectLst/>
                <a:uLnTx/>
                <a:uFillTx/>
                <a:latin typeface="Times New Roman"/>
                <a:ea typeface="DejaVu Sans"/>
                <a:cs typeface="+mn-cs"/>
              </a:rPr>
              <a:t>, </a:t>
            </a:r>
            <a:r>
              <a:rPr kumimoji="0" lang="en-US" sz="2800" b="1" i="0" u="none" strike="noStrike" kern="1200" cap="none" spc="0" normalizeH="0" baseline="0" noProof="0" dirty="0" err="1">
                <a:ln>
                  <a:noFill/>
                </a:ln>
                <a:solidFill>
                  <a:prstClr val="white"/>
                </a:solidFill>
                <a:effectLst/>
                <a:uLnTx/>
                <a:uFillTx/>
                <a:latin typeface="Times New Roman"/>
                <a:ea typeface="DejaVu Sans"/>
                <a:cs typeface="+mn-cs"/>
              </a:rPr>
              <a:t>Londres</a:t>
            </a:r>
            <a:r>
              <a:rPr kumimoji="0" lang="en-US" sz="2800" b="1" i="0" u="none" strike="noStrike" kern="1200" cap="none" spc="0" normalizeH="0" baseline="0" noProof="0" dirty="0">
                <a:ln>
                  <a:noFill/>
                </a:ln>
                <a:solidFill>
                  <a:prstClr val="white"/>
                </a:solidFill>
                <a:effectLst/>
                <a:uLnTx/>
                <a:uFillTx/>
                <a:latin typeface="Times New Roman"/>
                <a:ea typeface="DejaVu Sans"/>
                <a:cs typeface="+mn-cs"/>
              </a:rPr>
              <a:t>, Sage</a:t>
            </a:r>
            <a:endParaRPr kumimoji="0" lang="en-US" sz="2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sz="2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sz="2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smtClean="0">
                <a:ln>
                  <a:noFill/>
                </a:ln>
                <a:solidFill>
                  <a:prstClr val="white"/>
                </a:solidFill>
                <a:effectLst/>
                <a:uLnTx/>
                <a:uFillTx/>
                <a:latin typeface="Times New Roman"/>
                <a:ea typeface="DejaVu Sans"/>
                <a:cs typeface="+mn-cs"/>
              </a:rPr>
              <a:t>Les </a:t>
            </a:r>
            <a:r>
              <a:rPr kumimoji="0" lang="fr-FR" sz="2800" b="0" i="0" u="none" strike="noStrike" kern="1200" cap="none" spc="0" normalizeH="0" baseline="0" noProof="0" dirty="0">
                <a:ln>
                  <a:noFill/>
                </a:ln>
                <a:solidFill>
                  <a:prstClr val="white"/>
                </a:solidFill>
                <a:effectLst/>
                <a:uLnTx/>
                <a:uFillTx/>
                <a:latin typeface="Times New Roman"/>
                <a:ea typeface="DejaVu Sans"/>
                <a:cs typeface="+mn-cs"/>
              </a:rPr>
              <a:t>identités marquées paraissent stables car elles sont définies comme internes à la personne et donc plus stable</a:t>
            </a:r>
            <a:r>
              <a:rPr kumimoji="0" lang="fr-FR" sz="2800" b="0" i="0" u="none" strike="noStrike" kern="1200" cap="none" spc="0" normalizeH="0" baseline="0" noProof="0" dirty="0" smtClean="0">
                <a:ln>
                  <a:noFill/>
                </a:ln>
                <a:solidFill>
                  <a:prstClr val="white"/>
                </a:solidFill>
                <a:effectLst/>
                <a:uLnTx/>
                <a:uFillTx/>
                <a:latin typeface="Times New Roman"/>
                <a:ea typeface="DejaVu Sans"/>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2800" b="0" i="0" u="none" strike="noStrike" kern="1200" cap="none" spc="0" normalizeH="0" baseline="0" noProof="0" dirty="0" smtClean="0">
              <a:ln>
                <a:noFill/>
              </a:ln>
              <a:solidFill>
                <a:prstClr val="white"/>
              </a:solidFill>
              <a:effectLst/>
              <a:uLnTx/>
              <a:uFillTx/>
              <a:latin typeface="Times New Roman"/>
              <a:ea typeface="DejaVu Sans"/>
              <a:cs typeface="+mn-cs"/>
            </a:endParaRPr>
          </a:p>
          <a:p>
            <a:pPr marL="0" marR="0" lvl="0" indent="1965325"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Times New Roman"/>
                <a:ea typeface="DejaVu Sans"/>
                <a:cs typeface="+mn-cs"/>
              </a:rPr>
              <a:t>Herzfeld, 1997, Cultural intimacy: Social poetics in the Nation-State, </a:t>
            </a:r>
            <a:r>
              <a:rPr kumimoji="0" lang="en-US" sz="2800" b="1" i="0" u="none" strike="noStrike" kern="1200" cap="none" spc="0" normalizeH="0" baseline="0" noProof="0" dirty="0" err="1">
                <a:ln>
                  <a:noFill/>
                </a:ln>
                <a:solidFill>
                  <a:prstClr val="white"/>
                </a:solidFill>
                <a:effectLst/>
                <a:uLnTx/>
                <a:uFillTx/>
                <a:latin typeface="Times New Roman"/>
                <a:ea typeface="DejaVu Sans"/>
                <a:cs typeface="+mn-cs"/>
              </a:rPr>
              <a:t>Londres</a:t>
            </a:r>
            <a:r>
              <a:rPr kumimoji="0" lang="en-US" sz="2800" b="1" i="0" u="none" strike="noStrike" kern="1200" cap="none" spc="0" normalizeH="0" baseline="0" noProof="0" dirty="0">
                <a:ln>
                  <a:noFill/>
                </a:ln>
                <a:solidFill>
                  <a:prstClr val="white"/>
                </a:solidFill>
                <a:effectLst/>
                <a:uLnTx/>
                <a:uFillTx/>
                <a:latin typeface="Times New Roman"/>
                <a:ea typeface="DejaVu Sans"/>
                <a:cs typeface="+mn-cs"/>
              </a:rPr>
              <a:t> et NY, Routledge</a:t>
            </a:r>
            <a:endParaRPr kumimoji="0" lang="en-US" sz="2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79794045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nSpc>
                <a:spcPct val="100000"/>
              </a:lnSpc>
            </a:pPr>
            <a:r>
              <a:rPr lang="fr-FR" sz="3200" dirty="0">
                <a:solidFill>
                  <a:schemeClr val="tx1"/>
                </a:solidFill>
                <a:latin typeface="Times New Roman" panose="02020603050405020304" pitchFamily="18" charset="0"/>
                <a:ea typeface="DejaVu Sans"/>
                <a:cs typeface="Times New Roman" panose="02020603050405020304" pitchFamily="18" charset="0"/>
              </a:rPr>
              <a:t>L’altérité</a:t>
            </a:r>
            <a:r>
              <a:rPr lang="fr-FR" sz="3200" dirty="0">
                <a:solidFill>
                  <a:schemeClr val="tx1"/>
                </a:solidFill>
                <a:latin typeface="Times New Roman" panose="02020603050405020304" pitchFamily="18" charset="0"/>
                <a:cs typeface="Times New Roman" panose="02020603050405020304" pitchFamily="18" charset="0"/>
              </a:rPr>
              <a:t/>
            </a:r>
            <a:br>
              <a:rPr lang="fr-FR" sz="3200" dirty="0">
                <a:solidFill>
                  <a:schemeClr val="tx1"/>
                </a:solidFill>
                <a:latin typeface="Times New Roman" panose="02020603050405020304" pitchFamily="18" charset="0"/>
                <a:cs typeface="Times New Roman" panose="02020603050405020304" pitchFamily="18" charset="0"/>
              </a:rPr>
            </a:br>
            <a:r>
              <a:rPr lang="fr-FR" sz="3200" dirty="0">
                <a:solidFill>
                  <a:schemeClr val="tx1"/>
                </a:solidFill>
                <a:latin typeface="Times New Roman" panose="02020603050405020304" pitchFamily="18" charset="0"/>
                <a:ea typeface="DejaVu Sans"/>
                <a:cs typeface="Times New Roman" panose="02020603050405020304" pitchFamily="18" charset="0"/>
              </a:rPr>
              <a:t>Historique (le primitif) et Géographique (Hors Europe)</a:t>
            </a:r>
            <a:endParaRPr lang="fr-FR" sz="3200" dirty="0">
              <a:solidFill>
                <a:schemeClr val="tx1"/>
              </a:solidFill>
              <a:latin typeface="Times New Roman" panose="02020603050405020304" pitchFamily="18" charset="0"/>
              <a:cs typeface="Times New Roman" panose="02020603050405020304" pitchFamily="18" charset="0"/>
            </a:endParaRPr>
          </a:p>
        </p:txBody>
      </p:sp>
      <p:sp>
        <p:nvSpPr>
          <p:cNvPr id="4" name="CustomShape 2"/>
          <p:cNvSpPr>
            <a:spLocks noGrp="1"/>
          </p:cNvSpPr>
          <p:nvPr>
            <p:ph idx="1"/>
          </p:nvPr>
        </p:nvSpPr>
        <p:spPr>
          <a:xfrm>
            <a:off x="253682" y="2130743"/>
            <a:ext cx="11496357" cy="444658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a:lnSpc>
                <a:spcPct val="120000"/>
              </a:lnSpc>
            </a:pPr>
            <a:r>
              <a:rPr lang="fr-FR" sz="2400" b="1" dirty="0">
                <a:latin typeface="Times New Roman"/>
                <a:ea typeface="DejaVu Sans"/>
              </a:rPr>
              <a:t>« Sauvage » </a:t>
            </a:r>
            <a:r>
              <a:rPr lang="fr-FR" sz="2400" dirty="0">
                <a:latin typeface="Times New Roman"/>
                <a:ea typeface="DejaVu Sans"/>
              </a:rPr>
              <a:t>: « celui qui vit dans les bois » (du bas latin </a:t>
            </a:r>
            <a:r>
              <a:rPr lang="fr-FR" sz="2400" i="1" dirty="0" err="1">
                <a:latin typeface="Times New Roman"/>
                <a:ea typeface="DejaVu Sans"/>
              </a:rPr>
              <a:t>salvaticus</a:t>
            </a:r>
            <a:r>
              <a:rPr lang="fr-FR" sz="2400" i="1" dirty="0">
                <a:latin typeface="Times New Roman"/>
                <a:ea typeface="DejaVu Sans"/>
              </a:rPr>
              <a:t> </a:t>
            </a:r>
            <a:r>
              <a:rPr lang="fr-FR" sz="2400" dirty="0">
                <a:latin typeface="Times New Roman"/>
                <a:ea typeface="DejaVu Sans"/>
              </a:rPr>
              <a:t>= de la forêt), celui qui n’est pas civilisé » </a:t>
            </a:r>
            <a:r>
              <a:rPr lang="fr-FR" sz="2400" dirty="0" smtClean="0">
                <a:latin typeface="Times New Roman"/>
                <a:ea typeface="DejaVu Sans"/>
              </a:rPr>
              <a:t>[…]</a:t>
            </a:r>
          </a:p>
          <a:p>
            <a:pPr>
              <a:lnSpc>
                <a:spcPct val="120000"/>
              </a:lnSpc>
            </a:pPr>
            <a:endParaRPr sz="2400" dirty="0"/>
          </a:p>
          <a:p>
            <a:pPr>
              <a:lnSpc>
                <a:spcPct val="120000"/>
              </a:lnSpc>
            </a:pPr>
            <a:r>
              <a:rPr lang="fr-FR" sz="2400" b="1" dirty="0">
                <a:latin typeface="Times New Roman"/>
                <a:ea typeface="DejaVu Sans"/>
              </a:rPr>
              <a:t>« Barbare » </a:t>
            </a:r>
            <a:r>
              <a:rPr lang="fr-FR" sz="2400" dirty="0">
                <a:latin typeface="Times New Roman"/>
                <a:ea typeface="DejaVu Sans"/>
              </a:rPr>
              <a:t>: a commencé par désigner les étrangers, les non-Grecs, pour les grecs de l’Antiquité, puis les étrangers à la civilisation </a:t>
            </a:r>
            <a:r>
              <a:rPr lang="fr-FR" sz="2400" dirty="0" smtClean="0">
                <a:latin typeface="Times New Roman"/>
                <a:ea typeface="DejaVu Sans"/>
              </a:rPr>
              <a:t>gréco-romaine</a:t>
            </a:r>
          </a:p>
          <a:p>
            <a:pPr>
              <a:lnSpc>
                <a:spcPct val="120000"/>
              </a:lnSpc>
            </a:pPr>
            <a:endParaRPr sz="2400" dirty="0"/>
          </a:p>
          <a:p>
            <a:pPr>
              <a:lnSpc>
                <a:spcPct val="120000"/>
              </a:lnSpc>
            </a:pPr>
            <a:r>
              <a:rPr lang="fr-FR" sz="2400" dirty="0">
                <a:latin typeface="Times New Roman"/>
                <a:ea typeface="DejaVu Sans"/>
              </a:rPr>
              <a:t> </a:t>
            </a:r>
            <a:r>
              <a:rPr lang="fr-FR" sz="2400" b="1" dirty="0">
                <a:latin typeface="Times New Roman"/>
                <a:ea typeface="DejaVu Sans"/>
              </a:rPr>
              <a:t>« Peuples primitifs » </a:t>
            </a:r>
            <a:r>
              <a:rPr lang="fr-FR" sz="2400" dirty="0">
                <a:latin typeface="Times New Roman"/>
                <a:ea typeface="DejaVu Sans"/>
              </a:rPr>
              <a:t>: […] sous-entend un état proche de l’origine, sans qu’il y ait ni transformation, ni évolution. […] </a:t>
            </a:r>
            <a:r>
              <a:rPr lang="fr-FR" sz="2400" dirty="0" err="1">
                <a:latin typeface="Times New Roman"/>
                <a:ea typeface="DejaVu Sans"/>
              </a:rPr>
              <a:t>sousentendrai</a:t>
            </a:r>
            <a:r>
              <a:rPr lang="fr-FR" sz="2400" dirty="0">
                <a:latin typeface="Times New Roman"/>
                <a:ea typeface="DejaVu Sans"/>
              </a:rPr>
              <a:t> que ces peuples restent à l’état totalement primitif, qu’ils n’évoluent pas, alors que la plupart des peuples connaissent des degrés d’évolution (qui peuvent certes, être différents.) »</a:t>
            </a:r>
            <a:endParaRPr sz="2400" dirty="0"/>
          </a:p>
        </p:txBody>
      </p:sp>
    </p:spTree>
    <p:extLst>
      <p:ext uri="{BB962C8B-B14F-4D97-AF65-F5344CB8AC3E}">
        <p14:creationId xmlns:p14="http://schemas.microsoft.com/office/powerpoint/2010/main" val="717847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1981201" y="274680"/>
            <a:ext cx="8228160" cy="1141560"/>
          </a:xfrm>
          <a:prstGeom prst="rect">
            <a:avLst/>
          </a:prstGeom>
          <a:noFill/>
          <a:ln>
            <a:noFill/>
          </a:ln>
        </p:spPr>
        <p:style>
          <a:lnRef idx="0">
            <a:scrgbClr r="0" g="0" b="0"/>
          </a:lnRef>
          <a:fillRef idx="0">
            <a:scrgbClr r="0" g="0" b="0"/>
          </a:fillRef>
          <a:effectRef idx="0">
            <a:scrgbClr r="0" g="0" b="0"/>
          </a:effectRef>
          <a:fontRef idx="minor"/>
        </p:style>
      </p:sp>
      <p:sp>
        <p:nvSpPr>
          <p:cNvPr id="81" name="CustomShape 2"/>
          <p:cNvSpPr/>
          <p:nvPr/>
        </p:nvSpPr>
        <p:spPr>
          <a:xfrm>
            <a:off x="982980" y="457200"/>
            <a:ext cx="9226381" cy="566748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0" marR="0" lvl="0" indent="0" algn="l" defTabSz="457200" rtl="0" eaLnBrk="1" fontAlgn="auto" latinLnBrk="0" hangingPunct="1">
              <a:lnSpc>
                <a:spcPct val="110000"/>
              </a:lnSpc>
              <a:spcBef>
                <a:spcPts val="0"/>
              </a:spcBef>
              <a:spcAft>
                <a:spcPts val="0"/>
              </a:spcAft>
              <a:buClrTx/>
              <a:buSzTx/>
              <a:buFontTx/>
              <a:buNone/>
              <a:tabLst/>
              <a:defRPr/>
            </a:pPr>
            <a:r>
              <a:rPr kumimoji="0" lang="fr-FR" sz="2800" b="1" i="0" u="none" strike="noStrike" kern="1200" cap="none" spc="0" normalizeH="0" baseline="0" noProof="0" dirty="0">
                <a:ln>
                  <a:noFill/>
                </a:ln>
                <a:solidFill>
                  <a:prstClr val="white"/>
                </a:solidFill>
                <a:effectLst/>
                <a:uLnTx/>
                <a:uFillTx/>
                <a:latin typeface="Times New Roman" panose="02020603050405020304" pitchFamily="18" charset="0"/>
                <a:ea typeface="DejaVu Sans"/>
                <a:cs typeface="Times New Roman" panose="02020603050405020304" pitchFamily="18" charset="0"/>
              </a:rPr>
              <a:t>« Peuples traditionnels </a:t>
            </a:r>
            <a:r>
              <a:rPr kumimoji="0" lang="fr-FR" sz="2800" b="1" i="0" u="none" strike="noStrike" kern="1200" cap="none" spc="0" normalizeH="0" baseline="0" noProof="0" dirty="0" smtClean="0">
                <a:ln>
                  <a:noFill/>
                </a:ln>
                <a:solidFill>
                  <a:prstClr val="white"/>
                </a:solidFill>
                <a:effectLst/>
                <a:uLnTx/>
                <a:uFillTx/>
                <a:latin typeface="Times New Roman" panose="02020603050405020304" pitchFamily="18" charset="0"/>
                <a:ea typeface="DejaVu Sans"/>
                <a:cs typeface="Times New Roman" panose="02020603050405020304" pitchFamily="18" charset="0"/>
              </a:rPr>
              <a:t>»</a:t>
            </a:r>
          </a:p>
          <a:p>
            <a:pPr marL="0" marR="0" lvl="0" indent="0" algn="l" defTabSz="457200" rtl="0" eaLnBrk="1" fontAlgn="auto" latinLnBrk="0" hangingPunct="1">
              <a:lnSpc>
                <a:spcPct val="11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10000"/>
              </a:lnSpc>
              <a:spcBef>
                <a:spcPts val="0"/>
              </a:spcBef>
              <a:spcAft>
                <a:spcPts val="0"/>
              </a:spcAft>
              <a:buClrTx/>
              <a:buSzTx/>
              <a:buFontTx/>
              <a:buNone/>
              <a:tabLst/>
              <a:defRPr/>
            </a:pPr>
            <a:r>
              <a:rPr kumimoji="0" lang="fr-FR" sz="2800" b="1" i="0" u="none" strike="noStrike" kern="1200" cap="none" spc="0" normalizeH="0" baseline="0" noProof="0" dirty="0">
                <a:ln>
                  <a:noFill/>
                </a:ln>
                <a:solidFill>
                  <a:prstClr val="white"/>
                </a:solidFill>
                <a:effectLst/>
                <a:uLnTx/>
                <a:uFillTx/>
                <a:latin typeface="Times New Roman" panose="02020603050405020304" pitchFamily="18" charset="0"/>
                <a:ea typeface="DejaVu Sans"/>
                <a:cs typeface="Times New Roman" panose="02020603050405020304" pitchFamily="18" charset="0"/>
              </a:rPr>
              <a:t>« Autochtone »: </a:t>
            </a:r>
            <a:r>
              <a:rPr kumimoji="0" lang="fr-FR" sz="2800" b="0" i="0" u="none" strike="noStrike" kern="1200" cap="none" spc="0" normalizeH="0" baseline="0" noProof="0" dirty="0">
                <a:ln>
                  <a:noFill/>
                </a:ln>
                <a:solidFill>
                  <a:prstClr val="white"/>
                </a:solidFill>
                <a:effectLst/>
                <a:uLnTx/>
                <a:uFillTx/>
                <a:latin typeface="Times New Roman" panose="02020603050405020304" pitchFamily="18" charset="0"/>
                <a:ea typeface="DejaVu Sans"/>
                <a:cs typeface="Times New Roman" panose="02020603050405020304" pitchFamily="18" charset="0"/>
              </a:rPr>
              <a:t>« [peuples qui] font preuve d’une continuité historique avec les sociétés précoloniales; entretiennent des liens étroits avec leurs territoires et les ressources naturelles qui les entourent; […] constituent des groupes non dominants au sein de la société. » (ONU, 2007</a:t>
            </a:r>
            <a:r>
              <a:rPr kumimoji="0" lang="fr-FR" sz="2800" b="0" i="0" u="none" strike="noStrike" kern="1200" cap="none" spc="0" normalizeH="0" baseline="0" noProof="0" dirty="0" smtClean="0">
                <a:ln>
                  <a:noFill/>
                </a:ln>
                <a:solidFill>
                  <a:prstClr val="white"/>
                </a:solidFill>
                <a:effectLst/>
                <a:uLnTx/>
                <a:uFillTx/>
                <a:latin typeface="Times New Roman" panose="02020603050405020304" pitchFamily="18" charset="0"/>
                <a:ea typeface="DejaVu Sans"/>
                <a:cs typeface="Times New Roman" panose="02020603050405020304" pitchFamily="18" charset="0"/>
              </a:rPr>
              <a:t>)</a:t>
            </a:r>
          </a:p>
          <a:p>
            <a:pPr marL="0" marR="0" lvl="0" indent="0" algn="l" defTabSz="457200" rtl="0" eaLnBrk="1" fontAlgn="auto" latinLnBrk="0" hangingPunct="1">
              <a:lnSpc>
                <a:spcPct val="11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10000"/>
              </a:lnSpc>
              <a:spcBef>
                <a:spcPts val="0"/>
              </a:spcBef>
              <a:spcAft>
                <a:spcPts val="0"/>
              </a:spcAft>
              <a:buClrTx/>
              <a:buSzTx/>
              <a:buFontTx/>
              <a:buNone/>
              <a:tabLst/>
              <a:defRPr/>
            </a:pPr>
            <a:r>
              <a:rPr kumimoji="0" lang="fr-FR" sz="2800" b="1" i="0" u="none" strike="noStrike" kern="1200" cap="none" spc="0" normalizeH="0" baseline="0" noProof="0" dirty="0">
                <a:ln>
                  <a:noFill/>
                </a:ln>
                <a:solidFill>
                  <a:prstClr val="white"/>
                </a:solidFill>
                <a:effectLst/>
                <a:uLnTx/>
                <a:uFillTx/>
                <a:latin typeface="Times New Roman" panose="02020603050405020304" pitchFamily="18" charset="0"/>
                <a:ea typeface="DejaVu Sans"/>
                <a:cs typeface="Times New Roman" panose="02020603050405020304" pitchFamily="18" charset="0"/>
              </a:rPr>
              <a:t>« Peuples premiers »: </a:t>
            </a:r>
            <a:r>
              <a:rPr kumimoji="0" lang="fr-FR" sz="2800" b="0" i="0" u="none" strike="noStrike" kern="1200" cap="none" spc="0" normalizeH="0" baseline="0" noProof="0" dirty="0">
                <a:ln>
                  <a:noFill/>
                </a:ln>
                <a:solidFill>
                  <a:prstClr val="white"/>
                </a:solidFill>
                <a:effectLst/>
                <a:uLnTx/>
                <a:uFillTx/>
                <a:latin typeface="Times New Roman" panose="02020603050405020304" pitchFamily="18" charset="0"/>
                <a:ea typeface="DejaVu Sans"/>
                <a:cs typeface="Times New Roman" panose="02020603050405020304" pitchFamily="18" charset="0"/>
              </a:rPr>
              <a:t>exprime la présence ancienne et originelle du peuple sur la terre où il vit. »</a:t>
            </a:r>
            <a:endParaRPr kumimoji="0"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10000"/>
              </a:lnSpc>
              <a:spcBef>
                <a:spcPts val="0"/>
              </a:spcBef>
              <a:spcAft>
                <a:spcPts val="0"/>
              </a:spcAft>
              <a:buClrTx/>
              <a:buSzTx/>
              <a:buFontTx/>
              <a:buNone/>
              <a:tabLst/>
              <a:defRPr/>
            </a:pPr>
            <a:r>
              <a:rPr kumimoji="0" lang="fr-FR" sz="2800" b="0" i="0" u="none" strike="noStrike" kern="1200" cap="none" spc="0" normalizeH="0" baseline="0" noProof="0" dirty="0">
                <a:ln>
                  <a:noFill/>
                </a:ln>
                <a:solidFill>
                  <a:prstClr val="white"/>
                </a:solidFill>
                <a:effectLst/>
                <a:uLnTx/>
                <a:uFillTx/>
                <a:latin typeface="Times New Roman" panose="02020603050405020304" pitchFamily="18" charset="0"/>
                <a:ea typeface="DejaVu Sans"/>
                <a:cs typeface="Times New Roman" panose="02020603050405020304" pitchFamily="18" charset="0"/>
              </a:rPr>
              <a:t>                                            (</a:t>
            </a:r>
            <a:r>
              <a:rPr kumimoji="0" lang="fr-FR" sz="2800" b="0" i="0" u="none" strike="noStrike" kern="1200" cap="none" spc="0" normalizeH="0" baseline="0" noProof="0" dirty="0" err="1">
                <a:ln>
                  <a:noFill/>
                </a:ln>
                <a:solidFill>
                  <a:prstClr val="white"/>
                </a:solidFill>
                <a:effectLst/>
                <a:uLnTx/>
                <a:uFillTx/>
                <a:latin typeface="Times New Roman" panose="02020603050405020304" pitchFamily="18" charset="0"/>
                <a:ea typeface="DejaVu Sans"/>
                <a:cs typeface="Times New Roman" panose="02020603050405020304" pitchFamily="18" charset="0"/>
              </a:rPr>
              <a:t>Bimbenet</a:t>
            </a:r>
            <a:r>
              <a:rPr kumimoji="0" lang="fr-FR" sz="2800" b="0" i="0" u="none" strike="noStrike" kern="1200" cap="none" spc="0" normalizeH="0" baseline="0" noProof="0" dirty="0">
                <a:ln>
                  <a:noFill/>
                </a:ln>
                <a:solidFill>
                  <a:prstClr val="white"/>
                </a:solidFill>
                <a:effectLst/>
                <a:uLnTx/>
                <a:uFillTx/>
                <a:latin typeface="Times New Roman" panose="02020603050405020304" pitchFamily="18" charset="0"/>
                <a:ea typeface="DejaVu Sans"/>
                <a:cs typeface="Times New Roman" panose="02020603050405020304" pitchFamily="18" charset="0"/>
              </a:rPr>
              <a:t>, 2004, pp. 12-13)</a:t>
            </a:r>
            <a:endParaRPr kumimoji="0"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58154266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oncis">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1737</TotalTime>
  <Words>2096</Words>
  <Application>Microsoft Office PowerPoint</Application>
  <PresentationFormat>Grand écran</PresentationFormat>
  <Paragraphs>123</Paragraphs>
  <Slides>25</Slides>
  <Notes>4</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25</vt:i4>
      </vt:variant>
    </vt:vector>
  </HeadingPairs>
  <TitlesOfParts>
    <vt:vector size="33" baseType="lpstr">
      <vt:lpstr>DejaVu Sans</vt:lpstr>
      <vt:lpstr>Arial</vt:lpstr>
      <vt:lpstr>Calibri</vt:lpstr>
      <vt:lpstr>Century Gothic</vt:lpstr>
      <vt:lpstr>Segoe UI</vt:lpstr>
      <vt:lpstr>Times New Roman</vt:lpstr>
      <vt:lpstr>Wingdings 2</vt:lpstr>
      <vt:lpstr>Concis</vt:lpstr>
      <vt:lpstr>Tourisme et interculturalité  Séance 3 – identité, altérité, ethnicité  Master 1 GATH IREST 2023-2024</vt:lpstr>
      <vt:lpstr>Plan de cours</vt:lpstr>
      <vt:lpstr>L’identité. </vt:lpstr>
      <vt:lpstr>Présentation PowerPoint</vt:lpstr>
      <vt:lpstr>Présentation PowerPoint</vt:lpstr>
      <vt:lpstr>Un acte de création</vt:lpstr>
      <vt:lpstr>Présentation PowerPoint</vt:lpstr>
      <vt:lpstr>L’altérité Historique (le primitif) et Géographique (Hors Europe)</vt:lpstr>
      <vt:lpstr>Présentation PowerPoint</vt:lpstr>
      <vt:lpstr>L’altérité proche </vt:lpstr>
      <vt:lpstr>Ethnie/ethnicité</vt:lpstr>
      <vt:lpstr>Présentation PowerPoint</vt:lpstr>
      <vt:lpstr>Présentation PowerPoint</vt:lpstr>
      <vt:lpstr>Présentation PowerPoint</vt:lpstr>
      <vt:lpstr>Présentation PowerPoint</vt:lpstr>
      <vt:lpstr>Présentation PowerPoint</vt:lpstr>
      <vt:lpstr>Influence de l’interactionnisme de Erwin Goffman  (La mise en scène de la vie quotidienne, T. 1 La Présentation de soi, T. 2 Les Relations en public, Éditions de Minuit, 1973 ; Les Rites d'interaction, Éditions de Minuit, 1967). </vt:lpstr>
      <vt:lpstr>Barth, “Les groupes ethniques et leurs frontières”: 178-179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Tourisme et interculturalité  Séance 3 – identité, altérité, ethnicité  Master 1 GATH IREST 2023-2024</dc:title>
  <dc:creator>anonym</dc:creator>
  <cp:lastModifiedBy>anonym</cp:lastModifiedBy>
  <cp:revision>5</cp:revision>
  <dcterms:created xsi:type="dcterms:W3CDTF">2024-03-19T09:47:48Z</dcterms:created>
  <dcterms:modified xsi:type="dcterms:W3CDTF">2024-03-31T11:53:52Z</dcterms:modified>
</cp:coreProperties>
</file>