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22"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4" autoAdjust="0"/>
    <p:restoredTop sz="78467" autoAdjust="0"/>
  </p:normalViewPr>
  <p:slideViewPr>
    <p:cSldViewPr snapToGrid="0">
      <p:cViewPr varScale="1">
        <p:scale>
          <a:sx n="54" d="100"/>
          <a:sy n="54" d="100"/>
        </p:scale>
        <p:origin x="10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16704-5FE9-4540-B695-22D7CB33C877}" type="datetimeFigureOut">
              <a:rPr lang="en-CA" smtClean="0"/>
              <a:t>2024-04-03</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A993C-4878-4046-8E69-07FDBB41E04B}" type="slidenum">
              <a:rPr lang="en-CA" smtClean="0"/>
              <a:t>‹N°›</a:t>
            </a:fld>
            <a:endParaRPr lang="en-CA"/>
          </a:p>
        </p:txBody>
      </p:sp>
    </p:spTree>
    <p:extLst>
      <p:ext uri="{BB962C8B-B14F-4D97-AF65-F5344CB8AC3E}">
        <p14:creationId xmlns:p14="http://schemas.microsoft.com/office/powerpoint/2010/main" val="183465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ournals.openedition.org/ateliers/9993#ftn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arousse.fr/dictionnaires/francais/accueil/56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Op%C3%A9rateur_radio" TargetMode="External"/><Relationship Id="rId3" Type="http://schemas.openxmlformats.org/officeDocument/2006/relationships/hyperlink" Target="https://fr.wikipedia.org/wiki/Rite" TargetMode="External"/><Relationship Id="rId7" Type="http://schemas.openxmlformats.org/officeDocument/2006/relationships/hyperlink" Target="https://fr.wikipedia.org/wiki/Oc%C3%A9ani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fr.wikipedia.org/wiki/M%C3%A9lan%C3%A9sie" TargetMode="External"/><Relationship Id="rId11" Type="http://schemas.openxmlformats.org/officeDocument/2006/relationships/hyperlink" Target="https://fr.wikipedia.org/wiki/Mill%C3%A9narisme" TargetMode="External"/><Relationship Id="rId5" Type="http://schemas.openxmlformats.org/officeDocument/2006/relationships/hyperlink" Target="https://fr.wikipedia.org/wiki/Colonisation" TargetMode="External"/><Relationship Id="rId10" Type="http://schemas.openxmlformats.org/officeDocument/2006/relationships/hyperlink" Target="https://fr.wikipedia.org/wiki/Technique" TargetMode="External"/><Relationship Id="rId4" Type="http://schemas.openxmlformats.org/officeDocument/2006/relationships/hyperlink" Target="https://fr.wikipedia.org/wiki/Peuple_autochtone" TargetMode="External"/><Relationship Id="rId9" Type="http://schemas.openxmlformats.org/officeDocument/2006/relationships/hyperlink" Target="https://fr.wikipedia.org/wiki/Avion_de_transpor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3917/rdm.040.026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Les </a:t>
            </a:r>
            <a:r>
              <a:rPr lang="fr-FR" i="1" dirty="0" err="1" smtClean="0"/>
              <a:t>Greeters</a:t>
            </a:r>
            <a:r>
              <a:rPr lang="fr-FR" i="1" dirty="0" smtClean="0"/>
              <a:t> Paris</a:t>
            </a:r>
            <a:r>
              <a:rPr lang="fr-FR" dirty="0" smtClean="0"/>
              <a:t> sont des ambassadeurs bénévoles et passionnés qui accueillent avec chaleur des visiteurs du monde entier. Ils proposent des balades gratuites ...</a:t>
            </a:r>
          </a:p>
          <a:p>
            <a:endParaRPr lang="fr-FR" dirty="0" smtClean="0"/>
          </a:p>
          <a:p>
            <a:r>
              <a:rPr lang="fr-FR" b="1" dirty="0" err="1" smtClean="0"/>
              <a:t>Utopia</a:t>
            </a:r>
            <a:r>
              <a:rPr lang="fr-FR" b="1" dirty="0" smtClean="0"/>
              <a:t> 56 est</a:t>
            </a:r>
            <a:r>
              <a:rPr lang="fr-FR" dirty="0" smtClean="0"/>
              <a:t> une </a:t>
            </a:r>
            <a:r>
              <a:rPr lang="fr-FR" b="1" dirty="0" smtClean="0"/>
              <a:t>association</a:t>
            </a:r>
            <a:r>
              <a:rPr lang="fr-FR" dirty="0" smtClean="0"/>
              <a:t> de mobilisation citoyenne qui vient en aide aux personnes exilées et aux personnes à la rue, de manière inconditionnelle et sans distinction de statut juridique, à travers 8 antennes en France.</a:t>
            </a:r>
          </a:p>
          <a:p>
            <a:r>
              <a:rPr lang="fr-FR" dirty="0" smtClean="0"/>
              <a:t>Vous souhaitez héberger ? Un soir, plusieurs soirs ou à plus long terme ? Nous mettons ensemble un cadre pour accueillir et nous vous accompagnons sur différentes possibilités d’hébergement et d’engagement.</a:t>
            </a:r>
          </a:p>
          <a:p>
            <a:endParaRPr lang="fr-FR" dirty="0" smtClean="0"/>
          </a:p>
          <a:p>
            <a:r>
              <a:rPr lang="fr-FR" dirty="0" smtClean="0"/>
              <a:t>Deux hôtels de charme en plein cœur de la </a:t>
            </a:r>
            <a:r>
              <a:rPr lang="fr-FR" dirty="0" err="1" smtClean="0"/>
              <a:t>provence</a:t>
            </a:r>
            <a:r>
              <a:rPr lang="fr-FR" dirty="0" smtClean="0"/>
              <a:t>. Des hôtel de luxe, avec une vision de l’hospitalité du</a:t>
            </a:r>
            <a:r>
              <a:rPr lang="fr-FR" baseline="0" dirty="0" smtClean="0"/>
              <a:t> type label commercialisable.</a:t>
            </a:r>
            <a:endParaRPr lang="fr-FR" dirty="0" smtClean="0"/>
          </a:p>
          <a:p>
            <a:endParaRPr lang="en-CA" dirty="0"/>
          </a:p>
        </p:txBody>
      </p:sp>
      <p:sp>
        <p:nvSpPr>
          <p:cNvPr id="4" name="Espace réservé du numéro de diapositive 3"/>
          <p:cNvSpPr>
            <a:spLocks noGrp="1"/>
          </p:cNvSpPr>
          <p:nvPr>
            <p:ph type="sldNum" sz="quarter" idx="10"/>
          </p:nvPr>
        </p:nvSpPr>
        <p:spPr/>
        <p:txBody>
          <a:bodyPr/>
          <a:lstStyle/>
          <a:p>
            <a:fld id="{AB0A993C-4878-4046-8E69-07FDBB41E04B}" type="slidenum">
              <a:rPr lang="en-CA" smtClean="0"/>
              <a:t>4</a:t>
            </a:fld>
            <a:endParaRPr lang="en-CA"/>
          </a:p>
        </p:txBody>
      </p:sp>
    </p:spTree>
    <p:extLst>
      <p:ext uri="{BB962C8B-B14F-4D97-AF65-F5344CB8AC3E}">
        <p14:creationId xmlns:p14="http://schemas.microsoft.com/office/powerpoint/2010/main" val="243487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Du temps des cheikhs, l’hôte était accueilli, honoré, nourri et hébergé dans la </a:t>
            </a:r>
            <a:r>
              <a:rPr lang="fr-FR" i="1" dirty="0" err="1" smtClean="0"/>
              <a:t>madāfa</a:t>
            </a:r>
            <a:r>
              <a:rPr lang="fr-FR" dirty="0" smtClean="0"/>
              <a:t> durant plusieurs jours [Abu </a:t>
            </a:r>
            <a:r>
              <a:rPr lang="fr-FR" dirty="0" err="1" smtClean="0"/>
              <a:t>Jaber</a:t>
            </a:r>
            <a:endParaRPr lang="fr-FR" dirty="0" smtClean="0"/>
          </a:p>
          <a:p>
            <a:r>
              <a:rPr lang="fr-FR" dirty="0" smtClean="0"/>
              <a:t>Dans le Sud tribal jordanien, les pratiques de sociabilités formelles et informelles, ordinaires et ritualisées se nouent autour de la capacité à offrir l’hospitalité : s’y éprouve le statut des hommes, s’y met en œuvre une gestion du pouvoir qui, de sa pratique la plus informelle (la tasse de café offerte au proche) à ses formes les plus englobantes (les repas offerts par le roi lors de ses visites dans le royaume), traverse l’ensemble de la société jordanienne</a:t>
            </a:r>
            <a:r>
              <a:rPr lang="fr-FR" dirty="0" smtClean="0">
                <a:hlinkClick r:id="rId3"/>
              </a:rPr>
              <a:t>1</a:t>
            </a:r>
            <a:r>
              <a:rPr lang="fr-FR" dirty="0" smtClean="0"/>
              <a:t>. La pratique de l’hospitalité s’inscrit dans ce que Andrew </a:t>
            </a:r>
            <a:r>
              <a:rPr lang="fr-FR" dirty="0" err="1" smtClean="0"/>
              <a:t>Shryock</a:t>
            </a:r>
            <a:r>
              <a:rPr lang="fr-FR" dirty="0" smtClean="0"/>
              <a:t> a qualifié de « politique de maison » parcourant les institutions du royaume : le </a:t>
            </a:r>
            <a:r>
              <a:rPr lang="fr-FR" i="1" dirty="0" err="1" smtClean="0"/>
              <a:t>bayt</a:t>
            </a:r>
            <a:r>
              <a:rPr lang="fr-FR" dirty="0" smtClean="0"/>
              <a:t>, « maison », comme structure de parenté (renvoyant à la famille, au lignage ou à la tribu) doublée d’un espace physique (domestique) au sein duquel s’organisent spatialement les hiérarchies et les relations de pouvoir (</a:t>
            </a:r>
            <a:r>
              <a:rPr lang="fr-FR" dirty="0" err="1" smtClean="0"/>
              <a:t>Shryock</a:t>
            </a:r>
            <a:r>
              <a:rPr lang="fr-FR" dirty="0" smtClean="0"/>
              <a:t>, 2001).</a:t>
            </a:r>
          </a:p>
          <a:p>
            <a:endParaRPr lang="fr-FR" dirty="0" smtClean="0"/>
          </a:p>
          <a:p>
            <a:endParaRPr lang="fr-FR" dirty="0" smtClean="0"/>
          </a:p>
          <a:p>
            <a:r>
              <a:rPr lang="fr-FR" dirty="0" smtClean="0"/>
              <a:t>Dans une période où la sociologie politique du Moyen-Orient est trop souvent associée aux notions de violence, d’autoritarisme et de corruption, le livre de Christine </a:t>
            </a:r>
            <a:r>
              <a:rPr lang="fr-FR" dirty="0" err="1" smtClean="0"/>
              <a:t>Jungen</a:t>
            </a:r>
            <a:r>
              <a:rPr lang="fr-FR" dirty="0" smtClean="0"/>
              <a:t> sur les pratiques du pouvoir en Jordanie développe une perspective originale et bienvenue qui ne réduit pas l’espace politique à la domination et sa contestation.</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 caractère central de l’hospitalité à la fois dans le façonnement de l’espace social et du jeu politique en action</a:t>
            </a:r>
          </a:p>
          <a:p>
            <a:endParaRPr lang="fr-FR" dirty="0" smtClean="0"/>
          </a:p>
          <a:p>
            <a:r>
              <a:rPr lang="fr-FR" dirty="0" smtClean="0"/>
              <a:t>la parenté pratiquée déploiera au contraire le service rendu (la </a:t>
            </a:r>
            <a:r>
              <a:rPr lang="fr-FR" i="1" dirty="0" err="1" smtClean="0"/>
              <a:t>dakhala</a:t>
            </a:r>
            <a:r>
              <a:rPr lang="fr-FR" dirty="0" smtClean="0"/>
              <a:t>) dans une temporalité relationnelle plus profonde, mise en forme dans le registre de l’hospitalité encore</a:t>
            </a:r>
          </a:p>
          <a:p>
            <a:endParaRPr lang="fr-FR" dirty="0" smtClean="0"/>
          </a:p>
          <a:p>
            <a:r>
              <a:rPr lang="fr-FR" dirty="0" smtClean="0"/>
              <a:t>Cela peut être le mieux illustré par la protection inconditionnelle de l’invité, qu’on comprend voué au temps court dans les cas les plus extrêmes : ainsi de l’histoire jordanienne, rapportée par Christine </a:t>
            </a:r>
            <a:r>
              <a:rPr lang="fr-FR" dirty="0" err="1" smtClean="0"/>
              <a:t>Jungen</a:t>
            </a:r>
            <a:r>
              <a:rPr lang="fr-FR" dirty="0" smtClean="0"/>
              <a:t> [2009, p. 117], d’un homme accueillant sans le savoir l’assassin de son fils ; il finit par l’apprendre mais demeure dans l’obligation de respecter les trois jours de protection qu’il doit à son invité</a:t>
            </a:r>
            <a:endParaRPr lang="en-CA" dirty="0" smtClean="0"/>
          </a:p>
          <a:p>
            <a:r>
              <a:rPr lang="fr-FR" dirty="0" smtClean="0"/>
              <a:t> cité par </a:t>
            </a:r>
            <a:r>
              <a:rPr lang="fr-FR" dirty="0" err="1" smtClean="0"/>
              <a:t>Shryock</a:t>
            </a:r>
            <a:r>
              <a:rPr lang="fr-FR" dirty="0" smtClean="0"/>
              <a:t> 2004].</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9EE486-C1E0-4D89-8E33-532FD1D372B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798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err="1" smtClean="0"/>
              <a:t>papouasi</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6C0EF-E3A8-43CA-BF3F-D4E713DFA83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15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620713" y="877888"/>
            <a:ext cx="5600700" cy="3151187"/>
          </a:xfrm>
          <a:prstGeom prst="rect">
            <a:avLst/>
          </a:prstGeom>
          <a:solidFill>
            <a:srgbClr val="FFFFFF"/>
          </a:solidFill>
          <a:ln>
            <a:solidFill>
              <a:srgbClr val="000000"/>
            </a:solidFill>
            <a:miter lim="800000"/>
            <a:headEnd/>
            <a:tailEnd/>
          </a:ln>
        </p:spPr>
      </p:sp>
      <p:sp>
        <p:nvSpPr>
          <p:cNvPr id="31746" name="Rectangle 2"/>
          <p:cNvSpPr txBox="1">
            <a:spLocks noGrp="1" noChangeArrowheads="1"/>
          </p:cNvSpPr>
          <p:nvPr>
            <p:ph type="body" idx="1"/>
          </p:nvPr>
        </p:nvSpPr>
        <p:spPr bwMode="auto">
          <a:xfrm>
            <a:off x="1060450" y="4349750"/>
            <a:ext cx="4725988" cy="3498850"/>
          </a:xfrm>
          <a:prstGeom prst="rect">
            <a:avLst/>
          </a:prstGeom>
          <a:noFill/>
          <a:ln>
            <a:round/>
            <a:headEnd/>
            <a:tailEnd/>
          </a:ln>
        </p:spPr>
        <p:txBody>
          <a:bodyPr wrap="none" anchor="ctr"/>
          <a:lstStyle/>
          <a:p>
            <a:endParaRPr lang="fr-FR"/>
          </a:p>
        </p:txBody>
      </p:sp>
    </p:spTree>
    <p:extLst>
      <p:ext uri="{BB962C8B-B14F-4D97-AF65-F5344CB8AC3E}">
        <p14:creationId xmlns:p14="http://schemas.microsoft.com/office/powerpoint/2010/main" val="148091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620713" y="877888"/>
            <a:ext cx="5599112" cy="3149600"/>
          </a:xfrm>
          <a:prstGeom prst="rect">
            <a:avLst/>
          </a:prstGeom>
          <a:solidFill>
            <a:srgbClr val="FFFFFF"/>
          </a:solidFill>
          <a:ln>
            <a:solidFill>
              <a:srgbClr val="000000"/>
            </a:solidFill>
            <a:miter lim="800000"/>
            <a:headEnd/>
            <a:tailEnd/>
          </a:ln>
        </p:spPr>
      </p:sp>
      <p:sp>
        <p:nvSpPr>
          <p:cNvPr id="37890" name="Rectangle 2"/>
          <p:cNvSpPr txBox="1">
            <a:spLocks noGrp="1" noChangeArrowheads="1"/>
          </p:cNvSpPr>
          <p:nvPr>
            <p:ph type="body" idx="1"/>
          </p:nvPr>
        </p:nvSpPr>
        <p:spPr bwMode="auto">
          <a:xfrm>
            <a:off x="1060450" y="4349750"/>
            <a:ext cx="4724400" cy="3497263"/>
          </a:xfrm>
          <a:prstGeom prst="rect">
            <a:avLst/>
          </a:prstGeom>
          <a:noFill/>
          <a:ln>
            <a:round/>
            <a:headEnd/>
            <a:tailEnd/>
          </a:ln>
        </p:spPr>
        <p:txBody>
          <a:bodyPr wrap="none" anchor="ctr"/>
          <a:lstStyle/>
          <a:p>
            <a:endParaRPr lang="fr-FR"/>
          </a:p>
        </p:txBody>
      </p:sp>
    </p:spTree>
    <p:extLst>
      <p:ext uri="{BB962C8B-B14F-4D97-AF65-F5344CB8AC3E}">
        <p14:creationId xmlns:p14="http://schemas.microsoft.com/office/powerpoint/2010/main" val="196873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499784-29B4-4C5B-A053-B47CFD943C96}" type="slidenum">
              <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25" name="Rectangle 1"/>
          <p:cNvSpPr txBox="1">
            <a:spLocks noGrp="1" noRot="1" noChangeAspect="1" noChangeArrowheads="1"/>
          </p:cNvSpPr>
          <p:nvPr>
            <p:ph type="sldImg"/>
          </p:nvPr>
        </p:nvSpPr>
        <p:spPr bwMode="auto">
          <a:xfrm>
            <a:off x="1588" y="949325"/>
            <a:ext cx="8331200" cy="468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p:cNvSpPr txBox="1">
            <a:spLocks noChangeArrowheads="1"/>
          </p:cNvSpPr>
          <p:nvPr/>
        </p:nvSpPr>
        <p:spPr bwMode="auto">
          <a:xfrm>
            <a:off x="833438" y="5938838"/>
            <a:ext cx="6667500" cy="562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028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35B088-647D-4B97-9E29-1B6DB92DDD6E}" type="slidenum">
              <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3" name="Rectangle 1"/>
          <p:cNvSpPr txBox="1">
            <a:spLocks noGrp="1" noRot="1" noChangeAspect="1" noChangeArrowheads="1"/>
          </p:cNvSpPr>
          <p:nvPr>
            <p:ph type="sldImg"/>
          </p:nvPr>
        </p:nvSpPr>
        <p:spPr bwMode="auto">
          <a:xfrm>
            <a:off x="1588" y="949325"/>
            <a:ext cx="8331200" cy="468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p:cNvSpPr txBox="1">
            <a:spLocks noChangeArrowheads="1"/>
          </p:cNvSpPr>
          <p:nvPr/>
        </p:nvSpPr>
        <p:spPr bwMode="auto">
          <a:xfrm>
            <a:off x="833438" y="5938838"/>
            <a:ext cx="6667500" cy="562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FDE29-1855-454F-850F-CBBE7E61BDBC}" type="slidenum">
              <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97" name="Rectangle 1"/>
          <p:cNvSpPr txBox="1">
            <a:spLocks noGrp="1" noRot="1" noChangeAspect="1" noChangeArrowheads="1"/>
          </p:cNvSpPr>
          <p:nvPr>
            <p:ph type="sldImg"/>
          </p:nvPr>
        </p:nvSpPr>
        <p:spPr bwMode="auto">
          <a:xfrm>
            <a:off x="1588" y="949325"/>
            <a:ext cx="8331200" cy="468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p:cNvSpPr txBox="1">
            <a:spLocks noChangeArrowheads="1"/>
          </p:cNvSpPr>
          <p:nvPr/>
        </p:nvSpPr>
        <p:spPr bwMode="auto">
          <a:xfrm>
            <a:off x="833438" y="5938838"/>
            <a:ext cx="6667500" cy="562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26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BDCD49-D506-4945-8432-37DDA05A31A6}" type="slidenum">
              <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21" name="Rectangle 1"/>
          <p:cNvSpPr txBox="1">
            <a:spLocks noGrp="1" noRot="1" noChangeAspect="1" noChangeArrowheads="1"/>
          </p:cNvSpPr>
          <p:nvPr>
            <p:ph type="sldImg"/>
          </p:nvPr>
        </p:nvSpPr>
        <p:spPr bwMode="auto">
          <a:xfrm>
            <a:off x="1588" y="949325"/>
            <a:ext cx="8331200" cy="468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p:cNvSpPr txBox="1">
            <a:spLocks noChangeArrowheads="1"/>
          </p:cNvSpPr>
          <p:nvPr/>
        </p:nvSpPr>
        <p:spPr bwMode="auto">
          <a:xfrm>
            <a:off x="833438" y="5938838"/>
            <a:ext cx="6667500" cy="562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5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8B527A-963E-4A24-84E4-25032FECF1FC}" type="slidenum">
              <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45" name="Rectangle 1"/>
          <p:cNvSpPr txBox="1">
            <a:spLocks noGrp="1" noRot="1" noChangeAspect="1" noChangeArrowheads="1"/>
          </p:cNvSpPr>
          <p:nvPr>
            <p:ph type="sldImg"/>
          </p:nvPr>
        </p:nvSpPr>
        <p:spPr bwMode="auto">
          <a:xfrm>
            <a:off x="1588" y="949325"/>
            <a:ext cx="8331200" cy="468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ChangeArrowheads="1"/>
          </p:cNvSpPr>
          <p:nvPr/>
        </p:nvSpPr>
        <p:spPr bwMode="auto">
          <a:xfrm>
            <a:off x="833438" y="5938838"/>
            <a:ext cx="6667500" cy="562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44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D959D45-336A-4D28-A90E-9DCAB6CB1BC1}"/>
              </a:ext>
            </a:extLst>
          </p:cNvPr>
          <p:cNvSpPr txBox="1">
            <a:spLocks noGrp="1"/>
          </p:cNvSpPr>
          <p:nvPr>
            <p:ph type="sldNum" sz="quarter" idx="5"/>
          </p:nvPr>
        </p:nvSpPr>
        <p:spPr>
          <a:ln/>
        </p:spPr>
        <p:txBody>
          <a:bodyPr lIns="0" tIns="0" rIns="0" bIns="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14123-7638-43DC-972D-18745652300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e l'image des diapositives 1">
            <a:extLst>
              <a:ext uri="{FF2B5EF4-FFF2-40B4-BE49-F238E27FC236}">
                <a16:creationId xmlns:a16="http://schemas.microsoft.com/office/drawing/2014/main" id="{1D288855-8750-4236-9120-5C2C136372AE}"/>
              </a:ext>
            </a:extLst>
          </p:cNvPr>
          <p:cNvSpPr>
            <a:spLocks noGrp="1" noRot="1" noChangeAspect="1" noResize="1"/>
          </p:cNvSpPr>
          <p:nvPr>
            <p:ph type="sldImg"/>
          </p:nvPr>
        </p:nvSpPr>
        <p:spPr>
          <a:xfrm>
            <a:off x="0" y="949325"/>
            <a:ext cx="8332788" cy="468788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7F360E11-265A-4DCB-A1C0-1480C5048A9B}"/>
              </a:ext>
            </a:extLst>
          </p:cNvPr>
          <p:cNvSpPr txBox="1">
            <a:spLocks noGrp="1"/>
          </p:cNvSpPr>
          <p:nvPr>
            <p:ph type="body" sz="quarter" idx="1"/>
          </p:nvPr>
        </p:nvSpPr>
        <p:spPr>
          <a:xfrm>
            <a:off x="833039" y="5938199"/>
            <a:ext cx="6666840" cy="5625360"/>
          </a:xfrm>
        </p:spPr>
        <p:txBody>
          <a:bodyPr>
            <a:spAutoFit/>
          </a:bodyPr>
          <a:lstStyle/>
          <a:p>
            <a:endParaRPr lang="fr-FR" sz="3280"/>
          </a:p>
        </p:txBody>
      </p:sp>
    </p:spTree>
    <p:extLst>
      <p:ext uri="{BB962C8B-B14F-4D97-AF65-F5344CB8AC3E}">
        <p14:creationId xmlns:p14="http://schemas.microsoft.com/office/powerpoint/2010/main" val="139788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1. Action de recevoir et d'héberger chez soi gracieusement quelqu'un, par charité, libéralité, amitié : Offrir l'hospitalité à quelqu'un. </a:t>
            </a:r>
          </a:p>
          <a:p>
            <a:r>
              <a:rPr lang="fr-FR" dirty="0" smtClean="0"/>
              <a:t>2. Générosité, bienveillance, cordialité dans la manière d'accueillir et de traiter ses hôtes : Un peuple connu pour son hospitalité. Synonyme : </a:t>
            </a:r>
            <a:r>
              <a:rPr lang="fr-FR" dirty="0" smtClean="0">
                <a:hlinkClick r:id="rId3"/>
              </a:rPr>
              <a:t>accueil</a:t>
            </a:r>
            <a:endParaRPr lang="fr-FR" dirty="0" smtClean="0"/>
          </a:p>
          <a:p>
            <a:r>
              <a:rPr lang="fr-FR" dirty="0" smtClean="0"/>
              <a:t>3. Asile accordé à quelqu'un, à un groupe par un pays : Donner l'hospitalité à des réfugiés politiques.</a:t>
            </a:r>
            <a:endParaRPr lang="en-CA" dirty="0"/>
          </a:p>
        </p:txBody>
      </p:sp>
      <p:sp>
        <p:nvSpPr>
          <p:cNvPr id="4" name="Espace réservé du numéro de diapositive 3"/>
          <p:cNvSpPr>
            <a:spLocks noGrp="1"/>
          </p:cNvSpPr>
          <p:nvPr>
            <p:ph type="sldNum" sz="quarter" idx="10"/>
          </p:nvPr>
        </p:nvSpPr>
        <p:spPr/>
        <p:txBody>
          <a:bodyPr/>
          <a:lstStyle/>
          <a:p>
            <a:fld id="{AB0A993C-4878-4046-8E69-07FDBB41E04B}" type="slidenum">
              <a:rPr lang="en-CA" smtClean="0"/>
              <a:t>5</a:t>
            </a:fld>
            <a:endParaRPr lang="en-CA"/>
          </a:p>
        </p:txBody>
      </p:sp>
    </p:spTree>
    <p:extLst>
      <p:ext uri="{BB962C8B-B14F-4D97-AF65-F5344CB8AC3E}">
        <p14:creationId xmlns:p14="http://schemas.microsoft.com/office/powerpoint/2010/main" val="2075724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F11A5C4-E2ED-4BC7-9E4E-F590256A642E}"/>
              </a:ext>
            </a:extLst>
          </p:cNvPr>
          <p:cNvSpPr txBox="1">
            <a:spLocks noGrp="1"/>
          </p:cNvSpPr>
          <p:nvPr>
            <p:ph type="sldNum" sz="quarter" idx="5"/>
          </p:nvPr>
        </p:nvSpPr>
        <p:spPr>
          <a:ln/>
        </p:spPr>
        <p:txBody>
          <a:bodyPr lIns="0" tIns="0" rIns="0" bIns="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D8C413-EBFA-4E01-9238-9D83397C51B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e l'image des diapositives 1">
            <a:extLst>
              <a:ext uri="{FF2B5EF4-FFF2-40B4-BE49-F238E27FC236}">
                <a16:creationId xmlns:a16="http://schemas.microsoft.com/office/drawing/2014/main" id="{4F3690BB-A6B7-49EB-B49F-773A339C9428}"/>
              </a:ext>
            </a:extLst>
          </p:cNvPr>
          <p:cNvSpPr>
            <a:spLocks noGrp="1" noRot="1" noChangeAspect="1" noResize="1"/>
          </p:cNvSpPr>
          <p:nvPr>
            <p:ph type="sldImg"/>
          </p:nvPr>
        </p:nvSpPr>
        <p:spPr>
          <a:xfrm>
            <a:off x="1041400" y="949325"/>
            <a:ext cx="6249988" cy="468788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2BB884F8-E5FE-4EF3-8C01-8CBC4F4FF779}"/>
              </a:ext>
            </a:extLst>
          </p:cNvPr>
          <p:cNvSpPr txBox="1">
            <a:spLocks noGrp="1"/>
          </p:cNvSpPr>
          <p:nvPr>
            <p:ph type="body" sz="quarter" idx="1"/>
          </p:nvPr>
        </p:nvSpPr>
        <p:spPr>
          <a:xfrm>
            <a:off x="833039" y="5938199"/>
            <a:ext cx="6666840" cy="5625360"/>
          </a:xfrm>
        </p:spPr>
        <p:txBody>
          <a:bodyPr>
            <a:spAutoFit/>
          </a:bodyPr>
          <a:lstStyle/>
          <a:p>
            <a:r>
              <a:rPr lang="fr-FR" sz="3600" dirty="0" smtClean="0"/>
              <a:t>À la fin du 20e siècle, le photographe </a:t>
            </a:r>
            <a:r>
              <a:rPr lang="fr-FR" sz="3600" dirty="0" err="1" smtClean="0"/>
              <a:t>Sebastião</a:t>
            </a:r>
            <a:r>
              <a:rPr lang="fr-FR" sz="3600" dirty="0" smtClean="0"/>
              <a:t> </a:t>
            </a:r>
            <a:r>
              <a:rPr lang="fr-FR" sz="3600" dirty="0" err="1" smtClean="0"/>
              <a:t>Salgodo</a:t>
            </a:r>
            <a:r>
              <a:rPr lang="fr-FR" sz="3600" dirty="0" smtClean="0"/>
              <a:t> a fait des images d’un peuple indigène amazonien (voir photo ci-dessous). Ce qui est frappant dans ces photographies, c’est la mise en scène : les personnes sont quasiment nues, en tenus traditionnelles. Or les habits sont une norme propagée dans le monde entier. Aujourd’hui, si on</a:t>
            </a:r>
          </a:p>
          <a:p>
            <a:r>
              <a:rPr lang="fr-FR" sz="3600" dirty="0" smtClean="0"/>
              <a:t>prenait des photos réellement représentatives, les gens de ces peuples seraient habillés avec des short,</a:t>
            </a:r>
          </a:p>
          <a:p>
            <a:r>
              <a:rPr lang="fr-FR" sz="3600" dirty="0" smtClean="0"/>
              <a:t>des chemises, etc. Dans les documentaires, on fait donc des mises en scène ce qui diffuse cette représentation romantique des peuples indigènes. </a:t>
            </a:r>
          </a:p>
          <a:p>
            <a:endParaRPr lang="fr-FR" sz="3280" dirty="0"/>
          </a:p>
        </p:txBody>
      </p:sp>
    </p:spTree>
    <p:extLst>
      <p:ext uri="{BB962C8B-B14F-4D97-AF65-F5344CB8AC3E}">
        <p14:creationId xmlns:p14="http://schemas.microsoft.com/office/powerpoint/2010/main" val="3143365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FA6791F-11B9-4544-B405-FBEF95E08BF9}"/>
              </a:ext>
            </a:extLst>
          </p:cNvPr>
          <p:cNvSpPr txBox="1">
            <a:spLocks noGrp="1"/>
          </p:cNvSpPr>
          <p:nvPr>
            <p:ph type="sldNum" sz="quarter" idx="5"/>
          </p:nvPr>
        </p:nvSpPr>
        <p:spPr>
          <a:ln/>
        </p:spPr>
        <p:txBody>
          <a:bodyPr lIns="0" tIns="0" rIns="0" bIns="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5C68A-6AC5-40D2-A510-3B0EC6C272C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e l'image des diapositives 1">
            <a:extLst>
              <a:ext uri="{FF2B5EF4-FFF2-40B4-BE49-F238E27FC236}">
                <a16:creationId xmlns:a16="http://schemas.microsoft.com/office/drawing/2014/main" id="{F7759C96-20F5-4A8F-A06C-24EB5F5EE314}"/>
              </a:ext>
            </a:extLst>
          </p:cNvPr>
          <p:cNvSpPr>
            <a:spLocks noGrp="1" noRot="1" noChangeAspect="1" noResize="1"/>
          </p:cNvSpPr>
          <p:nvPr>
            <p:ph type="sldImg"/>
          </p:nvPr>
        </p:nvSpPr>
        <p:spPr>
          <a:xfrm>
            <a:off x="0" y="949325"/>
            <a:ext cx="8332788" cy="468788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76C9C80A-C163-4D53-8969-A58FD0CB9C7E}"/>
              </a:ext>
            </a:extLst>
          </p:cNvPr>
          <p:cNvSpPr txBox="1">
            <a:spLocks noGrp="1"/>
          </p:cNvSpPr>
          <p:nvPr>
            <p:ph type="body" sz="quarter" idx="1"/>
          </p:nvPr>
        </p:nvSpPr>
        <p:spPr>
          <a:xfrm>
            <a:off x="833039" y="5938199"/>
            <a:ext cx="6666840" cy="5625360"/>
          </a:xfrm>
        </p:spPr>
        <p:txBody>
          <a:bodyPr>
            <a:spAutoFit/>
          </a:bodyPr>
          <a:lstStyle/>
          <a:p>
            <a:endParaRPr lang="fr-FR" sz="3280"/>
          </a:p>
        </p:txBody>
      </p:sp>
    </p:spTree>
    <p:extLst>
      <p:ext uri="{BB962C8B-B14F-4D97-AF65-F5344CB8AC3E}">
        <p14:creationId xmlns:p14="http://schemas.microsoft.com/office/powerpoint/2010/main" val="239917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err="1" smtClean="0"/>
              <a:t>papouasi</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6C0EF-E3A8-43CA-BF3F-D4E713DFA83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3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err="1" smtClean="0"/>
              <a:t>Papouasie</a:t>
            </a:r>
            <a:r>
              <a:rPr lang="en-CA" baseline="0" dirty="0" smtClean="0"/>
              <a:t> Nouvelle-</a:t>
            </a:r>
            <a:r>
              <a:rPr lang="en-CA" baseline="0" dirty="0" err="1" smtClean="0"/>
              <a:t>Guinée</a:t>
            </a:r>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Pour les enfants arapesh, monde divisé en 2 parties = la « </a:t>
            </a:r>
            <a:r>
              <a:rPr lang="fr-FR" sz="1200" b="1" i="1" kern="1200" dirty="0" smtClean="0">
                <a:solidFill>
                  <a:schemeClr val="tx1"/>
                </a:solidFill>
                <a:effectLst/>
                <a:latin typeface="+mn-lt"/>
                <a:ea typeface="+mn-ea"/>
                <a:cs typeface="+mn-cs"/>
              </a:rPr>
              <a:t>famille</a:t>
            </a:r>
            <a:r>
              <a:rPr lang="fr-FR" sz="1200" kern="1200" dirty="0" smtClean="0">
                <a:solidFill>
                  <a:schemeClr val="tx1"/>
                </a:solidFill>
                <a:effectLst/>
                <a:latin typeface="+mn-lt"/>
                <a:ea typeface="+mn-ea"/>
                <a:cs typeface="+mn-cs"/>
              </a:rPr>
              <a:t> » à qui ils font confiance et qu’ils aiment (membres villages et villages avoisinants) et les « </a:t>
            </a:r>
            <a:r>
              <a:rPr lang="fr-FR" sz="1200" b="1" i="1" kern="1200" dirty="0" smtClean="0">
                <a:solidFill>
                  <a:schemeClr val="tx1"/>
                </a:solidFill>
                <a:effectLst/>
                <a:latin typeface="+mn-lt"/>
                <a:ea typeface="+mn-ea"/>
                <a:cs typeface="+mn-cs"/>
              </a:rPr>
              <a:t>étrangers</a:t>
            </a:r>
            <a:r>
              <a:rPr lang="fr-FR" sz="1200" kern="1200" dirty="0" smtClean="0">
                <a:solidFill>
                  <a:schemeClr val="tx1"/>
                </a:solidFill>
                <a:effectLst/>
                <a:latin typeface="+mn-lt"/>
                <a:ea typeface="+mn-ea"/>
                <a:cs typeface="+mn-cs"/>
              </a:rPr>
              <a:t> » qu’il faut craindre &gt; étrangers et ennemis = « </a:t>
            </a:r>
            <a:r>
              <a:rPr lang="fr-FR" sz="1200" i="1" kern="1200" dirty="0" err="1" smtClean="0">
                <a:solidFill>
                  <a:schemeClr val="tx1"/>
                </a:solidFill>
                <a:effectLst/>
                <a:latin typeface="+mn-lt"/>
                <a:ea typeface="+mn-ea"/>
                <a:cs typeface="+mn-cs"/>
              </a:rPr>
              <a:t>waribim</a:t>
            </a:r>
            <a:r>
              <a:rPr lang="fr-FR" sz="1200" kern="1200" dirty="0" smtClean="0">
                <a:solidFill>
                  <a:schemeClr val="tx1"/>
                </a:solidFill>
                <a:effectLst/>
                <a:latin typeface="+mn-lt"/>
                <a:ea typeface="+mn-ea"/>
                <a:cs typeface="+mn-cs"/>
              </a:rPr>
              <a:t> »= </a:t>
            </a:r>
            <a:r>
              <a:rPr lang="fr-FR" sz="1200" b="1" kern="1200" dirty="0" smtClean="0">
                <a:solidFill>
                  <a:schemeClr val="tx1"/>
                </a:solidFill>
                <a:effectLst/>
                <a:latin typeface="+mn-lt"/>
                <a:ea typeface="+mn-ea"/>
                <a:cs typeface="+mn-cs"/>
              </a:rPr>
              <a:t>les hommes des Plaines</a:t>
            </a:r>
            <a:r>
              <a:rPr lang="fr-FR" sz="1200" kern="1200" dirty="0" smtClean="0">
                <a:solidFill>
                  <a:schemeClr val="tx1"/>
                </a:solidFill>
                <a:effectLst/>
                <a:latin typeface="+mn-lt"/>
                <a:ea typeface="+mn-ea"/>
                <a:cs typeface="+mn-cs"/>
              </a:rPr>
              <a:t> = les « </a:t>
            </a:r>
            <a:r>
              <a:rPr lang="fr-FR" sz="1200" i="1" kern="1200" dirty="0" smtClean="0">
                <a:solidFill>
                  <a:schemeClr val="tx1"/>
                </a:solidFill>
                <a:effectLst/>
                <a:latin typeface="+mn-lt"/>
                <a:ea typeface="+mn-ea"/>
                <a:cs typeface="+mn-cs"/>
              </a:rPr>
              <a:t>hommes des terres fluviales</a:t>
            </a:r>
            <a:r>
              <a:rPr lang="fr-FR" sz="1200" kern="1200" dirty="0" smtClean="0">
                <a:solidFill>
                  <a:schemeClr val="tx1"/>
                </a:solidFill>
                <a:effectLst/>
                <a:latin typeface="+mn-lt"/>
                <a:ea typeface="+mn-ea"/>
                <a:cs typeface="+mn-cs"/>
              </a:rPr>
              <a:t> » &gt; rôle du croque-mitaine &gt; il faut les </a:t>
            </a:r>
            <a:r>
              <a:rPr lang="fr-FR" sz="1200" b="1" kern="1200" dirty="0" smtClean="0">
                <a:solidFill>
                  <a:schemeClr val="tx1"/>
                </a:solidFill>
                <a:effectLst/>
                <a:latin typeface="+mn-lt"/>
                <a:ea typeface="+mn-ea"/>
                <a:cs typeface="+mn-cs"/>
              </a:rPr>
              <a:t>craindre</a:t>
            </a:r>
            <a:r>
              <a:rPr lang="fr-FR" sz="1200" kern="1200" dirty="0" smtClean="0">
                <a:solidFill>
                  <a:schemeClr val="tx1"/>
                </a:solidFill>
                <a:effectLst/>
                <a:latin typeface="+mn-lt"/>
                <a:ea typeface="+mn-ea"/>
                <a:cs typeface="+mn-cs"/>
              </a:rPr>
              <a:t>, haïr, narguer, duper &gt; </a:t>
            </a:r>
            <a:r>
              <a:rPr lang="fr-FR" sz="1200" b="1" kern="1200" dirty="0" smtClean="0">
                <a:solidFill>
                  <a:schemeClr val="tx1"/>
                </a:solidFill>
                <a:effectLst/>
                <a:latin typeface="+mn-lt"/>
                <a:ea typeface="+mn-ea"/>
                <a:cs typeface="+mn-cs"/>
              </a:rPr>
              <a:t>hostilité</a:t>
            </a:r>
            <a:r>
              <a:rPr lang="fr-FR" sz="1200" kern="1200" dirty="0" smtClean="0">
                <a:solidFill>
                  <a:schemeClr val="tx1"/>
                </a:solidFill>
                <a:effectLst/>
                <a:latin typeface="+mn-lt"/>
                <a:ea typeface="+mn-ea"/>
                <a:cs typeface="+mn-cs"/>
              </a:rPr>
              <a:t> qui n’est pas présente à l’intérieur du groupe. </a:t>
            </a:r>
            <a:r>
              <a:rPr lang="fr-FR" dirty="0" smtClean="0"/>
              <a:t/>
            </a:r>
            <a:br>
              <a:rPr lang="fr-FR" dirty="0" smtClean="0"/>
            </a:br>
            <a:endParaRPr lang="fr-FR" dirty="0" smtClean="0"/>
          </a:p>
          <a:p>
            <a:r>
              <a:rPr lang="fr-FR" dirty="0" smtClean="0"/>
              <a:t>Les Arapesh reportent la responsabilité de tous leurs malheurs, accidents et incendies, maladies et morts, sur ceux qui ne partagent pas leur attitude douce et tranquille à l'égard de la vie, c'est- à-dire sur les hommes des Plaines. </a:t>
            </a:r>
            <a:br>
              <a:rPr lang="fr-FR" dirty="0" smtClean="0"/>
            </a:br>
            <a:endParaRPr lang="fr-FR" dirty="0" smtClean="0"/>
          </a:p>
          <a:p>
            <a:r>
              <a:rPr lang="fr-FR" dirty="0" smtClean="0"/>
              <a:t>Les Arapesh des Plaines pratique la sorcellerie, qui leur permet de terroriser leurs voisins de la montagne et de la côte. C'est grâce à la sorcellerie qu'ils peuvent passer par le pays des montagnards, hautains, arrogants, sans craindre personne. Il suffit, croit-on, qu'un sorcier des Plaines soit en possession d'une parcelle infime des déchets d'un individu, d'un morceau de nourriture à moitié mangé, d'un bout d'étoffe usée, mais Mieux encore d'un peu de sécrétion sexuelle pour qu'il puisse rendre malade sa victime et la faire mourir. Si un homme de la montagne se met en colère contre un voisin, lui dérobe un peu de « chose sale » et le remet à un sorcier, celui-ci tient désormais le voisin entièrement à sa merci</a:t>
            </a:r>
          </a:p>
          <a:p>
            <a:endParaRPr lang="fr-FR" dirty="0" smtClean="0"/>
          </a:p>
          <a:p>
            <a:pPr lvl="0"/>
            <a:r>
              <a:rPr lang="fr-FR" sz="1200" b="1" kern="1200" dirty="0" smtClean="0">
                <a:solidFill>
                  <a:schemeClr val="tx1"/>
                </a:solidFill>
                <a:effectLst/>
                <a:latin typeface="+mn-lt"/>
                <a:ea typeface="+mn-ea"/>
                <a:cs typeface="+mn-cs"/>
              </a:rPr>
              <a:t>Danger</a:t>
            </a:r>
            <a:r>
              <a:rPr lang="fr-FR" sz="1200" kern="1200" dirty="0" smtClean="0">
                <a:solidFill>
                  <a:schemeClr val="tx1"/>
                </a:solidFill>
                <a:effectLst/>
                <a:latin typeface="+mn-lt"/>
                <a:ea typeface="+mn-ea"/>
                <a:cs typeface="+mn-cs"/>
              </a:rPr>
              <a:t> des hommes des plaines = ils risquent de faire « </a:t>
            </a:r>
            <a:r>
              <a:rPr lang="fr-FR" sz="1200" i="1" kern="1200" dirty="0" smtClean="0">
                <a:solidFill>
                  <a:schemeClr val="tx1"/>
                </a:solidFill>
                <a:effectLst/>
                <a:latin typeface="+mn-lt"/>
                <a:ea typeface="+mn-ea"/>
                <a:cs typeface="+mn-cs"/>
              </a:rPr>
              <a:t>courir la chose sale</a:t>
            </a:r>
            <a:r>
              <a:rPr lang="fr-FR" sz="1200" kern="1200" dirty="0" smtClean="0">
                <a:solidFill>
                  <a:schemeClr val="tx1"/>
                </a:solidFill>
                <a:effectLst/>
                <a:latin typeface="+mn-lt"/>
                <a:ea typeface="+mn-ea"/>
                <a:cs typeface="+mn-cs"/>
              </a:rPr>
              <a:t> » qui devient chez chacun une </a:t>
            </a:r>
            <a:r>
              <a:rPr lang="fr-FR" sz="1200" b="1" kern="1200" dirty="0" smtClean="0">
                <a:solidFill>
                  <a:schemeClr val="tx1"/>
                </a:solidFill>
                <a:effectLst/>
                <a:latin typeface="+mn-lt"/>
                <a:ea typeface="+mn-ea"/>
                <a:cs typeface="+mn-cs"/>
              </a:rPr>
              <a:t>obsession</a:t>
            </a:r>
            <a:r>
              <a:rPr lang="fr-FR" sz="1200" kern="1200" dirty="0" smtClean="0">
                <a:solidFill>
                  <a:schemeClr val="tx1"/>
                </a:solidFill>
                <a:effectLst/>
                <a:latin typeface="+mn-lt"/>
                <a:ea typeface="+mn-ea"/>
                <a:cs typeface="+mn-cs"/>
              </a:rPr>
              <a:t> = que « </a:t>
            </a:r>
            <a:r>
              <a:rPr lang="fr-FR" sz="1200" i="1" kern="1200" dirty="0" smtClean="0">
                <a:solidFill>
                  <a:schemeClr val="tx1"/>
                </a:solidFill>
                <a:effectLst/>
                <a:latin typeface="+mn-lt"/>
                <a:ea typeface="+mn-ea"/>
                <a:cs typeface="+mn-cs"/>
              </a:rPr>
              <a:t>l’on chique la noix d’arec, que l’on mange, fume, que l’on se livre à une activité sexuelle, on est constamment amené à se dessaisir d’une partie de soi-même, qui peut tomber entre les mains d’étrangers, et une fois en leur possession, provoquer la maladie ou la mort</a:t>
            </a:r>
            <a:r>
              <a:rPr lang="fr-FR" sz="1200" kern="1200" dirty="0" smtClean="0">
                <a:solidFill>
                  <a:schemeClr val="tx1"/>
                </a:solidFill>
                <a:effectLst/>
                <a:latin typeface="+mn-lt"/>
                <a:ea typeface="+mn-ea"/>
                <a:cs typeface="+mn-cs"/>
              </a:rPr>
              <a:t> ». </a:t>
            </a:r>
            <a:r>
              <a:rPr lang="fr-FR" sz="1200" b="1" kern="1200" dirty="0" smtClean="0">
                <a:solidFill>
                  <a:schemeClr val="tx1"/>
                </a:solidFill>
                <a:effectLst/>
                <a:latin typeface="+mn-lt"/>
                <a:ea typeface="+mn-ea"/>
                <a:cs typeface="+mn-cs"/>
              </a:rPr>
              <a:t>Crainte de la maladie et de la mort</a:t>
            </a:r>
            <a:r>
              <a:rPr lang="fr-FR" sz="1200" kern="1200" dirty="0" smtClean="0">
                <a:solidFill>
                  <a:schemeClr val="tx1"/>
                </a:solidFill>
                <a:effectLst/>
                <a:latin typeface="+mn-lt"/>
                <a:ea typeface="+mn-ea"/>
                <a:cs typeface="+mn-cs"/>
              </a:rPr>
              <a:t> se concrétise dans cette attitude à l’égard de la </a:t>
            </a:r>
            <a:r>
              <a:rPr lang="fr-FR" sz="1200" i="1" kern="1200" dirty="0" smtClean="0">
                <a:solidFill>
                  <a:schemeClr val="tx1"/>
                </a:solidFill>
                <a:effectLst/>
                <a:latin typeface="+mn-lt"/>
                <a:ea typeface="+mn-ea"/>
                <a:cs typeface="+mn-cs"/>
              </a:rPr>
              <a:t>chose sale.</a:t>
            </a:r>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Les enfants déposent donc les restes de leur repas dans un panier (garçons) ou un filet (filles) et les cachent pour qu’ils échappent à toute tentative de vol des étrangers.</a:t>
            </a:r>
          </a:p>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6C0EF-E3A8-43CA-BF3F-D4E713DFA83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99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Les rites mélanésiens qui ont été inspirés il y a soixante-dix ans par les </a:t>
            </a:r>
            <a:r>
              <a:rPr lang="fr-FR" b="1" dirty="0" err="1" smtClean="0"/>
              <a:t>avions-cargos</a:t>
            </a:r>
            <a:r>
              <a:rPr lang="fr-FR" b="1" dirty="0" smtClean="0"/>
              <a:t> américains sont un cas typique d'émergence d'une nouvelle 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culte du cargo</a:t>
            </a:r>
            <a:r>
              <a:rPr lang="fr-FR" dirty="0" smtClean="0"/>
              <a:t> est un ensemble de </a:t>
            </a:r>
            <a:r>
              <a:rPr lang="fr-FR" dirty="0" smtClean="0">
                <a:hlinkClick r:id="rId3" tooltip="Rite"/>
              </a:rPr>
              <a:t>rites</a:t>
            </a:r>
            <a:r>
              <a:rPr lang="fr-FR" dirty="0" smtClean="0"/>
              <a:t> qui apparaissent à la fin du XIX</a:t>
            </a:r>
            <a:r>
              <a:rPr lang="fr-FR" baseline="30000" dirty="0" smtClean="0">
                <a:effectLst/>
              </a:rPr>
              <a:t>e</a:t>
            </a:r>
            <a:r>
              <a:rPr lang="fr-FR" dirty="0" smtClean="0"/>
              <a:t> siècle et dans la première moitié du XX</a:t>
            </a:r>
            <a:r>
              <a:rPr lang="fr-FR" baseline="30000" dirty="0" smtClean="0">
                <a:effectLst/>
              </a:rPr>
              <a:t>e</a:t>
            </a:r>
            <a:r>
              <a:rPr lang="fr-FR" dirty="0" smtClean="0"/>
              <a:t> siècle chez les </a:t>
            </a:r>
            <a:r>
              <a:rPr lang="fr-FR" dirty="0" smtClean="0">
                <a:hlinkClick r:id="rId4" tooltip="Peuple autochtone"/>
              </a:rPr>
              <a:t>aborigènes</a:t>
            </a:r>
            <a:r>
              <a:rPr lang="fr-FR" dirty="0" smtClean="0"/>
              <a:t>, en réaction à la </a:t>
            </a:r>
            <a:r>
              <a:rPr lang="fr-FR" dirty="0" smtClean="0">
                <a:hlinkClick r:id="rId5" tooltip="Colonisation"/>
              </a:rPr>
              <a:t>colonisation</a:t>
            </a:r>
            <a:r>
              <a:rPr lang="fr-FR" dirty="0" smtClean="0"/>
              <a:t> de la </a:t>
            </a:r>
            <a:r>
              <a:rPr lang="fr-FR" dirty="0" smtClean="0">
                <a:hlinkClick r:id="rId6" tooltip="Mélanésie"/>
              </a:rPr>
              <a:t>Mélanésie</a:t>
            </a:r>
            <a:r>
              <a:rPr lang="fr-FR" dirty="0" smtClean="0"/>
              <a:t> (</a:t>
            </a:r>
            <a:r>
              <a:rPr lang="fr-FR" dirty="0" smtClean="0">
                <a:hlinkClick r:id="rId7" tooltip="Océanie"/>
              </a:rPr>
              <a:t>Océanie</a:t>
            </a:r>
            <a:r>
              <a:rPr lang="fr-FR" dirty="0" smtClean="0"/>
              <a:t>). Il consiste à imiter les </a:t>
            </a:r>
            <a:r>
              <a:rPr lang="fr-FR" dirty="0" smtClean="0">
                <a:hlinkClick r:id="rId8" tooltip="Opérateur radio"/>
              </a:rPr>
              <a:t>opérateurs radios</a:t>
            </a:r>
            <a:r>
              <a:rPr lang="fr-FR" dirty="0" smtClean="0"/>
              <a:t> américains et japonais commandant du ravitaillement (distribués par </a:t>
            </a:r>
            <a:r>
              <a:rPr lang="fr-FR" dirty="0" smtClean="0">
                <a:hlinkClick r:id="rId9" tooltip="Avion de transport"/>
              </a:rPr>
              <a:t>avion-cargo</a:t>
            </a:r>
            <a:r>
              <a:rPr lang="fr-FR" dirty="0" smtClean="0"/>
              <a:t>) et plus généralement la </a:t>
            </a:r>
            <a:r>
              <a:rPr lang="fr-FR" dirty="0" smtClean="0">
                <a:hlinkClick r:id="rId10" tooltip="Technique"/>
              </a:rPr>
              <a:t>technique</a:t>
            </a:r>
            <a:r>
              <a:rPr lang="fr-FR" dirty="0" smtClean="0"/>
              <a:t> et la culture occidentales (moyens de transports, défilés militaire, habillement, etc.) en espérant déboucher sur les mêmes effets, selon ce qu'on a qualifié de croyances « </a:t>
            </a:r>
            <a:r>
              <a:rPr lang="fr-FR" dirty="0" smtClean="0">
                <a:hlinkClick r:id="rId11" tooltip="Millénarisme"/>
              </a:rPr>
              <a:t>millénaristes</a:t>
            </a:r>
            <a:r>
              <a:rPr lang="fr-FR" dirty="0" smtClean="0"/>
              <a:t> »</a:t>
            </a:r>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smtClean="0"/>
          </a:p>
          <a:p>
            <a:r>
              <a:rPr lang="fr-FR" dirty="0" smtClean="0"/>
              <a:t>En 1942, la guerre du Pacifique fait rage. Les Américains débarquent sur les îles mélanésiennes perdues au milieu de l’océan et s’y installent. Sidérés, les indigènes – dont la plupart n’ont jamais rencontré d’hommes blancs -les voient agir comme de formidables magiciens : il leur suffit de prononcer quelques mots devant une boîte en fer et de faire briller des lumières le long d’un terrain plat, pour qu’arrive un avion plein d’incroyables richesses. Nourriture, véhicules, armes, vêtements… ils obtiennent tout sans rien fabriquer et sans rien donner en échange ! Un pur don du ciel. Quelle est leur recette pour recevoir autant ?</a:t>
            </a:r>
          </a:p>
          <a:p>
            <a:endParaRPr lang="fr-FR" dirty="0" smtClean="0"/>
          </a:p>
          <a:p>
            <a:r>
              <a:rPr lang="fr-FR" dirty="0" smtClean="0"/>
              <a:t> Depuis près de soixante-dix ans, les Mélanésiens la connaissent. Elle leur a été révélée par un mystérieux personnage, mi-homme </a:t>
            </a:r>
            <a:r>
              <a:rPr lang="fr-FR" dirty="0" err="1" smtClean="0"/>
              <a:t>mi-dieu</a:t>
            </a:r>
            <a:r>
              <a:rPr lang="fr-FR" dirty="0" smtClean="0"/>
              <a:t>, dont nul ne sait précisément qui il était, indigène ou occidental, européen ou américain, ni même quand il est « apparu » aux autochtones. Un personnage baptisé John </a:t>
            </a:r>
            <a:r>
              <a:rPr lang="fr-FR" dirty="0" err="1" smtClean="0"/>
              <a:t>Frum</a:t>
            </a:r>
            <a:r>
              <a:rPr lang="fr-FR" dirty="0" smtClean="0"/>
              <a:t> ou John </a:t>
            </a:r>
            <a:r>
              <a:rPr lang="fr-FR" dirty="0" err="1" smtClean="0"/>
              <a:t>Brum</a:t>
            </a:r>
            <a:r>
              <a:rPr lang="fr-FR" dirty="0" smtClean="0"/>
              <a:t>, qui leur promet, s’ils restent fidèles à leurs coutumes et refusent le modèle proposé par les colons, de revenir parmi eux chargé de richesses.</a:t>
            </a:r>
          </a:p>
          <a:p>
            <a:r>
              <a:rPr lang="fr-FR" dirty="0" smtClean="0"/>
              <a:t> une </a:t>
            </a:r>
            <a:r>
              <a:rPr lang="fr-FR" dirty="0" err="1" smtClean="0"/>
              <a:t>synchrétisation</a:t>
            </a:r>
            <a:r>
              <a:rPr lang="fr-FR" dirty="0" smtClean="0"/>
              <a:t> de la religion? </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6C0EF-E3A8-43CA-BF3F-D4E713DFA83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4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AB0A993C-4878-4046-8E69-07FDBB41E04B}" type="slidenum">
              <a:rPr lang="en-CA" smtClean="0"/>
              <a:t>8</a:t>
            </a:fld>
            <a:endParaRPr lang="en-CA"/>
          </a:p>
        </p:txBody>
      </p:sp>
    </p:spTree>
    <p:extLst>
      <p:ext uri="{BB962C8B-B14F-4D97-AF65-F5344CB8AC3E}">
        <p14:creationId xmlns:p14="http://schemas.microsoft.com/office/powerpoint/2010/main" val="116525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6C0EF-E3A8-43CA-BF3F-D4E713DFA83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2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Rectangle 1"/>
          <p:cNvSpPr txBox="1">
            <a:spLocks noGrp="1" noRot="1" noChangeAspect="1" noChangeArrowheads="1"/>
          </p:cNvSpPr>
          <p:nvPr>
            <p:ph type="sldImg"/>
          </p:nvPr>
        </p:nvSpPr>
        <p:spPr bwMode="auto">
          <a:xfrm>
            <a:off x="-14219238" y="-11796713"/>
            <a:ext cx="16600488" cy="124523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1060450" y="4349750"/>
            <a:ext cx="4689475" cy="3462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smtClean="0"/>
              <a:t>« En revanche, il peut y avoir compétition lorsque l’on rend une hospitalité donnée : la réciprocité de l’hospitalité peut rétablir l’égalité. Comme la logique du don et contre-don, le contrat de paix repose sur l’attente d’une hospitalité rendue qui met l’invité dans une position de débiteur à long terme. Comme l’écrit Mauss à propos de la </a:t>
            </a:r>
            <a:r>
              <a:rPr lang="fr-FR" i="1" dirty="0" smtClean="0"/>
              <a:t>kula </a:t>
            </a:r>
            <a:r>
              <a:rPr lang="fr-FR" dirty="0" smtClean="0"/>
              <a:t>trobriandaise : </a:t>
            </a:r>
          </a:p>
          <a:p>
            <a:r>
              <a:rPr lang="fr-FR" dirty="0" smtClean="0"/>
              <a:t>« La règle est de partir sans rien avoir à échanger, même sans rien avoir à donner, fût-ce en échange d’une nourriture, qu’on refuse même de demander. On affecte de ne faire que recevoir. C’est quand la tribu visiteuse hospitalisera, l’an d’après, la flotte de la tribu visitée, que les cadeaux seront rendus avec usure » [Mauss, 1991, p. 177] </a:t>
            </a:r>
          </a:p>
          <a:p>
            <a:r>
              <a:rPr lang="fr-FR" dirty="0" smtClean="0"/>
              <a:t>Cette réciprocité est impossible pendant l’hospitalité même, puisque celle-ci suppose une relation unidirectionnelle d’invitant à invité. S’il faut préciser que don et contre-don s’espacent dans le temps, les différenciant par là d’un simple échange ou troc, il est inutile de le faire pour l’hospitalité, puisqu’entre une hospitalité donnée et une hospitalité </a:t>
            </a:r>
            <a:r>
              <a:rPr lang="fr-FR" dirty="0" err="1" smtClean="0"/>
              <a:t>contre-donnée</a:t>
            </a:r>
            <a:r>
              <a:rPr lang="fr-FR" dirty="0" smtClean="0"/>
              <a:t>, il y a </a:t>
            </a:r>
            <a:r>
              <a:rPr lang="fr-FR" i="1" dirty="0" smtClean="0"/>
              <a:t>nécessairement </a:t>
            </a:r>
            <a:r>
              <a:rPr lang="fr-FR" dirty="0" smtClean="0"/>
              <a:t>éloignement spatial (déplacement chez celui qui était l’invité) et temporel.»</a:t>
            </a:r>
          </a:p>
          <a:p>
            <a:endParaRPr lang="fr-FR" dirty="0" smtClean="0"/>
          </a:p>
          <a:p>
            <a:r>
              <a:rPr lang="fr-FR" dirty="0" err="1" smtClean="0"/>
              <a:t>Boudou</a:t>
            </a:r>
            <a:r>
              <a:rPr lang="fr-FR" dirty="0" smtClean="0"/>
              <a:t>, B. (2012). Éléments pour une anthropologie politique de l'hospitalité. </a:t>
            </a:r>
            <a:r>
              <a:rPr lang="fr-FR" i="1" dirty="0" smtClean="0"/>
              <a:t>Revue du MAUSS</a:t>
            </a:r>
            <a:r>
              <a:rPr lang="fr-FR" dirty="0" smtClean="0"/>
              <a:t>, 40, 267-284. </a:t>
            </a:r>
            <a:r>
              <a:rPr lang="fr-FR" dirty="0" smtClean="0">
                <a:effectLst/>
                <a:hlinkClick r:id="rId3"/>
              </a:rPr>
              <a:t>https://doi.org/10.3917/rdm.040.0267</a:t>
            </a:r>
            <a:r>
              <a:rPr lang="fr-FR" dirty="0" smtClean="0"/>
              <a:t> </a:t>
            </a:r>
          </a:p>
          <a:p>
            <a:endParaRPr lang="fr-FR" dirty="0" smtClean="0"/>
          </a:p>
          <a:p>
            <a:r>
              <a:rPr lang="fr-FR" dirty="0" smtClean="0"/>
              <a:t> permutabilité de la relation invitant-invité</a:t>
            </a:r>
          </a:p>
          <a:p>
            <a:endParaRPr lang="fr-FR" dirty="0"/>
          </a:p>
        </p:txBody>
      </p:sp>
    </p:spTree>
    <p:extLst>
      <p:ext uri="{BB962C8B-B14F-4D97-AF65-F5344CB8AC3E}">
        <p14:creationId xmlns:p14="http://schemas.microsoft.com/office/powerpoint/2010/main" val="36032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Rectangle 1"/>
          <p:cNvSpPr txBox="1">
            <a:spLocks noGrp="1" noRot="1" noChangeAspect="1" noChangeArrowheads="1"/>
          </p:cNvSpPr>
          <p:nvPr>
            <p:ph type="sldImg"/>
          </p:nvPr>
        </p:nvSpPr>
        <p:spPr bwMode="auto">
          <a:xfrm>
            <a:off x="1319213" y="877888"/>
            <a:ext cx="4205287" cy="31527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1060450" y="4349750"/>
            <a:ext cx="4705350" cy="3478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260531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Rectangle 1"/>
          <p:cNvSpPr txBox="1">
            <a:spLocks noGrp="1" noRot="1" noChangeAspect="1" noChangeArrowheads="1"/>
          </p:cNvSpPr>
          <p:nvPr>
            <p:ph type="sldImg"/>
          </p:nvPr>
        </p:nvSpPr>
        <p:spPr bwMode="auto">
          <a:xfrm>
            <a:off x="1325563" y="877888"/>
            <a:ext cx="4157662" cy="3117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1060450" y="4349750"/>
            <a:ext cx="4692650" cy="3465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171840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046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smtClean="0"/>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211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smtClean="0"/>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18983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smtClean="0"/>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smtClean="0"/>
              <a:t>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889881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7685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05741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smtClean="0"/>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14965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smtClean="0"/>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071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13940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4/3/2024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3285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4/3/2024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1969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7603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smtClean="0"/>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0556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smtClean="0"/>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4/3/2024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70495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4/3/2024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9330170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dreams-travel.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travel.sina.com.cn/" TargetMode="External"/><Relationship Id="rId4" Type="http://schemas.openxmlformats.org/officeDocument/2006/relationships/hyperlink" Target="http://xxgk.yn.gov.cn/"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3200" y="1449147"/>
            <a:ext cx="11846560" cy="2971051"/>
          </a:xfrm>
        </p:spPr>
        <p:txBody>
          <a:bodyPr/>
          <a:lstStyle/>
          <a:p>
            <a:pPr algn="ctr"/>
            <a:r>
              <a:rPr lang="fr-FR" sz="4400" dirty="0"/>
              <a:t>Tourisme et </a:t>
            </a:r>
            <a:r>
              <a:rPr lang="fr-FR" sz="4400" dirty="0" smtClean="0"/>
              <a:t>interculturalité</a:t>
            </a:r>
            <a:br>
              <a:rPr lang="fr-FR" sz="4400" dirty="0" smtClean="0"/>
            </a:br>
            <a:r>
              <a:rPr lang="fr-FR" sz="4400" dirty="0" smtClean="0"/>
              <a:t/>
            </a:r>
            <a:br>
              <a:rPr lang="fr-FR" sz="4400" dirty="0" smtClean="0"/>
            </a:br>
            <a:r>
              <a:rPr lang="fr-FR" sz="4400" dirty="0" smtClean="0"/>
              <a:t>Séance 4 – L’hospitalité et les imaginaires</a:t>
            </a:r>
            <a:br>
              <a:rPr lang="fr-FR" sz="4400" dirty="0" smtClean="0"/>
            </a:br>
            <a:r>
              <a:rPr lang="fr-FR" sz="4400" dirty="0" smtClean="0"/>
              <a:t/>
            </a:r>
            <a:br>
              <a:rPr lang="fr-FR" sz="4400" dirty="0" smtClean="0"/>
            </a:br>
            <a:r>
              <a:rPr lang="fr-FR" sz="3600" dirty="0" smtClean="0"/>
              <a:t>Master </a:t>
            </a:r>
            <a:r>
              <a:rPr lang="fr-FR" sz="3600" dirty="0"/>
              <a:t>1 </a:t>
            </a:r>
            <a:r>
              <a:rPr lang="fr-FR" sz="3600" dirty="0" smtClean="0"/>
              <a:t>GATH</a:t>
            </a:r>
            <a:r>
              <a:rPr lang="fr-FR" sz="3600" dirty="0"/>
              <a:t/>
            </a:r>
            <a:br>
              <a:rPr lang="fr-FR" sz="3600" dirty="0"/>
            </a:br>
            <a:r>
              <a:rPr lang="fr-FR" sz="3600" dirty="0"/>
              <a:t>IREST </a:t>
            </a:r>
            <a:r>
              <a:rPr lang="fr-FR" sz="3600" dirty="0" smtClean="0"/>
              <a:t>2023-2024</a:t>
            </a:r>
            <a:endParaRPr lang="en-CA" sz="3600" dirty="0"/>
          </a:p>
        </p:txBody>
      </p:sp>
      <p:sp>
        <p:nvSpPr>
          <p:cNvPr id="3" name="Sous-titre 2"/>
          <p:cNvSpPr>
            <a:spLocks noGrp="1"/>
          </p:cNvSpPr>
          <p:nvPr>
            <p:ph type="subTitle" idx="1"/>
          </p:nvPr>
        </p:nvSpPr>
        <p:spPr/>
        <p:txBody>
          <a:bodyPr>
            <a:noAutofit/>
          </a:bodyPr>
          <a:lstStyle/>
          <a:p>
            <a:pPr algn="ctr"/>
            <a:r>
              <a:rPr lang="en-CA" sz="2800" dirty="0" smtClean="0"/>
              <a:t>Pascale-Marie Milan</a:t>
            </a:r>
            <a:endParaRPr lang="en-CA" sz="2800" dirty="0"/>
          </a:p>
        </p:txBody>
      </p:sp>
    </p:spTree>
    <p:extLst>
      <p:ext uri="{BB962C8B-B14F-4D97-AF65-F5344CB8AC3E}">
        <p14:creationId xmlns:p14="http://schemas.microsoft.com/office/powerpoint/2010/main" val="64727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5752" y="437800"/>
            <a:ext cx="8534400" cy="758952"/>
          </a:xfrm>
        </p:spPr>
        <p:txBody>
          <a:bodyPr>
            <a:normAutofit fontScale="90000"/>
          </a:bodyPr>
          <a:lstStyle/>
          <a:p>
            <a:r>
              <a:rPr lang="fr-FR" dirty="0"/>
              <a:t>2. Le rituel d’hospitalité comme manière de gérer le conflit potentiel</a:t>
            </a:r>
          </a:p>
        </p:txBody>
      </p:sp>
      <p:sp>
        <p:nvSpPr>
          <p:cNvPr id="3" name="Espace réservé du contenu 2"/>
          <p:cNvSpPr>
            <a:spLocks noGrp="1"/>
          </p:cNvSpPr>
          <p:nvPr>
            <p:ph sz="quarter" idx="1"/>
          </p:nvPr>
        </p:nvSpPr>
        <p:spPr>
          <a:xfrm>
            <a:off x="2217420" y="2222287"/>
            <a:ext cx="9155866" cy="3636511"/>
          </a:xfrm>
        </p:spPr>
        <p:txBody>
          <a:bodyPr/>
          <a:lstStyle/>
          <a:p>
            <a:pPr marL="0" indent="0">
              <a:buNone/>
            </a:pPr>
            <a:endParaRPr lang="fr-FR" dirty="0"/>
          </a:p>
          <a:p>
            <a:pPr marL="0" indent="0">
              <a:buNone/>
            </a:pPr>
            <a:endParaRPr lang="fr-FR" dirty="0"/>
          </a:p>
          <a:p>
            <a:pPr marL="0" indent="0">
              <a:buNone/>
            </a:pPr>
            <a:r>
              <a:rPr lang="fr-FR" sz="2800" dirty="0"/>
              <a:t>L’hospitalité selon Nietzsche « paralyser chez l’étranger l’élément hostile. Dès que l’on ne considère plus l’étranger d’abord comme un ennemi, l’hospitalité régresse » (1970: 379)</a:t>
            </a:r>
          </a:p>
        </p:txBody>
      </p:sp>
    </p:spTree>
    <p:extLst>
      <p:ext uri="{BB962C8B-B14F-4D97-AF65-F5344CB8AC3E}">
        <p14:creationId xmlns:p14="http://schemas.microsoft.com/office/powerpoint/2010/main" val="174014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Plusieurs cas de figure</a:t>
            </a:r>
            <a:r>
              <a:rPr lang="fr-FR" dirty="0" smtClean="0"/>
              <a:t>:</a:t>
            </a:r>
            <a:endParaRPr lang="fr-FR" dirty="0"/>
          </a:p>
        </p:txBody>
      </p:sp>
      <p:sp>
        <p:nvSpPr>
          <p:cNvPr id="3" name="Espace réservé du contenu 2"/>
          <p:cNvSpPr>
            <a:spLocks noGrp="1"/>
          </p:cNvSpPr>
          <p:nvPr>
            <p:ph sz="quarter" idx="1"/>
          </p:nvPr>
        </p:nvSpPr>
        <p:spPr>
          <a:xfrm>
            <a:off x="950259" y="1988840"/>
            <a:ext cx="9379413" cy="4110208"/>
          </a:xfrm>
        </p:spPr>
        <p:txBody>
          <a:bodyPr>
            <a:normAutofit/>
          </a:bodyPr>
          <a:lstStyle/>
          <a:p>
            <a:pPr marL="0" indent="0">
              <a:buNone/>
            </a:pPr>
            <a:endParaRPr lang="fr-FR" sz="2000" dirty="0"/>
          </a:p>
          <a:p>
            <a:pPr>
              <a:buFontTx/>
              <a:buChar char="-"/>
            </a:pPr>
            <a:r>
              <a:rPr lang="fr-FR" sz="2000" dirty="0"/>
              <a:t>Positionnement à une place élevée/accueil dans l’espace familier</a:t>
            </a:r>
          </a:p>
          <a:p>
            <a:pPr>
              <a:buFontTx/>
              <a:buChar char="-"/>
            </a:pPr>
            <a:endParaRPr lang="fr-FR" sz="2000" dirty="0"/>
          </a:p>
          <a:p>
            <a:pPr>
              <a:buFontTx/>
              <a:buChar char="-"/>
            </a:pPr>
            <a:r>
              <a:rPr lang="fr-FR" sz="2000" dirty="0"/>
              <a:t>Maintien à distance (avec ou sans dispositif d’accueil)</a:t>
            </a:r>
          </a:p>
          <a:p>
            <a:pPr marL="0" indent="0">
              <a:buNone/>
            </a:pPr>
            <a:endParaRPr lang="fr-FR" sz="2000" dirty="0"/>
          </a:p>
          <a:p>
            <a:pPr marL="0" indent="0">
              <a:buNone/>
            </a:pPr>
            <a:r>
              <a:rPr lang="fr-FR" sz="2000" dirty="0"/>
              <a:t>=&gt; Gestion d’une situation complexe; « inversion de la hiérarchie »; « gestion pacifique de la méfiance »</a:t>
            </a:r>
          </a:p>
          <a:p>
            <a:pPr>
              <a:buFontTx/>
              <a:buChar char="-"/>
            </a:pPr>
            <a:endParaRPr lang="fr-FR" dirty="0"/>
          </a:p>
        </p:txBody>
      </p:sp>
    </p:spTree>
    <p:extLst>
      <p:ext uri="{BB962C8B-B14F-4D97-AF65-F5344CB8AC3E}">
        <p14:creationId xmlns:p14="http://schemas.microsoft.com/office/powerpoint/2010/main" val="364174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5098" y="1721748"/>
            <a:ext cx="10660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err="1" smtClean="0">
                <a:ln>
                  <a:noFill/>
                </a:ln>
                <a:solidFill>
                  <a:prstClr val="white"/>
                </a:solidFill>
                <a:effectLst/>
                <a:uLnTx/>
                <a:uFillTx/>
                <a:latin typeface="Century Gothic" panose="020B0502020202020204"/>
                <a:ea typeface="+mn-ea"/>
                <a:cs typeface="+mn-cs"/>
              </a:rPr>
              <a:t>Māori</a:t>
            </a:r>
            <a:r>
              <a:rPr kumimoji="0" lang="fr-FR" sz="2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fr-FR" sz="2800" b="0" i="0" u="none" strike="noStrike" kern="1200" cap="none" spc="0" normalizeH="0" baseline="0" noProof="0" dirty="0">
                <a:ln>
                  <a:noFill/>
                </a:ln>
                <a:solidFill>
                  <a:prstClr val="white"/>
                </a:solidFill>
                <a:effectLst/>
                <a:uLnTx/>
                <a:uFillTx/>
                <a:latin typeface="Century Gothic" panose="020B0502020202020204"/>
                <a:ea typeface="+mn-ea"/>
                <a:cs typeface="+mn-cs"/>
              </a:rPr>
              <a:t>des rituels d</a:t>
            </a:r>
            <a:r>
              <a:rPr kumimoji="0" lang="fr-FR" sz="2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 intimidation</a:t>
            </a:r>
            <a:r>
              <a:rPr kumimoji="0" lang="fr-FR"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p:txBody>
      </p:sp>
      <p:pic>
        <p:nvPicPr>
          <p:cNvPr id="3" name="Picture 2" descr="Résultat de recherche d'images pour &quot;hongi Holland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944" y="3097987"/>
            <a:ext cx="4204370" cy="210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7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259" y="538628"/>
            <a:ext cx="11214360" cy="970450"/>
          </a:xfrm>
        </p:spPr>
        <p:txBody>
          <a:bodyPr/>
          <a:lstStyle/>
          <a:p>
            <a:r>
              <a:rPr lang="en-CA" dirty="0" err="1" smtClean="0"/>
              <a:t>L’exemple</a:t>
            </a:r>
            <a:r>
              <a:rPr lang="en-CA" dirty="0" smtClean="0"/>
              <a:t> des Na -</a:t>
            </a:r>
            <a:r>
              <a:rPr lang="fr-FR" dirty="0"/>
              <a:t> Rituels de commensalité</a:t>
            </a:r>
            <a:endParaRPr lang="en-CA" dirty="0"/>
          </a:p>
        </p:txBody>
      </p:sp>
      <p:sp>
        <p:nvSpPr>
          <p:cNvPr id="3" name="Espace réservé du contenu 2"/>
          <p:cNvSpPr>
            <a:spLocks noGrp="1"/>
          </p:cNvSpPr>
          <p:nvPr>
            <p:ph idx="1"/>
          </p:nvPr>
        </p:nvSpPr>
        <p:spPr>
          <a:xfrm>
            <a:off x="656152" y="2567727"/>
            <a:ext cx="10554574" cy="3636511"/>
          </a:xfrm>
        </p:spPr>
        <p:txBody>
          <a:bodyPr>
            <a:normAutofit fontScale="85000" lnSpcReduction="20000"/>
          </a:bodyPr>
          <a:lstStyle/>
          <a:p>
            <a:r>
              <a:rPr lang="en-CA" sz="2400" dirty="0" err="1" smtClean="0"/>
              <a:t>L’hospitalité</a:t>
            </a:r>
            <a:r>
              <a:rPr lang="en-CA" sz="2400" dirty="0" smtClean="0"/>
              <a:t> </a:t>
            </a:r>
            <a:r>
              <a:rPr lang="en-CA" sz="2400" dirty="0" err="1" smtClean="0"/>
              <a:t>traditionelle</a:t>
            </a:r>
            <a:r>
              <a:rPr lang="en-CA" sz="2400" dirty="0" smtClean="0"/>
              <a:t>: inviter à manger</a:t>
            </a:r>
            <a:br>
              <a:rPr lang="en-CA" sz="2400" dirty="0" smtClean="0"/>
            </a:br>
            <a:r>
              <a:rPr lang="en-CA" sz="2400" dirty="0" smtClean="0"/>
              <a:t/>
            </a:r>
            <a:br>
              <a:rPr lang="en-CA" sz="2400" dirty="0" smtClean="0"/>
            </a:br>
            <a:r>
              <a:rPr lang="fr-FR" sz="2400" dirty="0"/>
              <a:t>Positionnement à une place élevée/accueil dans l’espace familier</a:t>
            </a:r>
          </a:p>
          <a:p>
            <a:endParaRPr lang="en-CA" sz="2400" dirty="0" smtClean="0"/>
          </a:p>
          <a:p>
            <a:r>
              <a:rPr lang="en-CA" sz="2400" dirty="0" err="1" smtClean="0"/>
              <a:t>L’hospitalité</a:t>
            </a:r>
            <a:r>
              <a:rPr lang="en-CA" sz="2400" dirty="0" smtClean="0"/>
              <a:t> </a:t>
            </a:r>
            <a:r>
              <a:rPr lang="en-CA" sz="2400" dirty="0" err="1" smtClean="0"/>
              <a:t>touristique</a:t>
            </a:r>
            <a:r>
              <a:rPr lang="en-CA" sz="2400" dirty="0" smtClean="0"/>
              <a:t> : inviter à manger, et </a:t>
            </a:r>
            <a:r>
              <a:rPr lang="en-CA" sz="2400" dirty="0" err="1" smtClean="0"/>
              <a:t>processus</a:t>
            </a:r>
            <a:r>
              <a:rPr lang="en-CA" sz="2400" dirty="0" smtClean="0"/>
              <a:t> </a:t>
            </a:r>
            <a:r>
              <a:rPr lang="en-CA" sz="2400" dirty="0" err="1" smtClean="0"/>
              <a:t>d’enchantement</a:t>
            </a:r>
            <a:r>
              <a:rPr lang="en-CA" sz="2400" dirty="0" smtClean="0"/>
              <a:t> (la relation </a:t>
            </a:r>
            <a:r>
              <a:rPr lang="en-CA" sz="2400" dirty="0" err="1" smtClean="0"/>
              <a:t>marchande</a:t>
            </a:r>
            <a:r>
              <a:rPr lang="en-CA" sz="2400" dirty="0" smtClean="0"/>
              <a:t> </a:t>
            </a:r>
            <a:r>
              <a:rPr lang="en-CA" sz="2400" dirty="0" err="1" smtClean="0"/>
              <a:t>est</a:t>
            </a:r>
            <a:r>
              <a:rPr lang="en-CA" sz="2400" dirty="0" smtClean="0"/>
              <a:t> </a:t>
            </a:r>
            <a:r>
              <a:rPr lang="en-CA" sz="2400" dirty="0" err="1" smtClean="0"/>
              <a:t>niée</a:t>
            </a:r>
            <a:r>
              <a:rPr lang="en-CA" sz="2400" dirty="0" smtClean="0"/>
              <a:t>, </a:t>
            </a:r>
            <a:r>
              <a:rPr lang="en-CA" sz="2400" dirty="0" err="1" smtClean="0"/>
              <a:t>cachée</a:t>
            </a:r>
            <a:r>
              <a:rPr lang="en-CA" sz="2400" dirty="0" smtClean="0"/>
              <a:t>)</a:t>
            </a:r>
            <a:br>
              <a:rPr lang="en-CA" sz="2400" dirty="0" smtClean="0"/>
            </a:br>
            <a:r>
              <a:rPr lang="en-CA" sz="2400" dirty="0" smtClean="0"/>
              <a:t/>
            </a:r>
            <a:br>
              <a:rPr lang="en-CA" sz="2400" dirty="0" smtClean="0"/>
            </a:br>
            <a:r>
              <a:rPr lang="fr-FR" sz="2400" dirty="0"/>
              <a:t>Maintien à </a:t>
            </a:r>
            <a:r>
              <a:rPr lang="fr-FR" sz="2400" dirty="0" smtClean="0"/>
              <a:t>distance</a:t>
            </a:r>
          </a:p>
          <a:p>
            <a:endParaRPr lang="fr-FR" sz="2400" dirty="0"/>
          </a:p>
          <a:p>
            <a:pPr marL="0" indent="0">
              <a:buNone/>
            </a:pPr>
            <a:r>
              <a:rPr lang="fr-FR" sz="2400" dirty="0"/>
              <a:t>=&gt; Gestion d’une situation complexe; « inversion de la hiérarchie »; « gestion pacifique de la méfiance </a:t>
            </a:r>
            <a:r>
              <a:rPr lang="fr-FR" sz="2400" dirty="0" smtClean="0"/>
              <a:t>»</a:t>
            </a:r>
            <a:endParaRPr lang="en-CA" sz="2400" dirty="0" smtClean="0"/>
          </a:p>
          <a:p>
            <a:endParaRPr lang="en-CA" dirty="0"/>
          </a:p>
        </p:txBody>
      </p:sp>
    </p:spTree>
    <p:extLst>
      <p:ext uri="{BB962C8B-B14F-4D97-AF65-F5344CB8AC3E}">
        <p14:creationId xmlns:p14="http://schemas.microsoft.com/office/powerpoint/2010/main" val="812975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205740"/>
            <a:ext cx="4724400" cy="35433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220" y="1303020"/>
            <a:ext cx="7056120" cy="5292090"/>
          </a:xfrm>
          <a:prstGeom prst="rect">
            <a:avLst/>
          </a:prstGeom>
        </p:spPr>
      </p:pic>
    </p:spTree>
    <p:extLst>
      <p:ext uri="{BB962C8B-B14F-4D97-AF65-F5344CB8AC3E}">
        <p14:creationId xmlns:p14="http://schemas.microsoft.com/office/powerpoint/2010/main" val="118886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857376" y="1700809"/>
            <a:ext cx="8450263" cy="1936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000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9pPr>
          </a:lstStyle>
          <a:p>
            <a:pPr marL="342900" marR="0" lvl="0" indent="-300038" algn="just" defTabSz="457200" rtl="0" eaLnBrk="1" fontAlgn="auto" latinLnBrk="0" hangingPunct="1">
              <a:lnSpc>
                <a:spcPct val="150000"/>
              </a:lnSpc>
              <a:spcBef>
                <a:spcPts val="0"/>
              </a:spcBef>
              <a:spcAft>
                <a:spcPts val="0"/>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L’hospitalité durant les échanges </a:t>
            </a:r>
            <a:r>
              <a:rPr kumimoji="0" lang="fr-FR" sz="2800" b="0" i="1" u="none" strike="noStrike" kern="1200" cap="none" spc="0" normalizeH="0" baseline="0" noProof="0" dirty="0">
                <a:ln>
                  <a:noFill/>
                </a:ln>
                <a:solidFill>
                  <a:prstClr val="white"/>
                </a:solidFill>
                <a:effectLst/>
                <a:uLnTx/>
                <a:uFillTx/>
                <a:latin typeface="Times New Roman" pitchFamily="16" charset="0"/>
                <a:ea typeface="+mn-ea"/>
                <a:cs typeface="Arial" charset="0"/>
              </a:rPr>
              <a:t>kula</a:t>
            </a: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 (Ile </a:t>
            </a:r>
            <a:r>
              <a:rPr kumimoji="0" lang="fr-FR" sz="2800" b="0" i="0" u="none" strike="noStrike" kern="1200" cap="none" spc="0" normalizeH="0" baseline="0" noProof="0" dirty="0" err="1">
                <a:ln>
                  <a:noFill/>
                </a:ln>
                <a:solidFill>
                  <a:prstClr val="white"/>
                </a:solidFill>
                <a:effectLst/>
                <a:uLnTx/>
                <a:uFillTx/>
                <a:latin typeface="Times New Roman" pitchFamily="16" charset="0"/>
                <a:ea typeface="+mn-ea"/>
                <a:cs typeface="Arial" charset="0"/>
              </a:rPr>
              <a:t>Trobriands</a:t>
            </a: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a:t>
            </a:r>
            <a:endParaRPr kumimoji="0" lang="fr-FR" sz="2400" b="0" i="0" u="none" strike="noStrike" kern="1200" cap="none" spc="0" normalizeH="0" baseline="0" noProof="0" dirty="0">
              <a:ln>
                <a:noFill/>
              </a:ln>
              <a:solidFill>
                <a:prstClr val="white"/>
              </a:solidFill>
              <a:effectLst/>
              <a:uLnTx/>
              <a:uFillTx/>
              <a:latin typeface="Times New Roman" pitchFamily="16" charset="0"/>
              <a:ea typeface="+mn-ea"/>
              <a:cs typeface="Arial" charset="0"/>
            </a:endParaRPr>
          </a:p>
          <a:p>
            <a:pPr marL="342900" marR="0" lvl="0" indent="-300038" algn="l" defTabSz="457200" rtl="0" eaLnBrk="1" fontAlgn="auto" latinLnBrk="0" hangingPunct="1">
              <a:lnSpc>
                <a:spcPct val="95000"/>
              </a:lnSpc>
              <a:spcBef>
                <a:spcPts val="0"/>
              </a:spcBef>
              <a:spcAft>
                <a:spcPts val="1413"/>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Echanges cérémoniels de colliers (</a:t>
            </a:r>
            <a:r>
              <a:rPr kumimoji="0" lang="fr-FR" sz="2800" b="0" i="1" u="none" strike="noStrike" kern="1200" cap="none" spc="0" normalizeH="0" baseline="0" noProof="0" dirty="0" err="1">
                <a:ln>
                  <a:noFill/>
                </a:ln>
                <a:solidFill>
                  <a:prstClr val="white"/>
                </a:solidFill>
                <a:effectLst/>
                <a:uLnTx/>
                <a:uFillTx/>
                <a:latin typeface="Times New Roman" pitchFamily="16" charset="0"/>
                <a:ea typeface="+mn-ea"/>
                <a:cs typeface="Arial" charset="0"/>
              </a:rPr>
              <a:t>soulava</a:t>
            </a: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 et de brassards (</a:t>
            </a:r>
            <a:r>
              <a:rPr kumimoji="0" lang="fr-FR" sz="2800" b="0" i="1" u="none" strike="noStrike" kern="1200" cap="none" spc="0" normalizeH="0" baseline="0" noProof="0" dirty="0" err="1">
                <a:ln>
                  <a:noFill/>
                </a:ln>
                <a:solidFill>
                  <a:prstClr val="white"/>
                </a:solidFill>
                <a:effectLst/>
                <a:uLnTx/>
                <a:uFillTx/>
                <a:latin typeface="Times New Roman" pitchFamily="16" charset="0"/>
                <a:ea typeface="+mn-ea"/>
                <a:cs typeface="Arial" charset="0"/>
              </a:rPr>
              <a:t>mwali</a:t>
            </a:r>
            <a:r>
              <a:rPr kumimoji="0" lang="fr-FR" sz="2800" b="0" i="0" u="none" strike="noStrike" kern="1200" cap="none" spc="0" normalizeH="0" baseline="0" noProof="0" dirty="0">
                <a:ln>
                  <a:noFill/>
                </a:ln>
                <a:solidFill>
                  <a:prstClr val="white"/>
                </a:solidFill>
                <a:effectLst/>
                <a:uLnTx/>
                <a:uFillTx/>
                <a:latin typeface="Times New Roman" pitchFamily="16" charset="0"/>
                <a:ea typeface="+mn-ea"/>
                <a:cs typeface="Arial" charset="0"/>
              </a:rPr>
              <a:t>). </a:t>
            </a:r>
          </a:p>
          <a:p>
            <a:pPr marL="342900" marR="0" lvl="0" indent="-300038" algn="l" defTabSz="457200" rtl="0" eaLnBrk="1" fontAlgn="auto" latinLnBrk="0" hangingPunct="1">
              <a:lnSpc>
                <a:spcPct val="95000"/>
              </a:lnSpc>
              <a:spcBef>
                <a:spcPts val="0"/>
              </a:spcBef>
              <a:spcAft>
                <a:spcPts val="1413"/>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fr-FR" sz="2000" b="0" i="0" u="none" strike="noStrike" kern="1200" cap="none" spc="0" normalizeH="0" baseline="0" noProof="0" dirty="0">
                <a:ln>
                  <a:noFill/>
                </a:ln>
                <a:solidFill>
                  <a:srgbClr val="E6E6E6"/>
                </a:solidFill>
                <a:effectLst/>
                <a:uLnTx/>
                <a:uFillTx/>
                <a:latin typeface="Times New Roman" pitchFamily="16" charset="0"/>
                <a:ea typeface="+mn-ea"/>
                <a:cs typeface="Arial" charset="0"/>
              </a:rPr>
              <a:t> </a:t>
            </a:r>
          </a:p>
          <a:p>
            <a:pPr marL="342900" marR="0" lvl="0" indent="-300038" algn="l" defTabSz="457200" rtl="0" eaLnBrk="1" fontAlgn="auto" latinLnBrk="0" hangingPunct="1">
              <a:lnSpc>
                <a:spcPct val="95000"/>
              </a:lnSpc>
              <a:spcBef>
                <a:spcPts val="0"/>
              </a:spcBef>
              <a:spcAft>
                <a:spcPts val="1413"/>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fr-FR" sz="2000" b="0" i="0" u="none" strike="noStrike" kern="1200" cap="none" spc="0" normalizeH="0" baseline="0" noProof="0" dirty="0">
              <a:ln>
                <a:noFill/>
              </a:ln>
              <a:solidFill>
                <a:srgbClr val="E6E6E6"/>
              </a:solidFill>
              <a:effectLst/>
              <a:uLnTx/>
              <a:uFillTx/>
              <a:latin typeface="Times New Roman" pitchFamily="16" charset="0"/>
              <a:ea typeface="+mn-ea"/>
              <a:cs typeface="Arial" charset="0"/>
            </a:endParaRPr>
          </a:p>
        </p:txBody>
      </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76" y="3600451"/>
            <a:ext cx="3013075" cy="327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Espace réservé du contenu 2"/>
          <p:cNvSpPr txBox="1">
            <a:spLocks/>
          </p:cNvSpPr>
          <p:nvPr/>
        </p:nvSpPr>
        <p:spPr>
          <a:xfrm>
            <a:off x="1857375" y="260648"/>
            <a:ext cx="8503920" cy="1224136"/>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F03B5E"/>
              </a:buClr>
              <a:buSzPct val="85000"/>
              <a:buFont typeface="Wingdings 2"/>
              <a:buNone/>
              <a:tabLst/>
              <a:defRPr/>
            </a:pPr>
            <a:r>
              <a:rPr kumimoji="0" lang="fr-FR" sz="2700" b="0" i="0" u="none" strike="noStrike" kern="1200" cap="none" spc="0" normalizeH="0" baseline="0" noProof="0" dirty="0">
                <a:ln>
                  <a:noFill/>
                </a:ln>
                <a:solidFill>
                  <a:prstClr val="white"/>
                </a:solidFill>
                <a:effectLst/>
                <a:uLnTx/>
                <a:uFillTx/>
                <a:latin typeface="Century Gothic" panose="020B0502020202020204"/>
                <a:ea typeface="+mn-ea"/>
                <a:cs typeface="+mn-cs"/>
              </a:rPr>
              <a:t>L’hospitalité: relation réciproque et souvent ostentatoire</a:t>
            </a:r>
          </a:p>
        </p:txBody>
      </p:sp>
    </p:spTree>
    <p:extLst>
      <p:ext uri="{BB962C8B-B14F-4D97-AF65-F5344CB8AC3E}">
        <p14:creationId xmlns:p14="http://schemas.microsoft.com/office/powerpoint/2010/main" val="34135803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40018" r="10007" b="55174"/>
          <a:stretch>
            <a:fillRect/>
          </a:stretch>
        </p:blipFill>
        <p:spPr bwMode="auto">
          <a:xfrm>
            <a:off x="3721100" y="73025"/>
            <a:ext cx="4859338" cy="5759450"/>
          </a:xfrm>
          <a:prstGeom prst="rect">
            <a:avLst/>
          </a:prstGeom>
          <a:noFill/>
          <a:ln>
            <a:noFill/>
          </a:ln>
          <a:effectLst/>
          <a:extLst>
            <a:ext uri="{909E8E84-426E-40DD-AFC4-6F175D3DCCD1}">
              <a14:hiddenFill xmlns:a14="http://schemas.microsoft.com/office/drawing/2010/main">
                <a:blipFill dpi="0" rotWithShape="0">
                  <a:blip/>
                  <a:srcRect l="40018" r="10007" b="5517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1703388" y="5878513"/>
            <a:ext cx="8666162" cy="110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000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cs typeface="Arial" charset="0"/>
              </a:defRPr>
            </a:lvl9pPr>
          </a:lstStyle>
          <a:p>
            <a:pPr marL="342900" marR="0" lvl="0" indent="-300038" algn="l" defTabSz="457200" rtl="0" eaLnBrk="1" fontAlgn="auto" latinLnBrk="0" hangingPunct="1">
              <a:lnSpc>
                <a:spcPct val="95000"/>
              </a:lnSpc>
              <a:spcBef>
                <a:spcPts val="0"/>
              </a:spcBef>
              <a:spcAft>
                <a:spcPts val="1413"/>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fr-FR" sz="2000" b="0" i="0" u="none" strike="noStrike" kern="1200" cap="none" spc="0" normalizeH="0" baseline="0" noProof="0" dirty="0">
                <a:ln>
                  <a:noFill/>
                </a:ln>
                <a:solidFill>
                  <a:prstClr val="white"/>
                </a:solidFill>
                <a:effectLst/>
                <a:uLnTx/>
                <a:uFillTx/>
                <a:latin typeface="Times New Roman" pitchFamily="16" charset="0"/>
                <a:ea typeface="+mn-ea"/>
                <a:cs typeface="Arial" charset="0"/>
              </a:rPr>
              <a:t>Carte extraite de Dupuy, Francis, 2001, </a:t>
            </a:r>
            <a:r>
              <a:rPr kumimoji="0" lang="fr-FR" sz="2000" b="0" i="1" u="none" strike="noStrike" kern="1200" cap="none" spc="0" normalizeH="0" baseline="0" noProof="0" dirty="0">
                <a:ln>
                  <a:noFill/>
                </a:ln>
                <a:solidFill>
                  <a:prstClr val="white"/>
                </a:solidFill>
                <a:effectLst/>
                <a:uLnTx/>
                <a:uFillTx/>
                <a:latin typeface="Times New Roman" pitchFamily="16" charset="0"/>
                <a:ea typeface="+mn-ea"/>
                <a:cs typeface="Arial" charset="0"/>
              </a:rPr>
              <a:t>Anthropologie Economique</a:t>
            </a:r>
            <a:r>
              <a:rPr kumimoji="0" lang="fr-FR" sz="2000" b="0" i="0" u="none" strike="noStrike" kern="1200" cap="none" spc="0" normalizeH="0" baseline="0" noProof="0" dirty="0">
                <a:ln>
                  <a:noFill/>
                </a:ln>
                <a:solidFill>
                  <a:prstClr val="white"/>
                </a:solidFill>
                <a:effectLst/>
                <a:uLnTx/>
                <a:uFillTx/>
                <a:latin typeface="Times New Roman" pitchFamily="16" charset="0"/>
                <a:ea typeface="+mn-ea"/>
                <a:cs typeface="Arial" charset="0"/>
              </a:rPr>
              <a:t>, Paris : Armand Colin.</a:t>
            </a:r>
          </a:p>
          <a:p>
            <a:pPr marL="342900" marR="0" lvl="0" indent="-300038" algn="l" defTabSz="457200" rtl="0" eaLnBrk="1" fontAlgn="auto" latinLnBrk="0" hangingPunct="1">
              <a:lnSpc>
                <a:spcPct val="95000"/>
              </a:lnSpc>
              <a:spcBef>
                <a:spcPts val="0"/>
              </a:spcBef>
              <a:spcAft>
                <a:spcPts val="1413"/>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fr-FR" sz="2000" b="0" i="0" u="none" strike="noStrike" kern="1200" cap="none" spc="0" normalizeH="0" baseline="0" noProof="0" dirty="0">
              <a:ln>
                <a:noFill/>
              </a:ln>
              <a:solidFill>
                <a:srgbClr val="E6E6E6"/>
              </a:solidFill>
              <a:effectLst/>
              <a:uLnTx/>
              <a:uFillTx/>
              <a:latin typeface="Times New Roman" pitchFamily="16" charset="0"/>
              <a:ea typeface="+mn-ea"/>
              <a:cs typeface="Arial" charset="0"/>
            </a:endParaRPr>
          </a:p>
        </p:txBody>
      </p:sp>
    </p:spTree>
    <p:extLst>
      <p:ext uri="{BB962C8B-B14F-4D97-AF65-F5344CB8AC3E}">
        <p14:creationId xmlns:p14="http://schemas.microsoft.com/office/powerpoint/2010/main" val="2849337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439864"/>
            <a:ext cx="414020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p:cNvSpPr txBox="1">
            <a:spLocks noChangeArrowheads="1"/>
          </p:cNvSpPr>
          <p:nvPr/>
        </p:nvSpPr>
        <p:spPr bwMode="auto">
          <a:xfrm>
            <a:off x="1631950" y="5575301"/>
            <a:ext cx="92519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800" b="0" i="0" u="none" strike="noStrike" kern="1200" cap="none" spc="0" normalizeH="0" baseline="0" noProof="0">
                <a:ln>
                  <a:noFill/>
                </a:ln>
                <a:solidFill>
                  <a:srgbClr val="FFFFFF"/>
                </a:solidFill>
                <a:effectLst/>
                <a:uLnTx/>
                <a:uFillTx/>
                <a:latin typeface="Arial" charset="0"/>
                <a:ea typeface="+mn-ea"/>
                <a:cs typeface="Arial" charset="0"/>
              </a:rPr>
              <a:t>https://www.flickr.com/photos/chaparralbrad/sets/72157621788001471/</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l="35056" t="44652" r="35056" b="19936"/>
          <a:stretch>
            <a:fillRect/>
          </a:stretch>
        </p:blipFill>
        <p:spPr bwMode="auto">
          <a:xfrm>
            <a:off x="6048375" y="1439863"/>
            <a:ext cx="4116388" cy="2870200"/>
          </a:xfrm>
          <a:prstGeom prst="rect">
            <a:avLst/>
          </a:prstGeom>
          <a:noFill/>
          <a:ln>
            <a:noFill/>
          </a:ln>
          <a:effectLst/>
          <a:extLst>
            <a:ext uri="{909E8E84-426E-40DD-AFC4-6F175D3DCCD1}">
              <a14:hiddenFill xmlns:a14="http://schemas.microsoft.com/office/drawing/2010/main">
                <a:blipFill dpi="0" rotWithShape="0">
                  <a:blip/>
                  <a:srcRect l="35056" t="44652" r="35056" b="1993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8690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373470" y="2066491"/>
            <a:ext cx="4440577" cy="1886943"/>
          </a:xfrm>
        </p:spPr>
        <p:txBody>
          <a:bodyPr>
            <a:normAutofit/>
          </a:bodyPr>
          <a:lstStyle/>
          <a:p>
            <a:pPr marL="0" indent="0">
              <a:buNone/>
            </a:pPr>
            <a:r>
              <a:rPr lang="fr-FR" sz="2400" dirty="0"/>
              <a:t>Parallèles possibles avec les formes contemporaines d’hébergement non-marchand?</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58" b="7387"/>
          <a:stretch/>
        </p:blipFill>
        <p:spPr bwMode="auto">
          <a:xfrm>
            <a:off x="1631504" y="4199880"/>
            <a:ext cx="5472608" cy="264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61" r="2570" b="6083"/>
          <a:stretch/>
        </p:blipFill>
        <p:spPr bwMode="auto">
          <a:xfrm>
            <a:off x="5519936" y="2480607"/>
            <a:ext cx="4968552" cy="258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61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lieux de </a:t>
            </a:r>
            <a:r>
              <a:rPr lang="fr-FR" dirty="0" smtClean="0"/>
              <a:t>l’hospitalité</a:t>
            </a:r>
            <a:endParaRPr lang="fr-FR" dirty="0"/>
          </a:p>
        </p:txBody>
      </p:sp>
      <p:sp>
        <p:nvSpPr>
          <p:cNvPr id="3" name="Espace réservé du contenu 2"/>
          <p:cNvSpPr>
            <a:spLocks noGrp="1"/>
          </p:cNvSpPr>
          <p:nvPr>
            <p:ph sz="quarter" idx="1"/>
          </p:nvPr>
        </p:nvSpPr>
        <p:spPr/>
        <p:txBody>
          <a:bodyPr>
            <a:noAutofit/>
          </a:bodyPr>
          <a:lstStyle/>
          <a:p>
            <a:endParaRPr lang="fr-FR" sz="2800" dirty="0"/>
          </a:p>
          <a:p>
            <a:pPr marL="0" indent="0">
              <a:buNone/>
            </a:pPr>
            <a:r>
              <a:rPr lang="fr-FR" sz="2800" dirty="0"/>
              <a:t>Des lieux d’accueil collectif</a:t>
            </a:r>
          </a:p>
          <a:p>
            <a:pPr marL="0" indent="0">
              <a:buNone/>
            </a:pPr>
            <a:endParaRPr lang="fr-FR" sz="2800" dirty="0"/>
          </a:p>
          <a:p>
            <a:pPr>
              <a:buFontTx/>
              <a:buChar char="-"/>
            </a:pPr>
            <a:r>
              <a:rPr lang="fr-FR" sz="2800" dirty="0"/>
              <a:t>« </a:t>
            </a:r>
            <a:r>
              <a:rPr lang="fr-FR" sz="2800" dirty="0" err="1"/>
              <a:t>Caravanserail</a:t>
            </a:r>
            <a:r>
              <a:rPr lang="fr-FR" sz="2800" dirty="0"/>
              <a:t> »/</a:t>
            </a:r>
            <a:r>
              <a:rPr lang="fr-FR" sz="2800" dirty="0" err="1"/>
              <a:t>Foundouk</a:t>
            </a:r>
            <a:endParaRPr lang="fr-FR" sz="2800" dirty="0"/>
          </a:p>
          <a:p>
            <a:pPr>
              <a:buFontTx/>
              <a:buChar char="-"/>
            </a:pPr>
            <a:endParaRPr lang="fr-FR" sz="2800" dirty="0"/>
          </a:p>
          <a:p>
            <a:pPr>
              <a:buFontTx/>
              <a:buChar char="-"/>
            </a:pPr>
            <a:r>
              <a:rPr lang="fr-FR" sz="2800" dirty="0"/>
              <a:t>La </a:t>
            </a:r>
            <a:r>
              <a:rPr lang="fr-FR" sz="2800" dirty="0" err="1"/>
              <a:t>mâdafa</a:t>
            </a:r>
            <a:r>
              <a:rPr lang="fr-FR" sz="2800" dirty="0"/>
              <a:t> jordanienne</a:t>
            </a:r>
          </a:p>
          <a:p>
            <a:pPr>
              <a:buFontTx/>
              <a:buChar char="-"/>
            </a:pPr>
            <a:endParaRPr lang="fr-FR" sz="2800" dirty="0"/>
          </a:p>
          <a:p>
            <a:pPr>
              <a:buFontTx/>
              <a:buChar char="-"/>
            </a:pPr>
            <a:r>
              <a:rPr lang="fr-FR" sz="2800" dirty="0"/>
              <a:t>La </a:t>
            </a:r>
            <a:r>
              <a:rPr lang="fr-FR" sz="2800" dirty="0" err="1"/>
              <a:t>wharenui</a:t>
            </a:r>
            <a:r>
              <a:rPr lang="fr-FR" sz="2800" dirty="0"/>
              <a:t> </a:t>
            </a:r>
            <a:r>
              <a:rPr lang="fr-FR" sz="2800" i="1" dirty="0" err="1"/>
              <a:t>māori</a:t>
            </a:r>
            <a:endParaRPr lang="fr-FR" sz="2800" i="1" dirty="0"/>
          </a:p>
        </p:txBody>
      </p:sp>
      <p:pic>
        <p:nvPicPr>
          <p:cNvPr id="5122" name="Picture 2" descr="http://3.bp.blogspot.com/-ii3eTpFvG-Y/ULu40wGBSAI/AAAAAAAAAAM/bAxjqOxZdV4/s200/Inside+Waipapa+Marae+Wharenu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804" y="4016854"/>
            <a:ext cx="3840128" cy="288009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16429B1F-A05D-49F4-8AB5-E5A331D05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0804" y="198423"/>
            <a:ext cx="4003556" cy="3002667"/>
          </a:xfrm>
          <a:prstGeom prst="rect">
            <a:avLst/>
          </a:prstGeom>
        </p:spPr>
      </p:pic>
      <p:sp>
        <p:nvSpPr>
          <p:cNvPr id="6" name="Rectangle 5">
            <a:extLst>
              <a:ext uri="{FF2B5EF4-FFF2-40B4-BE49-F238E27FC236}">
                <a16:creationId xmlns:a16="http://schemas.microsoft.com/office/drawing/2014/main" id="{FE3EE51E-FBAF-412C-A741-35A84A75FF7D}"/>
              </a:ext>
            </a:extLst>
          </p:cNvPr>
          <p:cNvSpPr/>
          <p:nvPr/>
        </p:nvSpPr>
        <p:spPr>
          <a:xfrm>
            <a:off x="8530471" y="3324073"/>
            <a:ext cx="3168352"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entury Gothic" panose="020B0502020202020204"/>
                <a:ea typeface="+mn-ea"/>
                <a:cs typeface="+mn-cs"/>
              </a:rPr>
              <a:t>https://fr.wikipedia.org/wiki/Caravans%C3%A9rail#/media/Fichier:Caravansarai_Karaj.jpg</a:t>
            </a:r>
          </a:p>
        </p:txBody>
      </p:sp>
    </p:spTree>
    <p:extLst>
      <p:ext uri="{BB962C8B-B14F-4D97-AF65-F5344CB8AC3E}">
        <p14:creationId xmlns:p14="http://schemas.microsoft.com/office/powerpoint/2010/main" val="167653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Plan de </a:t>
            </a:r>
            <a:r>
              <a:rPr lang="en-CA" dirty="0" err="1" smtClean="0"/>
              <a:t>cours</a:t>
            </a:r>
            <a:endParaRPr lang="en-CA" dirty="0"/>
          </a:p>
        </p:txBody>
      </p:sp>
      <p:sp>
        <p:nvSpPr>
          <p:cNvPr id="3" name="Espace réservé du contenu 2"/>
          <p:cNvSpPr>
            <a:spLocks noGrp="1"/>
          </p:cNvSpPr>
          <p:nvPr>
            <p:ph idx="1"/>
          </p:nvPr>
        </p:nvSpPr>
        <p:spPr>
          <a:xfrm>
            <a:off x="809999" y="2679488"/>
            <a:ext cx="10831873" cy="4446142"/>
          </a:xfrm>
        </p:spPr>
        <p:txBody>
          <a:bodyPr>
            <a:normAutofit lnSpcReduction="10000"/>
          </a:bodyPr>
          <a:lstStyle/>
          <a:p>
            <a:pPr marL="571500" indent="-571500">
              <a:buAutoNum type="romanUcPeriod"/>
            </a:pPr>
            <a:r>
              <a:rPr lang="fr-FR" sz="2400" b="1" dirty="0" smtClean="0"/>
              <a:t>Approches anthropologique de la culture et de l’interculturalité </a:t>
            </a:r>
          </a:p>
          <a:p>
            <a:pPr marL="845820" lvl="1" indent="-571500">
              <a:buFont typeface="+mj-lt"/>
              <a:buAutoNum type="romanUcPeriod"/>
            </a:pPr>
            <a:r>
              <a:rPr lang="fr-FR" sz="2400" dirty="0"/>
              <a:t>La notion de </a:t>
            </a:r>
            <a:r>
              <a:rPr lang="fr-FR" sz="2400" dirty="0" smtClean="0"/>
              <a:t>culture</a:t>
            </a:r>
          </a:p>
          <a:p>
            <a:pPr marL="845820" lvl="1" indent="-571500">
              <a:buFont typeface="+mj-lt"/>
              <a:buAutoNum type="romanUcPeriod"/>
            </a:pPr>
            <a:r>
              <a:rPr lang="fr-FR" sz="2400" dirty="0" smtClean="0"/>
              <a:t>Le tourisme culturel</a:t>
            </a:r>
            <a:endParaRPr lang="fr-FR" sz="2400" dirty="0"/>
          </a:p>
          <a:p>
            <a:pPr marL="845820" lvl="1" indent="-571500">
              <a:buAutoNum type="romanUcPeriod"/>
            </a:pPr>
            <a:r>
              <a:rPr lang="fr-FR" sz="2400" dirty="0"/>
              <a:t>Identités, altérité, ethnicité</a:t>
            </a:r>
          </a:p>
          <a:p>
            <a:pPr marL="845820" lvl="1" indent="-571500">
              <a:buFont typeface="+mj-lt"/>
              <a:buAutoNum type="romanUcPeriod"/>
            </a:pPr>
            <a:endParaRPr lang="fr-FR" sz="2400" dirty="0"/>
          </a:p>
          <a:p>
            <a:pPr marL="571500" indent="-571500">
              <a:buAutoNum type="romanUcPeriod"/>
            </a:pPr>
            <a:r>
              <a:rPr lang="fr-FR" sz="2400" b="1" dirty="0" smtClean="0"/>
              <a:t>Formes </a:t>
            </a:r>
            <a:r>
              <a:rPr lang="fr-FR" sz="2400" b="1" dirty="0"/>
              <a:t>et enjeux de l’interculturalité en en situation touristique </a:t>
            </a:r>
            <a:endParaRPr lang="fr-FR" sz="2400" b="1" dirty="0" smtClean="0"/>
          </a:p>
          <a:p>
            <a:pPr marL="845820" lvl="1" indent="-571500">
              <a:buFont typeface="+mj-lt"/>
              <a:buAutoNum type="romanUcPeriod"/>
            </a:pPr>
            <a:r>
              <a:rPr lang="fr-FR" sz="2400" dirty="0" smtClean="0">
                <a:solidFill>
                  <a:srgbClr val="FF0000"/>
                </a:solidFill>
              </a:rPr>
              <a:t>L’hospitalité et les imaginaires</a:t>
            </a:r>
          </a:p>
          <a:p>
            <a:pPr marL="845820" lvl="1" indent="-571500">
              <a:buFont typeface="+mj-lt"/>
              <a:buAutoNum type="romanUcPeriod"/>
            </a:pPr>
            <a:r>
              <a:rPr lang="fr-FR" sz="2400" dirty="0" smtClean="0"/>
              <a:t>Dynamiques </a:t>
            </a:r>
            <a:r>
              <a:rPr lang="fr-FR" sz="2400" dirty="0"/>
              <a:t>interculturelles</a:t>
            </a:r>
          </a:p>
          <a:p>
            <a:pPr marL="845820" lvl="1" indent="-571500">
              <a:buFont typeface="+mj-lt"/>
              <a:buAutoNum type="romanUcPeriod"/>
            </a:pPr>
            <a:r>
              <a:rPr lang="fr-FR" sz="2400" dirty="0"/>
              <a:t>Interculturalité et intermédiaires du tourisme</a:t>
            </a:r>
          </a:p>
          <a:p>
            <a:pPr marL="0" indent="0">
              <a:buNone/>
            </a:pPr>
            <a:endParaRPr lang="fr-FR" dirty="0"/>
          </a:p>
          <a:p>
            <a:endParaRPr lang="en-CA" dirty="0"/>
          </a:p>
        </p:txBody>
      </p:sp>
    </p:spTree>
    <p:extLst>
      <p:ext uri="{BB962C8B-B14F-4D97-AF65-F5344CB8AC3E}">
        <p14:creationId xmlns:p14="http://schemas.microsoft.com/office/powerpoint/2010/main" val="1279467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se comporter en tant que touriste?</a:t>
            </a:r>
          </a:p>
        </p:txBody>
      </p:sp>
      <p:sp>
        <p:nvSpPr>
          <p:cNvPr id="3" name="Espace réservé du contenu 2"/>
          <p:cNvSpPr>
            <a:spLocks noGrp="1"/>
          </p:cNvSpPr>
          <p:nvPr>
            <p:ph sz="quarter" idx="1"/>
          </p:nvPr>
        </p:nvSpPr>
        <p:spPr>
          <a:xfrm>
            <a:off x="2616756" y="5257780"/>
            <a:ext cx="7690056" cy="1229888"/>
          </a:xfrm>
        </p:spPr>
        <p:txBody>
          <a:bodyPr>
            <a:normAutofit/>
          </a:bodyPr>
          <a:lstStyle/>
          <a:p>
            <a:pPr marL="0" indent="0">
              <a:buNone/>
            </a:pPr>
            <a:r>
              <a:rPr lang="fr-FR" sz="2400" dirty="0"/>
              <a:t>https://pacifique-a-la-carte.com/voyage-nouvelle-caledonie/guide-de-voyage/culture-et-traditions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17" t="40080" r="37865" b="25991"/>
          <a:stretch/>
        </p:blipFill>
        <p:spPr bwMode="auto">
          <a:xfrm>
            <a:off x="1554480" y="1417638"/>
            <a:ext cx="9482777" cy="366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02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1825752" y="2924944"/>
            <a:ext cx="8503920" cy="3174104"/>
          </a:xfrm>
        </p:spPr>
        <p:txBody>
          <a:bodyPr>
            <a:noAutofit/>
          </a:bodyPr>
          <a:lstStyle/>
          <a:p>
            <a:pPr marL="0" indent="0">
              <a:buNone/>
            </a:pPr>
            <a:r>
              <a:rPr lang="fr-FR" sz="2800" dirty="0"/>
              <a:t>Examiner les conflits/tensions/malentendus qui sont générés par des normes culturelles différentes</a:t>
            </a:r>
          </a:p>
          <a:p>
            <a:pPr marL="0" indent="0">
              <a:buNone/>
            </a:pPr>
            <a:endParaRPr lang="fr-FR" sz="2800" dirty="0"/>
          </a:p>
          <a:p>
            <a:pPr marL="0" indent="0">
              <a:buNone/>
            </a:pPr>
            <a:r>
              <a:rPr lang="fr-FR" sz="2800" dirty="0" smtClean="0"/>
              <a:t>Pour </a:t>
            </a:r>
            <a:r>
              <a:rPr lang="fr-FR" sz="2800" dirty="0"/>
              <a:t>analyser ces situations: il faut être vigilant à ne pas les réduire à une rencontre entre des « blocs culturels » homogènes</a:t>
            </a:r>
          </a:p>
        </p:txBody>
      </p:sp>
    </p:spTree>
    <p:extLst>
      <p:ext uri="{BB962C8B-B14F-4D97-AF65-F5344CB8AC3E}">
        <p14:creationId xmlns:p14="http://schemas.microsoft.com/office/powerpoint/2010/main" val="961119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37360" y="1897380"/>
            <a:ext cx="7932420"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Bensa</a:t>
            </a: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 Alban, 1992, « Terre kanak : enjeu politique d'hier et d'aujourd'hui. Esquisse d'un modèle comparatif », </a:t>
            </a:r>
            <a:r>
              <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rPr>
              <a:t>Etudes rurales, n°127-128: 107-131.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JUNGEN </a:t>
            </a: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Christine, 2009, </a:t>
            </a:r>
            <a:r>
              <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rPr>
              <a:t>Politique de l’hospitalité dans le Sud jordanien</a:t>
            </a: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 Karthala, Paris</a:t>
            </a:r>
            <a:r>
              <a:rPr kumimoji="0" lang="fr-FR"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Mead, Margaret, 1963, </a:t>
            </a:r>
            <a:r>
              <a:rPr kumimoji="0" lang="fr-FR" sz="1800" b="0" i="1" u="none" strike="noStrike" kern="1200" cap="none" spc="0" normalizeH="0" baseline="0" noProof="0" dirty="0" err="1">
                <a:ln>
                  <a:noFill/>
                </a:ln>
                <a:solidFill>
                  <a:prstClr val="white"/>
                </a:solidFill>
                <a:effectLst/>
                <a:uLnTx/>
                <a:uFillTx/>
                <a:latin typeface="Century Gothic" panose="020B0502020202020204"/>
                <a:ea typeface="+mn-ea"/>
                <a:cs typeface="+mn-cs"/>
              </a:rPr>
              <a:t>Moeurs</a:t>
            </a:r>
            <a:r>
              <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rPr>
              <a:t> et sexualité en Océanie, Paris, Plon.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Sahlins</a:t>
            </a: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 Marshall, 1989 [1985], </a:t>
            </a:r>
            <a:r>
              <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rPr>
              <a:t>Des îles dans l’histoire. Paris : Le Seuil. </a:t>
            </a:r>
            <a:endParaRPr kumimoji="0" lang="fr-FR" sz="1800" b="0" i="1" u="none" strike="noStrike" kern="1200" cap="none" spc="0" normalizeH="0" baseline="0" noProof="0" dirty="0" smtClean="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4583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2. Imaginaires et rencontres touristiques</a:t>
            </a:r>
            <a:endParaRPr lang="fr-FR" dirty="0"/>
          </a:p>
        </p:txBody>
      </p:sp>
      <p:sp>
        <p:nvSpPr>
          <p:cNvPr id="3" name="Rectangle 2">
            <a:extLst>
              <a:ext uri="{FF2B5EF4-FFF2-40B4-BE49-F238E27FC236}">
                <a16:creationId xmlns:a16="http://schemas.microsoft.com/office/drawing/2014/main" id="{5ECDD968-ECA8-4B82-A11E-586FD5A9EC58}"/>
              </a:ext>
            </a:extLst>
          </p:cNvPr>
          <p:cNvSpPr/>
          <p:nvPr/>
        </p:nvSpPr>
        <p:spPr>
          <a:xfrm>
            <a:off x="2387588" y="2814064"/>
            <a:ext cx="7416824"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fr-FR" alt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fr-FR" altLang="fr-F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a:t>
            </a:r>
            <a:r>
              <a:rPr kumimoji="0" lang="fr-FR" altLang="fr-FR"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imaginaires touristiques</a:t>
            </a:r>
            <a:r>
              <a:rPr kumimoji="0" lang="fr-FR" altLang="fr-F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représentent une partie spécifique de la vision du Monde d’individus ou de groupes sociaux, concernant des lieux autres que ceux de leur résidence principale ou se référant à des contextes où pourraient se dérouler certains types d'activités de loisir. » </a:t>
            </a:r>
            <a:r>
              <a:rPr kumimoji="0" lang="fr-FR" alt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fr-FR" altLang="fr-F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Gravari</a:t>
            </a:r>
            <a:r>
              <a:rPr kumimoji="0" lang="fr-FR" alt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-Barbas et </a:t>
            </a:r>
            <a:r>
              <a:rPr kumimoji="0" lang="fr-FR" altLang="fr-F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Graburn</a:t>
            </a:r>
            <a:r>
              <a:rPr kumimoji="0" lang="fr-FR" alt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2012)</a:t>
            </a:r>
            <a:r>
              <a:rPr kumimoji="0" lang="fr-FR" altLang="fr-F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fr-FR" alt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502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247328" y="2148840"/>
            <a:ext cx="7943850" cy="4200342"/>
          </a:xfrm>
          <a:ln/>
        </p:spPr>
        <p:txBody>
          <a:bodyPr>
            <a:normAutofit/>
          </a:bodyPr>
          <a:lstStyle/>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dirty="0" smtClean="0"/>
              <a:t>Les </a:t>
            </a:r>
            <a:r>
              <a:rPr lang="fr-FR" sz="2800" dirty="0"/>
              <a:t>intellectuels musulmans du Moyen Age (Ibn </a:t>
            </a:r>
            <a:r>
              <a:rPr lang="fr-FR" sz="2800" dirty="0" err="1"/>
              <a:t>Battūta</a:t>
            </a:r>
            <a:r>
              <a:rPr lang="fr-FR" sz="2800" dirty="0"/>
              <a:t>, Ibn </a:t>
            </a:r>
            <a:r>
              <a:rPr lang="fr-FR" sz="2800" dirty="0" err="1"/>
              <a:t>Khaldoun</a:t>
            </a:r>
            <a:r>
              <a:rPr lang="fr-FR" sz="2800" dirty="0"/>
              <a:t>)</a:t>
            </a:r>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800" dirty="0"/>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dirty="0"/>
              <a:t>Marco Polo</a:t>
            </a:r>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dirty="0"/>
              <a:t>1298: début de l’écriture </a:t>
            </a:r>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dirty="0"/>
              <a:t>Du </a:t>
            </a:r>
            <a:r>
              <a:rPr lang="fr-FR" sz="2800" i="1" dirty="0" err="1"/>
              <a:t>Devisement</a:t>
            </a:r>
            <a:r>
              <a:rPr lang="fr-FR" sz="2800" i="1" dirty="0"/>
              <a:t> du Monde</a:t>
            </a:r>
            <a:endParaRPr lang="fr-FR" sz="2800" dirty="0"/>
          </a:p>
          <a:p>
            <a:pPr indent="-336550">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p>
        </p:txBody>
      </p:sp>
      <p:pic>
        <p:nvPicPr>
          <p:cNvPr id="4" name="Picture 1"/>
          <p:cNvPicPr>
            <a:picLocks noChangeAspect="1" noChangeArrowheads="1"/>
          </p:cNvPicPr>
          <p:nvPr/>
        </p:nvPicPr>
        <p:blipFill>
          <a:blip r:embed="rId3" cstate="print"/>
          <a:srcRect/>
          <a:stretch>
            <a:fillRect/>
          </a:stretch>
        </p:blipFill>
        <p:spPr bwMode="auto">
          <a:xfrm>
            <a:off x="6744073" y="3717032"/>
            <a:ext cx="3652895" cy="2700412"/>
          </a:xfrm>
          <a:prstGeom prst="rect">
            <a:avLst/>
          </a:prstGeom>
          <a:noFill/>
          <a:ln w="9525">
            <a:noFill/>
            <a:round/>
            <a:headEnd/>
            <a:tailEnd/>
          </a:ln>
          <a:effectLst/>
        </p:spPr>
      </p:pic>
      <p:sp>
        <p:nvSpPr>
          <p:cNvPr id="3" name="Titre 2">
            <a:extLst>
              <a:ext uri="{FF2B5EF4-FFF2-40B4-BE49-F238E27FC236}">
                <a16:creationId xmlns:a16="http://schemas.microsoft.com/office/drawing/2014/main" id="{A975EE58-ACFB-4256-9C65-A7523625256B}"/>
              </a:ext>
            </a:extLst>
          </p:cNvPr>
          <p:cNvSpPr>
            <a:spLocks noGrp="1"/>
          </p:cNvSpPr>
          <p:nvPr>
            <p:ph type="title"/>
          </p:nvPr>
        </p:nvSpPr>
        <p:spPr/>
        <p:txBody>
          <a:bodyPr>
            <a:noAutofit/>
          </a:bodyPr>
          <a:lstStyle/>
          <a:p>
            <a:r>
              <a:rPr lang="fr-FR" sz="2400" dirty="0"/>
              <a:t>« Rencontre interculturelle » et « altérité »: appréhender l’autre entre imaginaire et descriptions fidèles</a:t>
            </a:r>
          </a:p>
        </p:txBody>
      </p:sp>
    </p:spTree>
    <p:extLst>
      <p:ext uri="{BB962C8B-B14F-4D97-AF65-F5344CB8AC3E}">
        <p14:creationId xmlns:p14="http://schemas.microsoft.com/office/powerpoint/2010/main" val="26972538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sz="quarter" idx="1"/>
          </p:nvPr>
        </p:nvSpPr>
        <p:spPr bwMode="auto">
          <a:xfrm>
            <a:off x="810000" y="2138231"/>
            <a:ext cx="8503920" cy="2189984"/>
          </a:xfrm>
          <a:prstGeom prst="rect">
            <a:avLst/>
          </a:prstGeom>
          <a:noFill/>
          <a:ln/>
        </p:spPr>
        <p:txBody>
          <a:bodyPr vert="horz" lIns="0" tIns="0" rIns="0" bIns="0" rtlCol="0" anchor="ctr">
            <a:normAutofit/>
          </a:bodyPr>
          <a:lstStyle/>
          <a:p>
            <a:pPr indent="-338138" algn="just">
              <a:spcAft>
                <a:spcPct val="0"/>
              </a:spcAft>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dirty="0">
                <a:latin typeface="Georgia" panose="02040502050405020303" pitchFamily="18" charset="0"/>
              </a:rPr>
              <a:t>C</a:t>
            </a:r>
            <a:r>
              <a:rPr lang="fr-FR" sz="2400" dirty="0">
                <a:latin typeface="Georgia" panose="02040502050405020303" pitchFamily="18" charset="0"/>
                <a:cs typeface="Times New Roman" pitchFamily="18" charset="0"/>
              </a:rPr>
              <a:t>. Colomb à Hispaniola (Haïti)</a:t>
            </a:r>
          </a:p>
        </p:txBody>
      </p:sp>
      <p:pic>
        <p:nvPicPr>
          <p:cNvPr id="5" name="Picture 2"/>
          <p:cNvPicPr>
            <a:picLocks noChangeAspect="1" noChangeArrowheads="1"/>
          </p:cNvPicPr>
          <p:nvPr/>
        </p:nvPicPr>
        <p:blipFill>
          <a:blip r:embed="rId3" cstate="print"/>
          <a:srcRect/>
          <a:stretch>
            <a:fillRect/>
          </a:stretch>
        </p:blipFill>
        <p:spPr bwMode="auto">
          <a:xfrm>
            <a:off x="5951984" y="1665524"/>
            <a:ext cx="4377688" cy="3275645"/>
          </a:xfrm>
          <a:prstGeom prst="rect">
            <a:avLst/>
          </a:prstGeom>
          <a:noFill/>
          <a:ln w="9525">
            <a:noFill/>
            <a:round/>
            <a:headEnd/>
            <a:tailEnd/>
          </a:ln>
          <a:effectLst/>
        </p:spPr>
      </p:pic>
      <p:sp>
        <p:nvSpPr>
          <p:cNvPr id="6" name="Text Box 3"/>
          <p:cNvSpPr txBox="1">
            <a:spLocks noChangeArrowheads="1"/>
          </p:cNvSpPr>
          <p:nvPr/>
        </p:nvSpPr>
        <p:spPr bwMode="auto">
          <a:xfrm>
            <a:off x="5951984" y="4800922"/>
            <a:ext cx="4824214" cy="1004342"/>
          </a:xfrm>
          <a:prstGeom prst="rect">
            <a:avLst/>
          </a:prstGeom>
          <a:noFill/>
          <a:ln w="9525">
            <a:noFill/>
            <a:round/>
            <a:headEnd/>
            <a:tailEnd/>
          </a:ln>
          <a:effectLst/>
        </p:spPr>
        <p:txBody>
          <a:bodyPr lIns="0" tIns="15120" rIns="0" bIns="0"/>
          <a:lstStyle/>
          <a:p>
            <a:pPr marL="0" marR="0" lvl="0" indent="0" algn="l" defTabSz="457200" rtl="0" eaLnBrk="1" fontAlgn="auto" latinLnBrk="0" hangingPunct="1">
              <a:lnSpc>
                <a:spcPct val="95000"/>
              </a:lnSpc>
              <a:spcBef>
                <a:spcPts val="0"/>
              </a:spcBef>
              <a:spcAft>
                <a:spcPts val="1413"/>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800" b="0" i="0" u="none" strike="noStrike" kern="1200" cap="none" spc="0" normalizeH="0" baseline="0" noProof="0" dirty="0">
                <a:ln>
                  <a:noFill/>
                </a:ln>
                <a:solidFill>
                  <a:srgbClr val="636363"/>
                </a:solidFill>
                <a:effectLst/>
                <a:uLnTx/>
                <a:uFillTx/>
                <a:latin typeface="Times New Roman" pitchFamily="16" charset="0"/>
                <a:ea typeface="+mn-ea"/>
                <a:cs typeface="+mn-cs"/>
              </a:rPr>
              <a:t/>
            </a:r>
            <a:br>
              <a:rPr kumimoji="0" lang="fr-FR" sz="1800" b="0" i="0" u="none" strike="noStrike" kern="1200" cap="none" spc="0" normalizeH="0" baseline="0" noProof="0" dirty="0">
                <a:ln>
                  <a:noFill/>
                </a:ln>
                <a:solidFill>
                  <a:srgbClr val="636363"/>
                </a:solidFill>
                <a:effectLst/>
                <a:uLnTx/>
                <a:uFillTx/>
                <a:latin typeface="Times New Roman" pitchFamily="16" charset="0"/>
                <a:ea typeface="+mn-ea"/>
                <a:cs typeface="+mn-cs"/>
              </a:rPr>
            </a:br>
            <a:r>
              <a:rPr kumimoji="0" lang="fr-FR" sz="1600" b="0" i="0" u="none" strike="noStrike" kern="1200" cap="none" spc="0" normalizeH="0" baseline="0" noProof="0" dirty="0">
                <a:ln>
                  <a:noFill/>
                </a:ln>
                <a:solidFill>
                  <a:srgbClr val="636363"/>
                </a:solidFill>
                <a:effectLst/>
                <a:uLnTx/>
                <a:uFillTx/>
                <a:latin typeface="Times New Roman" pitchFamily="16" charset="0"/>
                <a:ea typeface="+mn-ea"/>
                <a:cs typeface="+mn-cs"/>
              </a:rPr>
              <a:t>Gravure T. de Bry. Source : http://www2.ac-lille.fr/rr-hersin/Site_gdes_decouvertes/espagne.htm</a:t>
            </a:r>
          </a:p>
          <a:p>
            <a:pPr marL="0" marR="0" lvl="0" indent="0" algn="l" defTabSz="457200" rtl="0" eaLnBrk="1" fontAlgn="auto" latinLnBrk="0" hangingPunct="1">
              <a:lnSpc>
                <a:spcPct val="95000"/>
              </a:lnSpc>
              <a:spcBef>
                <a:spcPts val="0"/>
              </a:spcBef>
              <a:spcAft>
                <a:spcPts val="1413"/>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sz="2000" b="0" i="0" u="none" strike="noStrike" kern="1200" cap="none" spc="0" normalizeH="0" baseline="0" noProof="0" dirty="0">
              <a:ln>
                <a:noFill/>
              </a:ln>
              <a:solidFill>
                <a:srgbClr val="FFFFFF"/>
              </a:solidFill>
              <a:effectLst/>
              <a:uLnTx/>
              <a:uFillTx/>
              <a:latin typeface="Times New Roman" pitchFamily="16" charset="0"/>
              <a:ea typeface="+mn-ea"/>
              <a:cs typeface="+mn-cs"/>
            </a:endParaRPr>
          </a:p>
          <a:p>
            <a:pPr marL="0" marR="0" lvl="0" indent="0" algn="l" defTabSz="457200" rtl="0" eaLnBrk="1" fontAlgn="auto" latinLnBrk="0" hangingPunct="1">
              <a:lnSpc>
                <a:spcPct val="95000"/>
              </a:lnSpc>
              <a:spcBef>
                <a:spcPts val="0"/>
              </a:spcBef>
              <a:spcAft>
                <a:spcPts val="1413"/>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2200" b="0" i="0" u="none" strike="noStrike" kern="1200" cap="none" spc="0" normalizeH="0" baseline="0" noProof="0" dirty="0">
                <a:ln>
                  <a:noFill/>
                </a:ln>
                <a:solidFill>
                  <a:srgbClr val="FFFFFF"/>
                </a:solidFill>
                <a:effectLst/>
                <a:uLnTx/>
                <a:uFillTx/>
                <a:latin typeface="Times New Roman" pitchFamily="16" charset="0"/>
                <a:ea typeface="+mn-ea"/>
                <a:cs typeface="+mn-cs"/>
              </a:rPr>
              <a:t/>
            </a:r>
            <a:br>
              <a:rPr kumimoji="0" lang="fr-FR" sz="2200" b="0" i="0" u="none" strike="noStrike" kern="1200" cap="none" spc="0" normalizeH="0" baseline="0" noProof="0" dirty="0">
                <a:ln>
                  <a:noFill/>
                </a:ln>
                <a:solidFill>
                  <a:srgbClr val="FFFFFF"/>
                </a:solidFill>
                <a:effectLst/>
                <a:uLnTx/>
                <a:uFillTx/>
                <a:latin typeface="Times New Roman" pitchFamily="16" charset="0"/>
                <a:ea typeface="+mn-ea"/>
                <a:cs typeface="+mn-cs"/>
              </a:rPr>
            </a:br>
            <a:r>
              <a:rPr kumimoji="0" lang="fr-FR" sz="2200" b="0" i="1" u="none" strike="noStrike" kern="1200" cap="none" spc="0" normalizeH="0" baseline="0" noProof="0" dirty="0">
                <a:ln>
                  <a:noFill/>
                </a:ln>
                <a:solidFill>
                  <a:srgbClr val="FFFFFF"/>
                </a:solidFill>
                <a:effectLst/>
                <a:uLnTx/>
                <a:uFillTx/>
                <a:latin typeface="Times New Roman" pitchFamily="16" charset="0"/>
                <a:ea typeface="+mn-ea"/>
                <a:cs typeface="+mn-cs"/>
              </a:rPr>
              <a:t/>
            </a:r>
            <a:br>
              <a:rPr kumimoji="0" lang="fr-FR" sz="2200" b="0" i="1" u="none" strike="noStrike" kern="1200" cap="none" spc="0" normalizeH="0" baseline="0" noProof="0" dirty="0">
                <a:ln>
                  <a:noFill/>
                </a:ln>
                <a:solidFill>
                  <a:srgbClr val="FFFFFF"/>
                </a:solidFill>
                <a:effectLst/>
                <a:uLnTx/>
                <a:uFillTx/>
                <a:latin typeface="Times New Roman" pitchFamily="16" charset="0"/>
                <a:ea typeface="+mn-ea"/>
                <a:cs typeface="+mn-cs"/>
              </a:rPr>
            </a:br>
            <a:endParaRPr kumimoji="0" lang="fr-FR" sz="2200" b="0" i="1" u="none" strike="noStrike" kern="1200" cap="none" spc="0" normalizeH="0" baseline="0" noProof="0" dirty="0">
              <a:ln>
                <a:noFill/>
              </a:ln>
              <a:solidFill>
                <a:srgbClr val="FFFFFF"/>
              </a:solidFill>
              <a:effectLst/>
              <a:uLnTx/>
              <a:uFillTx/>
              <a:latin typeface="Times New Roman" pitchFamily="16" charset="0"/>
              <a:ea typeface="+mn-ea"/>
              <a:cs typeface="+mn-cs"/>
            </a:endParaRPr>
          </a:p>
        </p:txBody>
      </p:sp>
      <p:sp>
        <p:nvSpPr>
          <p:cNvPr id="2" name="Titre 1"/>
          <p:cNvSpPr>
            <a:spLocks noGrp="1"/>
          </p:cNvSpPr>
          <p:nvPr>
            <p:ph type="title"/>
          </p:nvPr>
        </p:nvSpPr>
        <p:spPr/>
        <p:txBody>
          <a:bodyPr/>
          <a:lstStyle/>
          <a:p>
            <a:endParaRPr lang="fr-FR"/>
          </a:p>
        </p:txBody>
      </p:sp>
      <p:sp>
        <p:nvSpPr>
          <p:cNvPr id="3" name="Rectangle 2">
            <a:extLst>
              <a:ext uri="{FF2B5EF4-FFF2-40B4-BE49-F238E27FC236}">
                <a16:creationId xmlns:a16="http://schemas.microsoft.com/office/drawing/2014/main" id="{D5606D70-7A09-4A22-8047-35F65A7861F4}"/>
              </a:ext>
            </a:extLst>
          </p:cNvPr>
          <p:cNvSpPr/>
          <p:nvPr/>
        </p:nvSpPr>
        <p:spPr>
          <a:xfrm>
            <a:off x="3143672" y="5488197"/>
            <a:ext cx="7776864" cy="9848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a:ea typeface="+mn-ea"/>
                <a:cs typeface="+mn-cs"/>
              </a:rPr>
              <a:t>L’  « altérité » est interprétée en fonction de choses déjà connues</a:t>
            </a:r>
          </a:p>
        </p:txBody>
      </p:sp>
      <p:sp>
        <p:nvSpPr>
          <p:cNvPr id="4" name="Flèche : droite 3">
            <a:extLst>
              <a:ext uri="{FF2B5EF4-FFF2-40B4-BE49-F238E27FC236}">
                <a16:creationId xmlns:a16="http://schemas.microsoft.com/office/drawing/2014/main" id="{6EA7170B-3803-4E4D-B2CB-0BD5C2782905}"/>
              </a:ext>
            </a:extLst>
          </p:cNvPr>
          <p:cNvSpPr/>
          <p:nvPr/>
        </p:nvSpPr>
        <p:spPr>
          <a:xfrm>
            <a:off x="1919536" y="5860260"/>
            <a:ext cx="1029888" cy="166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119207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H:\Cours\Cours\1er semestre 2016\Imaginaires_geographiques\img397.jpg"/>
          <p:cNvPicPr>
            <a:picLocks noChangeAspect="1" noChangeArrowheads="1"/>
          </p:cNvPicPr>
          <p:nvPr/>
        </p:nvPicPr>
        <p:blipFill>
          <a:blip r:embed="rId2" cstate="print">
            <a:extLst>
              <a:ext uri="{28A0092B-C50C-407E-A947-70E740481C1C}">
                <a14:useLocalDpi xmlns:a14="http://schemas.microsoft.com/office/drawing/2010/main" val="0"/>
              </a:ext>
            </a:extLst>
          </a:blip>
          <a:srcRect l="15491" t="5586" r="15768" b="7829"/>
          <a:stretch>
            <a:fillRect/>
          </a:stretch>
        </p:blipFill>
        <p:spPr bwMode="auto">
          <a:xfrm>
            <a:off x="1524000" y="1268761"/>
            <a:ext cx="5685120" cy="248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H:\Cours\Cours\1er semestre 2016\Imaginaires_geographiques\img3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3869" y="1268760"/>
            <a:ext cx="3021120" cy="422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Grp="1" noChangeArrowheads="1"/>
          </p:cNvSpPr>
          <p:nvPr>
            <p:ph type="title"/>
          </p:nvPr>
        </p:nvSpPr>
        <p:spPr>
          <a:xfrm>
            <a:off x="1991544" y="417646"/>
            <a:ext cx="8228160" cy="923123"/>
          </a:xfrm>
        </p:spPr>
        <p:txBody>
          <a:bodyPr vert="horz" lIns="82945" tIns="35203" rIns="82945" bIns="41473" rtlCol="0" anchor="b">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fr-FR" sz="2400" dirty="0" err="1"/>
              <a:t>Tourisme</a:t>
            </a:r>
            <a:r>
              <a:rPr lang="en-US" altLang="fr-FR" sz="2400" dirty="0"/>
              <a:t>: des </a:t>
            </a:r>
            <a:r>
              <a:rPr lang="en-US" altLang="fr-FR" sz="2400" dirty="0" err="1"/>
              <a:t>imaginaires</a:t>
            </a:r>
            <a:r>
              <a:rPr lang="en-US" altLang="fr-FR" sz="2400" dirty="0"/>
              <a:t> </a:t>
            </a:r>
            <a:r>
              <a:rPr lang="en-US" altLang="fr-FR" sz="2400" dirty="0" err="1"/>
              <a:t>stéréotypés</a:t>
            </a:r>
            <a:r>
              <a:rPr lang="en-US" altLang="fr-FR" sz="2400" dirty="0"/>
              <a:t>, </a:t>
            </a:r>
            <a:r>
              <a:rPr lang="en-US" altLang="fr-FR" sz="2400" dirty="0" err="1"/>
              <a:t>hérités</a:t>
            </a:r>
            <a:r>
              <a:rPr lang="en-US" altLang="fr-FR" sz="2400" dirty="0"/>
              <a:t> des </a:t>
            </a:r>
            <a:r>
              <a:rPr lang="en-US" altLang="fr-FR" sz="2400" dirty="0" err="1"/>
              <a:t>récits</a:t>
            </a:r>
            <a:r>
              <a:rPr lang="en-US" altLang="fr-FR" sz="2400" dirty="0"/>
              <a:t> </a:t>
            </a:r>
            <a:r>
              <a:rPr lang="en-US" altLang="fr-FR" sz="2400" dirty="0" err="1"/>
              <a:t>coloniaux</a:t>
            </a:r>
            <a:r>
              <a:rPr lang="en-US" altLang="fr-FR" sz="2400" dirty="0"/>
              <a:t>?</a:t>
            </a:r>
            <a:br>
              <a:rPr lang="en-US" altLang="fr-FR" sz="2400" dirty="0"/>
            </a:br>
            <a:endParaRPr lang="en-US" altLang="fr-FR" sz="2400" dirty="0"/>
          </a:p>
        </p:txBody>
      </p:sp>
      <p:pic>
        <p:nvPicPr>
          <p:cNvPr id="6" name="Picture 1">
            <a:extLst>
              <a:ext uri="{FF2B5EF4-FFF2-40B4-BE49-F238E27FC236}">
                <a16:creationId xmlns:a16="http://schemas.microsoft.com/office/drawing/2014/main" id="{9A3D8694-FE05-458B-9B77-1E192D52CB35}"/>
              </a:ext>
            </a:extLst>
          </p:cNvPr>
          <p:cNvPicPr>
            <a:picLocks noChangeAspect="1" noChangeArrowheads="1"/>
          </p:cNvPicPr>
          <p:nvPr/>
        </p:nvPicPr>
        <p:blipFill>
          <a:blip r:embed="rId4" cstate="print"/>
          <a:srcRect/>
          <a:stretch>
            <a:fillRect/>
          </a:stretch>
        </p:blipFill>
        <p:spPr bwMode="auto">
          <a:xfrm>
            <a:off x="1631505" y="4005064"/>
            <a:ext cx="1807805" cy="2736304"/>
          </a:xfrm>
          <a:prstGeom prst="rect">
            <a:avLst/>
          </a:prstGeom>
          <a:noFill/>
          <a:ln w="9525">
            <a:noFill/>
            <a:round/>
            <a:headEnd/>
            <a:tailEnd/>
          </a:ln>
        </p:spPr>
      </p:pic>
      <p:pic>
        <p:nvPicPr>
          <p:cNvPr id="7" name="Picture 3" descr="Afficher l'image d'origine">
            <a:extLst>
              <a:ext uri="{FF2B5EF4-FFF2-40B4-BE49-F238E27FC236}">
                <a16:creationId xmlns:a16="http://schemas.microsoft.com/office/drawing/2014/main" id="{CAE4B817-7F13-4B64-A46C-4D827515898E}"/>
              </a:ext>
            </a:extLst>
          </p:cNvPr>
          <p:cNvPicPr>
            <a:picLocks noChangeAspect="1" noChangeArrowheads="1"/>
          </p:cNvPicPr>
          <p:nvPr/>
        </p:nvPicPr>
        <p:blipFill>
          <a:blip r:embed="rId5" cstate="print"/>
          <a:srcRect/>
          <a:stretch>
            <a:fillRect/>
          </a:stretch>
        </p:blipFill>
        <p:spPr bwMode="auto">
          <a:xfrm>
            <a:off x="4358894" y="4858648"/>
            <a:ext cx="1377067" cy="1882720"/>
          </a:xfrm>
          <a:prstGeom prst="rect">
            <a:avLst/>
          </a:prstGeom>
          <a:noFill/>
          <a:ln w="9525">
            <a:noFill/>
            <a:miter lim="800000"/>
            <a:headEnd/>
            <a:tailEnd/>
          </a:ln>
        </p:spPr>
      </p:pic>
      <p:pic>
        <p:nvPicPr>
          <p:cNvPr id="8" name="Picture 5" descr="Afficher l'image d'origine">
            <a:extLst>
              <a:ext uri="{FF2B5EF4-FFF2-40B4-BE49-F238E27FC236}">
                <a16:creationId xmlns:a16="http://schemas.microsoft.com/office/drawing/2014/main" id="{928E227F-1C0A-46E3-BB92-180F18525CA1}"/>
              </a:ext>
            </a:extLst>
          </p:cNvPr>
          <p:cNvPicPr>
            <a:picLocks noChangeAspect="1" noChangeArrowheads="1"/>
          </p:cNvPicPr>
          <p:nvPr/>
        </p:nvPicPr>
        <p:blipFill>
          <a:blip r:embed="rId6" cstate="print"/>
          <a:srcRect/>
          <a:stretch>
            <a:fillRect/>
          </a:stretch>
        </p:blipFill>
        <p:spPr bwMode="auto">
          <a:xfrm>
            <a:off x="5660582" y="4858648"/>
            <a:ext cx="2523651" cy="1882720"/>
          </a:xfrm>
          <a:prstGeom prst="rect">
            <a:avLst/>
          </a:prstGeom>
          <a:noFill/>
          <a:ln w="9525">
            <a:noFill/>
            <a:miter lim="800000"/>
            <a:headEnd/>
            <a:tailEnd/>
          </a:ln>
        </p:spPr>
      </p:pic>
      <p:sp>
        <p:nvSpPr>
          <p:cNvPr id="9" name="Text Box 2">
            <a:extLst>
              <a:ext uri="{FF2B5EF4-FFF2-40B4-BE49-F238E27FC236}">
                <a16:creationId xmlns:a16="http://schemas.microsoft.com/office/drawing/2014/main" id="{12AD24AC-DAF8-480B-BE12-0656A0F2CBEB}"/>
              </a:ext>
            </a:extLst>
          </p:cNvPr>
          <p:cNvSpPr txBox="1">
            <a:spLocks noChangeArrowheads="1"/>
          </p:cNvSpPr>
          <p:nvPr/>
        </p:nvSpPr>
        <p:spPr bwMode="auto">
          <a:xfrm>
            <a:off x="3439310" y="3717032"/>
            <a:ext cx="3952835" cy="457270"/>
          </a:xfrm>
          <a:prstGeom prst="rect">
            <a:avLst/>
          </a:prstGeom>
          <a:noFill/>
          <a:ln w="9525">
            <a:noFill/>
            <a:round/>
            <a:headEnd/>
            <a:tailEnd/>
          </a:ln>
        </p:spPr>
        <p:txBody>
          <a:bodyPr lIns="81639" tIns="40820" rIns="81639" bIns="40820"/>
          <a:lstStyle/>
          <a:p>
            <a:pPr marL="0" marR="0" lvl="0" indent="0" algn="l" defTabSz="457200"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fr-FR"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Times New Roman" pitchFamily="18" charset="0"/>
              </a:rPr>
              <a:t>A gauche: princesse de Raiatea peinte par J. Webber (1751-1793).</a:t>
            </a:r>
          </a:p>
        </p:txBody>
      </p:sp>
      <p:sp>
        <p:nvSpPr>
          <p:cNvPr id="10" name="Text Box 2">
            <a:extLst>
              <a:ext uri="{FF2B5EF4-FFF2-40B4-BE49-F238E27FC236}">
                <a16:creationId xmlns:a16="http://schemas.microsoft.com/office/drawing/2014/main" id="{D5B74158-2D74-4F2D-BE26-2AE9D78E3D42}"/>
              </a:ext>
            </a:extLst>
          </p:cNvPr>
          <p:cNvSpPr txBox="1">
            <a:spLocks noChangeArrowheads="1"/>
          </p:cNvSpPr>
          <p:nvPr/>
        </p:nvSpPr>
        <p:spPr bwMode="auto">
          <a:xfrm>
            <a:off x="3469790" y="4267874"/>
            <a:ext cx="4102105" cy="457270"/>
          </a:xfrm>
          <a:prstGeom prst="rect">
            <a:avLst/>
          </a:prstGeom>
          <a:noFill/>
          <a:ln w="9525">
            <a:noFill/>
            <a:round/>
            <a:headEnd/>
            <a:tailEnd/>
          </a:ln>
        </p:spPr>
        <p:txBody>
          <a:bodyPr lIns="81639" tIns="40820" rIns="81639" bIns="40820"/>
          <a:lstStyle/>
          <a:p>
            <a:pPr marL="0" marR="0" lvl="0" indent="0" algn="l" defTabSz="457200"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fr-FR"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Times New Roman" pitchFamily="18" charset="0"/>
              </a:rPr>
              <a:t>Ci-dessous: les affiches des différents films inspirés de la révolte de la Bounty</a:t>
            </a:r>
          </a:p>
        </p:txBody>
      </p:sp>
    </p:spTree>
    <p:extLst>
      <p:ext uri="{BB962C8B-B14F-4D97-AF65-F5344CB8AC3E}">
        <p14:creationId xmlns:p14="http://schemas.microsoft.com/office/powerpoint/2010/main" val="2447320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A9709E-7EC8-42E3-A940-CD8F75481D79}"/>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552466CD-DF6E-4B92-BDBC-37946E549772}"/>
              </a:ext>
            </a:extLst>
          </p:cNvPr>
          <p:cNvPicPr>
            <a:picLocks noChangeAspect="1"/>
          </p:cNvPicPr>
          <p:nvPr/>
        </p:nvPicPr>
        <p:blipFill rotWithShape="1">
          <a:blip r:embed="rId2"/>
          <a:srcRect t="7013"/>
          <a:stretch/>
        </p:blipFill>
        <p:spPr>
          <a:xfrm>
            <a:off x="1631505" y="3435464"/>
            <a:ext cx="4572001" cy="2258554"/>
          </a:xfrm>
          <a:prstGeom prst="rect">
            <a:avLst/>
          </a:prstGeom>
        </p:spPr>
      </p:pic>
      <p:pic>
        <p:nvPicPr>
          <p:cNvPr id="5" name="Image 4">
            <a:extLst>
              <a:ext uri="{FF2B5EF4-FFF2-40B4-BE49-F238E27FC236}">
                <a16:creationId xmlns:a16="http://schemas.microsoft.com/office/drawing/2014/main" id="{350EBA26-26DC-4513-91C4-46E2878FB762}"/>
              </a:ext>
            </a:extLst>
          </p:cNvPr>
          <p:cNvPicPr>
            <a:picLocks noChangeAspect="1"/>
          </p:cNvPicPr>
          <p:nvPr/>
        </p:nvPicPr>
        <p:blipFill rotWithShape="1">
          <a:blip r:embed="rId3"/>
          <a:srcRect l="3300" t="20353" r="36665"/>
          <a:stretch/>
        </p:blipFill>
        <p:spPr>
          <a:xfrm>
            <a:off x="6096000" y="28953"/>
            <a:ext cx="4572000" cy="3222302"/>
          </a:xfrm>
          <a:prstGeom prst="rect">
            <a:avLst/>
          </a:prstGeom>
        </p:spPr>
      </p:pic>
      <p:sp>
        <p:nvSpPr>
          <p:cNvPr id="6" name="Rectangle 5">
            <a:extLst>
              <a:ext uri="{FF2B5EF4-FFF2-40B4-BE49-F238E27FC236}">
                <a16:creationId xmlns:a16="http://schemas.microsoft.com/office/drawing/2014/main" id="{F1F85318-0F78-48C3-8661-0C88A5D45E7F}"/>
              </a:ext>
            </a:extLst>
          </p:cNvPr>
          <p:cNvSpPr/>
          <p:nvPr/>
        </p:nvSpPr>
        <p:spPr>
          <a:xfrm>
            <a:off x="6240016" y="3189472"/>
            <a:ext cx="4572000" cy="30777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a:ea typeface="+mn-ea"/>
                <a:cs typeface="+mn-cs"/>
              </a:rPr>
              <a:t>https://fullsuitcase.com/visiting-tribes-namibia/</a:t>
            </a:r>
          </a:p>
        </p:txBody>
      </p:sp>
      <p:pic>
        <p:nvPicPr>
          <p:cNvPr id="7" name="Image 6">
            <a:extLst>
              <a:ext uri="{FF2B5EF4-FFF2-40B4-BE49-F238E27FC236}">
                <a16:creationId xmlns:a16="http://schemas.microsoft.com/office/drawing/2014/main" id="{A6DC7E6B-843B-499E-A170-FFA6D50E0870}"/>
              </a:ext>
            </a:extLst>
          </p:cNvPr>
          <p:cNvPicPr>
            <a:picLocks noChangeAspect="1"/>
          </p:cNvPicPr>
          <p:nvPr/>
        </p:nvPicPr>
        <p:blipFill rotWithShape="1">
          <a:blip r:embed="rId4"/>
          <a:srcRect l="5114" t="21835" r="40549" b="14425"/>
          <a:stretch/>
        </p:blipFill>
        <p:spPr>
          <a:xfrm>
            <a:off x="6384032" y="3912731"/>
            <a:ext cx="4283968" cy="2669720"/>
          </a:xfrm>
          <a:prstGeom prst="rect">
            <a:avLst/>
          </a:prstGeom>
        </p:spPr>
      </p:pic>
    </p:spTree>
    <p:extLst>
      <p:ext uri="{BB962C8B-B14F-4D97-AF65-F5344CB8AC3E}">
        <p14:creationId xmlns:p14="http://schemas.microsoft.com/office/powerpoint/2010/main" val="2796173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100" y="881528"/>
            <a:ext cx="10571998" cy="970450"/>
          </a:xfrm>
        </p:spPr>
        <p:txBody>
          <a:bodyPr/>
          <a:lstStyle/>
          <a:p>
            <a:r>
              <a:rPr lang="fr-FR" dirty="0"/>
              <a:t>Des imaginaires stéréotypés qui impactent les relations visiteurs-visités et peuvent susciter des malentendus</a:t>
            </a:r>
            <a:endParaRPr lang="en-CA" dirty="0"/>
          </a:p>
        </p:txBody>
      </p:sp>
      <p:sp>
        <p:nvSpPr>
          <p:cNvPr id="3" name="Espace réservé du contenu 2"/>
          <p:cNvSpPr>
            <a:spLocks noGrp="1"/>
          </p:cNvSpPr>
          <p:nvPr>
            <p:ph idx="1"/>
          </p:nvPr>
        </p:nvSpPr>
        <p:spPr>
          <a:xfrm>
            <a:off x="658692" y="2679487"/>
            <a:ext cx="10554574" cy="3636511"/>
          </a:xfrm>
        </p:spPr>
        <p:txBody>
          <a:bodyPr/>
          <a:lstStyle/>
          <a:p>
            <a:pPr marL="0" indent="0">
              <a:buNone/>
            </a:pPr>
            <a:r>
              <a:rPr lang="en-CA" sz="2800" dirty="0" smtClean="0">
                <a:latin typeface="Times New Roman" panose="02020603050405020304" pitchFamily="18" charset="0"/>
                <a:cs typeface="Times New Roman" panose="02020603050405020304" pitchFamily="18" charset="0"/>
              </a:rPr>
              <a:t>Le </a:t>
            </a:r>
            <a:r>
              <a:rPr lang="en-CA" sz="2800" dirty="0" err="1" smtClean="0">
                <a:latin typeface="Times New Roman" panose="02020603050405020304" pitchFamily="18" charset="0"/>
                <a:cs typeface="Times New Roman" panose="02020603050405020304" pitchFamily="18" charset="0"/>
              </a:rPr>
              <a:t>cas</a:t>
            </a:r>
            <a:r>
              <a:rPr lang="en-CA" sz="2800" dirty="0" smtClean="0">
                <a:latin typeface="Times New Roman" panose="02020603050405020304" pitchFamily="18" charset="0"/>
                <a:cs typeface="Times New Roman" panose="02020603050405020304" pitchFamily="18" charset="0"/>
              </a:rPr>
              <a:t> des Na</a:t>
            </a:r>
          </a:p>
          <a:p>
            <a:pPr marL="0" indent="0">
              <a:buNone/>
            </a:pPr>
            <a:endParaRPr lang="en-CA" sz="2800" dirty="0" smtClean="0">
              <a:latin typeface="Times New Roman" panose="02020603050405020304" pitchFamily="18" charset="0"/>
              <a:cs typeface="Times New Roman" panose="02020603050405020304" pitchFamily="18" charset="0"/>
            </a:endParaRPr>
          </a:p>
          <a:p>
            <a:pPr marL="0" indent="0">
              <a:buNone/>
            </a:pPr>
            <a:r>
              <a:rPr lang="en-CA" sz="2800" dirty="0" smtClean="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Exotisme, </a:t>
            </a:r>
            <a:r>
              <a:rPr lang="fr-FR" sz="2800" dirty="0" err="1" smtClean="0">
                <a:latin typeface="Times New Roman" panose="02020603050405020304" pitchFamily="18" charset="0"/>
                <a:cs typeface="Times New Roman" panose="02020603050405020304" pitchFamily="18" charset="0"/>
              </a:rPr>
              <a:t>erotisme</a:t>
            </a:r>
            <a:r>
              <a:rPr lang="fr-FR" sz="2800" dirty="0" smtClean="0">
                <a:latin typeface="Times New Roman" panose="02020603050405020304" pitchFamily="18" charset="0"/>
                <a:cs typeface="Times New Roman" panose="02020603050405020304" pitchFamily="18" charset="0"/>
              </a:rPr>
              <a:t>, arriération, primitivité</a:t>
            </a:r>
          </a:p>
          <a:p>
            <a:pPr marL="0" indent="0">
              <a:buNone/>
            </a:pPr>
            <a:endParaRPr lang="fr-FR" sz="2800" dirty="0" smtClean="0">
              <a:latin typeface="Times New Roman" panose="02020603050405020304" pitchFamily="18" charset="0"/>
              <a:cs typeface="Times New Roman" panose="02020603050405020304" pitchFamily="18" charset="0"/>
            </a:endParaRPr>
          </a:p>
          <a:p>
            <a:pPr marL="0" indent="0">
              <a:buNone/>
            </a:pPr>
            <a:r>
              <a:rPr lang="fr-FR" altLang="fr-FR" sz="2800" dirty="0" smtClean="0">
                <a:solidFill>
                  <a:srgbClr val="FFFFFF"/>
                </a:solidFill>
                <a:latin typeface="Times New Roman" panose="02020603050405020304" pitchFamily="18" charset="0"/>
                <a:cs typeface="Times New Roman" panose="02020603050405020304" pitchFamily="18" charset="0"/>
              </a:rPr>
              <a:t>                     </a:t>
            </a:r>
            <a:r>
              <a:rPr lang="fr-FR" altLang="fr-FR" sz="2800" dirty="0" smtClean="0">
                <a:solidFill>
                  <a:srgbClr val="FFFFFF"/>
                </a:solidFill>
                <a:latin typeface="Times New Roman" panose="02020603050405020304" pitchFamily="18" charset="0"/>
                <a:cs typeface="Times New Roman" panose="02020603050405020304" pitchFamily="18" charset="0"/>
              </a:rPr>
              <a:t>«</a:t>
            </a:r>
            <a:r>
              <a:rPr lang="fr-FR" altLang="fr-FR" sz="2800" dirty="0">
                <a:solidFill>
                  <a:srgbClr val="FFFFFF"/>
                </a:solidFill>
                <a:latin typeface="Times New Roman" panose="02020603050405020304" pitchFamily="18" charset="0"/>
                <a:cs typeface="Times New Roman" panose="02020603050405020304" pitchFamily="18" charset="0"/>
              </a:rPr>
              <a:t> le pays des filles »</a:t>
            </a:r>
            <a:r>
              <a:rPr lang="fr-FR" altLang="fr-FR" sz="2800" dirty="0" err="1">
                <a:solidFill>
                  <a:srgbClr val="FFFFFF"/>
                </a:solidFill>
                <a:latin typeface="Times New Roman" panose="02020603050405020304" pitchFamily="18" charset="0"/>
                <a:cs typeface="Times New Roman" panose="02020603050405020304" pitchFamily="18" charset="0"/>
              </a:rPr>
              <a:t>女儿国</a:t>
            </a:r>
            <a:endParaRPr lang="en-CA" sz="2800" dirty="0">
              <a:latin typeface="Times New Roman" panose="02020603050405020304" pitchFamily="18"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1896248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494533" y="384523"/>
            <a:ext cx="7772496" cy="1468954"/>
          </a:xfrm>
          <a:ln/>
        </p:spPr>
        <p:txBody>
          <a:bodyPr/>
          <a:lstStyle/>
          <a:p>
            <a:endParaRPr lang="en-CA" dirty="0"/>
          </a:p>
        </p:txBody>
      </p:sp>
      <p:sp>
        <p:nvSpPr>
          <p:cNvPr id="11266" name="Rectangle 2"/>
          <p:cNvSpPr>
            <a:spLocks noGrp="1" noChangeArrowheads="1"/>
          </p:cNvSpPr>
          <p:nvPr>
            <p:ph type="body" idx="4294967295"/>
          </p:nvPr>
        </p:nvSpPr>
        <p:spPr>
          <a:xfrm>
            <a:off x="1398093" y="3106837"/>
            <a:ext cx="5965375" cy="3200305"/>
          </a:xfrm>
          <a:ln/>
        </p:spPr>
        <p:txBody>
          <a:bodyPr>
            <a:normAutofit/>
          </a:bodyPr>
          <a:lstStyle/>
          <a:p>
            <a:pPr marL="0" indent="0">
              <a:lnSpc>
                <a:spcPct val="95000"/>
              </a:lnSpc>
              <a:spcAft>
                <a:spcPct val="0"/>
              </a:spcAft>
              <a:buClrTx/>
              <a:buNone/>
              <a:tabLst>
                <a:tab pos="0" algn="l"/>
                <a:tab pos="95052" algn="l"/>
                <a:tab pos="502623" algn="l"/>
                <a:tab pos="910194" algn="l"/>
                <a:tab pos="1317765" algn="l"/>
                <a:tab pos="1725336" algn="l"/>
                <a:tab pos="2132907" algn="l"/>
                <a:tab pos="2540478" algn="l"/>
                <a:tab pos="2948049" algn="l"/>
                <a:tab pos="3355619" algn="l"/>
                <a:tab pos="3763191" algn="l"/>
                <a:tab pos="4170761" algn="l"/>
                <a:tab pos="4578333" algn="l"/>
                <a:tab pos="4985903" algn="l"/>
                <a:tab pos="5393475" algn="l"/>
                <a:tab pos="5801045" algn="l"/>
                <a:tab pos="6208616" algn="l"/>
                <a:tab pos="6616187" algn="l"/>
                <a:tab pos="7023758" algn="l"/>
                <a:tab pos="7431329" algn="l"/>
                <a:tab pos="7838900" algn="l"/>
              </a:tabLst>
            </a:pPr>
            <a:r>
              <a:rPr lang="fr-FR" altLang="fr-FR" sz="2800" dirty="0" smtClean="0">
                <a:latin typeface="Times New Roman" panose="02020603050405020304" pitchFamily="18" charset="0"/>
                <a:cs typeface="Times New Roman" panose="02020603050405020304" pitchFamily="18" charset="0"/>
              </a:rPr>
              <a:t>Cinéma minoritaire</a:t>
            </a:r>
            <a:endParaRPr lang="fr-FR" altLang="fr-FR" sz="2800" dirty="0">
              <a:latin typeface="Times New Roman" panose="02020603050405020304" pitchFamily="18" charset="0"/>
              <a:cs typeface="Times New Roman" panose="02020603050405020304" pitchFamily="18" charset="0"/>
            </a:endParaRPr>
          </a:p>
          <a:p>
            <a:pPr marL="0" indent="0">
              <a:lnSpc>
                <a:spcPct val="143000"/>
              </a:lnSpc>
              <a:spcAft>
                <a:spcPct val="0"/>
              </a:spcAft>
              <a:buClrTx/>
              <a:buNone/>
              <a:tabLst>
                <a:tab pos="0" algn="l"/>
                <a:tab pos="95052" algn="l"/>
                <a:tab pos="502623" algn="l"/>
                <a:tab pos="910194" algn="l"/>
                <a:tab pos="1317765" algn="l"/>
                <a:tab pos="1725336" algn="l"/>
                <a:tab pos="2132907" algn="l"/>
                <a:tab pos="2540478" algn="l"/>
                <a:tab pos="2948049" algn="l"/>
                <a:tab pos="3355619" algn="l"/>
                <a:tab pos="3763191" algn="l"/>
                <a:tab pos="4170761" algn="l"/>
                <a:tab pos="4578333" algn="l"/>
                <a:tab pos="4985903" algn="l"/>
                <a:tab pos="5393475" algn="l"/>
                <a:tab pos="5801045" algn="l"/>
                <a:tab pos="6208616" algn="l"/>
                <a:tab pos="6616187" algn="l"/>
                <a:tab pos="7023758" algn="l"/>
                <a:tab pos="7431329" algn="l"/>
                <a:tab pos="7838900" algn="l"/>
              </a:tabLst>
            </a:pPr>
            <a:r>
              <a:rPr lang="en-US" altLang="fr-FR" sz="2800" dirty="0" err="1" smtClean="0">
                <a:latin typeface="Times New Roman" panose="02020603050405020304" pitchFamily="18" charset="0"/>
                <a:cs typeface="Times New Roman" panose="02020603050405020304" pitchFamily="18" charset="0"/>
              </a:rPr>
              <a:t>Orientalisme</a:t>
            </a:r>
            <a:r>
              <a:rPr lang="en-US" altLang="fr-FR" sz="2800" dirty="0" smtClean="0">
                <a:latin typeface="Times New Roman" panose="02020603050405020304" pitchFamily="18" charset="0"/>
                <a:cs typeface="Times New Roman" panose="02020603050405020304" pitchFamily="18" charset="0"/>
              </a:rPr>
              <a:t> interne</a:t>
            </a:r>
          </a:p>
          <a:p>
            <a:pPr marL="0" indent="0">
              <a:lnSpc>
                <a:spcPct val="143000"/>
              </a:lnSpc>
              <a:spcAft>
                <a:spcPct val="0"/>
              </a:spcAft>
              <a:buClrTx/>
              <a:buNone/>
              <a:tabLst>
                <a:tab pos="0" algn="l"/>
                <a:tab pos="95052" algn="l"/>
                <a:tab pos="502623" algn="l"/>
                <a:tab pos="910194" algn="l"/>
                <a:tab pos="1317765" algn="l"/>
                <a:tab pos="1725336" algn="l"/>
                <a:tab pos="2132907" algn="l"/>
                <a:tab pos="2540478" algn="l"/>
                <a:tab pos="2948049" algn="l"/>
                <a:tab pos="3355619" algn="l"/>
                <a:tab pos="3763191" algn="l"/>
                <a:tab pos="4170761" algn="l"/>
                <a:tab pos="4578333" algn="l"/>
                <a:tab pos="4985903" algn="l"/>
                <a:tab pos="5393475" algn="l"/>
                <a:tab pos="5801045" algn="l"/>
                <a:tab pos="6208616" algn="l"/>
                <a:tab pos="6616187" algn="l"/>
                <a:tab pos="7023758" algn="l"/>
                <a:tab pos="7431329" algn="l"/>
                <a:tab pos="7838900" algn="l"/>
              </a:tabLst>
            </a:pPr>
            <a:endParaRPr lang="en-US" altLang="fr-FR" sz="2800" dirty="0">
              <a:latin typeface="Times New Roman" panose="02020603050405020304" pitchFamily="18" charset="0"/>
              <a:cs typeface="Times New Roman" panose="02020603050405020304" pitchFamily="18" charset="0"/>
            </a:endParaRPr>
          </a:p>
          <a:p>
            <a:pPr marL="0" indent="0">
              <a:lnSpc>
                <a:spcPct val="143000"/>
              </a:lnSpc>
              <a:spcAft>
                <a:spcPct val="0"/>
              </a:spcAft>
              <a:buClrTx/>
              <a:buNone/>
              <a:tabLst>
                <a:tab pos="0" algn="l"/>
                <a:tab pos="95052" algn="l"/>
                <a:tab pos="502623" algn="l"/>
                <a:tab pos="910194" algn="l"/>
                <a:tab pos="1317765" algn="l"/>
                <a:tab pos="1725336" algn="l"/>
                <a:tab pos="2132907" algn="l"/>
                <a:tab pos="2540478" algn="l"/>
                <a:tab pos="2948049" algn="l"/>
                <a:tab pos="3355619" algn="l"/>
                <a:tab pos="3763191" algn="l"/>
                <a:tab pos="4170761" algn="l"/>
                <a:tab pos="4578333" algn="l"/>
                <a:tab pos="4985903" algn="l"/>
                <a:tab pos="5393475" algn="l"/>
                <a:tab pos="5801045" algn="l"/>
                <a:tab pos="6208616" algn="l"/>
                <a:tab pos="6616187" algn="l"/>
                <a:tab pos="7023758" algn="l"/>
                <a:tab pos="7431329" algn="l"/>
                <a:tab pos="7838900" algn="l"/>
              </a:tabLst>
            </a:pPr>
            <a:endParaRPr lang="en-US" altLang="fr-FR" sz="2800" dirty="0">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316" y="522776"/>
            <a:ext cx="3789038" cy="518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7683316" y="5848454"/>
            <a:ext cx="3853845" cy="917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9968" rIns="81646" bIns="4082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1452"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mn-cs"/>
              </a:rPr>
              <a:t>Source : Timothy Leicester, « Conflits et enjeux identitaires dans le tourisme rural à </a:t>
            </a:r>
            <a:r>
              <a:rPr kumimoji="0" lang="fr-FR" altLang="fr-FR" sz="1452"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mn-cs"/>
              </a:rPr>
              <a:t>Yangshuo</a:t>
            </a:r>
            <a:r>
              <a:rPr kumimoji="0" lang="fr-FR" altLang="fr-FR" sz="1452"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mn-cs"/>
              </a:rPr>
              <a:t>, Chine », Civilisations, 57 | 2008, 223-241</a:t>
            </a:r>
          </a:p>
        </p:txBody>
      </p:sp>
    </p:spTree>
    <p:extLst>
      <p:ext uri="{BB962C8B-B14F-4D97-AF65-F5344CB8AC3E}">
        <p14:creationId xmlns:p14="http://schemas.microsoft.com/office/powerpoint/2010/main" val="41070905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13678" y="624468"/>
            <a:ext cx="1066056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a:ea typeface="+mn-ea"/>
                <a:cs typeface="+mn-cs"/>
              </a:rPr>
              <a:t>Hospitalité: qu’est-ce que c’est? Comment vous la pratiquez?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1244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1066756" y="205741"/>
            <a:ext cx="5554980" cy="1142040"/>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151419" algn="l"/>
              </a:tabLst>
            </a:pPr>
            <a:r>
              <a:rPr lang="fr-FR" altLang="fr-FR" sz="3992" dirty="0">
                <a:solidFill>
                  <a:schemeClr val="tx1"/>
                </a:solidFill>
                <a:latin typeface="Times New Roman" panose="02020603050405020304" pitchFamily="18" charset="0"/>
              </a:rPr>
              <a:t>M</a:t>
            </a:r>
            <a:r>
              <a:rPr lang="fr-FR" altLang="fr-FR" sz="3992" dirty="0" smtClean="0">
                <a:solidFill>
                  <a:schemeClr val="tx1"/>
                </a:solidFill>
                <a:latin typeface="Times New Roman" panose="02020603050405020304" pitchFamily="18" charset="0"/>
              </a:rPr>
              <a:t>ythification</a:t>
            </a:r>
            <a:endParaRPr lang="fr-FR" altLang="fr-FR" sz="3992" dirty="0">
              <a:solidFill>
                <a:schemeClr val="tx1"/>
              </a:solidFill>
              <a:latin typeface="Times New Roman" panose="02020603050405020304" pitchFamily="18" charset="0"/>
            </a:endParaRPr>
          </a:p>
        </p:txBody>
      </p:sp>
      <p:sp>
        <p:nvSpPr>
          <p:cNvPr id="13314" name="Text Box 2"/>
          <p:cNvSpPr txBox="1">
            <a:spLocks noChangeArrowheads="1"/>
          </p:cNvSpPr>
          <p:nvPr/>
        </p:nvSpPr>
        <p:spPr bwMode="auto">
          <a:xfrm>
            <a:off x="0" y="2183204"/>
            <a:ext cx="7688492" cy="4393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9pPr>
          </a:lstStyle>
          <a:p>
            <a:pPr marL="341313" marR="0" lvl="0" indent="-339725" algn="l" defTabSz="457200" rtl="0" eaLnBrk="1" fontAlgn="auto" latinLnBrk="0" hangingPunct="1">
              <a:lnSpc>
                <a:spcPct val="100000"/>
              </a:lnSpc>
              <a:spcBef>
                <a:spcPts val="511"/>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Chen Lie.-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最后的母系家园</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The last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matriarchal</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garden</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Yunnan Peoples Press.1999. </a:t>
            </a:r>
          </a:p>
          <a:p>
            <a:pPr marL="311079" marR="0" lvl="0" indent="-339725"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341313" marR="0" lvl="0" indent="-339725" algn="l" defTabSz="457200" rtl="0" eaLnBrk="1" fontAlgn="auto" latinLnBrk="0" hangingPunct="1">
              <a:lnSpc>
                <a:spcPct val="100000"/>
              </a:lnSpc>
              <a:spcBef>
                <a:spcPts val="511"/>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Ding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Fenglai</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神秘的女儿国</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The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mysterious</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queendom</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country of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daughters</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Beijing. 2002. </a:t>
            </a:r>
          </a:p>
          <a:p>
            <a:pPr marL="311079" marR="0" lvl="0" indent="-339725"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341313" marR="0" lvl="0" indent="-339725" algn="l" defTabSz="457200" rtl="0" eaLnBrk="1" fontAlgn="auto" latinLnBrk="0" hangingPunct="1">
              <a:lnSpc>
                <a:spcPct val="100000"/>
              </a:lnSpc>
              <a:spcBef>
                <a:spcPts val="511"/>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美丽的泸沽湖</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The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beautiful</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Lugu</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lake</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Yanyuan</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1999.</a:t>
            </a:r>
          </a:p>
          <a:p>
            <a:pPr marL="311079" marR="0" lvl="0" indent="-339725"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341313" marR="0" lvl="0" indent="-339725" algn="l" defTabSz="457200" rtl="0" eaLnBrk="1" fontAlgn="auto" latinLnBrk="0" hangingPunct="1">
              <a:lnSpc>
                <a:spcPct val="100000"/>
              </a:lnSpc>
              <a:spcBef>
                <a:spcPts val="511"/>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Liu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Xuehan</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走进神秘的东方女儿国</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Enter  the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mysterious</a:t>
            </a:r>
            <a:r>
              <a:rPr kumimoji="0" lang="fr-FR" altLang="fr-FR" sz="2359"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western </a:t>
            </a:r>
            <a:r>
              <a:rPr kumimoji="0" lang="fr-FR" altLang="fr-FR" sz="2359"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queedom</a:t>
            </a:r>
            <a:r>
              <a:rPr kumimoji="0" lang="fr-FR" altLang="fr-FR" sz="2359"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Yunnan</a:t>
            </a:r>
            <a:r>
              <a:rPr kumimoji="0" lang="fr-FR" altLang="fr-FR" sz="254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540"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Nationalities</a:t>
            </a:r>
            <a:r>
              <a:rPr kumimoji="0" lang="fr-FR" altLang="fr-FR" sz="254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540"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Press</a:t>
            </a:r>
            <a:r>
              <a:rPr kumimoji="0" lang="fr-FR" altLang="fr-FR" sz="254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2006</a:t>
            </a:r>
          </a:p>
          <a:p>
            <a:pPr marL="341313" marR="0" lvl="0" indent="-339725" algn="l" defTabSz="457200" rtl="0" eaLnBrk="1" fontAlgn="auto" latinLnBrk="0" hangingPunct="1">
              <a:lnSpc>
                <a:spcPct val="100000"/>
              </a:lnSpc>
              <a:spcBef>
                <a:spcPts val="590"/>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903" b="0" i="0" u="none" strike="noStrike" kern="1200" cap="none" spc="0" normalizeH="0" baseline="0" noProof="0" dirty="0">
              <a:ln>
                <a:noFill/>
              </a:ln>
              <a:solidFill>
                <a:srgbClr val="463E2C"/>
              </a:solidFill>
              <a:effectLst/>
              <a:uLnTx/>
              <a:uFillTx/>
              <a:latin typeface="Times New Roman" panose="02020603050405020304" pitchFamily="18" charset="0"/>
              <a:ea typeface="Microsoft YaHei" panose="020B0503020204020204" pitchFamily="34" charset="-122"/>
              <a:cs typeface="+mn-cs"/>
            </a:endParaRPr>
          </a:p>
          <a:p>
            <a:pPr marL="341313" marR="0" lvl="0" indent="-339725" algn="l" defTabSz="457200" rtl="0" eaLnBrk="1" fontAlgn="auto" latinLnBrk="0" hangingPunct="1">
              <a:lnSpc>
                <a:spcPct val="100000"/>
              </a:lnSpc>
              <a:spcBef>
                <a:spcPts val="590"/>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903" b="0" i="0" u="none" strike="noStrike" kern="1200" cap="none" spc="0" normalizeH="0" baseline="0" noProof="0" dirty="0">
              <a:ln>
                <a:noFill/>
              </a:ln>
              <a:solidFill>
                <a:srgbClr val="463E2C"/>
              </a:solidFill>
              <a:effectLst/>
              <a:uLnTx/>
              <a:uFillTx/>
              <a:latin typeface="Times New Roman" panose="02020603050405020304" pitchFamily="18" charset="0"/>
              <a:ea typeface="Microsoft YaHei" panose="020B0503020204020204" pitchFamily="34" charset="-122"/>
              <a:cs typeface="+mn-cs"/>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618" y="571021"/>
            <a:ext cx="3388662" cy="54659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9753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980049" y="273629"/>
            <a:ext cx="8229024" cy="1142040"/>
          </a:xfrm>
          <a:ln/>
        </p:spPr>
        <p:txBody>
          <a:bodyPr/>
          <a:lstStyle/>
          <a:p>
            <a:endParaRPr lang="en-CA"/>
          </a:p>
        </p:txBody>
      </p:sp>
      <p:sp>
        <p:nvSpPr>
          <p:cNvPr id="14338" name="Rectangle 2"/>
          <p:cNvSpPr>
            <a:spLocks noGrp="1" noChangeArrowheads="1"/>
          </p:cNvSpPr>
          <p:nvPr>
            <p:ph idx="1"/>
          </p:nvPr>
        </p:nvSpPr>
        <p:spPr>
          <a:xfrm>
            <a:off x="1980049" y="1600009"/>
            <a:ext cx="8229024" cy="4526395"/>
          </a:xfrm>
        </p:spPr>
        <p:txBody>
          <a:bodyPr/>
          <a:lstStyle/>
          <a:p>
            <a:endParaRPr lang="fr-FR" altLang="fr-F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78" y="601840"/>
            <a:ext cx="10141303" cy="5181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7205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71289" y="0"/>
            <a:ext cx="5129411" cy="1142039"/>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151419" algn="l"/>
              </a:tabLst>
            </a:pPr>
            <a:r>
              <a:rPr lang="fr-FR" altLang="fr-FR" sz="3266" dirty="0" smtClean="0">
                <a:solidFill>
                  <a:schemeClr val="tx1"/>
                </a:solidFill>
                <a:latin typeface="Times New Roman" panose="02020603050405020304" pitchFamily="18" charset="0"/>
              </a:rPr>
              <a:t>Présentations en ligne</a:t>
            </a:r>
            <a:endParaRPr lang="fr-FR" altLang="fr-FR" sz="3266" dirty="0">
              <a:solidFill>
                <a:schemeClr val="tx1"/>
              </a:solidFill>
              <a:latin typeface="Times New Roman" panose="02020603050405020304" pitchFamily="18" charset="0"/>
            </a:endParaRPr>
          </a:p>
        </p:txBody>
      </p:sp>
      <p:sp>
        <p:nvSpPr>
          <p:cNvPr id="15362" name="Text Box 2"/>
          <p:cNvSpPr txBox="1">
            <a:spLocks noChangeArrowheads="1"/>
          </p:cNvSpPr>
          <p:nvPr/>
        </p:nvSpPr>
        <p:spPr bwMode="auto">
          <a:xfrm>
            <a:off x="745321" y="2004855"/>
            <a:ext cx="10698480" cy="4281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Microsoft YaHei" panose="020B0503020204020204" pitchFamily="34" charset="-122"/>
              </a:defRPr>
            </a:lvl9pPr>
          </a:lstStyle>
          <a:p>
            <a:pPr marL="341313" marR="0" lvl="0" indent="-339725" algn="l" defTabSz="457200" rtl="0" eaLnBrk="1" fontAlgn="auto" latinLnBrk="0" hangingPunct="1">
              <a:lnSpc>
                <a:spcPct val="100000"/>
              </a:lnSpc>
              <a:spcBef>
                <a:spcPts val="590"/>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903" b="0"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pitchFamily="34" charset="-122"/>
                <a:cs typeface="+mn-cs"/>
              </a:rPr>
              <a:t>“</a:t>
            </a:r>
            <a:r>
              <a:rPr kumimoji="0" lang="fr-FR" altLang="fr-FR" sz="2177" b="0" i="0" u="none" strike="noStrike" kern="1200" cap="none" spc="0" normalizeH="0" baseline="0" noProof="0" dirty="0" err="1">
                <a:ln>
                  <a:noFill/>
                </a:ln>
                <a:solidFill>
                  <a:prstClr val="white"/>
                </a:solidFill>
                <a:effectLst/>
                <a:uLnTx/>
                <a:uFillTx/>
                <a:latin typeface="Calibri" panose="020F0502020204030204" pitchFamily="34" charset="0"/>
                <a:ea typeface="Microsoft YaHei" panose="020B0503020204020204" pitchFamily="34" charset="-122"/>
                <a:cs typeface="+mn-cs"/>
              </a:rPr>
              <a:t>神</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秘而</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古老的女儿国</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泸沽湖</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b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b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The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mysterious</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and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ancient</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country of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daughters</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Lugu</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lake</a:t>
            </a:r>
            <a:endPar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1310564" marR="0" lvl="0" indent="11521"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sng"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hlinkClick r:id="rId3"/>
              </a:rPr>
              <a:t>http://www.dreams-travel.com</a:t>
            </a:r>
          </a:p>
          <a:p>
            <a:pPr marL="1310564" marR="0" lvl="0" indent="11521"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8641" marR="0" lvl="0" indent="0" algn="l" defTabSz="457200" rtl="0" eaLnBrk="1" fontAlgn="auto" latinLnBrk="0" hangingPunct="1">
              <a:lnSpc>
                <a:spcPct val="100000"/>
              </a:lnSpc>
              <a:spcBef>
                <a:spcPts val="511"/>
              </a:spcBef>
              <a:spcAft>
                <a:spcPts val="0"/>
              </a:spcAft>
              <a:buClr>
                <a:srgbClr val="463E2C"/>
              </a:buClr>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泸沽湖摩梭人女儿国</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b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b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Lugu</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Lake, Mosuo, country of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daughters</a:t>
            </a:r>
            <a:endPar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341313" marR="0" lvl="0" indent="-298118"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sng"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hlinkClick r:id="rId4"/>
              </a:rPr>
              <a:t>http://xxgk.yn.gov.cn</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b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b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Lijiang</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tourism</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committee’s</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website</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a:p>
            <a:pPr marL="341313" marR="0" lvl="0" indent="-298118"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8641" marR="0" lvl="0" indent="0" algn="l" defTabSz="457200" rtl="0" eaLnBrk="1" fontAlgn="auto" latinLnBrk="0" hangingPunct="1">
              <a:lnSpc>
                <a:spcPct val="100000"/>
              </a:lnSpc>
              <a:spcBef>
                <a:spcPts val="511"/>
              </a:spcBef>
              <a:spcAft>
                <a:spcPts val="0"/>
              </a:spcAft>
              <a:buClrTx/>
              <a:buSzTx/>
              <a:buFont typeface="Arial" panose="020B0604020202020204" pitchFamily="34"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纯净</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泸沽湖</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探秘摩梭人</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神奇</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走婚习俗</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b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b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Pure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Lugu</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lake</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 explore the secrets of Mosuo people, the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magical</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walking</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fr-FR" altLang="fr-FR" sz="2177" b="0"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marriage</a:t>
            </a:r>
            <a:r>
              <a:rPr kumimoji="0" lang="fr-FR" altLang="fr-FR" sz="2177"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custom. </a:t>
            </a:r>
          </a:p>
          <a:p>
            <a:pPr marL="341313" marR="0" lvl="0" indent="-298118"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kumimoji="0" lang="fr-FR" altLang="fr-FR" sz="2177" b="0" i="0" u="sng"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hlinkClick r:id="rId5"/>
              </a:rPr>
              <a:t>http://travel.sina.com.cn</a:t>
            </a:r>
          </a:p>
          <a:p>
            <a:pPr marL="341313" marR="0" lvl="0" indent="-298118" algn="r"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1996"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341313" marR="0" lvl="0" indent="-298118"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54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endParaRPr>
          </a:p>
          <a:p>
            <a:pPr marL="341313" marR="0" lvl="0" indent="-339725"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54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endParaRPr>
          </a:p>
          <a:p>
            <a:pPr marL="341313" marR="0" lvl="0" indent="-339725" algn="l" defTabSz="457200" rtl="0" eaLnBrk="1" fontAlgn="auto" latinLnBrk="0" hangingPunct="1">
              <a:lnSpc>
                <a:spcPct val="100000"/>
              </a:lnSpc>
              <a:spcBef>
                <a:spcPts val="511"/>
              </a:spcBef>
              <a:spcAft>
                <a:spcPts val="0"/>
              </a:spcAft>
              <a:buClrTx/>
              <a:buSz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kumimoji="0" lang="fr-FR" altLang="fr-FR" sz="254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Tree>
    <p:extLst>
      <p:ext uri="{BB962C8B-B14F-4D97-AF65-F5344CB8AC3E}">
        <p14:creationId xmlns:p14="http://schemas.microsoft.com/office/powerpoint/2010/main" val="10930286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980049" y="273629"/>
            <a:ext cx="8229024" cy="1142040"/>
          </a:xfrm>
          <a:ln/>
        </p:spPr>
        <p:txBody>
          <a:bodyPr/>
          <a:lstStyle/>
          <a:p>
            <a:endParaRPr lang="en-CA"/>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915" y="3200016"/>
            <a:ext cx="4245566" cy="29393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207" y="391722"/>
            <a:ext cx="3283545" cy="2351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854" y="64808"/>
            <a:ext cx="2298481" cy="163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521" y="2351768"/>
            <a:ext cx="2285520" cy="35931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5493" y="3853846"/>
            <a:ext cx="3073283" cy="1893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7365" y="979303"/>
            <a:ext cx="3398757"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2" name="Text Box 8"/>
          <p:cNvSpPr txBox="1">
            <a:spLocks noChangeArrowheads="1"/>
          </p:cNvSpPr>
          <p:nvPr/>
        </p:nvSpPr>
        <p:spPr bwMode="auto">
          <a:xfrm>
            <a:off x="1733783" y="6438917"/>
            <a:ext cx="8818046"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193" rIns="81646" bIns="4082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pPr>
            <a:r>
              <a:rPr kumimoji="0" lang="fr-FR" altLang="fr-FR" sz="163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Sources : china.org, ; chinagreattravel, yunnanadventure, chinatouradvisors</a:t>
            </a:r>
          </a:p>
        </p:txBody>
      </p:sp>
    </p:spTree>
    <p:extLst>
      <p:ext uri="{BB962C8B-B14F-4D97-AF65-F5344CB8AC3E}">
        <p14:creationId xmlns:p14="http://schemas.microsoft.com/office/powerpoint/2010/main" val="2506523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contenu 3">
            <a:extLst>
              <a:ext uri="{FF2B5EF4-FFF2-40B4-BE49-F238E27FC236}">
                <a16:creationId xmlns:a16="http://schemas.microsoft.com/office/drawing/2014/main" id="{487C4681-7F75-4620-B0B6-DEE0C877C2B9}"/>
              </a:ext>
            </a:extLst>
          </p:cNvPr>
          <p:cNvSpPr>
            <a:spLocks noGrp="1" noChangeArrowheads="1"/>
          </p:cNvSpPr>
          <p:nvPr>
            <p:ph idx="1"/>
          </p:nvPr>
        </p:nvSpPr>
        <p:spPr>
          <a:xfrm>
            <a:off x="803592" y="0"/>
            <a:ext cx="9323387" cy="2034540"/>
          </a:xfrm>
        </p:spPr>
        <p:txBody>
          <a:bodyPr>
            <a:normAutofit/>
          </a:bodyPr>
          <a:lstStyle/>
          <a:p>
            <a:pPr marL="0" indent="0">
              <a:buNone/>
            </a:pPr>
            <a:r>
              <a:rPr lang="fr-FR" altLang="fr-FR" sz="3600" dirty="0" smtClean="0">
                <a:latin typeface="Georgia" panose="02040502050405020303" pitchFamily="18" charset="0"/>
                <a:cs typeface="Times New Roman" panose="02020603050405020304" pitchFamily="18" charset="0"/>
              </a:rPr>
              <a:t>Le </a:t>
            </a:r>
            <a:r>
              <a:rPr lang="fr-FR" altLang="fr-FR" sz="3600" dirty="0">
                <a:latin typeface="Georgia" panose="02040502050405020303" pitchFamily="18" charset="0"/>
                <a:cs typeface="Times New Roman" panose="02020603050405020304" pitchFamily="18" charset="0"/>
              </a:rPr>
              <a:t>tourisme est une « zone frontière » où se (</a:t>
            </a:r>
            <a:r>
              <a:rPr lang="fr-FR" altLang="fr-FR" sz="3600" dirty="0" err="1">
                <a:latin typeface="Georgia" panose="02040502050405020303" pitchFamily="18" charset="0"/>
                <a:cs typeface="Times New Roman" panose="02020603050405020304" pitchFamily="18" charset="0"/>
              </a:rPr>
              <a:t>re</a:t>
            </a:r>
            <a:r>
              <a:rPr lang="fr-FR" altLang="fr-FR" sz="3600" dirty="0">
                <a:latin typeface="Georgia" panose="02040502050405020303" pitchFamily="18" charset="0"/>
                <a:cs typeface="Times New Roman" panose="02020603050405020304" pitchFamily="18" charset="0"/>
              </a:rPr>
              <a:t>)définissent les </a:t>
            </a:r>
            <a:r>
              <a:rPr lang="fr-FR" altLang="fr-FR" sz="3600" dirty="0" smtClean="0">
                <a:latin typeface="Georgia" panose="02040502050405020303" pitchFamily="18" charset="0"/>
                <a:cs typeface="Times New Roman" panose="02020603050405020304" pitchFamily="18" charset="0"/>
              </a:rPr>
              <a:t>identités</a:t>
            </a:r>
            <a:endParaRPr lang="fr-FR" altLang="fr-FR" sz="36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669942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799D27-565F-44E1-96D2-5175D2517DC6}"/>
              </a:ext>
            </a:extLst>
          </p:cNvPr>
          <p:cNvSpPr txBox="1"/>
          <p:nvPr/>
        </p:nvSpPr>
        <p:spPr>
          <a:xfrm>
            <a:off x="571500" y="807564"/>
            <a:ext cx="11247120" cy="48320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Exotisme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L’exotisme n’est pas le propre d’un lieu ou d’un objet mais d’un 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 vue et d’un discours sur ceux-ci. (…) L’</a:t>
            </a:r>
            <a:r>
              <a:rPr kumimoji="0" lang="fr-FR"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exotisation</a:t>
            </a: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comme un processus de construction géographique de l’altérité propre à </a:t>
            </a:r>
            <a:r>
              <a:rPr kumimoji="0" lang="fr-F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l’Occident colonial</a:t>
            </a: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qui montre une fascination condescendante pour certains </a:t>
            </a:r>
            <a:r>
              <a:rPr kumimoji="0" lang="fr-F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ailleurs, déterminés </a:t>
            </a: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essentiellement par l’histoire de la colonisation et des </a:t>
            </a:r>
            <a:r>
              <a:rPr kumimoji="0" lang="fr-F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représentations. L’</a:t>
            </a:r>
            <a:r>
              <a:rPr kumimoji="0" lang="fr-FR"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exotisation</a:t>
            </a:r>
            <a:r>
              <a:rPr kumimoji="0" lang="fr-FR"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passe par une mise en scène de l’Autre, réduit au rang d’objet de spectacle et de marchandise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fr-FR"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Staszak</a:t>
            </a: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Jean-François, Qu’est ce que l’exotisme </a:t>
            </a:r>
          </a:p>
        </p:txBody>
      </p:sp>
    </p:spTree>
    <p:extLst>
      <p:ext uri="{BB962C8B-B14F-4D97-AF65-F5344CB8AC3E}">
        <p14:creationId xmlns:p14="http://schemas.microsoft.com/office/powerpoint/2010/main" val="4190934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2DF713-5558-4487-BE9E-DA476C188BE1}"/>
              </a:ext>
            </a:extLst>
          </p:cNvPr>
          <p:cNvSpPr txBox="1">
            <a:spLocks noGrp="1"/>
          </p:cNvSpPr>
          <p:nvPr>
            <p:ph type="title" idx="4294967295"/>
          </p:nvPr>
        </p:nvSpPr>
        <p:spPr>
          <a:xfrm>
            <a:off x="2258338" y="727570"/>
            <a:ext cx="9590725" cy="558486"/>
          </a:xfrm>
        </p:spPr>
        <p:txBody>
          <a:bodyPr vert="horz" lIns="0" tIns="0" rIns="0" bIns="0" rtlCol="0" anchor="b">
            <a:spAutoFit/>
          </a:bodyPr>
          <a:lstStyle/>
          <a:p>
            <a:pPr lvl="0"/>
            <a:r>
              <a:rPr lang="fr-FR" sz="3629">
                <a:latin typeface="Times New Roman" pitchFamily="18"/>
              </a:rPr>
              <a:t>Exotisation</a:t>
            </a:r>
          </a:p>
        </p:txBody>
      </p:sp>
      <p:sp>
        <p:nvSpPr>
          <p:cNvPr id="3" name="Espace réservé du texte 2">
            <a:extLst>
              <a:ext uri="{FF2B5EF4-FFF2-40B4-BE49-F238E27FC236}">
                <a16:creationId xmlns:a16="http://schemas.microsoft.com/office/drawing/2014/main" id="{91427C6A-66CE-452C-BA48-B80D2BF4623E}"/>
              </a:ext>
            </a:extLst>
          </p:cNvPr>
          <p:cNvSpPr txBox="1">
            <a:spLocks noGrp="1"/>
          </p:cNvSpPr>
          <p:nvPr>
            <p:ph type="body" idx="4294967295"/>
          </p:nvPr>
        </p:nvSpPr>
        <p:spPr/>
        <p:txBody>
          <a:bodyPr/>
          <a:lstStyle/>
          <a:p>
            <a:pPr lvl="0"/>
            <a:r>
              <a:rPr lang="fr-FR" sz="2177" dirty="0" smtClean="0">
                <a:latin typeface="Times New Roman" pitchFamily="18"/>
                <a:cs typeface="Tahoma" pitchFamily="2"/>
              </a:rPr>
              <a:t>« Représentations </a:t>
            </a:r>
            <a:r>
              <a:rPr lang="fr-FR" sz="2177" dirty="0">
                <a:latin typeface="Times New Roman" pitchFamily="18"/>
                <a:cs typeface="Tahoma" pitchFamily="2"/>
              </a:rPr>
              <a:t>romantiques présentes particulièrement dans les médias, les univers artistiques, et fournissant aux « classes moyennes urbaines » l'image romantique de peuples indigènes hors de l'histoire. Ces représentations romantiques structurent aussi les catégories de perception et d'interprétation des visiteurs d'expositions, des spectateurs ou des lecteurs, constituant une composante essentielle du succès populaire de l'anthropologie</a:t>
            </a:r>
            <a:r>
              <a:rPr lang="fr-FR" sz="2177" dirty="0" smtClean="0">
                <a:latin typeface="Times New Roman" pitchFamily="18"/>
                <a:cs typeface="Tahoma" pitchFamily="2"/>
              </a:rPr>
              <a:t>.</a:t>
            </a:r>
          </a:p>
          <a:p>
            <a:pPr marL="0" lvl="0" indent="0">
              <a:buNone/>
            </a:pPr>
            <a:r>
              <a:rPr lang="fr-FR" sz="2177" dirty="0" smtClean="0">
                <a:latin typeface="Times New Roman" pitchFamily="18"/>
                <a:cs typeface="Tahoma" pitchFamily="2"/>
              </a:rPr>
              <a:t>(…)</a:t>
            </a:r>
            <a:endParaRPr lang="fr-FR" sz="2177" dirty="0">
              <a:latin typeface="Times New Roman" pitchFamily="18"/>
              <a:cs typeface="Tahoma" pitchFamily="2"/>
            </a:endParaRPr>
          </a:p>
          <a:p>
            <a:pPr lvl="0"/>
            <a:r>
              <a:rPr lang="fr-FR" sz="2177" dirty="0">
                <a:latin typeface="Times New Roman" pitchFamily="18"/>
              </a:rPr>
              <a:t>Elles trouvent une incarnation privilégiée dans les photographies des groupes indigènes d'Amazonie, souvent représentés de façon stéréotypée</a:t>
            </a:r>
            <a:r>
              <a:rPr lang="fr-FR" sz="2177" dirty="0" smtClean="0">
                <a:latin typeface="Times New Roman" pitchFamily="18"/>
              </a:rPr>
              <a:t>. »</a:t>
            </a:r>
            <a:endParaRPr lang="fr-FR" sz="2177" dirty="0">
              <a:latin typeface="Times New Roman" pitchFamily="18"/>
            </a:endParaRPr>
          </a:p>
        </p:txBody>
      </p:sp>
    </p:spTree>
    <p:extLst>
      <p:ext uri="{BB962C8B-B14F-4D97-AF65-F5344CB8AC3E}">
        <p14:creationId xmlns:p14="http://schemas.microsoft.com/office/powerpoint/2010/main" val="170917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rôle des images dans les processus </a:t>
            </a:r>
            <a:r>
              <a:rPr lang="fr-FR" dirty="0" smtClean="0"/>
              <a:t>d’</a:t>
            </a:r>
            <a:r>
              <a:rPr lang="fr-FR" dirty="0" err="1" smtClean="0"/>
              <a:t>exotisation</a:t>
            </a:r>
            <a:endParaRPr lang="en-CA" dirty="0"/>
          </a:p>
        </p:txBody>
      </p:sp>
      <p:sp>
        <p:nvSpPr>
          <p:cNvPr id="3" name="Espace réservé du contenu 2"/>
          <p:cNvSpPr>
            <a:spLocks noGrp="1"/>
          </p:cNvSpPr>
          <p:nvPr>
            <p:ph idx="1"/>
          </p:nvPr>
        </p:nvSpPr>
        <p:spPr>
          <a:xfrm>
            <a:off x="434340" y="2222287"/>
            <a:ext cx="11292840" cy="4361393"/>
          </a:xfrm>
        </p:spPr>
        <p:txBody>
          <a:bodyPr>
            <a:normAutofit/>
          </a:bodyPr>
          <a:lstStyle/>
          <a:p>
            <a:pPr marL="414772" indent="-414772">
              <a:spcBef>
                <a:spcPts val="1089"/>
              </a:spcBef>
              <a:buFont typeface="Arial" panose="020B0604020202020204" pitchFamily="34" charset="0"/>
              <a:buChar char="•"/>
            </a:pPr>
            <a:r>
              <a:rPr lang="fr-FR" sz="2100" dirty="0"/>
              <a:t>« Les images/photographies des peuples premiers fournissent aux classes moyennes urbaines l’image romantique de peuple indigènes hors de l’histoire ».</a:t>
            </a:r>
          </a:p>
          <a:p>
            <a:pPr marL="414772" indent="-414772">
              <a:spcBef>
                <a:spcPts val="1089"/>
              </a:spcBef>
              <a:buFont typeface="Arial" panose="020B0604020202020204" pitchFamily="34" charset="0"/>
              <a:buChar char="•"/>
            </a:pPr>
            <a:r>
              <a:rPr lang="fr-FR" sz="2100" dirty="0"/>
              <a:t>Ce sont des représentations romantiques qui structurent les catégories de perceptions et d’interprétations des spectateurs ou des lecteurs.</a:t>
            </a:r>
          </a:p>
          <a:p>
            <a:pPr marL="414772" indent="-414772">
              <a:spcBef>
                <a:spcPts val="1089"/>
              </a:spcBef>
              <a:buFont typeface="Arial" panose="020B0604020202020204" pitchFamily="34" charset="0"/>
              <a:buChar char="•"/>
            </a:pPr>
            <a:r>
              <a:rPr lang="fr-FR" sz="2100" dirty="0"/>
              <a:t>Cela participe d’un mythe sur la diversité naturelle et de préservation culturelle qui joue de l’esthétisation. Le mythe fonctionne ici comme « pourvoyeur de représentations, de croyances d’émotions, de symboles, de discours </a:t>
            </a:r>
            <a:r>
              <a:rPr lang="fr-FR" sz="2100" dirty="0" smtClean="0"/>
              <a:t>»</a:t>
            </a:r>
          </a:p>
          <a:p>
            <a:pPr marL="414772" indent="-414772">
              <a:spcBef>
                <a:spcPts val="1089"/>
              </a:spcBef>
              <a:buFont typeface="Arial" panose="020B0604020202020204" pitchFamily="34" charset="0"/>
              <a:buChar char="•"/>
            </a:pPr>
            <a:endParaRPr lang="fr-FR" sz="2000" dirty="0"/>
          </a:p>
          <a:p>
            <a:pPr marL="982663" indent="0" algn="r">
              <a:buNone/>
            </a:pPr>
            <a:r>
              <a:rPr lang="fr-FR" dirty="0"/>
              <a:t>De L’</a:t>
            </a:r>
            <a:r>
              <a:rPr lang="fr-FR" dirty="0" err="1"/>
              <a:t>estoile</a:t>
            </a:r>
            <a:r>
              <a:rPr lang="fr-FR" dirty="0"/>
              <a:t>, Benoit, 2012 « Images des paradis Perdus, Mythe des « peuples premiers », photographie et anthropologie », Virtual </a:t>
            </a:r>
            <a:r>
              <a:rPr lang="fr-FR" dirty="0" err="1"/>
              <a:t>Brazialian</a:t>
            </a:r>
            <a:r>
              <a:rPr lang="fr-FR" dirty="0"/>
              <a:t> </a:t>
            </a:r>
            <a:r>
              <a:rPr lang="fr-FR" dirty="0" err="1"/>
              <a:t>Anthropology</a:t>
            </a:r>
            <a:r>
              <a:rPr lang="fr-FR" dirty="0"/>
              <a:t> VIBRANT, 9:2</a:t>
            </a:r>
          </a:p>
          <a:p>
            <a:endParaRPr lang="en-CA" dirty="0"/>
          </a:p>
        </p:txBody>
      </p:sp>
    </p:spTree>
    <p:extLst>
      <p:ext uri="{BB962C8B-B14F-4D97-AF65-F5344CB8AC3E}">
        <p14:creationId xmlns:p14="http://schemas.microsoft.com/office/powerpoint/2010/main" val="205074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1">
            <a:extLst>
              <a:ext uri="{FF2B5EF4-FFF2-40B4-BE49-F238E27FC236}">
                <a16:creationId xmlns:a16="http://schemas.microsoft.com/office/drawing/2014/main" id="{4B987CCC-BE18-420F-9801-130337AEBC3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10705-DE79-44F0-AF6C-CA2DCFA16AC0}" type="datetime1">
              <a:rPr kumimoji="0" lang="fr-FR"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03/04/2024</a:t>
            </a:fld>
            <a:endParaRPr kumimoji="0" lang="fr-FR"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re 1">
            <a:extLst>
              <a:ext uri="{FF2B5EF4-FFF2-40B4-BE49-F238E27FC236}">
                <a16:creationId xmlns:a16="http://schemas.microsoft.com/office/drawing/2014/main" id="{C9A196D2-440D-4245-BD1D-BF6CC67DF724}"/>
              </a:ext>
            </a:extLst>
          </p:cNvPr>
          <p:cNvSpPr txBox="1">
            <a:spLocks noGrp="1"/>
          </p:cNvSpPr>
          <p:nvPr>
            <p:ph type="title" idx="4294967295"/>
          </p:nvPr>
        </p:nvSpPr>
        <p:spPr>
          <a:xfrm>
            <a:off x="2258338" y="727570"/>
            <a:ext cx="9590725" cy="558486"/>
          </a:xfrm>
        </p:spPr>
        <p:txBody>
          <a:bodyPr vert="horz" lIns="0" tIns="0" rIns="0" bIns="0" rtlCol="0" anchor="b">
            <a:spAutoFit/>
          </a:bodyPr>
          <a:lstStyle/>
          <a:p>
            <a:pPr lvl="0"/>
            <a:r>
              <a:rPr lang="fr-FR" sz="3629">
                <a:latin typeface="Times New Roman" pitchFamily="18"/>
              </a:rPr>
              <a:t>Photos de Sebastião Salgado</a:t>
            </a:r>
          </a:p>
        </p:txBody>
      </p:sp>
      <p:pic>
        <p:nvPicPr>
          <p:cNvPr id="3" name="Image 2">
            <a:extLst>
              <a:ext uri="{FF2B5EF4-FFF2-40B4-BE49-F238E27FC236}">
                <a16:creationId xmlns:a16="http://schemas.microsoft.com/office/drawing/2014/main" id="{5F714B93-6353-4D99-92F7-37CF2BDF1752}"/>
              </a:ext>
            </a:extLst>
          </p:cNvPr>
          <p:cNvPicPr>
            <a:picLocks noChangeAspect="1"/>
          </p:cNvPicPr>
          <p:nvPr/>
        </p:nvPicPr>
        <p:blipFill>
          <a:blip r:embed="rId3" cstate="print">
            <a:lum/>
            <a:alphaModFix/>
          </a:blip>
          <a:srcRect/>
          <a:stretch>
            <a:fillRect/>
          </a:stretch>
        </p:blipFill>
        <p:spPr>
          <a:xfrm>
            <a:off x="1784789" y="2541815"/>
            <a:ext cx="2939269" cy="4055212"/>
          </a:xfrm>
          <a:prstGeom prst="rect">
            <a:avLst/>
          </a:prstGeom>
          <a:noFill/>
          <a:ln>
            <a:noFill/>
          </a:ln>
        </p:spPr>
      </p:pic>
      <p:pic>
        <p:nvPicPr>
          <p:cNvPr id="4" name="Image 3">
            <a:extLst>
              <a:ext uri="{FF2B5EF4-FFF2-40B4-BE49-F238E27FC236}">
                <a16:creationId xmlns:a16="http://schemas.microsoft.com/office/drawing/2014/main" id="{D10F02E2-7904-4092-B0AA-59271804336C}"/>
              </a:ext>
            </a:extLst>
          </p:cNvPr>
          <p:cNvPicPr>
            <a:picLocks noChangeAspect="1"/>
          </p:cNvPicPr>
          <p:nvPr/>
        </p:nvPicPr>
        <p:blipFill>
          <a:blip r:embed="rId4" cstate="print">
            <a:lum/>
            <a:alphaModFix/>
          </a:blip>
          <a:srcRect/>
          <a:stretch>
            <a:fillRect/>
          </a:stretch>
        </p:blipFill>
        <p:spPr>
          <a:xfrm>
            <a:off x="5257045" y="3200538"/>
            <a:ext cx="4431112" cy="3331171"/>
          </a:xfrm>
          <a:prstGeom prst="rect">
            <a:avLst/>
          </a:prstGeom>
          <a:noFill/>
          <a:ln>
            <a:noFill/>
          </a:ln>
        </p:spPr>
      </p:pic>
      <p:pic>
        <p:nvPicPr>
          <p:cNvPr id="5" name="Image 4">
            <a:extLst>
              <a:ext uri="{FF2B5EF4-FFF2-40B4-BE49-F238E27FC236}">
                <a16:creationId xmlns:a16="http://schemas.microsoft.com/office/drawing/2014/main" id="{4B560ED9-E357-419B-B4E2-FE4EAE6B6129}"/>
              </a:ext>
            </a:extLst>
          </p:cNvPr>
          <p:cNvPicPr>
            <a:picLocks noChangeAspect="1"/>
          </p:cNvPicPr>
          <p:nvPr/>
        </p:nvPicPr>
        <p:blipFill>
          <a:blip r:embed="rId5" cstate="print">
            <a:lum/>
            <a:alphaModFix/>
          </a:blip>
          <a:srcRect/>
          <a:stretch>
            <a:fillRect/>
          </a:stretch>
        </p:blipFill>
        <p:spPr>
          <a:xfrm>
            <a:off x="6161034" y="1241025"/>
            <a:ext cx="4400086" cy="2183224"/>
          </a:xfrm>
          <a:prstGeom prst="rect">
            <a:avLst/>
          </a:prstGeom>
          <a:noFill/>
          <a:ln>
            <a:noFill/>
          </a:ln>
        </p:spPr>
      </p:pic>
      <p:pic>
        <p:nvPicPr>
          <p:cNvPr id="6" name="Image 5">
            <a:extLst>
              <a:ext uri="{FF2B5EF4-FFF2-40B4-BE49-F238E27FC236}">
                <a16:creationId xmlns:a16="http://schemas.microsoft.com/office/drawing/2014/main" id="{BFD2A13B-8091-4A56-9DF1-BF494AA03BBA}"/>
              </a:ext>
            </a:extLst>
          </p:cNvPr>
          <p:cNvPicPr>
            <a:picLocks noChangeAspect="1"/>
          </p:cNvPicPr>
          <p:nvPr/>
        </p:nvPicPr>
        <p:blipFill>
          <a:blip r:embed="rId6" cstate="print">
            <a:lum/>
            <a:alphaModFix/>
          </a:blip>
          <a:srcRect/>
          <a:stretch>
            <a:fillRect/>
          </a:stretch>
        </p:blipFill>
        <p:spPr>
          <a:xfrm>
            <a:off x="4067295" y="1632928"/>
            <a:ext cx="1636520" cy="2084595"/>
          </a:xfrm>
          <a:prstGeom prst="rect">
            <a:avLst/>
          </a:prstGeom>
          <a:noFill/>
          <a:ln>
            <a:noFill/>
          </a:ln>
        </p:spPr>
      </p:pic>
    </p:spTree>
    <p:extLst>
      <p:ext uri="{BB962C8B-B14F-4D97-AF65-F5344CB8AC3E}">
        <p14:creationId xmlns:p14="http://schemas.microsoft.com/office/powerpoint/2010/main" val="2377664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1">
            <a:extLst>
              <a:ext uri="{FF2B5EF4-FFF2-40B4-BE49-F238E27FC236}">
                <a16:creationId xmlns:a16="http://schemas.microsoft.com/office/drawing/2014/main" id="{316AB7B3-6DA2-47CD-85CB-9C7E76BDF7A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10705-DE79-44F0-AF6C-CA2DCFA16AC0}" type="datetime1">
              <a:rPr kumimoji="0" lang="fr-FR"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03/04/2024</a:t>
            </a:fld>
            <a:endParaRPr kumimoji="0" lang="fr-FR"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re 1">
            <a:extLst>
              <a:ext uri="{FF2B5EF4-FFF2-40B4-BE49-F238E27FC236}">
                <a16:creationId xmlns:a16="http://schemas.microsoft.com/office/drawing/2014/main" id="{EB67B12B-2564-4DA1-B107-1F676E21BCB8}"/>
              </a:ext>
            </a:extLst>
          </p:cNvPr>
          <p:cNvSpPr txBox="1">
            <a:spLocks noGrp="1"/>
          </p:cNvSpPr>
          <p:nvPr>
            <p:ph type="title" idx="4294967295"/>
          </p:nvPr>
        </p:nvSpPr>
        <p:spPr>
          <a:xfrm>
            <a:off x="5709040" y="273352"/>
            <a:ext cx="4501326" cy="1145009"/>
          </a:xfrm>
        </p:spPr>
        <p:txBody>
          <a:bodyPr vert="horz" lIns="0" tIns="0" rIns="0" bIns="0" rtlCol="0" anchor="b">
            <a:noAutofit/>
          </a:bodyPr>
          <a:lstStyle/>
          <a:p>
            <a:r>
              <a:rPr lang="fr-FR" sz="3629" dirty="0" smtClean="0">
                <a:latin typeface="Times New Roman" pitchFamily="18"/>
              </a:rPr>
              <a:t>Yanomami</a:t>
            </a:r>
            <a:endParaRPr lang="fr-FR" sz="3629" dirty="0">
              <a:latin typeface="Times New Roman" pitchFamily="18"/>
            </a:endParaRPr>
          </a:p>
        </p:txBody>
      </p:sp>
      <p:sp>
        <p:nvSpPr>
          <p:cNvPr id="3" name="Espace réservé du texte 2">
            <a:extLst>
              <a:ext uri="{FF2B5EF4-FFF2-40B4-BE49-F238E27FC236}">
                <a16:creationId xmlns:a16="http://schemas.microsoft.com/office/drawing/2014/main" id="{2888F41D-468E-4D6C-A6DC-56D1F853209F}"/>
              </a:ext>
            </a:extLst>
          </p:cNvPr>
          <p:cNvSpPr txBox="1">
            <a:spLocks noGrp="1"/>
          </p:cNvSpPr>
          <p:nvPr>
            <p:ph type="body" idx="4294967295"/>
          </p:nvPr>
        </p:nvSpPr>
        <p:spPr/>
        <p:txBody>
          <a:bodyPr/>
          <a:lstStyle/>
          <a:p>
            <a:endParaRPr lang="fr-FR"/>
          </a:p>
        </p:txBody>
      </p:sp>
      <p:pic>
        <p:nvPicPr>
          <p:cNvPr id="4" name="Image 3">
            <a:extLst>
              <a:ext uri="{FF2B5EF4-FFF2-40B4-BE49-F238E27FC236}">
                <a16:creationId xmlns:a16="http://schemas.microsoft.com/office/drawing/2014/main" id="{B9ADB765-84ED-4830-86DF-DB8E1CB49BE3}"/>
              </a:ext>
            </a:extLst>
          </p:cNvPr>
          <p:cNvPicPr>
            <a:picLocks noChangeAspect="1"/>
          </p:cNvPicPr>
          <p:nvPr/>
        </p:nvPicPr>
        <p:blipFill>
          <a:blip r:embed="rId3" cstate="print">
            <a:lum/>
            <a:alphaModFix/>
          </a:blip>
          <a:srcRect/>
          <a:stretch>
            <a:fillRect/>
          </a:stretch>
        </p:blipFill>
        <p:spPr>
          <a:xfrm>
            <a:off x="166953" y="273352"/>
            <a:ext cx="5144959" cy="3626331"/>
          </a:xfrm>
          <a:prstGeom prst="rect">
            <a:avLst/>
          </a:prstGeom>
          <a:noFill/>
          <a:ln>
            <a:noFill/>
          </a:ln>
        </p:spPr>
      </p:pic>
      <p:pic>
        <p:nvPicPr>
          <p:cNvPr id="6" name="Image 5">
            <a:extLst>
              <a:ext uri="{FF2B5EF4-FFF2-40B4-BE49-F238E27FC236}">
                <a16:creationId xmlns:a16="http://schemas.microsoft.com/office/drawing/2014/main" id="{105A16A5-9A2F-4B6A-A6E8-C5AB603756AB}"/>
              </a:ext>
            </a:extLst>
          </p:cNvPr>
          <p:cNvPicPr>
            <a:picLocks noChangeAspect="1"/>
          </p:cNvPicPr>
          <p:nvPr/>
        </p:nvPicPr>
        <p:blipFill>
          <a:blip r:embed="rId4" cstate="print">
            <a:lum/>
            <a:alphaModFix/>
          </a:blip>
          <a:srcRect/>
          <a:stretch>
            <a:fillRect/>
          </a:stretch>
        </p:blipFill>
        <p:spPr>
          <a:xfrm>
            <a:off x="5311912" y="2086517"/>
            <a:ext cx="6500004" cy="4740636"/>
          </a:xfrm>
          <a:prstGeom prst="rect">
            <a:avLst/>
          </a:prstGeom>
          <a:noFill/>
          <a:ln>
            <a:noFill/>
          </a:ln>
        </p:spPr>
      </p:pic>
    </p:spTree>
    <p:extLst>
      <p:ext uri="{BB962C8B-B14F-4D97-AF65-F5344CB8AC3E}">
        <p14:creationId xmlns:p14="http://schemas.microsoft.com/office/powerpoint/2010/main" val="319379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7E04D5-585B-4789-88D4-937E7D1F6690}"/>
              </a:ext>
            </a:extLst>
          </p:cNvPr>
          <p:cNvPicPr>
            <a:picLocks noChangeAspect="1"/>
          </p:cNvPicPr>
          <p:nvPr/>
        </p:nvPicPr>
        <p:blipFill rotWithShape="1">
          <a:blip r:embed="rId3"/>
          <a:srcRect t="5882" r="2750"/>
          <a:stretch/>
        </p:blipFill>
        <p:spPr>
          <a:xfrm>
            <a:off x="179834" y="284221"/>
            <a:ext cx="5910508" cy="3038842"/>
          </a:xfrm>
          <a:prstGeom prst="rect">
            <a:avLst/>
          </a:prstGeom>
        </p:spPr>
      </p:pic>
      <p:pic>
        <p:nvPicPr>
          <p:cNvPr id="3" name="Image 2">
            <a:extLst>
              <a:ext uri="{FF2B5EF4-FFF2-40B4-BE49-F238E27FC236}">
                <a16:creationId xmlns:a16="http://schemas.microsoft.com/office/drawing/2014/main" id="{AA3FAE32-8C5D-4F72-B6AB-DC1C542838FC}"/>
              </a:ext>
            </a:extLst>
          </p:cNvPr>
          <p:cNvPicPr>
            <a:picLocks noChangeAspect="1"/>
          </p:cNvPicPr>
          <p:nvPr/>
        </p:nvPicPr>
        <p:blipFill rotWithShape="1">
          <a:blip r:embed="rId4"/>
          <a:srcRect l="4325" t="8495" r="5900"/>
          <a:stretch/>
        </p:blipFill>
        <p:spPr>
          <a:xfrm>
            <a:off x="5716529" y="1603967"/>
            <a:ext cx="6349421" cy="3438191"/>
          </a:xfrm>
          <a:prstGeom prst="rect">
            <a:avLst/>
          </a:prstGeom>
        </p:spPr>
      </p:pic>
      <p:pic>
        <p:nvPicPr>
          <p:cNvPr id="4" name="Image 3">
            <a:extLst>
              <a:ext uri="{FF2B5EF4-FFF2-40B4-BE49-F238E27FC236}">
                <a16:creationId xmlns:a16="http://schemas.microsoft.com/office/drawing/2014/main" id="{6A123E07-7FFE-4DBA-881B-504BF387D1D4}"/>
              </a:ext>
            </a:extLst>
          </p:cNvPr>
          <p:cNvPicPr>
            <a:picLocks noChangeAspect="1"/>
          </p:cNvPicPr>
          <p:nvPr/>
        </p:nvPicPr>
        <p:blipFill rotWithShape="1">
          <a:blip r:embed="rId5"/>
          <a:srcRect l="-3333" t="10002" r="1052" b="-240"/>
          <a:stretch/>
        </p:blipFill>
        <p:spPr>
          <a:xfrm>
            <a:off x="179834" y="3847171"/>
            <a:ext cx="5932449" cy="2780547"/>
          </a:xfrm>
          <a:prstGeom prst="rect">
            <a:avLst/>
          </a:prstGeom>
        </p:spPr>
      </p:pic>
    </p:spTree>
    <p:extLst>
      <p:ext uri="{BB962C8B-B14F-4D97-AF65-F5344CB8AC3E}">
        <p14:creationId xmlns:p14="http://schemas.microsoft.com/office/powerpoint/2010/main" val="190101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20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Hospitalité</a:t>
            </a:r>
            <a:r>
              <a:rPr lang="fr-FR" dirty="0" smtClean="0"/>
              <a:t>:</a:t>
            </a:r>
            <a:endParaRPr lang="en-CA" dirty="0"/>
          </a:p>
        </p:txBody>
      </p:sp>
      <p:sp>
        <p:nvSpPr>
          <p:cNvPr id="3" name="Espace réservé du contenu 2"/>
          <p:cNvSpPr>
            <a:spLocks noGrp="1"/>
          </p:cNvSpPr>
          <p:nvPr>
            <p:ph idx="1"/>
          </p:nvPr>
        </p:nvSpPr>
        <p:spPr>
          <a:xfrm>
            <a:off x="818712" y="2489916"/>
            <a:ext cx="10554574" cy="3636511"/>
          </a:xfrm>
        </p:spPr>
        <p:txBody>
          <a:bodyPr>
            <a:normAutofit fontScale="92500" lnSpcReduction="10000"/>
          </a:bodyPr>
          <a:lstStyle/>
          <a:p>
            <a:endParaRPr lang="fr-FR" dirty="0"/>
          </a:p>
          <a:p>
            <a:r>
              <a:rPr lang="fr-FR" sz="2400" dirty="0"/>
              <a:t>Au départ: un acte charitable</a:t>
            </a:r>
          </a:p>
          <a:p>
            <a:endParaRPr lang="fr-FR" sz="2400" dirty="0"/>
          </a:p>
          <a:p>
            <a:r>
              <a:rPr lang="fr-FR" sz="2400" dirty="0"/>
              <a:t>S’étend au « fait de recevoir, loger, nourrir sans contrepartie » </a:t>
            </a:r>
          </a:p>
          <a:p>
            <a:endParaRPr lang="fr-FR" sz="2400" dirty="0"/>
          </a:p>
          <a:p>
            <a:r>
              <a:rPr lang="fr-FR" sz="2400" dirty="0"/>
              <a:t>Dimension réciproque/contractuelle (Littré)</a:t>
            </a:r>
          </a:p>
          <a:p>
            <a:endParaRPr lang="fr-FR" sz="2400" dirty="0"/>
          </a:p>
          <a:p>
            <a:r>
              <a:rPr lang="fr-FR" sz="2400" dirty="0"/>
              <a:t>Hospitalité: différent d’hébergement?</a:t>
            </a:r>
          </a:p>
          <a:p>
            <a:endParaRPr lang="en-CA" dirty="0"/>
          </a:p>
        </p:txBody>
      </p:sp>
    </p:spTree>
    <p:extLst>
      <p:ext uri="{BB962C8B-B14F-4D97-AF65-F5344CB8AC3E}">
        <p14:creationId xmlns:p14="http://schemas.microsoft.com/office/powerpoint/2010/main" val="405664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 de société où l’étranger est craint et méprisé: </a:t>
            </a:r>
          </a:p>
        </p:txBody>
      </p:sp>
      <p:sp>
        <p:nvSpPr>
          <p:cNvPr id="3" name="Espace réservé du contenu 2"/>
          <p:cNvSpPr>
            <a:spLocks noGrp="1"/>
          </p:cNvSpPr>
          <p:nvPr>
            <p:ph sz="quarter" idx="1"/>
          </p:nvPr>
        </p:nvSpPr>
        <p:spPr>
          <a:xfrm>
            <a:off x="205741" y="2516768"/>
            <a:ext cx="4711700" cy="4050164"/>
          </a:xfrm>
        </p:spPr>
        <p:txBody>
          <a:bodyPr>
            <a:noAutofit/>
          </a:bodyPr>
          <a:lstStyle/>
          <a:p>
            <a:r>
              <a:rPr lang="fr-FR" sz="2400" dirty="0" smtClean="0"/>
              <a:t>les </a:t>
            </a:r>
            <a:r>
              <a:rPr lang="fr-FR" sz="2400" dirty="0"/>
              <a:t>Arapesh (étranger= </a:t>
            </a:r>
            <a:r>
              <a:rPr lang="fr-FR" sz="2400" i="1" dirty="0" err="1"/>
              <a:t>waribim</a:t>
            </a:r>
            <a:r>
              <a:rPr lang="fr-FR" sz="2400" dirty="0" smtClean="0"/>
              <a:t>)</a:t>
            </a:r>
          </a:p>
          <a:p>
            <a:endParaRPr lang="fr-FR" sz="2400" dirty="0" smtClean="0"/>
          </a:p>
          <a:p>
            <a:r>
              <a:rPr lang="fr-FR" sz="2400" dirty="0"/>
              <a:t>Les hommes des Plaines : « </a:t>
            </a:r>
            <a:r>
              <a:rPr lang="fr-FR" sz="2400" i="1" dirty="0"/>
              <a:t>ces sorciers à qui l’on impute toute mort ou tout malheur</a:t>
            </a:r>
            <a:r>
              <a:rPr lang="fr-FR" sz="2400" dirty="0"/>
              <a:t> »</a:t>
            </a:r>
          </a:p>
          <a:p>
            <a:pPr marL="0" indent="0">
              <a:buNone/>
            </a:pPr>
            <a:endParaRPr lang="fr-FR" sz="2400" dirty="0" smtClean="0"/>
          </a:p>
          <a:p>
            <a:pPr marL="0" indent="0" algn="r">
              <a:buNone/>
            </a:pPr>
            <a:r>
              <a:rPr lang="fr-FR" sz="2400" dirty="0"/>
              <a:t>Mead, Margaret, 1963, </a:t>
            </a:r>
            <a:r>
              <a:rPr lang="fr-FR" sz="2400" i="1" dirty="0" err="1"/>
              <a:t>Moeurs</a:t>
            </a:r>
            <a:r>
              <a:rPr lang="fr-FR" sz="2400" i="1" dirty="0"/>
              <a:t> et sexualité en Océanie, Paris, Plon. </a:t>
            </a:r>
          </a:p>
        </p:txBody>
      </p:sp>
      <p:pic>
        <p:nvPicPr>
          <p:cNvPr id="4" name="Image 3" descr="mm147s"/>
          <p:cNvPicPr/>
          <p:nvPr/>
        </p:nvPicPr>
        <p:blipFill>
          <a:blip r:embed="rId3" cstate="print"/>
          <a:srcRect l="3587" t="10519" r="3322" b="8083"/>
          <a:stretch>
            <a:fillRect/>
          </a:stretch>
        </p:blipFill>
        <p:spPr bwMode="auto">
          <a:xfrm>
            <a:off x="5173980" y="1417638"/>
            <a:ext cx="6818759" cy="4394468"/>
          </a:xfrm>
          <a:prstGeom prst="rect">
            <a:avLst/>
          </a:prstGeom>
          <a:noFill/>
          <a:ln w="9525">
            <a:noFill/>
            <a:miter lim="800000"/>
            <a:headEnd/>
            <a:tailEnd/>
          </a:ln>
        </p:spPr>
      </p:pic>
      <p:sp>
        <p:nvSpPr>
          <p:cNvPr id="5" name="ZoneTexte 4"/>
          <p:cNvSpPr txBox="1"/>
          <p:nvPr/>
        </p:nvSpPr>
        <p:spPr>
          <a:xfrm>
            <a:off x="5809679" y="5812106"/>
            <a:ext cx="55473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Reo</a:t>
            </a: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fr-FR"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Fortune – 1931/1932</a:t>
            </a:r>
            <a:endPar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1000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Divinisation des </a:t>
            </a:r>
            <a:r>
              <a:rPr lang="en-CA" dirty="0" err="1" smtClean="0"/>
              <a:t>étrangers</a:t>
            </a:r>
            <a:endParaRPr lang="en-CA" dirty="0"/>
          </a:p>
        </p:txBody>
      </p:sp>
      <p:sp>
        <p:nvSpPr>
          <p:cNvPr id="3" name="Espace réservé du contenu 2"/>
          <p:cNvSpPr>
            <a:spLocks noGrp="1"/>
          </p:cNvSpPr>
          <p:nvPr>
            <p:ph idx="1"/>
          </p:nvPr>
        </p:nvSpPr>
        <p:spPr>
          <a:xfrm>
            <a:off x="320040" y="2039407"/>
            <a:ext cx="4957246" cy="4475693"/>
          </a:xfrm>
        </p:spPr>
        <p:txBody>
          <a:bodyPr>
            <a:normAutofit fontScale="92500"/>
          </a:bodyPr>
          <a:lstStyle/>
          <a:p>
            <a:r>
              <a:rPr lang="en-CA" sz="2800" dirty="0" err="1" smtClean="0"/>
              <a:t>Cultes</a:t>
            </a:r>
            <a:r>
              <a:rPr lang="en-CA" sz="2800" dirty="0" smtClean="0"/>
              <a:t> du Cargo</a:t>
            </a:r>
          </a:p>
          <a:p>
            <a:pPr marL="0" indent="0">
              <a:buNone/>
            </a:pPr>
            <a:r>
              <a:rPr lang="en-CA" sz="2800" dirty="0" smtClean="0"/>
              <a:t>(</a:t>
            </a:r>
            <a:r>
              <a:rPr lang="en-CA" sz="2800" dirty="0" err="1"/>
              <a:t>M</a:t>
            </a:r>
            <a:r>
              <a:rPr lang="en-CA" sz="2800" dirty="0" err="1" smtClean="0"/>
              <a:t>élanésie</a:t>
            </a:r>
            <a:r>
              <a:rPr lang="en-CA" sz="2800" dirty="0" smtClean="0"/>
              <a:t>)</a:t>
            </a:r>
          </a:p>
          <a:p>
            <a:pPr marL="0" indent="0">
              <a:buNone/>
            </a:pPr>
            <a:endParaRPr lang="fr-FR" sz="2800" dirty="0" smtClean="0"/>
          </a:p>
          <a:p>
            <a:pPr marL="0" indent="0">
              <a:buNone/>
            </a:pPr>
            <a:r>
              <a:rPr lang="fr-FR" sz="2800" dirty="0" smtClean="0"/>
              <a:t>Le </a:t>
            </a:r>
            <a:r>
              <a:rPr lang="fr-FR" sz="2800" dirty="0"/>
              <a:t>détournement de la signification des marchandises serait l'instrument d'un sabotage culturel permanent de la modernité (</a:t>
            </a:r>
            <a:r>
              <a:rPr lang="fr-FR" sz="2800" dirty="0" err="1"/>
              <a:t>Sahlins</a:t>
            </a:r>
            <a:r>
              <a:rPr lang="fr-FR" sz="2800" dirty="0"/>
              <a:t> 1993: 13</a:t>
            </a:r>
            <a:r>
              <a:rPr lang="fr-FR" sz="2800" dirty="0" smtClean="0"/>
              <a:t>).</a:t>
            </a:r>
            <a:endParaRPr lang="en-CA" sz="2800" dirty="0" smtClean="0"/>
          </a:p>
          <a:p>
            <a:pPr marL="0" indent="0">
              <a:buNone/>
            </a:pPr>
            <a:endParaRPr lang="en-CA" sz="28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286" y="1768829"/>
            <a:ext cx="6096000" cy="4543425"/>
          </a:xfrm>
          <a:prstGeom prst="rect">
            <a:avLst/>
          </a:prstGeom>
        </p:spPr>
      </p:pic>
    </p:spTree>
    <p:extLst>
      <p:ext uri="{BB962C8B-B14F-4D97-AF65-F5344CB8AC3E}">
        <p14:creationId xmlns:p14="http://schemas.microsoft.com/office/powerpoint/2010/main" val="3730381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fascination « mythico-religieuse » pour l’ « autre </a:t>
            </a:r>
            <a:r>
              <a:rPr lang="fr-FR" dirty="0" smtClean="0"/>
              <a:t>»</a:t>
            </a:r>
            <a:endParaRPr lang="fr-FR" dirty="0"/>
          </a:p>
        </p:txBody>
      </p:sp>
      <p:sp>
        <p:nvSpPr>
          <p:cNvPr id="3" name="Espace réservé du contenu 2"/>
          <p:cNvSpPr>
            <a:spLocks noGrp="1"/>
          </p:cNvSpPr>
          <p:nvPr>
            <p:ph sz="quarter" idx="1"/>
          </p:nvPr>
        </p:nvSpPr>
        <p:spPr>
          <a:xfrm>
            <a:off x="321210" y="2325252"/>
            <a:ext cx="6011010" cy="4441698"/>
          </a:xfrm>
        </p:spPr>
        <p:txBody>
          <a:bodyPr>
            <a:normAutofit fontScale="70000" lnSpcReduction="20000"/>
          </a:bodyPr>
          <a:lstStyle/>
          <a:p>
            <a:pPr marL="0" indent="0">
              <a:buNone/>
            </a:pPr>
            <a:r>
              <a:rPr lang="fr-FR" sz="3200" dirty="0"/>
              <a:t>« Dans les Grandes Antilles, quelques années après la découverte de l’Amérique, pendant que les Espagnols envoyaient des commissions d’enquête pour rechercher si les indigènes possédaient ou non une âme, ces derniers s’employaient à immerger des blancs prisonniers afin de vérifier par une surveillance prolongée si leur cadavre était, ou non, sujet à la putréfaction. »</a:t>
            </a:r>
          </a:p>
          <a:p>
            <a:pPr marL="0" indent="0">
              <a:buNone/>
            </a:pPr>
            <a:endParaRPr lang="fr-FR" sz="3200" dirty="0"/>
          </a:p>
          <a:p>
            <a:pPr marL="0" indent="0">
              <a:buNone/>
            </a:pPr>
            <a:r>
              <a:rPr lang="fr-FR" sz="3200" dirty="0"/>
              <a:t>Claude Lévi-Strauss, Race et histoire, chap. 3, p. 26, éd. Gauthier, coll. « Médiations », 1961.</a:t>
            </a:r>
            <a:endParaRPr lang="en-CA" sz="3200" dirty="0"/>
          </a:p>
          <a:p>
            <a:pPr algn="ctr">
              <a:buNone/>
            </a:pPr>
            <a:endParaRPr lang="fr-FR" sz="3200" dirty="0"/>
          </a:p>
        </p:txBody>
      </p:sp>
      <p:sp>
        <p:nvSpPr>
          <p:cNvPr id="4" name="Espace réservé du contenu 2">
            <a:extLst>
              <a:ext uri="{FF2B5EF4-FFF2-40B4-BE49-F238E27FC236}">
                <a16:creationId xmlns:a16="http://schemas.microsoft.com/office/drawing/2014/main" id="{024AFC4C-493A-4F4F-8359-C71BA4F92703}"/>
              </a:ext>
            </a:extLst>
          </p:cNvPr>
          <p:cNvSpPr txBox="1">
            <a:spLocks/>
          </p:cNvSpPr>
          <p:nvPr/>
        </p:nvSpPr>
        <p:spPr>
          <a:xfrm>
            <a:off x="6683869" y="5492167"/>
            <a:ext cx="6249896" cy="581816"/>
          </a:xfrm>
          <a:prstGeom prst="rect">
            <a:avLst/>
          </a:prstGeom>
        </p:spPr>
        <p:txBody>
          <a:bodyPr vert="horz">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F03B5E"/>
              </a:buClr>
              <a:buSzPct val="85000"/>
              <a:buFont typeface="Wingdings 2"/>
              <a:buNone/>
              <a:tabLst/>
              <a:defRPr/>
            </a:pPr>
            <a:r>
              <a:rPr kumimoji="0" lang="fr-FR" sz="2700" b="0" i="0" u="none" strike="noStrike" kern="1200" cap="none" spc="0" normalizeH="0" baseline="0" noProof="0" dirty="0">
                <a:ln>
                  <a:noFill/>
                </a:ln>
                <a:solidFill>
                  <a:prstClr val="white"/>
                </a:solidFill>
                <a:effectLst/>
                <a:uLnTx/>
                <a:uFillTx/>
                <a:latin typeface="Century Gothic" panose="020B0502020202020204"/>
                <a:ea typeface="+mn-ea"/>
                <a:cs typeface="+mn-cs"/>
              </a:rPr>
              <a:t>T. de Bry, scène d’anthropophagie au Brésil</a:t>
            </a:r>
          </a:p>
          <a:p>
            <a:pPr marL="0" marR="0" lvl="0" indent="0" algn="l" defTabSz="457200" rtl="0" eaLnBrk="1" fontAlgn="auto" latinLnBrk="0" hangingPunct="1">
              <a:lnSpc>
                <a:spcPct val="100000"/>
              </a:lnSpc>
              <a:spcBef>
                <a:spcPct val="20000"/>
              </a:spcBef>
              <a:spcAft>
                <a:spcPts val="0"/>
              </a:spcAft>
              <a:buClr>
                <a:srgbClr val="F03B5E"/>
              </a:buClr>
              <a:buSzPct val="85000"/>
              <a:buFont typeface="Wingdings 2"/>
              <a:buNone/>
              <a:tabLst/>
              <a:defRPr/>
            </a:pPr>
            <a:r>
              <a:rPr kumimoji="0" lang="fr-FR" sz="2700" b="0" i="0" u="none" strike="noStrike" kern="1200" cap="none" spc="0" normalizeH="0" baseline="0" noProof="0" dirty="0">
                <a:ln>
                  <a:noFill/>
                </a:ln>
                <a:solidFill>
                  <a:prstClr val="white"/>
                </a:solidFill>
                <a:effectLst/>
                <a:uLnTx/>
                <a:uFillTx/>
                <a:latin typeface="Century Gothic" panose="020B0502020202020204"/>
                <a:ea typeface="+mn-ea"/>
                <a:cs typeface="+mn-cs"/>
              </a:rPr>
              <a:t>https://www.sciencesetavenir.fr/</a:t>
            </a:r>
          </a:p>
        </p:txBody>
      </p:sp>
      <p:pic>
        <p:nvPicPr>
          <p:cNvPr id="5" name="Picture 2" descr="Gravure de Theodore de Bry représentant une scène d'anthropophagie au Brésil.">
            <a:extLst>
              <a:ext uri="{FF2B5EF4-FFF2-40B4-BE49-F238E27FC236}">
                <a16:creationId xmlns:a16="http://schemas.microsoft.com/office/drawing/2014/main" id="{A90F7587-C1BE-4EFB-A39E-A9E1DC829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240" y="1335176"/>
            <a:ext cx="5533612" cy="326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4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051560" y="2204864"/>
            <a:ext cx="9278112" cy="3894184"/>
          </a:xfrm>
        </p:spPr>
        <p:txBody>
          <a:bodyPr>
            <a:normAutofit/>
          </a:bodyPr>
          <a:lstStyle/>
          <a:p>
            <a:pPr marL="0" indent="0">
              <a:buNone/>
            </a:pPr>
            <a:endParaRPr lang="fr-FR" sz="2800" dirty="0"/>
          </a:p>
          <a:p>
            <a:pPr>
              <a:buFontTx/>
              <a:buChar char="-"/>
            </a:pPr>
            <a:r>
              <a:rPr lang="fr-FR" sz="2800" dirty="0"/>
              <a:t>Savoir quelles sont les intentions du nouveau venu</a:t>
            </a:r>
          </a:p>
          <a:p>
            <a:pPr>
              <a:buFontTx/>
              <a:buChar char="-"/>
            </a:pPr>
            <a:endParaRPr lang="fr-FR" sz="2800" dirty="0"/>
          </a:p>
          <a:p>
            <a:pPr>
              <a:buFontTx/>
              <a:buChar char="-"/>
            </a:pPr>
            <a:r>
              <a:rPr lang="fr-FR" sz="2800" dirty="0"/>
              <a:t>Difficultés de communication interculturelle</a:t>
            </a:r>
          </a:p>
        </p:txBody>
      </p:sp>
      <p:sp>
        <p:nvSpPr>
          <p:cNvPr id="4" name="Titre 3"/>
          <p:cNvSpPr>
            <a:spLocks noGrp="1"/>
          </p:cNvSpPr>
          <p:nvPr>
            <p:ph type="title"/>
          </p:nvPr>
        </p:nvSpPr>
        <p:spPr>
          <a:xfrm>
            <a:off x="581400" y="630068"/>
            <a:ext cx="10571998" cy="970450"/>
          </a:xfrm>
        </p:spPr>
        <p:txBody>
          <a:bodyPr/>
          <a:lstStyle/>
          <a:p>
            <a:r>
              <a:rPr lang="fr-FR" dirty="0"/>
              <a:t>L’hospitalité et ses rituels découlent de plusieurs difficultés</a:t>
            </a:r>
          </a:p>
        </p:txBody>
      </p:sp>
    </p:spTree>
    <p:extLst>
      <p:ext uri="{BB962C8B-B14F-4D97-AF65-F5344CB8AC3E}">
        <p14:creationId xmlns:p14="http://schemas.microsoft.com/office/powerpoint/2010/main" val="3358587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3153</Words>
  <Application>Microsoft Office PowerPoint</Application>
  <PresentationFormat>Grand écran</PresentationFormat>
  <Paragraphs>226</Paragraphs>
  <Slides>40</Slides>
  <Notes>22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40</vt:i4>
      </vt:variant>
    </vt:vector>
  </HeadingPairs>
  <TitlesOfParts>
    <vt:vector size="49" baseType="lpstr">
      <vt:lpstr>Microsoft YaHei</vt:lpstr>
      <vt:lpstr>Arial</vt:lpstr>
      <vt:lpstr>Calibri</vt:lpstr>
      <vt:lpstr>Century Gothic</vt:lpstr>
      <vt:lpstr>Georgia</vt:lpstr>
      <vt:lpstr>Tahoma</vt:lpstr>
      <vt:lpstr>Times New Roman</vt:lpstr>
      <vt:lpstr>Wingdings 2</vt:lpstr>
      <vt:lpstr>Concis</vt:lpstr>
      <vt:lpstr>Tourisme et interculturalité  Séance 4 – L’hospitalité et les imaginaires  Master 1 GATH IREST 2023-2024</vt:lpstr>
      <vt:lpstr>Plan de cours</vt:lpstr>
      <vt:lpstr>Présentation PowerPoint</vt:lpstr>
      <vt:lpstr>Présentation PowerPoint</vt:lpstr>
      <vt:lpstr>Hospitalité:</vt:lpstr>
      <vt:lpstr>Exemple de société où l’étranger est craint et méprisé: </vt:lpstr>
      <vt:lpstr>Divinisation des étrangers</vt:lpstr>
      <vt:lpstr>La fascination « mythico-religieuse » pour l’ « autre »</vt:lpstr>
      <vt:lpstr>L’hospitalité et ses rituels découlent de plusieurs difficultés</vt:lpstr>
      <vt:lpstr>2. Le rituel d’hospitalité comme manière de gérer le conflit potentiel</vt:lpstr>
      <vt:lpstr>Plusieurs cas de figure:</vt:lpstr>
      <vt:lpstr>Présentation PowerPoint</vt:lpstr>
      <vt:lpstr>L’exemple des Na - Rituels de commensalité</vt:lpstr>
      <vt:lpstr>Présentation PowerPoint</vt:lpstr>
      <vt:lpstr>Présentation PowerPoint</vt:lpstr>
      <vt:lpstr>Présentation PowerPoint</vt:lpstr>
      <vt:lpstr>Présentation PowerPoint</vt:lpstr>
      <vt:lpstr>Présentation PowerPoint</vt:lpstr>
      <vt:lpstr>Les lieux de l’hospitalité</vt:lpstr>
      <vt:lpstr>Comment se comporter en tant que touriste?</vt:lpstr>
      <vt:lpstr>Présentation PowerPoint</vt:lpstr>
      <vt:lpstr>Présentation PowerPoint</vt:lpstr>
      <vt:lpstr>2. Imaginaires et rencontres touristiques</vt:lpstr>
      <vt:lpstr>« Rencontre interculturelle » et « altérité »: appréhender l’autre entre imaginaire et descriptions fidèles</vt:lpstr>
      <vt:lpstr>Présentation PowerPoint</vt:lpstr>
      <vt:lpstr>Tourisme: des imaginaires stéréotypés, hérités des récits coloniaux? </vt:lpstr>
      <vt:lpstr>Présentation PowerPoint</vt:lpstr>
      <vt:lpstr>Des imaginaires stéréotypés qui impactent les relations visiteurs-visités et peuvent susciter des malentendus</vt:lpstr>
      <vt:lpstr>Présentation PowerPoint</vt:lpstr>
      <vt:lpstr>Mythification</vt:lpstr>
      <vt:lpstr>Présentation PowerPoint</vt:lpstr>
      <vt:lpstr>Présentations en ligne</vt:lpstr>
      <vt:lpstr>Présentation PowerPoint</vt:lpstr>
      <vt:lpstr>Présentation PowerPoint</vt:lpstr>
      <vt:lpstr>Présentation PowerPoint</vt:lpstr>
      <vt:lpstr>Exotisation</vt:lpstr>
      <vt:lpstr>Le rôle des images dans les processus d’exotisation</vt:lpstr>
      <vt:lpstr>Photos de Sebastião Salgado</vt:lpstr>
      <vt:lpstr>Yanomami</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anonym</dc:creator>
  <cp:lastModifiedBy>anonym</cp:lastModifiedBy>
  <cp:revision>9</cp:revision>
  <dcterms:created xsi:type="dcterms:W3CDTF">2024-03-19T09:49:47Z</dcterms:created>
  <dcterms:modified xsi:type="dcterms:W3CDTF">2024-04-03T17:19:20Z</dcterms:modified>
</cp:coreProperties>
</file>