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3" r:id="rId19"/>
    <p:sldId id="273" r:id="rId20"/>
    <p:sldId id="274" r:id="rId21"/>
    <p:sldId id="275" r:id="rId22"/>
    <p:sldId id="276"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47263" autoAdjust="0"/>
  </p:normalViewPr>
  <p:slideViewPr>
    <p:cSldViewPr snapToGrid="0">
      <p:cViewPr varScale="1">
        <p:scale>
          <a:sx n="31" d="100"/>
          <a:sy n="31" d="100"/>
        </p:scale>
        <p:origin x="19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0C420-61AF-47BD-86EC-74CA51044217}" type="datetimeFigureOut">
              <a:rPr lang="en-CA" smtClean="0"/>
              <a:t>2024-04-11</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FDFB3-464A-4117-9C38-9F5446BAE049}" type="slidenum">
              <a:rPr lang="en-CA" smtClean="0"/>
              <a:t>‹N°›</a:t>
            </a:fld>
            <a:endParaRPr lang="en-CA"/>
          </a:p>
        </p:txBody>
      </p:sp>
    </p:spTree>
    <p:extLst>
      <p:ext uri="{BB962C8B-B14F-4D97-AF65-F5344CB8AC3E}">
        <p14:creationId xmlns:p14="http://schemas.microsoft.com/office/powerpoint/2010/main" val="408089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 tourisme été donc considéré comme un facteur d’acculturation (De </a:t>
            </a:r>
            <a:r>
              <a:rPr lang="fr-FR" sz="1200" kern="1200" dirty="0" err="1" smtClean="0">
                <a:solidFill>
                  <a:schemeClr val="tx1"/>
                </a:solidFill>
                <a:effectLst/>
                <a:latin typeface="+mn-lt"/>
                <a:ea typeface="+mn-ea"/>
                <a:cs typeface="+mn-cs"/>
              </a:rPr>
              <a:t>Kadt</a:t>
            </a:r>
            <a:r>
              <a:rPr lang="fr-FR" sz="1200" kern="1200" dirty="0" smtClean="0">
                <a:solidFill>
                  <a:schemeClr val="tx1"/>
                </a:solidFill>
                <a:effectLst/>
                <a:latin typeface="+mn-lt"/>
                <a:ea typeface="+mn-ea"/>
                <a:cs typeface="+mn-cs"/>
              </a:rPr>
              <a:t>, 1979 ; </a:t>
            </a:r>
            <a:r>
              <a:rPr lang="fr-FR" sz="1200" kern="1200" dirty="0" err="1" smtClean="0">
                <a:solidFill>
                  <a:schemeClr val="tx1"/>
                </a:solidFill>
                <a:effectLst/>
                <a:latin typeface="+mn-lt"/>
                <a:ea typeface="+mn-ea"/>
                <a:cs typeface="+mn-cs"/>
              </a:rPr>
              <a:t>Mathieson</a:t>
            </a:r>
            <a:r>
              <a:rPr lang="fr-FR" sz="1200" kern="1200" dirty="0" smtClean="0">
                <a:solidFill>
                  <a:schemeClr val="tx1"/>
                </a:solidFill>
                <a:effectLst/>
                <a:latin typeface="+mn-lt"/>
                <a:ea typeface="+mn-ea"/>
                <a:cs typeface="+mn-cs"/>
              </a:rPr>
              <a:t> et Wall, 1982 ; Turner et </a:t>
            </a:r>
            <a:r>
              <a:rPr lang="fr-FR" sz="1200" kern="1200" dirty="0" err="1" smtClean="0">
                <a:solidFill>
                  <a:schemeClr val="tx1"/>
                </a:solidFill>
                <a:effectLst/>
                <a:latin typeface="+mn-lt"/>
                <a:ea typeface="+mn-ea"/>
                <a:cs typeface="+mn-cs"/>
              </a:rPr>
              <a:t>Ash</a:t>
            </a:r>
            <a:r>
              <a:rPr lang="fr-FR" sz="1200" kern="1200" dirty="0" smtClean="0">
                <a:solidFill>
                  <a:schemeClr val="tx1"/>
                </a:solidFill>
                <a:effectLst/>
                <a:latin typeface="+mn-lt"/>
                <a:ea typeface="+mn-ea"/>
                <a:cs typeface="+mn-cs"/>
              </a:rPr>
              <a:t> 1975). Il engendrait l’intégration des pratiques dans un processus de domination et d’expansion symbolique et matérielle des sociétés occidentales.  </a:t>
            </a:r>
          </a:p>
          <a:p>
            <a:endParaRPr lang="fr-FR" sz="1200" kern="1200" dirty="0" smtClean="0">
              <a:solidFill>
                <a:schemeClr val="tx1"/>
              </a:solidFill>
              <a:effectLst/>
              <a:latin typeface="+mn-lt"/>
              <a:ea typeface="+mn-ea"/>
              <a:cs typeface="+mn-cs"/>
            </a:endParaRPr>
          </a:p>
          <a:p>
            <a:r>
              <a:rPr lang="fr-FR" dirty="0" smtClean="0"/>
              <a:t>« Un intérêt particulier pour l’étude des rencontres culturelles, en posant comme préalable ethnocentrique l’étude des différences culturelles considérées comme foncièrement distinctes entre ce qu’en anthropologie on a par la suite appelé le grand partage entre </a:t>
            </a:r>
            <a:r>
              <a:rPr lang="fr-FR" i="1" dirty="0" smtClean="0"/>
              <a:t>the West and the </a:t>
            </a:r>
            <a:r>
              <a:rPr lang="fr-FR" i="1" dirty="0" err="1" smtClean="0"/>
              <a:t>Rest</a:t>
            </a:r>
            <a:r>
              <a:rPr lang="fr-FR" dirty="0" smtClean="0"/>
              <a:t> (l’Occident et le reste). »</a:t>
            </a:r>
          </a:p>
          <a:p>
            <a:endParaRPr lang="fr-FR" dirty="0" smtClean="0"/>
          </a:p>
          <a:p>
            <a:r>
              <a:rPr lang="fr-FR" dirty="0" smtClean="0"/>
              <a:t>« On observait souvent ces rencontres culturelles sous le prisme de la violence du contact, notamment colonial. Les changements qui devaient faire suite à l’acculturation étaient censés se produire majoritairement du côté des cultures non-occidentales, qui étaient vues comme le terme le plus faible de la relation. »</a:t>
            </a:r>
          </a:p>
          <a:p>
            <a:endParaRPr lang="fr-FR" dirty="0" smtClean="0"/>
          </a:p>
          <a:p>
            <a:r>
              <a:rPr lang="fr-FR" dirty="0" smtClean="0"/>
              <a:t>« C’est en effet dans les années 1950-1960, que la notion d’acculturation se généralise surtout dans les milieux de l’anthropologie américaine influencés par le </a:t>
            </a:r>
            <a:r>
              <a:rPr lang="fr-FR" dirty="0" err="1" smtClean="0"/>
              <a:t>diffusionisme</a:t>
            </a:r>
            <a:r>
              <a:rPr lang="fr-FR" dirty="0" smtClean="0"/>
              <a:t> d’abord et le culturalisme ensuite, ce dernier courant étant fondé sur la conviction de l’existence de traits culturels spécifiques constituant un caractère ethnique particulier à chaque groupe culturellement homogène »</a:t>
            </a:r>
          </a:p>
          <a:p>
            <a:endParaRPr lang="fr-FR" dirty="0" smtClean="0"/>
          </a:p>
          <a:p>
            <a:r>
              <a:rPr lang="fr-FR" b="1" dirty="0" smtClean="0"/>
              <a:t>La définition de la culture sur laquelle est fondé le concept d’acculturation, pose également le problème de la capacité d’agir individuelle.</a:t>
            </a:r>
          </a:p>
          <a:p>
            <a:endParaRPr lang="en-CA" b="1"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6C0EF-E3A8-43CA-BF3F-D4E713DFA83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80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après avoir longtemps dénoncé le tourisme et les touristes accusés de détruire les cultures authentiques, les ethnologues se sont distanciés de l’analyse en termes d’impacts et, à la suite de l’ouvrage de Michel Picard, </a:t>
            </a:r>
            <a:r>
              <a:rPr lang="fr-FR" i="1" dirty="0" smtClean="0"/>
              <a:t>Tourisme culturel et culture touristique</a:t>
            </a:r>
            <a:r>
              <a:rPr lang="fr-FR" dirty="0" smtClean="0"/>
              <a:t> (1992), se soucient désormais de ce que les sociétés et les populations d’accueil font du tourisme. </a:t>
            </a:r>
            <a:endParaRPr lang="en-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0EA60-2950-4888-94FA-1AA3110A9B6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9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sont des thématiques qui traversent toujours les études anthropologiques sur le tourisme, mais on les analyses différemment pour montrer ce qui se recompose dans la rencontre touristique. Qu’est-ce que le tourisme fait à ces sociétés, mais aussi, de quelles manières les autochtones sont-ils acteurs du tourisme et quelles transformations induit l’arrivée du tourisme ?</a:t>
            </a:r>
          </a:p>
          <a:p>
            <a:endParaRPr lang="en-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6C0EF-E3A8-43CA-BF3F-D4E713DFA83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4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La thèse de l’« indigénisation de la modernité » (…) vise en premier lieu à réfuter l’idée largement partagée, y compris parmi les anthropologues, selon laquelle le processus de modernisation conduirait à la disparition des spécificités culturelles des sociétés non occidentales, voire à la disparition de ces sociétés elles-mêmes. À preuve, dit-il, la marchandise occidentale obéit à un type de réception et d’assimilation qui ne débouche pas, contrairement à une opinion commune, sur l’« acculturation », la « déculturation » ou l’effondrement des cultures traditionnelles. » (</a:t>
            </a:r>
            <a:r>
              <a:rPr lang="fr-FR" dirty="0" err="1" smtClean="0"/>
              <a:t>Babadzan</a:t>
            </a:r>
            <a:r>
              <a:rPr lang="fr-FR" dirty="0" smtClean="0"/>
              <a:t> 2009)</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Alain </a:t>
            </a:r>
            <a:r>
              <a:rPr lang="fr-FR" b="1" dirty="0" err="1" smtClean="0"/>
              <a:t>Babadzan</a:t>
            </a:r>
            <a:r>
              <a:rPr lang="fr-FR" dirty="0" smtClean="0"/>
              <a:t>, « L’“indigénisation de la modernité” », </a:t>
            </a:r>
            <a:r>
              <a:rPr lang="fr-FR" i="1" dirty="0" smtClean="0"/>
              <a:t>L’Homme</a:t>
            </a:r>
            <a:r>
              <a:rPr lang="fr-FR" dirty="0" smtClean="0"/>
              <a:t> [En ligne], 190 | 2009, mis en ligne le 01 janvier 2011, consulté le 14 mars 2024. URL : http://journals.openedition.org/lhomme/22118 ; DOI : https://doi.org/10.4000/lhomme.22118</a:t>
            </a:r>
          </a:p>
          <a:p>
            <a:r>
              <a:rPr lang="en-CA" dirty="0" smtClean="0"/>
              <a:t> </a:t>
            </a:r>
            <a:r>
              <a:rPr lang="en-CA" dirty="0" err="1" smtClean="0"/>
              <a:t>Sahlins</a:t>
            </a:r>
            <a:r>
              <a:rPr lang="en-CA" dirty="0" smtClean="0"/>
              <a:t> defend </a:t>
            </a:r>
            <a:r>
              <a:rPr lang="en-CA" dirty="0" err="1" smtClean="0"/>
              <a:t>ainsi</a:t>
            </a:r>
            <a:r>
              <a:rPr lang="en-CA" dirty="0" smtClean="0"/>
              <a:t> </a:t>
            </a:r>
            <a:r>
              <a:rPr lang="en-CA" dirty="0" err="1" smtClean="0"/>
              <a:t>l’idée</a:t>
            </a:r>
            <a:r>
              <a:rPr lang="en-CA" dirty="0" smtClean="0"/>
              <a:t> que</a:t>
            </a:r>
            <a:endParaRPr lang="en-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6C0EF-E3A8-43CA-BF3F-D4E713DFA83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78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citation </a:t>
            </a:r>
            <a:r>
              <a:rPr lang="fr-FR" dirty="0" err="1" smtClean="0"/>
              <a:t>renvoit</a:t>
            </a:r>
            <a:r>
              <a:rPr lang="fr-FR" dirty="0" smtClean="0"/>
              <a:t> à l’idée qu’il ne s’agit pas d’adopter intégralement les modes de vie, les valeurs ou les institutions des colonisateurs ou des cultures dominantes. Il y a au contraire la volonté de </a:t>
            </a:r>
            <a:r>
              <a:rPr lang="fr-FR" dirty="0" err="1" smtClean="0"/>
              <a:t>péserver</a:t>
            </a:r>
            <a:r>
              <a:rPr lang="fr-FR" baseline="0" dirty="0" smtClean="0"/>
              <a:t> une </a:t>
            </a:r>
            <a:r>
              <a:rPr lang="fr-FR" dirty="0" smtClean="0"/>
              <a:t>identité culturelle et une  autonomie tout en s'engageant de manière sélective dans la modernité. L'objectif est de réaffirmer leur propre vision du monde et leur système de valeurs à travers un processus de réinterprétation et d'adaptation créative des éléments culturels étrangers</a:t>
            </a:r>
          </a:p>
          <a:p>
            <a:r>
              <a:rPr lang="en-CA" dirty="0" smtClean="0"/>
              <a:t> </a:t>
            </a:r>
            <a:r>
              <a:rPr lang="en-CA" dirty="0" err="1" smtClean="0"/>
              <a:t>Cultue</a:t>
            </a:r>
            <a:r>
              <a:rPr lang="en-CA" dirty="0" smtClean="0"/>
              <a:t> du cargo</a:t>
            </a:r>
          </a:p>
          <a:p>
            <a:endParaRPr lang="en-CA" dirty="0"/>
          </a:p>
        </p:txBody>
      </p:sp>
      <p:sp>
        <p:nvSpPr>
          <p:cNvPr id="4" name="Espace réservé du numéro de diapositive 3"/>
          <p:cNvSpPr>
            <a:spLocks noGrp="1"/>
          </p:cNvSpPr>
          <p:nvPr>
            <p:ph type="sldNum" sz="quarter" idx="10"/>
          </p:nvPr>
        </p:nvSpPr>
        <p:spPr/>
        <p:txBody>
          <a:bodyPr/>
          <a:lstStyle/>
          <a:p>
            <a:fld id="{353FDFB3-464A-4117-9C38-9F5446BAE049}" type="slidenum">
              <a:rPr lang="en-CA" smtClean="0"/>
              <a:t>16</a:t>
            </a:fld>
            <a:endParaRPr lang="en-CA"/>
          </a:p>
        </p:txBody>
      </p:sp>
    </p:spTree>
    <p:extLst>
      <p:ext uri="{BB962C8B-B14F-4D97-AF65-F5344CB8AC3E}">
        <p14:creationId xmlns:p14="http://schemas.microsoft.com/office/powerpoint/2010/main" val="294494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la thèse de l’« indigénisation de la modernité » que Marshall </a:t>
            </a:r>
            <a:r>
              <a:rPr lang="fr-FR" dirty="0" err="1" smtClean="0"/>
              <a:t>Sahlins</a:t>
            </a:r>
            <a:r>
              <a:rPr lang="fr-FR" dirty="0" smtClean="0"/>
              <a:t> voit à l’œuvre dans l’assimilation des marchandises occidentales – où elle serait mise au service de finalités traditionnelles.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 ce ne sont pas les théoriciens de l’“invention de la tradition” qui nient aux peuples indigènes leur autonomie et leur </a:t>
            </a:r>
            <a:r>
              <a:rPr lang="fr-FR" i="1" dirty="0" err="1" smtClean="0"/>
              <a:t>agency</a:t>
            </a:r>
            <a:r>
              <a:rPr lang="fr-FR" dirty="0" smtClean="0"/>
              <a:t>, c’est </a:t>
            </a:r>
            <a:r>
              <a:rPr lang="fr-FR" dirty="0" err="1" smtClean="0"/>
              <a:t>Sahlins</a:t>
            </a:r>
            <a:r>
              <a:rPr lang="fr-FR" dirty="0" smtClean="0"/>
              <a:t> qui leur refuse ces mêmes valeurs en les subordonnant à des catégories culturelles </a:t>
            </a:r>
            <a:r>
              <a:rPr lang="fr-FR" i="1" dirty="0" smtClean="0"/>
              <a:t>a priori</a:t>
            </a:r>
            <a:r>
              <a:rPr lang="fr-FR" dirty="0" smtClean="0"/>
              <a:t> »(Li 2001: 246).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6C0EF-E3A8-43CA-BF3F-D4E713DFA83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03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t>
            </a:r>
            <a:r>
              <a:rPr lang="fr-FR" dirty="0" err="1" smtClean="0"/>
              <a:t>ethnoscape</a:t>
            </a:r>
            <a:r>
              <a:rPr lang="fr-FR" dirty="0" smtClean="0"/>
              <a:t> est l'un des cinq "scapes" (paysages) culturels identifiés par </a:t>
            </a:r>
            <a:r>
              <a:rPr lang="fr-FR" dirty="0" err="1" smtClean="0"/>
              <a:t>Arjun</a:t>
            </a:r>
            <a:r>
              <a:rPr lang="fr-FR" dirty="0" smtClean="0"/>
              <a:t> </a:t>
            </a:r>
            <a:r>
              <a:rPr lang="fr-FR" dirty="0" err="1" smtClean="0"/>
              <a:t>Appadurai</a:t>
            </a:r>
            <a:r>
              <a:rPr lang="fr-FR" dirty="0" smtClean="0"/>
              <a:t>.</a:t>
            </a:r>
          </a:p>
          <a:p>
            <a:r>
              <a:rPr lang="fr-FR" dirty="0" smtClean="0"/>
              <a:t>Selon </a:t>
            </a:r>
            <a:r>
              <a:rPr lang="fr-FR" dirty="0" err="1" smtClean="0"/>
              <a:t>Appadurai</a:t>
            </a:r>
            <a:r>
              <a:rPr lang="fr-FR" dirty="0" smtClean="0"/>
              <a:t>, l'</a:t>
            </a:r>
            <a:r>
              <a:rPr lang="fr-FR" dirty="0" err="1" smtClean="0"/>
              <a:t>ethnoscape</a:t>
            </a:r>
            <a:r>
              <a:rPr lang="fr-FR" dirty="0" smtClean="0"/>
              <a:t> se réfère à aux mouvements transnationaux et aux flux de personnes à travers les frontières nationales</a:t>
            </a:r>
            <a:r>
              <a:rPr lang="fr-FR" baseline="0" dirty="0" smtClean="0"/>
              <a:t> tels que </a:t>
            </a:r>
            <a:r>
              <a:rPr lang="fr-FR" dirty="0" smtClean="0"/>
              <a:t>les migrations, les déplacements touristiques, les mouvements de réfugiés, et d'autres formes de circulation de personnes à l'échelle mondiale.</a:t>
            </a:r>
          </a:p>
          <a:p>
            <a:r>
              <a:rPr lang="fr-FR" dirty="0" smtClean="0"/>
              <a:t>Les flux de personnes</a:t>
            </a:r>
            <a:r>
              <a:rPr lang="fr-FR" baseline="0" dirty="0" smtClean="0"/>
              <a:t> </a:t>
            </a:r>
            <a:r>
              <a:rPr lang="fr-FR" dirty="0" smtClean="0"/>
              <a:t>contribuent selon </a:t>
            </a:r>
            <a:r>
              <a:rPr lang="fr-FR" dirty="0" err="1" smtClean="0"/>
              <a:t>appadurai</a:t>
            </a:r>
            <a:r>
              <a:rPr lang="fr-FR" dirty="0" smtClean="0"/>
              <a:t> à la formation de nouvelles formes d'identité et de communauté qui transcendent les frontières nationales et qui sont façonnées par des interactions à l’échelle mondiale.</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Arjun</a:t>
            </a:r>
            <a:r>
              <a:rPr lang="fr-FR" dirty="0" smtClean="0"/>
              <a:t> </a:t>
            </a:r>
            <a:r>
              <a:rPr lang="fr-FR" dirty="0" err="1" smtClean="0"/>
              <a:t>Appadurai</a:t>
            </a:r>
            <a:r>
              <a:rPr lang="fr-FR" dirty="0" smtClean="0"/>
              <a:t>, par exemple, s’est inquiété de l’« incarcération » spatiale et temporelle des populations non-occidentales dans les discours anthropologiques. La construction anthropologique de cultures non-occidentales discrètes et unifiées produit souvent l’impossibilité de penser ces populations comme capables de changement historique et de déplacement géographique. Le concept même de culture est en effet fondé sur l’établissement dans le temps et dans l’espace d’une culture particulière. Une certaine culture serait alors le résultat et le produit d’une population donnée qui habite un lieu déterminé et conçu comme fixe.</a:t>
            </a:r>
          </a:p>
          <a:p>
            <a:endParaRPr lang="fr-FR" dirty="0" smtClean="0"/>
          </a:p>
          <a:p>
            <a:endParaRPr lang="fr-FR" dirty="0" smtClean="0"/>
          </a:p>
          <a:p>
            <a:r>
              <a:rPr lang="fr-FR" dirty="0" smtClean="0"/>
              <a:t>Revendications autochtones</a:t>
            </a:r>
          </a:p>
          <a:p>
            <a:r>
              <a:rPr lang="fr-FR" dirty="0" smtClean="0"/>
              <a:t>Hmong,</a:t>
            </a:r>
            <a:r>
              <a:rPr lang="fr-FR" baseline="0" dirty="0" smtClean="0"/>
              <a:t> etc.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6C0EF-E3A8-43CA-BF3F-D4E713DFA83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4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Arjun</a:t>
            </a:r>
            <a:r>
              <a:rPr lang="fr-FR" dirty="0" smtClean="0"/>
              <a:t> </a:t>
            </a:r>
            <a:r>
              <a:rPr lang="fr-FR" dirty="0" err="1" smtClean="0"/>
              <a:t>Appadurai</a:t>
            </a:r>
            <a:r>
              <a:rPr lang="fr-FR" dirty="0" smtClean="0"/>
              <a:t>, par exemple, s’est inquiété de l’« incarcération » spatiale et temporelle des populations non-occidentales dans les discours anthropologiques. La construction anthropologique de cultures non-occidentales discrètes et unifiées produit souvent l’impossibilité de penser ces populations comme capables de changement historique et de déplacement géographique. Le concept même de culture est en effet fondé sur l’établissement dans le temps et dans l’espace d’une culture particulière. Une certaine culture serait alors le résultat et le produit d’une population donnée qui habite un lieu déterminé et conçu comme fixe.</a:t>
            </a:r>
          </a:p>
          <a:p>
            <a:endParaRPr lang="fr-FR" dirty="0" smtClean="0"/>
          </a:p>
          <a:p>
            <a:r>
              <a:rPr lang="fr-FR" dirty="0" smtClean="0"/>
              <a:t>Géraud, Marie-Odile. « Esthétiques de l'authenticité. Tourisme et touristes chez les Hmong de Guyane française », </a:t>
            </a:r>
            <a:r>
              <a:rPr lang="fr-FR" i="1" dirty="0" smtClean="0"/>
              <a:t>Ethnologie française</a:t>
            </a:r>
            <a:r>
              <a:rPr lang="fr-FR" dirty="0" smtClean="0"/>
              <a:t>, vol. 32, no. 3, 2002, pp. 447-459. </a:t>
            </a:r>
          </a:p>
          <a:p>
            <a:r>
              <a:rPr lang="fr-FR" dirty="0" smtClean="0"/>
              <a:t>Les villages hmong de Guyane font l’objet d’un engouement touristique de la part des visiteurs métropolitains, ainsi que des Hmong venus de France ou des États-Unis. Ce tourisme, construit sur le mode du retour aux sources de la tradition hmong, a modifié la représentation que se fait d’elle-même la communauté de Guyane et nourrit des projets de développement. Au-delà des clivages qui dans l’analyse du tourisme ethnique opposent souvent visiteurs et populations indigènes, changement exogène et résistance culturelle des minorités, l’exemple des Hmong de Guyane permet de réinterroger de façon originale l’interaction touristique</a:t>
            </a:r>
          </a:p>
          <a:p>
            <a:r>
              <a:rPr lang="fr-FR" dirty="0" smtClean="0"/>
              <a:t>« La construction symbolique de l’identité, la « naturalisation » de la culture hmong, largement essentialisée et réifiée, s’accompagne d’une « </a:t>
            </a:r>
            <a:r>
              <a:rPr lang="fr-FR" dirty="0" err="1" smtClean="0"/>
              <a:t>culturalisation</a:t>
            </a:r>
            <a:r>
              <a:rPr lang="fr-FR" dirty="0" smtClean="0"/>
              <a:t> » de la nature .</a:t>
            </a:r>
            <a:r>
              <a:rPr lang="fr-FR" baseline="0" dirty="0" smtClean="0"/>
              <a:t> </a:t>
            </a:r>
            <a:r>
              <a:rPr lang="fr-FR" dirty="0" smtClean="0"/>
              <a:t>L’appréhension de l’environnement naturel fait partie de l’esthétisation globale du village devenu touristique. Avant la nature c’était plus le travail au champs… »</a:t>
            </a:r>
          </a:p>
          <a:p>
            <a:r>
              <a:rPr lang="fr-FR" dirty="0" smtClean="0"/>
              <a:t>« On assiste ainsi depuis peu au développement d’activités qui traduisent aussi ce rapport nouveau, plus hédoniste en quelque sorte, à l’environnement naturel comme source de loisirs et d’émotions esthétiques.</a:t>
            </a:r>
          </a:p>
          <a:p>
            <a:r>
              <a:rPr lang="fr-FR" dirty="0" smtClean="0"/>
              <a:t>Le rôle des Hmong de France, touristes ou résidents néo-ruraux, a été décisif dans cette mutation. L’esthétique ruraliste et traditionaliste dont ils sont imprégnés n’est pas spécifique à la communauté : il n’est guère besoin d’insister sur l’engouement actuel dans les sociétés occidentales pour le patrimoine au sens large, le terroir, l’authenticité retrouvée, pour comprendre que les Hmong assument ainsi à leur manière les valeurs de la société globale Relayés en cela par des institutions administratives françaises ,</a:t>
            </a:r>
            <a:r>
              <a:rPr lang="fr-FR" baseline="0" dirty="0" smtClean="0"/>
              <a:t> </a:t>
            </a:r>
            <a:r>
              <a:rPr lang="fr-FR" dirty="0" smtClean="0"/>
              <a:t>les Hmong de France ont permis de légitimer au sein de la communauté de Guyane les pratiques de patrimonialisation en les inscrivant dans une apparente continuité culturelle, à la fois parce qu’elles ne se posaient pas en rupture avec le passé, bien au contraire, et parce qu’elles pouvaient sembler endogènes, puisque portées par des Hmong  »</a:t>
            </a:r>
          </a:p>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6C0EF-E3A8-43CA-BF3F-D4E713DFA83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0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9162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smtClean="0"/>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0485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smtClean="0"/>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4453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smtClean="0"/>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smtClean="0"/>
              <a:t>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8422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9600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9273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smtClean="0"/>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525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smtClean="0"/>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1515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0270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5489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6410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3478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0831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smtClean="0"/>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4/11/2024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960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4/11/2024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831852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0000" y="1449147"/>
            <a:ext cx="11097519" cy="2971051"/>
          </a:xfrm>
        </p:spPr>
        <p:txBody>
          <a:bodyPr/>
          <a:lstStyle/>
          <a:p>
            <a:pPr algn="ctr"/>
            <a:r>
              <a:rPr lang="fr-FR" sz="4400" dirty="0"/>
              <a:t>Tourisme et </a:t>
            </a:r>
            <a:r>
              <a:rPr lang="fr-FR" sz="4400" dirty="0" smtClean="0"/>
              <a:t>interculturalité</a:t>
            </a:r>
            <a:br>
              <a:rPr lang="fr-FR" sz="4400" dirty="0" smtClean="0"/>
            </a:br>
            <a:r>
              <a:rPr lang="fr-FR" sz="4400" dirty="0" smtClean="0"/>
              <a:t/>
            </a:r>
            <a:br>
              <a:rPr lang="fr-FR" sz="4400" dirty="0" smtClean="0"/>
            </a:br>
            <a:r>
              <a:rPr lang="fr-FR" sz="4400" dirty="0" smtClean="0"/>
              <a:t>Séance 5 – Dynamiques interculturelles</a:t>
            </a:r>
            <a:br>
              <a:rPr lang="fr-FR" sz="4400" dirty="0" smtClean="0"/>
            </a:br>
            <a:r>
              <a:rPr lang="fr-FR" sz="4400" dirty="0" smtClean="0"/>
              <a:t/>
            </a:r>
            <a:br>
              <a:rPr lang="fr-FR" sz="4400" dirty="0" smtClean="0"/>
            </a:br>
            <a:r>
              <a:rPr lang="fr-FR" sz="3600" dirty="0" smtClean="0"/>
              <a:t>Master </a:t>
            </a:r>
            <a:r>
              <a:rPr lang="fr-FR" sz="3600" dirty="0"/>
              <a:t>1 </a:t>
            </a:r>
            <a:r>
              <a:rPr lang="fr-FR" sz="3600" dirty="0" smtClean="0"/>
              <a:t>GATH</a:t>
            </a:r>
            <a:r>
              <a:rPr lang="fr-FR" sz="3600" dirty="0"/>
              <a:t/>
            </a:r>
            <a:br>
              <a:rPr lang="fr-FR" sz="3600" dirty="0"/>
            </a:br>
            <a:r>
              <a:rPr lang="fr-FR" sz="3600" dirty="0"/>
              <a:t>IREST </a:t>
            </a:r>
            <a:r>
              <a:rPr lang="fr-FR" sz="3600" dirty="0" smtClean="0"/>
              <a:t>2023-2024</a:t>
            </a:r>
            <a:endParaRPr lang="en-CA" sz="3600" dirty="0"/>
          </a:p>
        </p:txBody>
      </p:sp>
      <p:sp>
        <p:nvSpPr>
          <p:cNvPr id="3" name="Sous-titre 2"/>
          <p:cNvSpPr>
            <a:spLocks noGrp="1"/>
          </p:cNvSpPr>
          <p:nvPr>
            <p:ph type="subTitle" idx="1"/>
          </p:nvPr>
        </p:nvSpPr>
        <p:spPr/>
        <p:txBody>
          <a:bodyPr>
            <a:noAutofit/>
          </a:bodyPr>
          <a:lstStyle/>
          <a:p>
            <a:pPr algn="ctr"/>
            <a:r>
              <a:rPr lang="en-CA" sz="2800" dirty="0" smtClean="0"/>
              <a:t>Pascale-Marie Milan</a:t>
            </a:r>
            <a:endParaRPr lang="en-CA" sz="2800" dirty="0"/>
          </a:p>
        </p:txBody>
      </p:sp>
    </p:spTree>
    <p:extLst>
      <p:ext uri="{BB962C8B-B14F-4D97-AF65-F5344CB8AC3E}">
        <p14:creationId xmlns:p14="http://schemas.microsoft.com/office/powerpoint/2010/main" val="82081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frontières culturelles </a:t>
            </a:r>
            <a:r>
              <a:rPr lang="fr-FR" dirty="0" err="1" smtClean="0"/>
              <a:t>dictinctes</a:t>
            </a:r>
            <a:r>
              <a:rPr lang="fr-FR" dirty="0" smtClean="0"/>
              <a:t>?</a:t>
            </a:r>
            <a:endParaRPr lang="fr-FR" dirty="0"/>
          </a:p>
        </p:txBody>
      </p:sp>
      <p:sp>
        <p:nvSpPr>
          <p:cNvPr id="3" name="Espace réservé du contenu 2"/>
          <p:cNvSpPr>
            <a:spLocks noGrp="1"/>
          </p:cNvSpPr>
          <p:nvPr>
            <p:ph sz="quarter" idx="1"/>
          </p:nvPr>
        </p:nvSpPr>
        <p:spPr>
          <a:xfrm>
            <a:off x="586738" y="2377440"/>
            <a:ext cx="11323321" cy="3927348"/>
          </a:xfrm>
        </p:spPr>
        <p:txBody>
          <a:bodyPr>
            <a:normAutofit fontScale="92500" lnSpcReduction="10000"/>
          </a:bodyPr>
          <a:lstStyle/>
          <a:p>
            <a:pPr marL="0" indent="0">
              <a:buNone/>
            </a:pPr>
            <a:r>
              <a:rPr lang="fr-FR" sz="2400" dirty="0" smtClean="0"/>
              <a:t>« </a:t>
            </a:r>
            <a:r>
              <a:rPr lang="fr-FR" sz="2400" dirty="0"/>
              <a:t>C’est la notion même de « contact » qui peut aujourd’hui poser un certain nombre de problèmes épistémologiques. La question du contact ne peut, en effet, se poser que lorsque nous avons déjà l’assurance de la présence de deux groupes plus ou moins culturellement homogènes qui rentreraient, justement, « en contact ». Deux groupes différents, avec des cultures différentes, dont le contact amènerait des changements perceptibles dans la structure, l’agencement, les principes, les différentes pièces constituant l’architecture ou la syntaxe de l’une, de l’autre ou des deux cultures entrant en contact</a:t>
            </a:r>
            <a:r>
              <a:rPr lang="fr-FR" sz="2400" dirty="0" smtClean="0"/>
              <a:t>. »</a:t>
            </a:r>
          </a:p>
          <a:p>
            <a:pPr marL="0" indent="0">
              <a:buNone/>
            </a:pPr>
            <a:endParaRPr lang="fr-FR" dirty="0"/>
          </a:p>
          <a:p>
            <a:pPr marL="1622425" indent="0" algn="r">
              <a:buNone/>
              <a:tabLst>
                <a:tab pos="1074738" algn="l"/>
              </a:tabLst>
            </a:pPr>
            <a:r>
              <a:rPr lang="fr-FR" dirty="0"/>
              <a:t>REBUCINI, </a:t>
            </a:r>
            <a:r>
              <a:rPr lang="fr-FR" dirty="0" smtClean="0"/>
              <a:t>Gianfranco, 2021, « </a:t>
            </a:r>
            <a:r>
              <a:rPr lang="fr-FR" i="1" dirty="0" smtClean="0"/>
              <a:t>Acculturation </a:t>
            </a:r>
            <a:r>
              <a:rPr lang="fr-FR" i="1" dirty="0"/>
              <a:t>et culture : Points aveugles et enjeux épistémologiques d’un usage problématique en </a:t>
            </a:r>
            <a:r>
              <a:rPr lang="fr-FR" i="1" dirty="0" smtClean="0"/>
              <a:t>anthropologie », dans</a:t>
            </a:r>
            <a:r>
              <a:rPr lang="fr-FR" dirty="0" smtClean="0"/>
              <a:t> </a:t>
            </a:r>
            <a:r>
              <a:rPr lang="fr-FR" i="1" dirty="0" err="1"/>
              <a:t>Ser</a:t>
            </a:r>
            <a:r>
              <a:rPr lang="fr-FR" i="1" dirty="0"/>
              <a:t> y </a:t>
            </a:r>
            <a:r>
              <a:rPr lang="fr-FR" i="1" dirty="0" err="1"/>
              <a:t>vivir</a:t>
            </a:r>
            <a:r>
              <a:rPr lang="fr-FR" i="1" dirty="0"/>
              <a:t> </a:t>
            </a:r>
            <a:r>
              <a:rPr lang="fr-FR" i="1" dirty="0" err="1"/>
              <a:t>esclavo</a:t>
            </a:r>
            <a:r>
              <a:rPr lang="fr-FR" i="1" dirty="0"/>
              <a:t> : </a:t>
            </a:r>
            <a:r>
              <a:rPr lang="fr-FR" i="1" dirty="0" err="1"/>
              <a:t>Identidad</a:t>
            </a:r>
            <a:r>
              <a:rPr lang="fr-FR" i="1" dirty="0"/>
              <a:t>, </a:t>
            </a:r>
            <a:r>
              <a:rPr lang="fr-FR" i="1" dirty="0" err="1"/>
              <a:t>aculturación</a:t>
            </a:r>
            <a:r>
              <a:rPr lang="fr-FR" i="1" dirty="0"/>
              <a:t> y </a:t>
            </a:r>
            <a:r>
              <a:rPr lang="fr-FR" i="1" dirty="0" err="1"/>
              <a:t>agency</a:t>
            </a:r>
            <a:r>
              <a:rPr lang="fr-FR" i="1" dirty="0"/>
              <a:t> (</a:t>
            </a:r>
            <a:r>
              <a:rPr lang="fr-FR" i="1" dirty="0" err="1"/>
              <a:t>mundos</a:t>
            </a:r>
            <a:r>
              <a:rPr lang="fr-FR" i="1" dirty="0"/>
              <a:t> </a:t>
            </a:r>
            <a:r>
              <a:rPr lang="fr-FR" i="1" dirty="0" err="1"/>
              <a:t>mediterráneos</a:t>
            </a:r>
            <a:r>
              <a:rPr lang="fr-FR" i="1" dirty="0"/>
              <a:t> y </a:t>
            </a:r>
            <a:r>
              <a:rPr lang="fr-FR" i="1" dirty="0" err="1"/>
              <a:t>atlánticos</a:t>
            </a:r>
            <a:r>
              <a:rPr lang="fr-FR" i="1" dirty="0"/>
              <a:t>, </a:t>
            </a:r>
            <a:r>
              <a:rPr lang="fr-FR" i="1" dirty="0" err="1"/>
              <a:t>siglos</a:t>
            </a:r>
            <a:r>
              <a:rPr lang="fr-FR" i="1" dirty="0"/>
              <a:t> </a:t>
            </a:r>
            <a:r>
              <a:rPr lang="fr-FR" i="1" cap="small" dirty="0"/>
              <a:t>xiii-xviii</a:t>
            </a:r>
            <a:r>
              <a:rPr lang="fr-FR" i="1" dirty="0"/>
              <a:t>)</a:t>
            </a:r>
            <a:r>
              <a:rPr lang="fr-FR" dirty="0"/>
              <a:t> </a:t>
            </a:r>
            <a:r>
              <a:rPr lang="fr-FR" dirty="0" smtClean="0"/>
              <a:t>[https</a:t>
            </a:r>
            <a:r>
              <a:rPr lang="fr-FR" dirty="0"/>
              <a:t>://doi.org/10.4000/books.cvz.24988. </a:t>
            </a:r>
          </a:p>
        </p:txBody>
      </p:sp>
    </p:spTree>
    <p:extLst>
      <p:ext uri="{BB962C8B-B14F-4D97-AF65-F5344CB8AC3E}">
        <p14:creationId xmlns:p14="http://schemas.microsoft.com/office/powerpoint/2010/main" val="98052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AF70E-6336-4C2F-9BD2-2D261AFB2F64}"/>
              </a:ext>
            </a:extLst>
          </p:cNvPr>
          <p:cNvSpPr>
            <a:spLocks noGrp="1"/>
          </p:cNvSpPr>
          <p:nvPr>
            <p:ph type="title"/>
          </p:nvPr>
        </p:nvSpPr>
        <p:spPr/>
        <p:txBody>
          <a:bodyPr/>
          <a:lstStyle/>
          <a:p>
            <a:r>
              <a:rPr lang="fr-FR" dirty="0"/>
              <a:t>Glocalisation</a:t>
            </a:r>
          </a:p>
        </p:txBody>
      </p:sp>
      <p:sp>
        <p:nvSpPr>
          <p:cNvPr id="3" name="Espace réservé du contenu 2">
            <a:extLst>
              <a:ext uri="{FF2B5EF4-FFF2-40B4-BE49-F238E27FC236}">
                <a16:creationId xmlns:a16="http://schemas.microsoft.com/office/drawing/2014/main" id="{1CB5531D-4E07-4C4B-B643-550AA9C842EA}"/>
              </a:ext>
            </a:extLst>
          </p:cNvPr>
          <p:cNvSpPr>
            <a:spLocks noGrp="1"/>
          </p:cNvSpPr>
          <p:nvPr>
            <p:ph idx="1"/>
          </p:nvPr>
        </p:nvSpPr>
        <p:spPr/>
        <p:txBody>
          <a:bodyPr>
            <a:normAutofit/>
          </a:bodyPr>
          <a:lstStyle/>
          <a:p>
            <a:r>
              <a:rPr lang="fr-FR" sz="2800" dirty="0"/>
              <a:t>La notion serait issue du terme japonais </a:t>
            </a:r>
            <a:r>
              <a:rPr lang="fr-FR" sz="2800" dirty="0" err="1"/>
              <a:t>dochakuka</a:t>
            </a:r>
            <a:r>
              <a:rPr lang="fr-FR" sz="2800" dirty="0"/>
              <a:t> (dérivé de </a:t>
            </a:r>
            <a:r>
              <a:rPr lang="fr-FR" sz="2800" dirty="0" err="1"/>
              <a:t>dochaku</a:t>
            </a:r>
            <a:r>
              <a:rPr lang="fr-FR" sz="2800" dirty="0"/>
              <a:t>, « vivre sur sa propre terre ») qui fait référence à l'adaptation d'une technique agricole aux conditions locales.</a:t>
            </a:r>
          </a:p>
          <a:p>
            <a:r>
              <a:rPr lang="fr-FR" sz="2800" dirty="0"/>
              <a:t>Elle a été repris par les hommes d'affaires nippons dans les années 80 (Robertson 1992 : 173 ; 1995 : 28).</a:t>
            </a:r>
          </a:p>
        </p:txBody>
      </p:sp>
    </p:spTree>
    <p:extLst>
      <p:ext uri="{BB962C8B-B14F-4D97-AF65-F5344CB8AC3E}">
        <p14:creationId xmlns:p14="http://schemas.microsoft.com/office/powerpoint/2010/main" val="234868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8584" y="1490504"/>
            <a:ext cx="10352856" cy="1143000"/>
          </a:xfrm>
        </p:spPr>
        <p:txBody>
          <a:bodyPr>
            <a:normAutofit fontScale="90000"/>
          </a:bodyPr>
          <a:lstStyle/>
          <a:p>
            <a:r>
              <a:rPr lang="fr-FR" dirty="0"/>
              <a:t>Les réappropriations du </a:t>
            </a:r>
            <a:r>
              <a:rPr lang="fr-FR" i="1" dirty="0"/>
              <a:t>fast-food</a:t>
            </a:r>
            <a:r>
              <a:rPr lang="fr-FR" dirty="0"/>
              <a:t> </a:t>
            </a:r>
            <a:r>
              <a:rPr lang="fr-FR" dirty="0" err="1"/>
              <a:t>MacDonald</a:t>
            </a:r>
            <a:r>
              <a:rPr lang="fr-FR" dirty="0"/>
              <a:t> </a:t>
            </a:r>
            <a:br>
              <a:rPr lang="fr-FR" dirty="0"/>
            </a:br>
            <a:r>
              <a:rPr lang="fr-FR" sz="2700" dirty="0"/>
              <a:t>(Cf. </a:t>
            </a:r>
            <a:r>
              <a:rPr lang="fr-FR" sz="2700" dirty="0" err="1"/>
              <a:t>J.Watson</a:t>
            </a:r>
            <a:r>
              <a:rPr lang="fr-FR" sz="2700" dirty="0" smtClean="0"/>
              <a:t>)</a:t>
            </a:r>
            <a:br>
              <a:rPr lang="fr-FR" sz="2700" dirty="0" smtClean="0"/>
            </a:br>
            <a:r>
              <a:rPr lang="fr-FR" sz="2700" dirty="0"/>
              <a:t/>
            </a:r>
            <a:br>
              <a:rPr lang="fr-FR" sz="2700" dirty="0"/>
            </a:br>
            <a:r>
              <a:rPr lang="fr-FR" sz="2700" dirty="0"/>
              <a:t/>
            </a:r>
            <a:br>
              <a:rPr lang="fr-FR" sz="2700" dirty="0"/>
            </a:br>
            <a:r>
              <a:rPr lang="fr-FR" sz="2700" dirty="0" smtClean="0"/>
              <a:t>Salutation </a:t>
            </a:r>
            <a:r>
              <a:rPr lang="fr-FR" sz="2700" dirty="0"/>
              <a:t>en </a:t>
            </a:r>
            <a:r>
              <a:rPr lang="fr-FR" sz="2700" dirty="0" smtClean="0"/>
              <a:t>Thaïlande </a:t>
            </a:r>
            <a:r>
              <a:rPr lang="fr-FR" sz="2800" dirty="0"/>
              <a:t> </a:t>
            </a:r>
            <a:r>
              <a:rPr lang="fr-FR" sz="2800" dirty="0" smtClean="0"/>
              <a:t>       Menu </a:t>
            </a:r>
            <a:r>
              <a:rPr lang="fr-FR" sz="2800" dirty="0"/>
              <a:t>Ramadan et Rupture du jeun </a:t>
            </a:r>
            <a:endParaRPr lang="fr-FR" sz="2700"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8544" y="2812271"/>
            <a:ext cx="4561294" cy="3024336"/>
          </a:xfrm>
        </p:spPr>
      </p:pic>
      <p:pic>
        <p:nvPicPr>
          <p:cNvPr id="7" name="Espace réservé du conten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4815214"/>
            <a:ext cx="2630861" cy="2042786"/>
          </a:xfrm>
        </p:spPr>
      </p:pic>
      <p:pic>
        <p:nvPicPr>
          <p:cNvPr id="5" name="Espace réservé du contenu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2633504"/>
            <a:ext cx="4038600" cy="4038600"/>
          </a:xfrm>
          <a:prstGeom prst="rect">
            <a:avLst/>
          </a:prstGeom>
          <a:effectLst>
            <a:outerShdw blurRad="50800" dir="14400000">
              <a:srgbClr val="000000">
                <a:alpha val="40000"/>
              </a:srgbClr>
            </a:outerShdw>
          </a:effectLst>
        </p:spPr>
      </p:pic>
      <p:pic>
        <p:nvPicPr>
          <p:cNvPr id="8" name="Espace réservé du contenu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2652" y="3776504"/>
            <a:ext cx="1969907" cy="2614095"/>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2640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a:xfrm>
            <a:off x="1280160" y="5026529"/>
            <a:ext cx="10149840" cy="1560917"/>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03B5E"/>
              </a:buClr>
              <a:buSzTx/>
              <a:buFont typeface="Wingdings 2" charset="2"/>
              <a:buNone/>
              <a:tabLst/>
              <a:defRPr/>
            </a:pPr>
            <a:r>
              <a:rPr kumimoji="0" lang="fr-FR"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Être pleinement homme ou pleinement femme, c’est d’une certaine façon être beau »</a:t>
            </a:r>
          </a:p>
          <a:p>
            <a:pPr marL="342900" marR="0" lvl="0" indent="-342900" algn="l" defTabSz="457200" rtl="0" eaLnBrk="1" fontAlgn="auto" latinLnBrk="0" hangingPunct="1">
              <a:lnSpc>
                <a:spcPct val="100000"/>
              </a:lnSpc>
              <a:spcBef>
                <a:spcPct val="20000"/>
              </a:spcBef>
              <a:spcAft>
                <a:spcPts val="600"/>
              </a:spcAft>
              <a:buClr>
                <a:srgbClr val="F03B5E"/>
              </a:buClr>
              <a:buSzTx/>
              <a:buFont typeface="Wingdings 2" charset="2"/>
              <a:buChar char=""/>
              <a:tabLst/>
              <a:defRPr/>
            </a:pPr>
            <a:endParaRPr kumimoji="0" lang="fr-FR"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1622425" marR="0" lvl="0" indent="0" algn="r" defTabSz="457200" rtl="0" eaLnBrk="1" fontAlgn="auto" latinLnBrk="0" hangingPunct="1">
              <a:lnSpc>
                <a:spcPct val="100000"/>
              </a:lnSpc>
              <a:spcBef>
                <a:spcPct val="20000"/>
              </a:spcBef>
              <a:spcAft>
                <a:spcPts val="600"/>
              </a:spcAft>
              <a:buClr>
                <a:srgbClr val="F03B5E"/>
              </a:buClr>
              <a:buSzTx/>
              <a:buFont typeface="Wingdings 2" charset="2"/>
              <a:buNone/>
              <a:tabLst/>
              <a:defRPr/>
            </a:pPr>
            <a:r>
              <a:rPr kumimoji="0" lang="fr-FR" sz="18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G.Balandier</a:t>
            </a:r>
            <a:r>
              <a:rPr kumimoji="0" lang="fr-FR"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fr-FR" sz="1800" b="0" i="1" u="none" strike="noStrike" kern="1200" cap="none" spc="0" normalizeH="0" baseline="0" noProof="0" dirty="0" smtClean="0">
                <a:ln>
                  <a:noFill/>
                </a:ln>
                <a:solidFill>
                  <a:prstClr val="white"/>
                </a:solidFill>
                <a:effectLst/>
                <a:uLnTx/>
                <a:uFillTx/>
                <a:latin typeface="Century Gothic" panose="020B0502020202020204"/>
                <a:ea typeface="+mn-ea"/>
                <a:cs typeface="+mn-cs"/>
              </a:rPr>
              <a:t>La vie quotidienne au royaume de Kongo du XVIe au XVIIIE siècle, </a:t>
            </a:r>
            <a:r>
              <a:rPr kumimoji="0" lang="fr-FR"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1965</a:t>
            </a: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080" y="1595432"/>
            <a:ext cx="6096000" cy="3048000"/>
          </a:xfrm>
          <a:prstGeom prst="rect">
            <a:avLst/>
          </a:prstGeom>
        </p:spPr>
      </p:pic>
      <p:sp>
        <p:nvSpPr>
          <p:cNvPr id="5" name="Titre 1"/>
          <p:cNvSpPr txBox="1">
            <a:spLocks/>
          </p:cNvSpPr>
          <p:nvPr/>
        </p:nvSpPr>
        <p:spPr>
          <a:xfrm>
            <a:off x="731520" y="431876"/>
            <a:ext cx="10698480" cy="1470025"/>
          </a:xfrm>
          <a:prstGeom prst="rect">
            <a:avLst/>
          </a:prstGeom>
        </p:spPr>
        <p:txBody>
          <a:bodyPr>
            <a:normAutofit fontScale="900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smtClean="0">
                <a:ln>
                  <a:noFill/>
                </a:ln>
                <a:solidFill>
                  <a:srgbClr val="FEFEFE"/>
                </a:solidFill>
                <a:effectLst/>
                <a:uLnTx/>
                <a:uFillTx/>
                <a:latin typeface="Century Gothic" panose="020B0502020202020204"/>
                <a:ea typeface="+mj-ea"/>
                <a:cs typeface="+mj-cs"/>
              </a:rPr>
              <a:t>Sapologie, SAPE :</a:t>
            </a:r>
            <a:br>
              <a:rPr kumimoji="0" lang="fr-FR" sz="4000" b="1" i="0" u="none" strike="noStrike" kern="1200" cap="none" spc="0" normalizeH="0" baseline="0" noProof="0" smtClean="0">
                <a:ln>
                  <a:noFill/>
                </a:ln>
                <a:solidFill>
                  <a:srgbClr val="FEFEFE"/>
                </a:solidFill>
                <a:effectLst/>
                <a:uLnTx/>
                <a:uFillTx/>
                <a:latin typeface="Century Gothic" panose="020B0502020202020204"/>
                <a:ea typeface="+mj-ea"/>
                <a:cs typeface="+mj-cs"/>
              </a:rPr>
            </a:br>
            <a:r>
              <a:rPr kumimoji="0" lang="fr-FR" sz="3600" b="1" i="1" u="none" strike="noStrike" kern="1200" cap="none" spc="0" normalizeH="0" baseline="0" noProof="0" smtClean="0">
                <a:ln>
                  <a:noFill/>
                </a:ln>
                <a:solidFill>
                  <a:srgbClr val="FEFEFE"/>
                </a:solidFill>
                <a:effectLst/>
                <a:uLnTx/>
                <a:uFillTx/>
                <a:latin typeface="Century Gothic" panose="020B0502020202020204"/>
                <a:ea typeface="+mj-ea"/>
                <a:cs typeface="+mj-cs"/>
              </a:rPr>
              <a:t>Société des ambianceurs et personnes élégantes</a:t>
            </a:r>
            <a:r>
              <a:rPr kumimoji="0" lang="fr-FR" sz="4000" b="1" i="0" u="none" strike="noStrike" kern="1200" cap="none" spc="0" normalizeH="0" baseline="0" noProof="0" smtClean="0">
                <a:ln>
                  <a:noFill/>
                </a:ln>
                <a:solidFill>
                  <a:srgbClr val="FEFEFE"/>
                </a:solidFill>
                <a:effectLst/>
                <a:uLnTx/>
                <a:uFillTx/>
                <a:latin typeface="Century Gothic" panose="020B0502020202020204"/>
                <a:ea typeface="+mj-ea"/>
                <a:cs typeface="+mj-cs"/>
              </a:rPr>
              <a:t/>
            </a:r>
            <a:br>
              <a:rPr kumimoji="0" lang="fr-FR" sz="4000" b="1" i="0" u="none" strike="noStrike" kern="1200" cap="none" spc="0" normalizeH="0" baseline="0" noProof="0" smtClean="0">
                <a:ln>
                  <a:noFill/>
                </a:ln>
                <a:solidFill>
                  <a:srgbClr val="FEFEFE"/>
                </a:solidFill>
                <a:effectLst/>
                <a:uLnTx/>
                <a:uFillTx/>
                <a:latin typeface="Century Gothic" panose="020B0502020202020204"/>
                <a:ea typeface="+mj-ea"/>
                <a:cs typeface="+mj-cs"/>
              </a:rPr>
            </a:br>
            <a:endParaRPr kumimoji="0" lang="fr-FR" sz="4000" b="1" i="0" u="none" strike="noStrike" kern="1200" cap="none" spc="0" normalizeH="0" baseline="0" noProof="0" dirty="0">
              <a:ln>
                <a:noFill/>
              </a:ln>
              <a:solidFill>
                <a:srgbClr val="FEFEF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34712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320" y="476673"/>
            <a:ext cx="11544300" cy="55092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Century Gothic" panose="020B0502020202020204"/>
                <a:ea typeface="+mn-ea"/>
                <a:cs typeface="+mn-cs"/>
              </a:rPr>
              <a:t>Référence du local au global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Nécessité de percevoir les singularités locales qui apparaissent dans le monde global</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Dimensions culturelles de la mondialisation: </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08025"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1) Débat autour de l’impérialisme culturel</a:t>
            </a:r>
          </a:p>
          <a:p>
            <a:pPr marL="708025"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2) Uniformisation ou exacerbation des identités ?</a:t>
            </a:r>
          </a:p>
          <a:p>
            <a:pPr marL="708025"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3) </a:t>
            </a:r>
            <a:r>
              <a:rPr kumimoji="0" lang="fr-FR" sz="2200" b="0" i="0" u="none" strike="noStrike" kern="1200" cap="none" spc="0" normalizeH="0" baseline="0" noProof="0" dirty="0" err="1">
                <a:ln>
                  <a:noFill/>
                </a:ln>
                <a:solidFill>
                  <a:prstClr val="white"/>
                </a:solidFill>
                <a:effectLst/>
                <a:uLnTx/>
                <a:uFillTx/>
                <a:latin typeface="Century Gothic" panose="020B0502020202020204"/>
                <a:ea typeface="+mn-ea"/>
                <a:cs typeface="+mn-cs"/>
              </a:rPr>
              <a:t>Subalternisme</a:t>
            </a: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 ou hybridation ?</a:t>
            </a:r>
          </a:p>
          <a:p>
            <a:pPr marL="708025"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4) Un imaginaire du global – </a:t>
            </a:r>
            <a:r>
              <a:rPr kumimoji="0" lang="fr-FR" sz="2200" b="0" i="1" u="none" strike="noStrike" kern="1200" cap="none" spc="0" normalizeH="0" baseline="0" noProof="0" dirty="0">
                <a:ln>
                  <a:noFill/>
                </a:ln>
                <a:solidFill>
                  <a:prstClr val="white"/>
                </a:solidFill>
                <a:effectLst/>
                <a:uLnTx/>
                <a:uFillTx/>
                <a:latin typeface="Century Gothic" panose="020B0502020202020204"/>
                <a:ea typeface="+mn-ea"/>
                <a:cs typeface="+mn-cs"/>
              </a:rPr>
              <a:t>Scapes</a:t>
            </a: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 (Appadurai) et Tiers-espace (</a:t>
            </a:r>
            <a:r>
              <a:rPr kumimoji="0" lang="fr-FR" sz="2200" b="0" i="0" u="none" strike="noStrike" kern="1200" cap="none" spc="0" normalizeH="0" baseline="0" noProof="0" dirty="0" err="1">
                <a:ln>
                  <a:noFill/>
                </a:ln>
                <a:solidFill>
                  <a:prstClr val="white"/>
                </a:solidFill>
                <a:effectLst/>
                <a:uLnTx/>
                <a:uFillTx/>
                <a:latin typeface="Century Gothic" panose="020B0502020202020204"/>
                <a:ea typeface="+mn-ea"/>
                <a:cs typeface="+mn-cs"/>
              </a:rPr>
              <a:t>Homi</a:t>
            </a: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B0502020202020204"/>
                <a:ea typeface="+mn-ea"/>
                <a:cs typeface="+mn-cs"/>
              </a:rPr>
              <a:t>Bhabha</a:t>
            </a:r>
            <a:r>
              <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814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AF70E-6336-4C2F-9BD2-2D261AFB2F64}"/>
              </a:ext>
            </a:extLst>
          </p:cNvPr>
          <p:cNvSpPr>
            <a:spLocks noGrp="1"/>
          </p:cNvSpPr>
          <p:nvPr>
            <p:ph type="title"/>
          </p:nvPr>
        </p:nvSpPr>
        <p:spPr>
          <a:xfrm>
            <a:off x="618408" y="584348"/>
            <a:ext cx="10571998" cy="970450"/>
          </a:xfrm>
        </p:spPr>
        <p:txBody>
          <a:bodyPr/>
          <a:lstStyle/>
          <a:p>
            <a:r>
              <a:rPr lang="fr-FR" dirty="0" smtClean="0"/>
              <a:t>Indigénisation</a:t>
            </a:r>
            <a:endParaRPr lang="fr-FR" dirty="0"/>
          </a:p>
        </p:txBody>
      </p:sp>
      <p:sp>
        <p:nvSpPr>
          <p:cNvPr id="4" name="Espace réservé du contenu 3"/>
          <p:cNvSpPr txBox="1">
            <a:spLocks noGrp="1"/>
          </p:cNvSpPr>
          <p:nvPr>
            <p:ph idx="1"/>
          </p:nvPr>
        </p:nvSpPr>
        <p:spPr>
          <a:xfrm>
            <a:off x="818712" y="3071047"/>
            <a:ext cx="10554574" cy="1938992"/>
          </a:xfrm>
          <a:prstGeom prst="rect">
            <a:avLst/>
          </a:prstGeom>
          <a:noFill/>
        </p:spPr>
        <p:txBody>
          <a:bodyPr wrap="square" rtlCol="0">
            <a:spAutoFit/>
          </a:bodyPr>
          <a:lstStyle/>
          <a:p>
            <a:r>
              <a:rPr lang="fr-FR" sz="2400" dirty="0" smtClean="0"/>
              <a:t>Un processus d’adaptation et de </a:t>
            </a:r>
            <a:r>
              <a:rPr lang="fr-FR" sz="2400" dirty="0" err="1" smtClean="0"/>
              <a:t>réinterprètation</a:t>
            </a:r>
            <a:r>
              <a:rPr lang="fr-FR" sz="2400" dirty="0" smtClean="0"/>
              <a:t> par les premiers concernés (des groupes ethniques/peuples autochtones) </a:t>
            </a:r>
            <a:r>
              <a:rPr lang="fr-FR" sz="2400" dirty="0"/>
              <a:t>des </a:t>
            </a:r>
            <a:r>
              <a:rPr lang="fr-FR" sz="2400" dirty="0" smtClean="0"/>
              <a:t>éléments </a:t>
            </a:r>
            <a:r>
              <a:rPr lang="fr-FR" sz="2400" dirty="0"/>
              <a:t>culturels, économiques et sociaux extérieurs, souvent imposés par des colonisateurs ou des forces dominantes, pour les intégrer dans leur propre système culturel de manière </a:t>
            </a:r>
            <a:r>
              <a:rPr lang="fr-FR" sz="2400" dirty="0" smtClean="0"/>
              <a:t>sélective.</a:t>
            </a:r>
            <a:endParaRPr lang="en-CA" sz="2400" dirty="0"/>
          </a:p>
        </p:txBody>
      </p:sp>
    </p:spTree>
    <p:extLst>
      <p:ext uri="{BB962C8B-B14F-4D97-AF65-F5344CB8AC3E}">
        <p14:creationId xmlns:p14="http://schemas.microsoft.com/office/powerpoint/2010/main" val="118940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74800" y="2336800"/>
            <a:ext cx="8737600" cy="1785104"/>
          </a:xfrm>
          <a:prstGeom prst="rect">
            <a:avLst/>
          </a:prstGeom>
          <a:noFill/>
        </p:spPr>
        <p:txBody>
          <a:bodyPr wrap="square" rtlCol="0">
            <a:spAutoFit/>
          </a:bodyPr>
          <a:lstStyle/>
          <a:p>
            <a:r>
              <a:rPr lang="fr-FR" sz="2800" dirty="0" smtClean="0"/>
              <a:t>« L’indigénisation </a:t>
            </a:r>
            <a:r>
              <a:rPr lang="fr-FR" sz="2800" dirty="0"/>
              <a:t>n’est pas le désir d’être comme nous, mais </a:t>
            </a:r>
            <a:r>
              <a:rPr lang="fr-FR" sz="2800" dirty="0" smtClean="0"/>
              <a:t>plus </a:t>
            </a:r>
            <a:r>
              <a:rPr lang="fr-FR" sz="2800" dirty="0"/>
              <a:t>comme </a:t>
            </a:r>
            <a:r>
              <a:rPr lang="fr-FR" sz="2800" dirty="0" smtClean="0"/>
              <a:t>eux-mêmes. »</a:t>
            </a:r>
          </a:p>
          <a:p>
            <a:endParaRPr lang="fr-FR" dirty="0"/>
          </a:p>
          <a:p>
            <a:pPr algn="r"/>
            <a:r>
              <a:rPr lang="en-US" dirty="0" err="1" smtClean="0"/>
              <a:t>Sahlins</a:t>
            </a:r>
            <a:r>
              <a:rPr lang="en-US" dirty="0" smtClean="0"/>
              <a:t>, 1992</a:t>
            </a:r>
            <a:r>
              <a:rPr lang="en-US" dirty="0"/>
              <a:t> « The Economics of Develop-Man in the Pacific », </a:t>
            </a:r>
            <a:r>
              <a:rPr lang="en-US" i="1" dirty="0"/>
              <a:t>Res, Anthropology and Aesthetics</a:t>
            </a:r>
            <a:r>
              <a:rPr lang="en-US" dirty="0"/>
              <a:t> 21: </a:t>
            </a:r>
            <a:r>
              <a:rPr lang="en-US" dirty="0" smtClean="0"/>
              <a:t>P.13 </a:t>
            </a:r>
            <a:endParaRPr lang="fr-FR" dirty="0"/>
          </a:p>
        </p:txBody>
      </p:sp>
    </p:spTree>
    <p:extLst>
      <p:ext uri="{BB962C8B-B14F-4D97-AF65-F5344CB8AC3E}">
        <p14:creationId xmlns:p14="http://schemas.microsoft.com/office/powerpoint/2010/main" val="2520104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CB36C51-93D0-468E-81CC-15EABE10F961}"/>
              </a:ext>
            </a:extLst>
          </p:cNvPr>
          <p:cNvSpPr txBox="1"/>
          <p:nvPr/>
        </p:nvSpPr>
        <p:spPr>
          <a:xfrm>
            <a:off x="388620" y="507300"/>
            <a:ext cx="5143500" cy="1252919"/>
          </a:xfrm>
          <a:prstGeom prst="rect">
            <a:avLst/>
          </a:prstGeom>
        </p:spPr>
        <p:txBody>
          <a:bodyPr vert="horz" lIns="91440" tIns="45720" rIns="91440" bIns="45720" rtlCol="0" anchor="b">
            <a:normAutofit fontScale="92500"/>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Century Gothic" panose="020B0502020202020204"/>
                <a:ea typeface="+mn-ea"/>
                <a:cs typeface="+mn-cs"/>
              </a:rPr>
              <a:t>L’exemple</a:t>
            </a: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 du cricket </a:t>
            </a:r>
            <a:r>
              <a:rPr kumimoji="0" lang="en-US" sz="4000" b="0" i="0" u="none" strike="noStrike" kern="1200" cap="none" spc="0" normalizeH="0" baseline="0" noProof="0" dirty="0" err="1">
                <a:ln>
                  <a:noFill/>
                </a:ln>
                <a:solidFill>
                  <a:prstClr val="white"/>
                </a:solidFill>
                <a:effectLst/>
                <a:uLnTx/>
                <a:uFillTx/>
                <a:latin typeface="Century Gothic" panose="020B0502020202020204"/>
                <a:ea typeface="+mn-ea"/>
                <a:cs typeface="+mn-cs"/>
              </a:rPr>
              <a:t>en</a:t>
            </a: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4000" b="0" i="0" u="none" strike="noStrike" kern="1200" cap="none" spc="0" normalizeH="0" baseline="0" noProof="0" dirty="0" err="1">
                <a:ln>
                  <a:noFill/>
                </a:ln>
                <a:solidFill>
                  <a:prstClr val="white"/>
                </a:solidFill>
                <a:effectLst/>
                <a:uLnTx/>
                <a:uFillTx/>
                <a:latin typeface="Century Gothic" panose="020B0502020202020204"/>
                <a:ea typeface="+mn-ea"/>
                <a:cs typeface="+mn-cs"/>
              </a:rPr>
              <a:t>Inde</a:t>
            </a: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 - </a:t>
            </a:r>
            <a:r>
              <a:rPr kumimoji="0" lang="en-US" sz="4000" b="0" i="0" u="none" strike="noStrike" kern="1200" cap="none" spc="0" normalizeH="0" baseline="0" noProof="0" dirty="0" err="1">
                <a:ln>
                  <a:noFill/>
                </a:ln>
                <a:solidFill>
                  <a:prstClr val="white"/>
                </a:solidFill>
                <a:effectLst/>
                <a:uLnTx/>
                <a:uFillTx/>
                <a:latin typeface="Century Gothic" panose="020B0502020202020204"/>
                <a:ea typeface="+mn-ea"/>
                <a:cs typeface="+mn-cs"/>
              </a:rPr>
              <a:t>Appaduraï</a:t>
            </a:r>
            <a:endPar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Image 3">
            <a:extLst>
              <a:ext uri="{FF2B5EF4-FFF2-40B4-BE49-F238E27FC236}">
                <a16:creationId xmlns:a16="http://schemas.microsoft.com/office/drawing/2014/main" id="{5CDD39E1-94A2-47C2-AD45-8EA0BE090BEE}"/>
              </a:ext>
            </a:extLst>
          </p:cNvPr>
          <p:cNvPicPr>
            <a:picLocks noChangeAspect="1"/>
          </p:cNvPicPr>
          <p:nvPr/>
        </p:nvPicPr>
        <p:blipFill rotWithShape="1">
          <a:blip r:embed="rId3">
            <a:extLst>
              <a:ext uri="{28A0092B-C50C-407E-A947-70E740481C1C}">
                <a14:useLocalDpi xmlns:a14="http://schemas.microsoft.com/office/drawing/2010/main" val="0"/>
              </a:ext>
            </a:extLst>
          </a:blip>
          <a:srcRect t="25995" r="3" b="19044"/>
          <a:stretch/>
        </p:blipFill>
        <p:spPr>
          <a:xfrm>
            <a:off x="5784988" y="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6" name="Image 5">
            <a:extLst>
              <a:ext uri="{FF2B5EF4-FFF2-40B4-BE49-F238E27FC236}">
                <a16:creationId xmlns:a16="http://schemas.microsoft.com/office/drawing/2014/main" id="{79BE7C3E-0E61-4843-B6EF-62B1DC53E2ED}"/>
              </a:ext>
            </a:extLst>
          </p:cNvPr>
          <p:cNvPicPr>
            <a:picLocks noChangeAspect="1"/>
          </p:cNvPicPr>
          <p:nvPr/>
        </p:nvPicPr>
        <p:blipFill rotWithShape="1">
          <a:blip r:embed="rId4">
            <a:extLst>
              <a:ext uri="{28A0092B-C50C-407E-A947-70E740481C1C}">
                <a14:useLocalDpi xmlns:a14="http://schemas.microsoft.com/office/drawing/2010/main" val="0"/>
              </a:ext>
            </a:extLst>
          </a:blip>
          <a:srcRect t="18350" r="-2" b="14914"/>
          <a:stretch/>
        </p:blipFill>
        <p:spPr>
          <a:xfrm>
            <a:off x="0" y="467927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
        <p:nvSpPr>
          <p:cNvPr id="7" name="ZoneTexte 6">
            <a:extLst>
              <a:ext uri="{FF2B5EF4-FFF2-40B4-BE49-F238E27FC236}">
                <a16:creationId xmlns:a16="http://schemas.microsoft.com/office/drawing/2014/main" id="{467EF343-EB11-4C16-990B-29291E515B6E}"/>
              </a:ext>
            </a:extLst>
          </p:cNvPr>
          <p:cNvSpPr txBox="1"/>
          <p:nvPr/>
        </p:nvSpPr>
        <p:spPr>
          <a:xfrm>
            <a:off x="388620" y="2250704"/>
            <a:ext cx="1180338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l’indigénisation du cricket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r>
            <a:b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Ce sport, qui était donc d’abord un véhicule des grandes valeurs victoriennes – la loyauté, le fair-play, le contrôle de soi – a fini par être totalement réapproprié culturellement au point de devenir le héraut des valeurs indiennes.</a:t>
            </a:r>
          </a:p>
        </p:txBody>
      </p:sp>
    </p:spTree>
    <p:extLst>
      <p:ext uri="{BB962C8B-B14F-4D97-AF65-F5344CB8AC3E}">
        <p14:creationId xmlns:p14="http://schemas.microsoft.com/office/powerpoint/2010/main" val="308864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AF70E-6336-4C2F-9BD2-2D261AFB2F64}"/>
              </a:ext>
            </a:extLst>
          </p:cNvPr>
          <p:cNvSpPr>
            <a:spLocks noGrp="1"/>
          </p:cNvSpPr>
          <p:nvPr>
            <p:ph type="title"/>
          </p:nvPr>
        </p:nvSpPr>
        <p:spPr>
          <a:xfrm>
            <a:off x="618408" y="584348"/>
            <a:ext cx="10571998" cy="970450"/>
          </a:xfrm>
        </p:spPr>
        <p:txBody>
          <a:bodyPr/>
          <a:lstStyle/>
          <a:p>
            <a:r>
              <a:rPr lang="fr-FR" dirty="0" smtClean="0"/>
              <a:t>Ethno-scape</a:t>
            </a:r>
            <a:endParaRPr lang="fr-FR" dirty="0"/>
          </a:p>
        </p:txBody>
      </p:sp>
      <p:sp>
        <p:nvSpPr>
          <p:cNvPr id="4" name="Espace réservé du contenu 3"/>
          <p:cNvSpPr txBox="1">
            <a:spLocks noGrp="1"/>
          </p:cNvSpPr>
          <p:nvPr>
            <p:ph idx="1"/>
          </p:nvPr>
        </p:nvSpPr>
        <p:spPr>
          <a:xfrm>
            <a:off x="818712" y="1809164"/>
            <a:ext cx="10554574" cy="4462760"/>
          </a:xfrm>
          <a:prstGeom prst="rect">
            <a:avLst/>
          </a:prstGeom>
          <a:noFill/>
        </p:spPr>
        <p:txBody>
          <a:bodyPr wrap="square" rtlCol="0">
            <a:spAutoFit/>
          </a:bodyPr>
          <a:lstStyle/>
          <a:p>
            <a:pPr marL="0" indent="0">
              <a:buNone/>
            </a:pPr>
            <a:r>
              <a:rPr lang="en-CA" sz="2400" dirty="0" smtClean="0"/>
              <a:t>Des </a:t>
            </a:r>
            <a:r>
              <a:rPr lang="en-CA" sz="2400" dirty="0" err="1" smtClean="0"/>
              <a:t>nouvelles</a:t>
            </a:r>
            <a:r>
              <a:rPr lang="en-CA" sz="2400" dirty="0" smtClean="0"/>
              <a:t> geographies </a:t>
            </a:r>
            <a:r>
              <a:rPr lang="en-CA" sz="2400" dirty="0" err="1" smtClean="0"/>
              <a:t>dûes</a:t>
            </a:r>
            <a:r>
              <a:rPr lang="en-CA" sz="2400" dirty="0" smtClean="0"/>
              <a:t> à la </a:t>
            </a:r>
            <a:r>
              <a:rPr lang="en-CA" sz="2400" dirty="0" err="1" smtClean="0"/>
              <a:t>mobilité</a:t>
            </a:r>
            <a:r>
              <a:rPr lang="en-CA" sz="2400" dirty="0" smtClean="0"/>
              <a:t> international (</a:t>
            </a:r>
            <a:r>
              <a:rPr lang="en-CA" sz="2400" dirty="0" err="1" smtClean="0"/>
              <a:t>tourisme</a:t>
            </a:r>
            <a:r>
              <a:rPr lang="en-CA" sz="2400" dirty="0" smtClean="0"/>
              <a:t>, migrations, </a:t>
            </a:r>
            <a:r>
              <a:rPr lang="en-CA" sz="2400" dirty="0" err="1" smtClean="0"/>
              <a:t>réfugiés</a:t>
            </a:r>
            <a:r>
              <a:rPr lang="en-CA" sz="2400" dirty="0" smtClean="0"/>
              <a:t>, etc.)</a:t>
            </a:r>
          </a:p>
          <a:p>
            <a:pPr marL="0" indent="0">
              <a:buNone/>
            </a:pPr>
            <a:r>
              <a:rPr lang="fr-FR" sz="2400" dirty="0" err="1">
                <a:solidFill>
                  <a:prstClr val="white"/>
                </a:solidFill>
              </a:rPr>
              <a:t>Ethnoscapes</a:t>
            </a:r>
            <a:r>
              <a:rPr lang="fr-FR" sz="2400" dirty="0">
                <a:solidFill>
                  <a:prstClr val="white"/>
                </a:solidFill>
              </a:rPr>
              <a:t>: </a:t>
            </a:r>
            <a:r>
              <a:rPr lang="en-US" sz="2400" dirty="0">
                <a:solidFill>
                  <a:prstClr val="white"/>
                </a:solidFill>
              </a:rPr>
              <a:t>global </a:t>
            </a:r>
            <a:r>
              <a:rPr lang="en-US" sz="2400" dirty="0" err="1">
                <a:solidFill>
                  <a:prstClr val="white"/>
                </a:solidFill>
              </a:rPr>
              <a:t>ethnoscape</a:t>
            </a:r>
            <a:r>
              <a:rPr lang="en-US" sz="2400" dirty="0">
                <a:solidFill>
                  <a:prstClr val="white"/>
                </a:solidFill>
              </a:rPr>
              <a:t>, “which can no longer be easily localized but instead has become increasingly connected to a global distribution of persons, groups, relations and imaginations characterized by motion and interactivity” </a:t>
            </a:r>
            <a:endParaRPr lang="fr-FR" sz="2400" dirty="0">
              <a:solidFill>
                <a:prstClr val="white"/>
              </a:solidFill>
            </a:endParaRPr>
          </a:p>
          <a:p>
            <a:pPr marL="0" indent="0">
              <a:buNone/>
            </a:pPr>
            <a:endParaRPr lang="en-CA" sz="2400" dirty="0"/>
          </a:p>
          <a:p>
            <a:pPr marL="0" indent="0" algn="r">
              <a:buNone/>
            </a:pPr>
            <a:r>
              <a:rPr lang="fr-FR" b="1" dirty="0" err="1"/>
              <a:t>Arjun</a:t>
            </a:r>
            <a:r>
              <a:rPr lang="fr-FR" b="1" dirty="0"/>
              <a:t> APPADURAI, </a:t>
            </a:r>
            <a:r>
              <a:rPr lang="fr-FR" b="1" i="1" dirty="0"/>
              <a:t>Après le colonialisme. Les conséquences culturelles de la globalisation</a:t>
            </a:r>
            <a:r>
              <a:rPr lang="fr-FR" b="1" dirty="0"/>
              <a:t>, Paris, Payot, 2001. Traduction française de </a:t>
            </a:r>
            <a:r>
              <a:rPr lang="fr-FR" b="1" i="1" dirty="0" err="1"/>
              <a:t>Modernity</a:t>
            </a:r>
            <a:r>
              <a:rPr lang="fr-FR" b="1" i="1" dirty="0"/>
              <a:t> at Large. Cultural Dimensions of </a:t>
            </a:r>
            <a:r>
              <a:rPr lang="fr-FR" b="1" i="1" dirty="0" err="1"/>
              <a:t>Globalization</a:t>
            </a:r>
            <a:r>
              <a:rPr lang="fr-FR" b="1" dirty="0"/>
              <a:t>, Minneapolis, </a:t>
            </a:r>
            <a:r>
              <a:rPr lang="fr-FR" b="1" dirty="0" err="1"/>
              <a:t>University</a:t>
            </a:r>
            <a:r>
              <a:rPr lang="fr-FR" b="1" dirty="0"/>
              <a:t> of Minnesota </a:t>
            </a:r>
            <a:r>
              <a:rPr lang="fr-FR" b="1" dirty="0" err="1"/>
              <a:t>Press</a:t>
            </a:r>
            <a:r>
              <a:rPr lang="fr-FR" b="1" dirty="0"/>
              <a:t>, 1996</a:t>
            </a:r>
          </a:p>
          <a:p>
            <a:pPr marL="0" indent="0">
              <a:buNone/>
            </a:pPr>
            <a:endParaRPr lang="en-CA" sz="2400" dirty="0"/>
          </a:p>
        </p:txBody>
      </p:sp>
    </p:spTree>
    <p:extLst>
      <p:ext uri="{BB962C8B-B14F-4D97-AF65-F5344CB8AC3E}">
        <p14:creationId xmlns:p14="http://schemas.microsoft.com/office/powerpoint/2010/main" val="26443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E66CB7-AFCA-43B5-BB72-A1B43FA42844}"/>
              </a:ext>
            </a:extLst>
          </p:cNvPr>
          <p:cNvPicPr>
            <a:picLocks noChangeAspect="1"/>
          </p:cNvPicPr>
          <p:nvPr/>
        </p:nvPicPr>
        <p:blipFill rotWithShape="1">
          <a:blip r:embed="rId3">
            <a:extLst>
              <a:ext uri="{28A0092B-C50C-407E-A947-70E740481C1C}">
                <a14:useLocalDpi xmlns:a14="http://schemas.microsoft.com/office/drawing/2010/main" val="0"/>
              </a:ext>
            </a:extLst>
          </a:blip>
          <a:srcRect t="17903" r="1" b="8939"/>
          <a:stretch/>
        </p:blipFill>
        <p:spPr>
          <a:xfrm>
            <a:off x="167286" y="137170"/>
            <a:ext cx="5411530" cy="2969294"/>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9" name="Image 8">
            <a:extLst>
              <a:ext uri="{FF2B5EF4-FFF2-40B4-BE49-F238E27FC236}">
                <a16:creationId xmlns:a16="http://schemas.microsoft.com/office/drawing/2014/main" id="{B9491892-8E07-4585-811C-A0B639A501A0}"/>
              </a:ext>
            </a:extLst>
          </p:cNvPr>
          <p:cNvPicPr>
            <a:picLocks noChangeAspect="1"/>
          </p:cNvPicPr>
          <p:nvPr/>
        </p:nvPicPr>
        <p:blipFill rotWithShape="1">
          <a:blip r:embed="rId4">
            <a:extLst>
              <a:ext uri="{28A0092B-C50C-407E-A947-70E740481C1C}">
                <a14:useLocalDpi xmlns:a14="http://schemas.microsoft.com/office/drawing/2010/main" val="0"/>
              </a:ext>
            </a:extLst>
          </a:blip>
          <a:srcRect r="1601" b="2"/>
          <a:stretch/>
        </p:blipFill>
        <p:spPr>
          <a:xfrm>
            <a:off x="7127855" y="57979"/>
            <a:ext cx="4927327"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5" name="Image 4">
            <a:extLst>
              <a:ext uri="{FF2B5EF4-FFF2-40B4-BE49-F238E27FC236}">
                <a16:creationId xmlns:a16="http://schemas.microsoft.com/office/drawing/2014/main" id="{B875E93D-AA59-4FA6-B650-CC77992C62BA}"/>
              </a:ext>
            </a:extLst>
          </p:cNvPr>
          <p:cNvPicPr>
            <a:picLocks noChangeAspect="1"/>
          </p:cNvPicPr>
          <p:nvPr/>
        </p:nvPicPr>
        <p:blipFill rotWithShape="1">
          <a:blip r:embed="rId5">
            <a:extLst>
              <a:ext uri="{28A0092B-C50C-407E-A947-70E740481C1C}">
                <a14:useLocalDpi xmlns:a14="http://schemas.microsoft.com/office/drawing/2010/main" val="0"/>
              </a:ext>
            </a:extLst>
          </a:blip>
          <a:srcRect t="5937" r="2" b="20273"/>
          <a:stretch/>
        </p:blipFill>
        <p:spPr>
          <a:xfrm>
            <a:off x="6047689" y="3808703"/>
            <a:ext cx="6007493"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7" name="Image 6">
            <a:extLst>
              <a:ext uri="{FF2B5EF4-FFF2-40B4-BE49-F238E27FC236}">
                <a16:creationId xmlns:a16="http://schemas.microsoft.com/office/drawing/2014/main" id="{D0F936D1-72F3-4DAA-A62B-0542AB09A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230" r="1" b="1"/>
          <a:stretch/>
        </p:blipFill>
        <p:spPr>
          <a:xfrm>
            <a:off x="167286" y="3106464"/>
            <a:ext cx="4657145" cy="3751536"/>
          </a:xfrm>
          <a:custGeom>
            <a:avLst/>
            <a:gdLst>
              <a:gd name="connsiteX0" fmla="*/ 0 w 6209553"/>
              <a:gd name="connsiteY0" fmla="*/ 0 h 3751536"/>
              <a:gd name="connsiteX1" fmla="*/ 5776701 w 6209553"/>
              <a:gd name="connsiteY1" fmla="*/ 0 h 3751536"/>
              <a:gd name="connsiteX2" fmla="*/ 4041567 w 6209553"/>
              <a:gd name="connsiteY2" fmla="*/ 3746529 h 3751536"/>
              <a:gd name="connsiteX3" fmla="*/ 6209553 w 6209553"/>
              <a:gd name="connsiteY3" fmla="*/ 3746529 h 3751536"/>
              <a:gd name="connsiteX4" fmla="*/ 6209553 w 6209553"/>
              <a:gd name="connsiteY4" fmla="*/ 3746530 h 3751536"/>
              <a:gd name="connsiteX5" fmla="*/ 1647632 w 6209553"/>
              <a:gd name="connsiteY5" fmla="*/ 3746530 h 3751536"/>
              <a:gd name="connsiteX6" fmla="*/ 1647632 w 6209553"/>
              <a:gd name="connsiteY6" fmla="*/ 3751536 h 3751536"/>
              <a:gd name="connsiteX7" fmla="*/ 0 w 6209553"/>
              <a:gd name="connsiteY7" fmla="*/ 3751536 h 37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10" name="Ellipse 9">
            <a:extLst>
              <a:ext uri="{FF2B5EF4-FFF2-40B4-BE49-F238E27FC236}">
                <a16:creationId xmlns:a16="http://schemas.microsoft.com/office/drawing/2014/main" id="{7BE69AAB-309E-4B28-BC13-DDBBB4120DEE}"/>
              </a:ext>
            </a:extLst>
          </p:cNvPr>
          <p:cNvSpPr/>
          <p:nvPr/>
        </p:nvSpPr>
        <p:spPr>
          <a:xfrm>
            <a:off x="2384908" y="1221707"/>
            <a:ext cx="7325562" cy="39874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solidFill>
                  <a:prstClr val="white"/>
                </a:solidFill>
                <a:latin typeface="Century Gothic" panose="020B0502020202020204"/>
              </a:rPr>
              <a:t>Développement d’un tourisme ethnique Hmong en Guyane en s’adaptant à un contexte globalisé pour lequel l’engouement pour le « patrimoine au sens large, le terroir l’authenticité retrouvée » font figure de moyen pour légitimer une continuité culturelle entre leurs pratiques culturelles passées dans un autre contexte et ce qu’ils vivent aujourd’hui en Guyane. </a:t>
            </a:r>
            <a:br>
              <a:rPr lang="fr-FR" dirty="0" smtClean="0">
                <a:solidFill>
                  <a:prstClr val="white"/>
                </a:solidFill>
                <a:latin typeface="Century Gothic" panose="020B0502020202020204"/>
              </a:rPr>
            </a:br>
            <a:r>
              <a:rPr lang="fr-FR" dirty="0" smtClean="0">
                <a:solidFill>
                  <a:prstClr val="white"/>
                </a:solidFill>
                <a:latin typeface="Century Gothic" panose="020B0502020202020204"/>
              </a:rPr>
              <a:t>Développement d’activité de loisirs pour répondre aux demandes touristiques; </a:t>
            </a: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ZoneTexte 10">
            <a:extLst>
              <a:ext uri="{FF2B5EF4-FFF2-40B4-BE49-F238E27FC236}">
                <a16:creationId xmlns:a16="http://schemas.microsoft.com/office/drawing/2014/main" id="{6835A1E0-1541-4019-982D-B0218DE8D46A}"/>
              </a:ext>
            </a:extLst>
          </p:cNvPr>
          <p:cNvSpPr txBox="1"/>
          <p:nvPr/>
        </p:nvSpPr>
        <p:spPr>
          <a:xfrm>
            <a:off x="4870278" y="1221707"/>
            <a:ext cx="24656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a:ea typeface="+mn-ea"/>
                <a:cs typeface="+mn-cs"/>
              </a:rPr>
              <a:t>Diaspora Hmong</a:t>
            </a:r>
          </a:p>
        </p:txBody>
      </p:sp>
      <p:sp>
        <p:nvSpPr>
          <p:cNvPr id="12" name="ZoneTexte 11">
            <a:extLst>
              <a:ext uri="{FF2B5EF4-FFF2-40B4-BE49-F238E27FC236}">
                <a16:creationId xmlns:a16="http://schemas.microsoft.com/office/drawing/2014/main" id="{9BA9EB71-4F84-4E3F-A294-E4E1C1760644}"/>
              </a:ext>
            </a:extLst>
          </p:cNvPr>
          <p:cNvSpPr txBox="1"/>
          <p:nvPr/>
        </p:nvSpPr>
        <p:spPr>
          <a:xfrm>
            <a:off x="3576720" y="5384806"/>
            <a:ext cx="3451418" cy="1569660"/>
          </a:xfrm>
          <a:prstGeom prst="rect">
            <a:avLst/>
          </a:prstGeom>
          <a:noFill/>
        </p:spPr>
        <p:txBody>
          <a:bodyPr wrap="square" rtlCol="0">
            <a:spAutoFit/>
          </a:bodyPr>
          <a:lstStyle/>
          <a:p>
            <a:r>
              <a:rPr lang="fr-FR" sz="1600" dirty="0"/>
              <a:t>Géraud, Marie-Odile. « Esthétiques de l'authenticité. Tourisme et touristes chez les Hmong de Guyane française », </a:t>
            </a:r>
            <a:r>
              <a:rPr lang="fr-FR" sz="1600" i="1" dirty="0"/>
              <a:t>Ethnologie française</a:t>
            </a:r>
            <a:r>
              <a:rPr lang="fr-FR" sz="1600" dirty="0"/>
              <a:t>, vol. 32, no. 3, 2002, pp. 447-459. </a:t>
            </a:r>
            <a:endParaRPr lang="en-CA" sz="1600" dirty="0"/>
          </a:p>
        </p:txBody>
      </p:sp>
    </p:spTree>
    <p:extLst>
      <p:ext uri="{BB962C8B-B14F-4D97-AF65-F5344CB8AC3E}">
        <p14:creationId xmlns:p14="http://schemas.microsoft.com/office/powerpoint/2010/main" val="256611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Plan de </a:t>
            </a:r>
            <a:r>
              <a:rPr lang="en-CA" dirty="0" err="1" smtClean="0"/>
              <a:t>cours</a:t>
            </a:r>
            <a:endParaRPr lang="en-CA" dirty="0"/>
          </a:p>
        </p:txBody>
      </p:sp>
      <p:sp>
        <p:nvSpPr>
          <p:cNvPr id="3" name="Espace réservé du contenu 2"/>
          <p:cNvSpPr>
            <a:spLocks noGrp="1"/>
          </p:cNvSpPr>
          <p:nvPr>
            <p:ph idx="1"/>
          </p:nvPr>
        </p:nvSpPr>
        <p:spPr>
          <a:xfrm>
            <a:off x="809999" y="2679488"/>
            <a:ext cx="10831873" cy="4446142"/>
          </a:xfrm>
        </p:spPr>
        <p:txBody>
          <a:bodyPr>
            <a:normAutofit lnSpcReduction="10000"/>
          </a:bodyPr>
          <a:lstStyle/>
          <a:p>
            <a:pPr marL="571500" indent="-571500">
              <a:buAutoNum type="romanUcPeriod"/>
            </a:pPr>
            <a:r>
              <a:rPr lang="fr-FR" sz="2400" b="1" dirty="0" smtClean="0"/>
              <a:t>Approches anthropologique de la culture et de l’interculturalité </a:t>
            </a:r>
          </a:p>
          <a:p>
            <a:pPr marL="845820" lvl="1" indent="-571500">
              <a:buFont typeface="+mj-lt"/>
              <a:buAutoNum type="romanUcPeriod"/>
            </a:pPr>
            <a:r>
              <a:rPr lang="fr-FR" sz="2400" dirty="0"/>
              <a:t>La notion de </a:t>
            </a:r>
            <a:r>
              <a:rPr lang="fr-FR" sz="2400" dirty="0" smtClean="0"/>
              <a:t>culture</a:t>
            </a:r>
          </a:p>
          <a:p>
            <a:pPr marL="845820" lvl="1" indent="-571500">
              <a:buFont typeface="+mj-lt"/>
              <a:buAutoNum type="romanUcPeriod"/>
            </a:pPr>
            <a:r>
              <a:rPr lang="fr-FR" sz="2400" dirty="0" smtClean="0"/>
              <a:t>Le tourisme culturel</a:t>
            </a:r>
            <a:endParaRPr lang="fr-FR" sz="2400" dirty="0"/>
          </a:p>
          <a:p>
            <a:pPr marL="845820" lvl="1" indent="-571500">
              <a:buAutoNum type="romanUcPeriod"/>
            </a:pPr>
            <a:r>
              <a:rPr lang="fr-FR" sz="2400" dirty="0"/>
              <a:t>Identités, altérité, ethnicité</a:t>
            </a:r>
          </a:p>
          <a:p>
            <a:pPr marL="845820" lvl="1" indent="-571500">
              <a:buFont typeface="+mj-lt"/>
              <a:buAutoNum type="romanUcPeriod"/>
            </a:pPr>
            <a:endParaRPr lang="fr-FR" sz="2400" dirty="0"/>
          </a:p>
          <a:p>
            <a:pPr marL="571500" indent="-571500">
              <a:buAutoNum type="romanUcPeriod"/>
            </a:pPr>
            <a:r>
              <a:rPr lang="fr-FR" sz="2400" b="1" dirty="0" smtClean="0"/>
              <a:t>Formes </a:t>
            </a:r>
            <a:r>
              <a:rPr lang="fr-FR" sz="2400" b="1" dirty="0"/>
              <a:t>et enjeux de l’interculturalité en situation touristique </a:t>
            </a:r>
            <a:endParaRPr lang="fr-FR" sz="2400" b="1" dirty="0" smtClean="0"/>
          </a:p>
          <a:p>
            <a:pPr marL="845820" lvl="1" indent="-571500">
              <a:buFont typeface="+mj-lt"/>
              <a:buAutoNum type="romanUcPeriod"/>
            </a:pPr>
            <a:r>
              <a:rPr lang="fr-FR" sz="2400" dirty="0" smtClean="0"/>
              <a:t>L’hospitalité et les imaginaires</a:t>
            </a:r>
          </a:p>
          <a:p>
            <a:pPr marL="845820" lvl="1" indent="-571500">
              <a:buFont typeface="+mj-lt"/>
              <a:buAutoNum type="romanUcPeriod"/>
            </a:pPr>
            <a:r>
              <a:rPr lang="fr-FR" sz="2400" dirty="0" smtClean="0">
                <a:solidFill>
                  <a:srgbClr val="FF0000"/>
                </a:solidFill>
              </a:rPr>
              <a:t>Dynamiques </a:t>
            </a:r>
            <a:r>
              <a:rPr lang="fr-FR" sz="2400" dirty="0">
                <a:solidFill>
                  <a:srgbClr val="FF0000"/>
                </a:solidFill>
              </a:rPr>
              <a:t>interculturelles</a:t>
            </a:r>
          </a:p>
          <a:p>
            <a:pPr marL="845820" lvl="1" indent="-571500">
              <a:buFont typeface="+mj-lt"/>
              <a:buAutoNum type="romanUcPeriod"/>
            </a:pPr>
            <a:r>
              <a:rPr lang="fr-FR" sz="2400" dirty="0"/>
              <a:t>Interculturalité et intermédiaires du tourisme</a:t>
            </a:r>
          </a:p>
          <a:p>
            <a:pPr marL="0" indent="0">
              <a:buNone/>
            </a:pPr>
            <a:endParaRPr lang="fr-FR" dirty="0"/>
          </a:p>
          <a:p>
            <a:endParaRPr lang="en-CA" dirty="0"/>
          </a:p>
        </p:txBody>
      </p:sp>
    </p:spTree>
    <p:extLst>
      <p:ext uri="{BB962C8B-B14F-4D97-AF65-F5344CB8AC3E}">
        <p14:creationId xmlns:p14="http://schemas.microsoft.com/office/powerpoint/2010/main" val="189908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260" y="652928"/>
            <a:ext cx="10571998" cy="970450"/>
          </a:xfrm>
        </p:spPr>
        <p:txBody>
          <a:bodyPr/>
          <a:lstStyle/>
          <a:p>
            <a:pPr algn="just">
              <a:lnSpc>
                <a:spcPct val="95000"/>
              </a:lnSpc>
            </a:pPr>
            <a:r>
              <a:rPr lang="fr-FR" altLang="fr-FR" dirty="0">
                <a:solidFill>
                  <a:schemeClr val="tx1"/>
                </a:solidFill>
                <a:latin typeface="Georgia" panose="02040502050405020303" pitchFamily="18" charset="0"/>
              </a:rPr>
              <a:t>Les relations de pouvoir et les stratégies de résistance</a:t>
            </a:r>
          </a:p>
        </p:txBody>
      </p:sp>
      <p:sp>
        <p:nvSpPr>
          <p:cNvPr id="3" name="Espace réservé du contenu 2"/>
          <p:cNvSpPr>
            <a:spLocks noGrp="1"/>
          </p:cNvSpPr>
          <p:nvPr>
            <p:ph idx="1"/>
          </p:nvPr>
        </p:nvSpPr>
        <p:spPr>
          <a:xfrm>
            <a:off x="423004" y="2182026"/>
            <a:ext cx="11373286" cy="4201373"/>
          </a:xfrm>
        </p:spPr>
        <p:txBody>
          <a:bodyPr>
            <a:noAutofit/>
          </a:bodyPr>
          <a:lstStyle/>
          <a:p>
            <a:pPr algn="just">
              <a:lnSpc>
                <a:spcPct val="95000"/>
              </a:lnSpc>
              <a:spcBef>
                <a:spcPct val="0"/>
              </a:spcBef>
              <a:buClrTx/>
            </a:pPr>
            <a:endParaRPr lang="fr-FR" altLang="fr-FR" sz="2000" b="1" dirty="0">
              <a:latin typeface="Georgia" panose="02040502050405020303" pitchFamily="18" charset="0"/>
            </a:endParaRPr>
          </a:p>
          <a:p>
            <a:pPr algn="just">
              <a:lnSpc>
                <a:spcPct val="95000"/>
              </a:lnSpc>
              <a:spcBef>
                <a:spcPct val="0"/>
              </a:spcBef>
              <a:buClrTx/>
            </a:pPr>
            <a:r>
              <a:rPr lang="fr-FR" altLang="fr-FR" sz="2000" dirty="0">
                <a:latin typeface="Times New Roman" panose="02020603050405020304" pitchFamily="18" charset="0"/>
                <a:cs typeface="Times New Roman" panose="02020603050405020304" pitchFamily="18" charset="0"/>
              </a:rPr>
              <a:t>M. De </a:t>
            </a:r>
            <a:r>
              <a:rPr lang="fr-FR" altLang="fr-FR" sz="2000" dirty="0" err="1">
                <a:latin typeface="Times New Roman" panose="02020603050405020304" pitchFamily="18" charset="0"/>
                <a:cs typeface="Times New Roman" panose="02020603050405020304" pitchFamily="18" charset="0"/>
              </a:rPr>
              <a:t>Certeau</a:t>
            </a:r>
            <a:r>
              <a:rPr lang="fr-FR" altLang="fr-FR" sz="2000" dirty="0">
                <a:latin typeface="Times New Roman" panose="02020603050405020304" pitchFamily="18" charset="0"/>
                <a:cs typeface="Times New Roman" panose="02020603050405020304" pitchFamily="18" charset="0"/>
              </a:rPr>
              <a:t> (</a:t>
            </a:r>
            <a:r>
              <a:rPr lang="fr-FR" altLang="fr-FR" sz="2000" dirty="0" smtClean="0">
                <a:latin typeface="Times New Roman" panose="02020603050405020304" pitchFamily="18" charset="0"/>
                <a:cs typeface="Times New Roman" panose="02020603050405020304" pitchFamily="18" charset="0"/>
              </a:rPr>
              <a:t>1990 </a:t>
            </a:r>
            <a:r>
              <a:rPr lang="fr-FR" altLang="fr-FR" sz="2000" i="1" dirty="0" smtClean="0">
                <a:latin typeface="Times New Roman" panose="02020603050405020304" pitchFamily="18" charset="0"/>
                <a:cs typeface="Times New Roman" panose="02020603050405020304" pitchFamily="18" charset="0"/>
              </a:rPr>
              <a:t>L’invention </a:t>
            </a:r>
            <a:r>
              <a:rPr lang="fr-FR" altLang="fr-FR" sz="2000" i="1" dirty="0">
                <a:latin typeface="Times New Roman" panose="02020603050405020304" pitchFamily="18" charset="0"/>
                <a:cs typeface="Times New Roman" panose="02020603050405020304" pitchFamily="18" charset="0"/>
              </a:rPr>
              <a:t>du quotidien</a:t>
            </a:r>
            <a:r>
              <a:rPr lang="fr-FR" altLang="fr-FR" sz="2000" dirty="0">
                <a:latin typeface="Times New Roman" panose="02020603050405020304" pitchFamily="18" charset="0"/>
                <a:cs typeface="Times New Roman" panose="02020603050405020304" pitchFamily="18" charset="0"/>
              </a:rPr>
              <a:t>, tome 1 : </a:t>
            </a:r>
            <a:r>
              <a:rPr lang="fr-FR" altLang="fr-FR" sz="2000" i="1" dirty="0">
                <a:latin typeface="Times New Roman" panose="02020603050405020304" pitchFamily="18" charset="0"/>
                <a:cs typeface="Times New Roman" panose="02020603050405020304" pitchFamily="18" charset="0"/>
              </a:rPr>
              <a:t>L’art de faire</a:t>
            </a:r>
            <a:r>
              <a:rPr lang="fr-FR" altLang="fr-FR" sz="2000" dirty="0">
                <a:latin typeface="Times New Roman" panose="02020603050405020304" pitchFamily="18" charset="0"/>
                <a:cs typeface="Times New Roman" panose="02020603050405020304" pitchFamily="18" charset="0"/>
              </a:rPr>
              <a:t>, Paris, Gallimard): stratégie et </a:t>
            </a:r>
            <a:r>
              <a:rPr lang="fr-FR" altLang="fr-FR" sz="2000" dirty="0" smtClean="0">
                <a:latin typeface="Times New Roman" panose="02020603050405020304" pitchFamily="18" charset="0"/>
                <a:cs typeface="Times New Roman" panose="02020603050405020304" pitchFamily="18" charset="0"/>
              </a:rPr>
              <a:t>tactique</a:t>
            </a:r>
          </a:p>
          <a:p>
            <a:pPr algn="just">
              <a:lnSpc>
                <a:spcPct val="95000"/>
              </a:lnSpc>
              <a:spcBef>
                <a:spcPct val="0"/>
              </a:spcBef>
              <a:buClrTx/>
              <a:buFontTx/>
              <a:buChar char="-"/>
            </a:pPr>
            <a:r>
              <a:rPr lang="fr-FR" altLang="fr-FR" sz="2000" dirty="0" smtClean="0">
                <a:latin typeface="Times New Roman" panose="02020603050405020304" pitchFamily="18" charset="0"/>
                <a:cs typeface="Times New Roman" panose="02020603050405020304" pitchFamily="18" charset="0"/>
              </a:rPr>
              <a:t>Tactiques</a:t>
            </a:r>
          </a:p>
          <a:p>
            <a:pPr algn="just">
              <a:lnSpc>
                <a:spcPct val="95000"/>
              </a:lnSpc>
              <a:spcBef>
                <a:spcPct val="0"/>
              </a:spcBef>
              <a:buClrTx/>
              <a:buFontTx/>
              <a:buChar char="-"/>
            </a:pPr>
            <a:r>
              <a:rPr lang="fr-FR" altLang="fr-FR" sz="2000" dirty="0" smtClean="0">
                <a:latin typeface="Times New Roman" panose="02020603050405020304" pitchFamily="18" charset="0"/>
                <a:cs typeface="Times New Roman" panose="02020603050405020304" pitchFamily="18" charset="0"/>
              </a:rPr>
              <a:t>Stratégies</a:t>
            </a:r>
            <a:endParaRPr lang="fr-FR" altLang="fr-FR" sz="2000" dirty="0">
              <a:latin typeface="Times New Roman" panose="02020603050405020304" pitchFamily="18" charset="0"/>
              <a:cs typeface="Times New Roman" panose="02020603050405020304" pitchFamily="18" charset="0"/>
            </a:endParaRPr>
          </a:p>
          <a:p>
            <a:pPr algn="just">
              <a:lnSpc>
                <a:spcPct val="95000"/>
              </a:lnSpc>
              <a:spcBef>
                <a:spcPct val="0"/>
              </a:spcBef>
              <a:buClrTx/>
              <a:buNone/>
            </a:pPr>
            <a:endParaRPr lang="fr-FR" altLang="fr-FR" sz="2000" dirty="0">
              <a:latin typeface="Times New Roman" panose="02020603050405020304" pitchFamily="18" charset="0"/>
              <a:cs typeface="Times New Roman" panose="02020603050405020304" pitchFamily="18" charset="0"/>
            </a:endParaRPr>
          </a:p>
          <a:p>
            <a:pPr algn="just">
              <a:lnSpc>
                <a:spcPct val="95000"/>
              </a:lnSpc>
              <a:spcBef>
                <a:spcPct val="0"/>
              </a:spcBef>
              <a:buClrTx/>
            </a:pPr>
            <a:r>
              <a:rPr lang="fr-FR" altLang="fr-FR" sz="2000" dirty="0">
                <a:latin typeface="Times New Roman" panose="02020603050405020304" pitchFamily="18" charset="0"/>
                <a:cs typeface="Times New Roman" panose="02020603050405020304" pitchFamily="18" charset="0"/>
              </a:rPr>
              <a:t>Jeremy </a:t>
            </a:r>
            <a:r>
              <a:rPr lang="fr-FR" altLang="fr-FR" sz="2000" dirty="0" err="1">
                <a:latin typeface="Times New Roman" panose="02020603050405020304" pitchFamily="18" charset="0"/>
                <a:cs typeface="Times New Roman" panose="02020603050405020304" pitchFamily="18" charset="0"/>
              </a:rPr>
              <a:t>Boissevain</a:t>
            </a:r>
            <a:r>
              <a:rPr lang="en-US" altLang="fr-FR" sz="2000" i="1" dirty="0">
                <a:latin typeface="Times New Roman" panose="02020603050405020304" pitchFamily="18" charset="0"/>
                <a:cs typeface="Times New Roman" panose="02020603050405020304" pitchFamily="18" charset="0"/>
              </a:rPr>
              <a:t> </a:t>
            </a:r>
            <a:r>
              <a:rPr lang="en-US" altLang="fr-FR" sz="2000" dirty="0">
                <a:latin typeface="Times New Roman" panose="02020603050405020304" pitchFamily="18" charset="0"/>
                <a:cs typeface="Times New Roman" panose="02020603050405020304" pitchFamily="18" charset="0"/>
              </a:rPr>
              <a:t>(1996 </a:t>
            </a:r>
            <a:r>
              <a:rPr lang="en-US" altLang="fr-FR" sz="2000" i="1" dirty="0">
                <a:latin typeface="Times New Roman" panose="02020603050405020304" pitchFamily="18" charset="0"/>
                <a:cs typeface="Times New Roman" panose="02020603050405020304" pitchFamily="18" charset="0"/>
              </a:rPr>
              <a:t>Coping with tourists. European reactions to Mass Tourism</a:t>
            </a:r>
            <a:r>
              <a:rPr lang="en-US" altLang="fr-FR" sz="2000" dirty="0">
                <a:latin typeface="Times New Roman" panose="02020603050405020304" pitchFamily="18" charset="0"/>
                <a:cs typeface="Times New Roman" panose="02020603050405020304" pitchFamily="18" charset="0"/>
              </a:rPr>
              <a:t>, Oxford, Providence: </a:t>
            </a:r>
            <a:r>
              <a:rPr lang="en-US" altLang="fr-FR" sz="2000" dirty="0" err="1">
                <a:latin typeface="Times New Roman" panose="02020603050405020304" pitchFamily="18" charset="0"/>
                <a:cs typeface="Times New Roman" panose="02020603050405020304" pitchFamily="18" charset="0"/>
              </a:rPr>
              <a:t>Berghahn</a:t>
            </a:r>
            <a:r>
              <a:rPr lang="en-US" altLang="fr-FR" sz="2000" dirty="0">
                <a:latin typeface="Times New Roman" panose="02020603050405020304" pitchFamily="18" charset="0"/>
                <a:cs typeface="Times New Roman" panose="02020603050405020304" pitchFamily="18" charset="0"/>
              </a:rPr>
              <a:t> Books) D</a:t>
            </a:r>
            <a:r>
              <a:rPr lang="fr-FR" altLang="fr-FR" sz="2000" dirty="0" err="1">
                <a:latin typeface="Times New Roman" panose="02020603050405020304" pitchFamily="18" charset="0"/>
                <a:cs typeface="Times New Roman" panose="02020603050405020304" pitchFamily="18" charset="0"/>
              </a:rPr>
              <a:t>ifférents</a:t>
            </a:r>
            <a:r>
              <a:rPr lang="fr-FR" altLang="fr-FR" sz="2000" dirty="0">
                <a:latin typeface="Times New Roman" panose="02020603050405020304" pitchFamily="18" charset="0"/>
                <a:cs typeface="Times New Roman" panose="02020603050405020304" pitchFamily="18" charset="0"/>
              </a:rPr>
              <a:t> types de résistance dans le contexte touristique:</a:t>
            </a:r>
          </a:p>
          <a:p>
            <a:pPr algn="just">
              <a:lnSpc>
                <a:spcPct val="95000"/>
              </a:lnSpc>
              <a:spcBef>
                <a:spcPct val="0"/>
              </a:spcBef>
              <a:buClrTx/>
              <a:buNone/>
            </a:pPr>
            <a:r>
              <a:rPr lang="fr-FR" altLang="fr-FR" sz="2000" i="1" dirty="0" smtClean="0">
                <a:latin typeface="Times New Roman" panose="02020603050405020304" pitchFamily="18" charset="0"/>
                <a:cs typeface="Times New Roman" panose="02020603050405020304" pitchFamily="18" charset="0"/>
              </a:rPr>
              <a:t>- </a:t>
            </a:r>
            <a:r>
              <a:rPr lang="fr-FR" altLang="fr-FR" sz="2000" dirty="0">
                <a:latin typeface="Times New Roman" panose="02020603050405020304" pitchFamily="18" charset="0"/>
                <a:cs typeface="Times New Roman" panose="02020603050405020304" pitchFamily="18" charset="0"/>
              </a:rPr>
              <a:t>résistance discrète/secrète </a:t>
            </a:r>
          </a:p>
          <a:p>
            <a:pPr algn="just">
              <a:lnSpc>
                <a:spcPct val="95000"/>
              </a:lnSpc>
              <a:spcBef>
                <a:spcPct val="0"/>
              </a:spcBef>
              <a:buClrTx/>
              <a:buNone/>
            </a:pPr>
            <a:r>
              <a:rPr lang="fr-FR" altLang="fr-FR" sz="2000" dirty="0">
                <a:latin typeface="Times New Roman" panose="02020603050405020304" pitchFamily="18" charset="0"/>
                <a:cs typeface="Times New Roman" panose="02020603050405020304" pitchFamily="18" charset="0"/>
              </a:rPr>
              <a:t>- dissimulation</a:t>
            </a:r>
          </a:p>
          <a:p>
            <a:pPr algn="just">
              <a:lnSpc>
                <a:spcPct val="95000"/>
              </a:lnSpc>
              <a:spcBef>
                <a:spcPct val="0"/>
              </a:spcBef>
              <a:buClrTx/>
              <a:buNone/>
            </a:pPr>
            <a:r>
              <a:rPr lang="fr-FR" altLang="fr-FR" sz="2000" dirty="0">
                <a:latin typeface="Times New Roman" panose="02020603050405020304" pitchFamily="18" charset="0"/>
                <a:cs typeface="Times New Roman" panose="02020603050405020304" pitchFamily="18" charset="0"/>
              </a:rPr>
              <a:t>- barrières</a:t>
            </a:r>
          </a:p>
          <a:p>
            <a:pPr algn="just">
              <a:lnSpc>
                <a:spcPct val="95000"/>
              </a:lnSpc>
              <a:spcBef>
                <a:spcPct val="0"/>
              </a:spcBef>
              <a:buClrTx/>
              <a:buNone/>
            </a:pPr>
            <a:r>
              <a:rPr lang="fr-FR" altLang="fr-FR" sz="2000" dirty="0">
                <a:latin typeface="Times New Roman" panose="02020603050405020304" pitchFamily="18" charset="0"/>
                <a:cs typeface="Times New Roman" panose="02020603050405020304" pitchFamily="18" charset="0"/>
              </a:rPr>
              <a:t>- protestation organisée</a:t>
            </a:r>
          </a:p>
          <a:p>
            <a:pPr algn="just">
              <a:lnSpc>
                <a:spcPct val="95000"/>
              </a:lnSpc>
              <a:spcBef>
                <a:spcPct val="0"/>
              </a:spcBef>
              <a:buClrTx/>
              <a:buNone/>
            </a:pPr>
            <a:r>
              <a:rPr lang="fr-FR" altLang="fr-FR" sz="2000" dirty="0">
                <a:latin typeface="Times New Roman" panose="02020603050405020304" pitchFamily="18" charset="0"/>
                <a:cs typeface="Times New Roman" panose="02020603050405020304" pitchFamily="18" charset="0"/>
              </a:rPr>
              <a:t>- agression</a:t>
            </a:r>
          </a:p>
          <a:p>
            <a:pPr algn="just">
              <a:lnSpc>
                <a:spcPct val="95000"/>
              </a:lnSpc>
              <a:spcBef>
                <a:spcPct val="0"/>
              </a:spcBef>
              <a:buClrTx/>
              <a:buNone/>
            </a:pPr>
            <a:r>
              <a:rPr lang="fr-FR" altLang="fr-FR" sz="2000" dirty="0">
                <a:latin typeface="Times New Roman" panose="02020603050405020304" pitchFamily="18" charset="0"/>
                <a:cs typeface="Times New Roman" panose="02020603050405020304" pitchFamily="18" charset="0"/>
              </a:rPr>
              <a:t>- humour </a:t>
            </a:r>
          </a:p>
        </p:txBody>
      </p:sp>
    </p:spTree>
    <p:extLst>
      <p:ext uri="{BB962C8B-B14F-4D97-AF65-F5344CB8AC3E}">
        <p14:creationId xmlns:p14="http://schemas.microsoft.com/office/powerpoint/2010/main" val="116467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Finalement ?</a:t>
            </a:r>
          </a:p>
        </p:txBody>
      </p:sp>
      <p:sp>
        <p:nvSpPr>
          <p:cNvPr id="3" name="Espace réservé du contenu 2"/>
          <p:cNvSpPr>
            <a:spLocks noGrp="1"/>
          </p:cNvSpPr>
          <p:nvPr>
            <p:ph idx="1"/>
          </p:nvPr>
        </p:nvSpPr>
        <p:spPr>
          <a:xfrm>
            <a:off x="409356" y="2359447"/>
            <a:ext cx="11373286" cy="4201373"/>
          </a:xfrm>
        </p:spPr>
        <p:txBody>
          <a:bodyPr>
            <a:noAutofit/>
          </a:bodyPr>
          <a:lstStyle/>
          <a:p>
            <a:pPr marL="0" indent="0">
              <a:buNone/>
            </a:pPr>
            <a:r>
              <a:rPr lang="fr-FR" sz="2000" dirty="0">
                <a:latin typeface="Times New Roman" panose="02020603050405020304" pitchFamily="18" charset="0"/>
                <a:cs typeface="Times New Roman" panose="02020603050405020304" pitchFamily="18" charset="0"/>
              </a:rPr>
              <a:t>Débats ouverts entre spécialistes </a:t>
            </a:r>
          </a:p>
          <a:p>
            <a:pPr lvl="1"/>
            <a:r>
              <a:rPr lang="fr-FR" sz="2000" dirty="0">
                <a:latin typeface="Times New Roman" panose="02020603050405020304" pitchFamily="18" charset="0"/>
                <a:cs typeface="Times New Roman" panose="02020603050405020304" pitchFamily="18" charset="0"/>
              </a:rPr>
              <a:t>Cultures soumises à des effets de </a:t>
            </a:r>
            <a:r>
              <a:rPr lang="fr-FR" sz="2000" b="1" dirty="0">
                <a:latin typeface="Times New Roman" panose="02020603050405020304" pitchFamily="18" charset="0"/>
                <a:cs typeface="Times New Roman" panose="02020603050405020304" pitchFamily="18" charset="0"/>
              </a:rPr>
              <a:t>standardisation </a:t>
            </a:r>
            <a:r>
              <a:rPr lang="fr-FR" sz="2000" b="1" i="1" dirty="0">
                <a:latin typeface="Times New Roman" panose="02020603050405020304" pitchFamily="18" charset="0"/>
                <a:cs typeface="Times New Roman" panose="02020603050405020304" pitchFamily="18" charset="0"/>
              </a:rPr>
              <a:t>structurelle</a:t>
            </a:r>
            <a:r>
              <a:rPr lang="fr-FR"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(toutes sur le même modèle : mondialisation destructrice de culture / « apocalypse » </a:t>
            </a:r>
            <a:r>
              <a:rPr lang="fr-FR" sz="2000" dirty="0" err="1">
                <a:latin typeface="Times New Roman" panose="02020603050405020304" pitchFamily="18" charset="0"/>
                <a:cs typeface="Times New Roman" panose="02020603050405020304" pitchFamily="18" charset="0"/>
              </a:rPr>
              <a:t>Warnier</a:t>
            </a:r>
            <a:r>
              <a:rPr lang="fr-FR"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Cultures en mouvement qui se réinventent et se déplacent perpétuellement pour former de nouvelles géographies complexes (« </a:t>
            </a:r>
            <a:r>
              <a:rPr lang="fr-FR" sz="2000" b="1" dirty="0" err="1">
                <a:latin typeface="Times New Roman" panose="02020603050405020304" pitchFamily="18" charset="0"/>
                <a:cs typeface="Times New Roman" panose="02020603050405020304" pitchFamily="18" charset="0"/>
              </a:rPr>
              <a:t>ethnoscapes</a:t>
            </a:r>
            <a:r>
              <a:rPr lang="fr-FR" sz="2000" dirty="0">
                <a:latin typeface="Times New Roman" panose="02020603050405020304" pitchFamily="18" charset="0"/>
                <a:cs typeface="Times New Roman" panose="02020603050405020304" pitchFamily="18" charset="0"/>
              </a:rPr>
              <a:t> » </a:t>
            </a:r>
            <a:r>
              <a:rPr lang="fr-FR" sz="2000" dirty="0" err="1">
                <a:latin typeface="Times New Roman" panose="02020603050405020304" pitchFamily="18" charset="0"/>
                <a:cs typeface="Times New Roman" panose="02020603050405020304" pitchFamily="18" charset="0"/>
              </a:rPr>
              <a:t>Appadurai</a:t>
            </a:r>
            <a:r>
              <a:rPr lang="fr-FR" sz="2000" dirty="0">
                <a:latin typeface="Times New Roman" panose="02020603050405020304" pitchFamily="18" charset="0"/>
                <a:cs typeface="Times New Roman" panose="02020603050405020304" pitchFamily="18" charset="0"/>
              </a:rPr>
              <a:t>)</a:t>
            </a:r>
          </a:p>
          <a:p>
            <a:pPr lvl="1"/>
            <a:r>
              <a:rPr lang="fr-FR" sz="2000" dirty="0">
                <a:latin typeface="Times New Roman" panose="02020603050405020304" pitchFamily="18" charset="0"/>
                <a:cs typeface="Times New Roman" panose="02020603050405020304" pitchFamily="18" charset="0"/>
              </a:rPr>
              <a:t>Cultures qui se mélangent et donnent lieu à des </a:t>
            </a:r>
            <a:r>
              <a:rPr lang="fr-FR" sz="2000" b="1" dirty="0">
                <a:latin typeface="Times New Roman" panose="02020603050405020304" pitchFamily="18" charset="0"/>
                <a:cs typeface="Times New Roman" panose="02020603050405020304" pitchFamily="18" charset="0"/>
              </a:rPr>
              <a:t>hybridations</a:t>
            </a:r>
            <a:r>
              <a:rPr lang="fr-FR" sz="2000" dirty="0">
                <a:latin typeface="Times New Roman" panose="02020603050405020304" pitchFamily="18" charset="0"/>
                <a:cs typeface="Times New Roman" panose="02020603050405020304" pitchFamily="18" charset="0"/>
              </a:rPr>
              <a:t> originales (mondialisation productrice de culture, Garcia-</a:t>
            </a:r>
            <a:r>
              <a:rPr lang="fr-FR" sz="2000" dirty="0" err="1">
                <a:latin typeface="Times New Roman" panose="02020603050405020304" pitchFamily="18" charset="0"/>
                <a:cs typeface="Times New Roman" panose="02020603050405020304" pitchFamily="18" charset="0"/>
              </a:rPr>
              <a:t>Canclini</a:t>
            </a:r>
            <a:r>
              <a:rPr lang="fr-FR" sz="2000" dirty="0">
                <a:latin typeface="Times New Roman" panose="02020603050405020304" pitchFamily="18" charset="0"/>
                <a:cs typeface="Times New Roman" panose="02020603050405020304" pitchFamily="18" charset="0"/>
              </a:rPr>
              <a:t>)</a:t>
            </a:r>
          </a:p>
          <a:p>
            <a:pPr lvl="1"/>
            <a:r>
              <a:rPr lang="fr-FR" sz="2000" dirty="0">
                <a:latin typeface="Times New Roman" panose="02020603050405020304" pitchFamily="18" charset="0"/>
                <a:cs typeface="Times New Roman" panose="02020603050405020304" pitchFamily="18" charset="0"/>
              </a:rPr>
              <a:t>« Fait culturel » est devenu de première importance mais difficile lisibilité : </a:t>
            </a:r>
            <a:r>
              <a:rPr lang="fr-FR" sz="2000" b="1" dirty="0">
                <a:latin typeface="Times New Roman" panose="02020603050405020304" pitchFamily="18" charset="0"/>
                <a:cs typeface="Times New Roman" panose="02020603050405020304" pitchFamily="18" charset="0"/>
              </a:rPr>
              <a:t>résistance</a:t>
            </a:r>
            <a:r>
              <a:rPr lang="fr-FR" sz="2000" dirty="0">
                <a:latin typeface="Times New Roman" panose="02020603050405020304" pitchFamily="18" charset="0"/>
                <a:cs typeface="Times New Roman" panose="02020603050405020304" pitchFamily="18" charset="0"/>
              </a:rPr>
              <a:t>, survie, </a:t>
            </a:r>
            <a:r>
              <a:rPr lang="fr-FR" sz="2000" b="1" dirty="0">
                <a:latin typeface="Times New Roman" panose="02020603050405020304" pitchFamily="18" charset="0"/>
                <a:cs typeface="Times New Roman" panose="02020603050405020304" pitchFamily="18" charset="0"/>
              </a:rPr>
              <a:t>réinvention</a:t>
            </a:r>
            <a:r>
              <a:rPr lang="fr-FR" sz="2000" dirty="0">
                <a:latin typeface="Times New Roman" panose="02020603050405020304" pitchFamily="18" charset="0"/>
                <a:cs typeface="Times New Roman" panose="02020603050405020304" pitchFamily="18" charset="0"/>
              </a:rPr>
              <a:t>, pure invention,  changements de surface / de structure, (cf. </a:t>
            </a:r>
            <a:r>
              <a:rPr lang="fr-FR" sz="2000" dirty="0" err="1">
                <a:latin typeface="Times New Roman" panose="02020603050405020304" pitchFamily="18" charset="0"/>
                <a:cs typeface="Times New Roman" panose="02020603050405020304" pitchFamily="18" charset="0"/>
              </a:rPr>
              <a:t>Salhins</a:t>
            </a:r>
            <a:r>
              <a:rPr lang="fr-FR" sz="2000" dirty="0">
                <a:latin typeface="Times New Roman" panose="02020603050405020304" pitchFamily="18" charset="0"/>
                <a:cs typeface="Times New Roman" panose="02020603050405020304" pitchFamily="18" charset="0"/>
              </a:rPr>
              <a:t>)  </a:t>
            </a:r>
          </a:p>
          <a:p>
            <a:pPr lvl="0"/>
            <a:endParaRPr lang="fr-FR" sz="2000" dirty="0">
              <a:latin typeface="Times New Roman" panose="02020603050405020304" pitchFamily="18" charset="0"/>
              <a:cs typeface="Times New Roman" panose="02020603050405020304" pitchFamily="18" charset="0"/>
              <a:sym typeface="Wingdings"/>
            </a:endParaRPr>
          </a:p>
          <a:p>
            <a:pPr marL="0" indent="0">
              <a:buNone/>
            </a:pPr>
            <a:r>
              <a:rPr lang="fr-FR" sz="2000" dirty="0">
                <a:latin typeface="Times New Roman" panose="02020603050405020304" pitchFamily="18" charset="0"/>
                <a:cs typeface="Times New Roman" panose="02020603050405020304" pitchFamily="18" charset="0"/>
                <a:sym typeface="Wingdings"/>
              </a:rPr>
              <a:t></a:t>
            </a:r>
            <a:r>
              <a:rPr lang="fr-FR" sz="2000" dirty="0">
                <a:latin typeface="Times New Roman" panose="02020603050405020304" pitchFamily="18" charset="0"/>
                <a:cs typeface="Times New Roman" panose="02020603050405020304" pitchFamily="18" charset="0"/>
              </a:rPr>
              <a:t> La mondialisation concerne d’abord la </a:t>
            </a:r>
            <a:r>
              <a:rPr lang="fr-FR" sz="2000" dirty="0" smtClean="0">
                <a:latin typeface="Times New Roman" panose="02020603050405020304" pitchFamily="18" charset="0"/>
                <a:cs typeface="Times New Roman" panose="02020603050405020304" pitchFamily="18" charset="0"/>
              </a:rPr>
              <a:t>culture (</a:t>
            </a:r>
            <a:r>
              <a:rPr lang="fr-FR" sz="2000" dirty="0" err="1">
                <a:latin typeface="Times New Roman" panose="02020603050405020304" pitchFamily="18" charset="0"/>
                <a:cs typeface="Times New Roman" panose="02020603050405020304" pitchFamily="18" charset="0"/>
              </a:rPr>
              <a:t>Appadurai</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Kilani</a:t>
            </a:r>
            <a:r>
              <a:rPr lang="fr-FR"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81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619D7183-ABB7-4908-B007-1CBDD6A9E05C}"/>
              </a:ext>
            </a:extLst>
          </p:cNvPr>
          <p:cNvSpPr txBox="1">
            <a:spLocks noChangeArrowheads="1"/>
          </p:cNvSpPr>
          <p:nvPr/>
        </p:nvSpPr>
        <p:spPr bwMode="auto">
          <a:xfrm>
            <a:off x="297180" y="1714500"/>
            <a:ext cx="11475719"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FFFFFF"/>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9pPr>
          </a:lstStyle>
          <a:p>
            <a:pPr marL="0" marR="0" lvl="0" indent="0" algn="just" defTabSz="457200" rtl="0" eaLnBrk="1" fontAlgn="auto" latinLnBrk="0" hangingPunct="1">
              <a:lnSpc>
                <a:spcPct val="95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000" b="0" i="1" u="none" strike="noStrike" kern="1200" cap="none" spc="0" normalizeH="0" baseline="0" noProof="0" dirty="0">
              <a:ln>
                <a:noFill/>
              </a:ln>
              <a:solidFill>
                <a:prstClr val="white"/>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2121408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90" y="126912"/>
            <a:ext cx="11727180" cy="1005840"/>
          </a:xfrm>
        </p:spPr>
        <p:txBody>
          <a:bodyPr>
            <a:noAutofit/>
          </a:bodyPr>
          <a:lstStyle/>
          <a:p>
            <a:r>
              <a:rPr lang="fr-FR" sz="2800" dirty="0"/>
              <a:t> La mondialisation conduit-elle à un monde culturellement homogène?</a:t>
            </a:r>
          </a:p>
        </p:txBody>
      </p:sp>
      <p:pic>
        <p:nvPicPr>
          <p:cNvPr id="6" name="Image 5">
            <a:extLst>
              <a:ext uri="{FF2B5EF4-FFF2-40B4-BE49-F238E27FC236}">
                <a16:creationId xmlns:a16="http://schemas.microsoft.com/office/drawing/2014/main" id="{D38E2DE0-65FB-4EF4-B576-AA1D36671E87}"/>
              </a:ext>
            </a:extLst>
          </p:cNvPr>
          <p:cNvPicPr>
            <a:picLocks noChangeAspect="1"/>
          </p:cNvPicPr>
          <p:nvPr/>
        </p:nvPicPr>
        <p:blipFill rotWithShape="1">
          <a:blip r:embed="rId2"/>
          <a:srcRect l="17712" t="24801" r="20863"/>
          <a:stretch/>
        </p:blipFill>
        <p:spPr>
          <a:xfrm>
            <a:off x="2190644" y="1132752"/>
            <a:ext cx="7525072" cy="4894251"/>
          </a:xfrm>
          <a:prstGeom prst="rect">
            <a:avLst/>
          </a:prstGeom>
        </p:spPr>
      </p:pic>
      <p:sp>
        <p:nvSpPr>
          <p:cNvPr id="7" name="Rectangle 6">
            <a:extLst>
              <a:ext uri="{FF2B5EF4-FFF2-40B4-BE49-F238E27FC236}">
                <a16:creationId xmlns:a16="http://schemas.microsoft.com/office/drawing/2014/main" id="{5FEC694B-3CE2-4895-BA3B-069C20F200B0}"/>
              </a:ext>
            </a:extLst>
          </p:cNvPr>
          <p:cNvSpPr/>
          <p:nvPr/>
        </p:nvSpPr>
        <p:spPr>
          <a:xfrm>
            <a:off x="956420" y="6027003"/>
            <a:ext cx="999352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Conférence des Nations Unies à Madrid, Février 2018, Commission Affaires politiques Internationales, « Comment préserver les identités culturelles au sein de la mondialisation? »</a:t>
            </a:r>
          </a:p>
        </p:txBody>
      </p:sp>
    </p:spTree>
    <p:extLst>
      <p:ext uri="{BB962C8B-B14F-4D97-AF65-F5344CB8AC3E}">
        <p14:creationId xmlns:p14="http://schemas.microsoft.com/office/powerpoint/2010/main" val="138933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818712" y="1765739"/>
            <a:ext cx="10554574" cy="4761186"/>
          </a:xfrm>
        </p:spPr>
        <p:txBody>
          <a:bodyPr>
            <a:normAutofit fontScale="92500" lnSpcReduction="10000"/>
          </a:bodyPr>
          <a:lstStyle/>
          <a:p>
            <a:pPr marL="0" indent="0">
              <a:buNone/>
            </a:pPr>
            <a:endParaRPr lang="fr-FR" dirty="0"/>
          </a:p>
          <a:p>
            <a:pPr marL="0" indent="0">
              <a:buNone/>
            </a:pPr>
            <a:r>
              <a:rPr lang="fr-FR" sz="2800" dirty="0"/>
              <a:t>Les enjeux de la mondialisation culturelle: la question du vivre ensemble. </a:t>
            </a:r>
          </a:p>
          <a:p>
            <a:pPr marL="0" indent="0">
              <a:buNone/>
            </a:pPr>
            <a:endParaRPr lang="fr-FR" sz="2800" i="1" dirty="0"/>
          </a:p>
          <a:p>
            <a:pPr marL="0" indent="0">
              <a:buNone/>
            </a:pPr>
            <a:r>
              <a:rPr lang="fr-FR" sz="2800" i="1" dirty="0"/>
              <a:t>Le Choc des Civilisations </a:t>
            </a:r>
            <a:r>
              <a:rPr lang="fr-FR" sz="2800" dirty="0"/>
              <a:t>(S. Huntington, 1996): vision réductrice et pessimiste de l’interculturalité dans la </a:t>
            </a:r>
            <a:r>
              <a:rPr lang="fr-FR" sz="2800" dirty="0" smtClean="0"/>
              <a:t>mondialisation.</a:t>
            </a:r>
          </a:p>
          <a:p>
            <a:pPr marL="0" indent="0">
              <a:buNone/>
            </a:pPr>
            <a:r>
              <a:rPr lang="fr-FR" sz="2800" dirty="0"/>
              <a:t>Samuel </a:t>
            </a:r>
            <a:r>
              <a:rPr lang="fr-FR" sz="2800" dirty="0" err="1"/>
              <a:t>Huntingon</a:t>
            </a:r>
            <a:r>
              <a:rPr lang="fr-FR" sz="2800" dirty="0"/>
              <a:t> </a:t>
            </a:r>
            <a:r>
              <a:rPr lang="fr-FR" sz="2800" dirty="0" err="1" smtClean="0"/>
              <a:t>dentifie</a:t>
            </a:r>
            <a:r>
              <a:rPr lang="fr-FR" sz="2800" dirty="0" smtClean="0"/>
              <a:t> </a:t>
            </a:r>
            <a:r>
              <a:rPr lang="fr-FR" sz="2800" dirty="0"/>
              <a:t>sept blocs culturels distincts et rivaux : Occident, Amérique latine, </a:t>
            </a:r>
            <a:r>
              <a:rPr lang="fr-FR" sz="2800" dirty="0" err="1"/>
              <a:t>slavo</a:t>
            </a:r>
            <a:r>
              <a:rPr lang="fr-FR" sz="2800" dirty="0"/>
              <a:t>-orthodoxie, islam, hindouisme, confucianisme, Afrique </a:t>
            </a:r>
            <a:r>
              <a:rPr lang="fr-FR" sz="2800" dirty="0" smtClean="0"/>
              <a:t>noire qui ne sont pourtant pas comparable puisqu’ils n’évoquent pas les </a:t>
            </a:r>
            <a:r>
              <a:rPr lang="fr-FR" sz="2800" smtClean="0"/>
              <a:t>mêmes comparaisons </a:t>
            </a:r>
            <a:r>
              <a:rPr lang="fr-FR" sz="2800" dirty="0" smtClean="0"/>
              <a:t>(religion vs géographie, vs couleur de peau…)</a:t>
            </a:r>
            <a:endParaRPr lang="fr-FR" sz="2800" dirty="0"/>
          </a:p>
        </p:txBody>
      </p:sp>
    </p:spTree>
    <p:extLst>
      <p:ext uri="{BB962C8B-B14F-4D97-AF65-F5344CB8AC3E}">
        <p14:creationId xmlns:p14="http://schemas.microsoft.com/office/powerpoint/2010/main" val="38574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27E06CD-EF41-4C34-A938-6A93909019F3}"/>
              </a:ext>
            </a:extLst>
          </p:cNvPr>
          <p:cNvPicPr>
            <a:picLocks noChangeAspect="1"/>
          </p:cNvPicPr>
          <p:nvPr/>
        </p:nvPicPr>
        <p:blipFill rotWithShape="1">
          <a:blip r:embed="rId2">
            <a:extLst>
              <a:ext uri="{28A0092B-C50C-407E-A947-70E740481C1C}">
                <a14:useLocalDpi xmlns:a14="http://schemas.microsoft.com/office/drawing/2010/main" val="0"/>
              </a:ext>
            </a:extLst>
          </a:blip>
          <a:srcRect l="15675" r="41206" b="-2"/>
          <a:stretch/>
        </p:blipFill>
        <p:spPr>
          <a:xfrm>
            <a:off x="266720" y="203085"/>
            <a:ext cx="2188072" cy="3407764"/>
          </a:xfrm>
          <a:prstGeom prst="rect">
            <a:avLst/>
          </a:prstGeom>
        </p:spPr>
      </p:pic>
      <p:pic>
        <p:nvPicPr>
          <p:cNvPr id="3" name="Image 2">
            <a:extLst>
              <a:ext uri="{FF2B5EF4-FFF2-40B4-BE49-F238E27FC236}">
                <a16:creationId xmlns:a16="http://schemas.microsoft.com/office/drawing/2014/main" id="{9E6B86BC-9BE1-4FAA-9F3E-903779B3B2DA}"/>
              </a:ext>
            </a:extLst>
          </p:cNvPr>
          <p:cNvPicPr>
            <a:picLocks noChangeAspect="1"/>
          </p:cNvPicPr>
          <p:nvPr/>
        </p:nvPicPr>
        <p:blipFill rotWithShape="1">
          <a:blip r:embed="rId3">
            <a:extLst>
              <a:ext uri="{28A0092B-C50C-407E-A947-70E740481C1C}">
                <a14:useLocalDpi xmlns:a14="http://schemas.microsoft.com/office/drawing/2010/main" val="0"/>
              </a:ext>
            </a:extLst>
          </a:blip>
          <a:srcRect l="16064" r="17100" b="-1"/>
          <a:stretch/>
        </p:blipFill>
        <p:spPr>
          <a:xfrm>
            <a:off x="2454792" y="203085"/>
            <a:ext cx="2188092" cy="3407774"/>
          </a:xfrm>
          <a:prstGeom prst="rect">
            <a:avLst/>
          </a:prstGeom>
        </p:spPr>
      </p:pic>
      <p:pic>
        <p:nvPicPr>
          <p:cNvPr id="4" name="Image 3">
            <a:extLst>
              <a:ext uri="{FF2B5EF4-FFF2-40B4-BE49-F238E27FC236}">
                <a16:creationId xmlns:a16="http://schemas.microsoft.com/office/drawing/2014/main" id="{1F8287A9-2304-4C7E-AC4D-69D734D9C105}"/>
              </a:ext>
            </a:extLst>
          </p:cNvPr>
          <p:cNvPicPr>
            <a:picLocks noChangeAspect="1"/>
          </p:cNvPicPr>
          <p:nvPr/>
        </p:nvPicPr>
        <p:blipFill rotWithShape="1">
          <a:blip r:embed="rId4">
            <a:extLst>
              <a:ext uri="{28A0092B-C50C-407E-A947-70E740481C1C}">
                <a14:useLocalDpi xmlns:a14="http://schemas.microsoft.com/office/drawing/2010/main" val="0"/>
              </a:ext>
            </a:extLst>
          </a:blip>
          <a:srcRect l="3264" r="9856" b="2"/>
          <a:stretch/>
        </p:blipFill>
        <p:spPr>
          <a:xfrm>
            <a:off x="266720" y="3546215"/>
            <a:ext cx="4376164" cy="3311786"/>
          </a:xfrm>
          <a:prstGeom prst="rect">
            <a:avLst/>
          </a:prstGeom>
        </p:spPr>
      </p:pic>
      <p:sp>
        <p:nvSpPr>
          <p:cNvPr id="5" name="ZoneTexte 4"/>
          <p:cNvSpPr txBox="1"/>
          <p:nvPr/>
        </p:nvSpPr>
        <p:spPr>
          <a:xfrm>
            <a:off x="4943228" y="1186936"/>
            <a:ext cx="6898251" cy="6020110"/>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Cultures </a:t>
            </a:r>
            <a:r>
              <a:rPr kumimoji="0" lang="fr-FR" sz="2400" b="1" i="1" u="none" strike="noStrike" kern="1200" cap="none" spc="0" normalizeH="0" baseline="0" noProof="0" dirty="0">
                <a:ln>
                  <a:noFill/>
                </a:ln>
                <a:solidFill>
                  <a:prstClr val="white"/>
                </a:solidFill>
                <a:effectLst/>
                <a:uLnTx/>
                <a:uFillTx/>
                <a:latin typeface="Century Gothic" panose="020B0502020202020204"/>
                <a:ea typeface="+mn-ea"/>
                <a:cs typeface="+mn-cs"/>
              </a:rPr>
              <a:t>de </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la mondialisation :</a:t>
            </a:r>
          </a:p>
          <a:p>
            <a:pPr marL="457200" marR="0" lvl="1" indent="0" algn="l" defTabSz="457200" rtl="0" eaLnBrk="1" fontAlgn="auto" latinLnBrk="0" hangingPunct="1">
              <a:lnSpc>
                <a:spcPct val="9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comment sont nées les idées qui forment le lit idéologique de la mondialisation : l’universalisme (très répandu) et l’humanisme (d’ascendance européenne)?</a:t>
            </a:r>
          </a:p>
          <a:p>
            <a:pPr marL="457200" marR="0" lvl="1" indent="0" algn="l" defTabSz="457200" rtl="0" eaLnBrk="1" fontAlgn="auto" latinLnBrk="0" hangingPunct="1">
              <a:lnSpc>
                <a:spcPct val="9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Cultures </a:t>
            </a:r>
            <a:r>
              <a:rPr kumimoji="0" lang="fr-FR" sz="2400" b="1" i="1" u="none" strike="noStrike" kern="1200" cap="none" spc="0" normalizeH="0" baseline="0" noProof="0" dirty="0">
                <a:ln>
                  <a:noFill/>
                </a:ln>
                <a:solidFill>
                  <a:prstClr val="white"/>
                </a:solidFill>
                <a:effectLst/>
                <a:uLnTx/>
                <a:uFillTx/>
                <a:latin typeface="Century Gothic" panose="020B0502020202020204"/>
                <a:ea typeface="+mn-ea"/>
                <a:cs typeface="+mn-cs"/>
              </a:rPr>
              <a:t>dans </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la mondialisation </a:t>
            </a:r>
          </a:p>
          <a:p>
            <a:pPr marL="457200" marR="0" lvl="1" indent="0" algn="l" defTabSz="457200" rtl="0" eaLnBrk="1" fontAlgn="auto" latinLnBrk="0" hangingPunct="1">
              <a:lnSpc>
                <a:spcPct val="9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Cultures mondiales / mondialisées ? De locales à globales (et réciproquement) </a:t>
            </a:r>
          </a:p>
          <a:p>
            <a:pPr marL="457200" marR="0" lvl="1" indent="0" algn="l" defTabSz="457200" rtl="0" eaLnBrk="1" fontAlgn="auto" latinLnBrk="0" hangingPunct="1">
              <a:lnSpc>
                <a:spcPct val="9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Cultures </a:t>
            </a:r>
            <a:r>
              <a:rPr kumimoji="0" lang="fr-FR" sz="2400" b="1" i="1" u="none" strike="noStrike" kern="1200" cap="none" spc="0" normalizeH="0" baseline="0" noProof="0" dirty="0">
                <a:ln>
                  <a:noFill/>
                </a:ln>
                <a:solidFill>
                  <a:prstClr val="white"/>
                </a:solidFill>
                <a:effectLst/>
                <a:uLnTx/>
                <a:uFillTx/>
                <a:latin typeface="Century Gothic" panose="020B0502020202020204"/>
                <a:ea typeface="+mn-ea"/>
                <a:cs typeface="+mn-cs"/>
              </a:rPr>
              <a:t>mondiales </a:t>
            </a:r>
          </a:p>
          <a:p>
            <a:pPr marL="457200" marR="0" lvl="1" indent="0" algn="l" defTabSz="457200" rtl="0" eaLnBrk="1" fontAlgn="auto" latinLnBrk="0" hangingPunct="1">
              <a:lnSpc>
                <a:spcPct val="9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Cultures transnationales : sportives, touristiques, musicales, vestimentaires, artistiques, etc. qui transcendent les cultures locales, traditionnelles ou régionales / nationales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5"/>
          <p:cNvSpPr/>
          <p:nvPr/>
        </p:nvSpPr>
        <p:spPr>
          <a:xfrm>
            <a:off x="4943228" y="203085"/>
            <a:ext cx="602410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Century Gothic" panose="020B0502020202020204"/>
                <a:ea typeface="+mn-ea"/>
                <a:cs typeface="+mn-cs"/>
              </a:rPr>
              <a:t>Culture(s) et mondialisation </a:t>
            </a:r>
            <a:endParaRPr kumimoji="0" lang="en-CA"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3444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Cultures, intégration et résistance</a:t>
            </a:r>
          </a:p>
        </p:txBody>
      </p:sp>
      <p:sp>
        <p:nvSpPr>
          <p:cNvPr id="3" name="Espace réservé du contenu 2"/>
          <p:cNvSpPr>
            <a:spLocks noGrp="1"/>
          </p:cNvSpPr>
          <p:nvPr>
            <p:ph idx="1"/>
          </p:nvPr>
        </p:nvSpPr>
        <p:spPr/>
        <p:txBody>
          <a:bodyPr>
            <a:normAutofit fontScale="85000" lnSpcReduction="10000"/>
          </a:bodyPr>
          <a:lstStyle/>
          <a:p>
            <a:pPr marL="0" indent="0">
              <a:buNone/>
            </a:pPr>
            <a:r>
              <a:rPr lang="fr-FR" sz="2800" dirty="0"/>
              <a:t>Réactions des cultures anthropologiques au processus de mondialisation </a:t>
            </a:r>
          </a:p>
          <a:p>
            <a:pPr lvl="1"/>
            <a:r>
              <a:rPr lang="fr-FR" sz="2400" dirty="0"/>
              <a:t>Expansion hégémonique des formes les plus expansives (« modernes ») = uniformisation des structures, modes d’organisation mais pas totalement des contenus : « acculturation » (locale) des modèles (globaux) = </a:t>
            </a:r>
            <a:r>
              <a:rPr lang="fr-FR" sz="2400" i="1" dirty="0"/>
              <a:t>glocalisation</a:t>
            </a:r>
            <a:r>
              <a:rPr lang="fr-FR" sz="2400" dirty="0"/>
              <a:t> </a:t>
            </a:r>
          </a:p>
          <a:p>
            <a:pPr lvl="1"/>
            <a:r>
              <a:rPr lang="fr-FR" sz="2400" dirty="0"/>
              <a:t>Enjeux identitaires, résistances locales, production de singularités (régionalismes, localismes, autochtonie, indigénisme et indigénisation!) via ONU et UNESCO</a:t>
            </a:r>
          </a:p>
          <a:p>
            <a:pPr lvl="1"/>
            <a:r>
              <a:rPr lang="fr-FR" sz="2400" dirty="0"/>
              <a:t>Question théorique : réaction à l’unification du monde (= résistance) ou effet de la mondialisation elle-même (système produisant du divers) ?</a:t>
            </a:r>
          </a:p>
        </p:txBody>
      </p:sp>
    </p:spTree>
    <p:extLst>
      <p:ext uri="{BB962C8B-B14F-4D97-AF65-F5344CB8AC3E}">
        <p14:creationId xmlns:p14="http://schemas.microsoft.com/office/powerpoint/2010/main" val="250487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100" dirty="0"/>
              <a:t>Comment penser ces « contacts culturels</a:t>
            </a:r>
            <a:r>
              <a:rPr lang="fr-FR" dirty="0"/>
              <a:t> »?</a:t>
            </a:r>
          </a:p>
        </p:txBody>
      </p:sp>
      <p:sp>
        <p:nvSpPr>
          <p:cNvPr id="3" name="Espace réservé du contenu 2"/>
          <p:cNvSpPr>
            <a:spLocks noGrp="1"/>
          </p:cNvSpPr>
          <p:nvPr>
            <p:ph sz="quarter" idx="1"/>
          </p:nvPr>
        </p:nvSpPr>
        <p:spPr/>
        <p:txBody>
          <a:bodyPr>
            <a:normAutofit/>
          </a:bodyPr>
          <a:lstStyle/>
          <a:p>
            <a:r>
              <a:rPr lang="fr-FR" sz="2400" dirty="0" smtClean="0"/>
              <a:t>L’acculturation</a:t>
            </a:r>
          </a:p>
          <a:p>
            <a:r>
              <a:rPr lang="fr-FR" sz="2400" dirty="0" smtClean="0"/>
              <a:t>La </a:t>
            </a:r>
            <a:r>
              <a:rPr lang="fr-FR" sz="2400" dirty="0" err="1" smtClean="0"/>
              <a:t>glocalisation</a:t>
            </a:r>
            <a:endParaRPr lang="fr-FR" sz="2400" dirty="0" smtClean="0"/>
          </a:p>
          <a:p>
            <a:r>
              <a:rPr lang="fr-FR" sz="2400" dirty="0" smtClean="0"/>
              <a:t>L’indigénisation</a:t>
            </a:r>
          </a:p>
          <a:p>
            <a:r>
              <a:rPr lang="fr-FR" sz="2400" dirty="0" smtClean="0"/>
              <a:t>Les –scapes, réseaux, mobilités reconfigurations</a:t>
            </a:r>
          </a:p>
          <a:p>
            <a:r>
              <a:rPr lang="fr-FR" sz="2400" dirty="0" smtClean="0"/>
              <a:t>Les résistances</a:t>
            </a:r>
            <a:endParaRPr lang="fr-FR" sz="2400" dirty="0"/>
          </a:p>
          <a:p>
            <a:pPr marL="0" indent="0">
              <a:buNone/>
            </a:pPr>
            <a:endParaRPr lang="fr-FR" sz="2400" dirty="0"/>
          </a:p>
          <a:p>
            <a:pPr marL="0" indent="0">
              <a:buNone/>
            </a:pPr>
            <a:endParaRPr lang="fr-FR" sz="2400" dirty="0"/>
          </a:p>
        </p:txBody>
      </p:sp>
    </p:spTree>
    <p:extLst>
      <p:ext uri="{BB962C8B-B14F-4D97-AF65-F5344CB8AC3E}">
        <p14:creationId xmlns:p14="http://schemas.microsoft.com/office/powerpoint/2010/main" val="156214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L’acculturation</a:t>
            </a:r>
            <a:endParaRPr lang="en-CA" dirty="0"/>
          </a:p>
        </p:txBody>
      </p:sp>
      <p:sp>
        <p:nvSpPr>
          <p:cNvPr id="3" name="Espace réservé du contenu 2"/>
          <p:cNvSpPr>
            <a:spLocks noGrp="1"/>
          </p:cNvSpPr>
          <p:nvPr>
            <p:ph idx="1"/>
          </p:nvPr>
        </p:nvSpPr>
        <p:spPr/>
        <p:txBody>
          <a:bodyPr/>
          <a:lstStyle/>
          <a:p>
            <a:pPr marL="0" indent="0">
              <a:buNone/>
            </a:pPr>
            <a:r>
              <a:rPr lang="fr-FR" sz="2400" dirty="0" smtClean="0"/>
              <a:t>L'acculturation </a:t>
            </a:r>
            <a:r>
              <a:rPr lang="fr-FR" sz="2400" dirty="0"/>
              <a:t>comprend les phénomènes qui résultent du contact </a:t>
            </a:r>
            <a:r>
              <a:rPr lang="fr-FR" sz="2400" u="sng" dirty="0"/>
              <a:t>direct et continu</a:t>
            </a:r>
            <a:r>
              <a:rPr lang="fr-FR" sz="2400" dirty="0"/>
              <a:t> entre des groupes d'individus de culture différente, avec des changements subséquents dans les types culturels originaux de l'un ou des deux groupes  » (R. Redfield, R. Linton et M. J. Herskovits, 1936: 149)</a:t>
            </a:r>
          </a:p>
          <a:p>
            <a:endParaRPr lang="en-CA" dirty="0"/>
          </a:p>
        </p:txBody>
      </p:sp>
    </p:spTree>
    <p:extLst>
      <p:ext uri="{BB962C8B-B14F-4D97-AF65-F5344CB8AC3E}">
        <p14:creationId xmlns:p14="http://schemas.microsoft.com/office/powerpoint/2010/main" val="4684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Problèmes</a:t>
            </a:r>
            <a:r>
              <a:rPr lang="en-CA" dirty="0" smtClean="0"/>
              <a:t> de la notion </a:t>
            </a:r>
            <a:r>
              <a:rPr lang="en-CA" dirty="0" err="1" smtClean="0"/>
              <a:t>d’acculturation</a:t>
            </a:r>
            <a:endParaRPr lang="en-CA" dirty="0"/>
          </a:p>
        </p:txBody>
      </p:sp>
      <p:sp>
        <p:nvSpPr>
          <p:cNvPr id="3" name="Espace réservé du contenu 2"/>
          <p:cNvSpPr>
            <a:spLocks noGrp="1"/>
          </p:cNvSpPr>
          <p:nvPr>
            <p:ph idx="1"/>
          </p:nvPr>
        </p:nvSpPr>
        <p:spPr/>
        <p:txBody>
          <a:bodyPr>
            <a:normAutofit/>
          </a:bodyPr>
          <a:lstStyle/>
          <a:p>
            <a:pPr marL="0" indent="0" algn="just">
              <a:buNone/>
            </a:pPr>
            <a:r>
              <a:rPr lang="fr-FR" sz="2400" dirty="0"/>
              <a:t>« tendance à développer une conception linéaire et statique du changement en l’inscrivant dans des relations asymétriques d’un donneur vers un receveur (relation dominant/dominé pensée comme obligation pour le groupe dominé de s’assimiler à la culture dominante), et ce en dépit de la définition originelle qui suppose une interdépendance des cultures » </a:t>
            </a:r>
          </a:p>
          <a:p>
            <a:pPr marL="0" indent="0" algn="r">
              <a:buNone/>
            </a:pPr>
            <a:r>
              <a:rPr lang="fr-FR" sz="2400" dirty="0"/>
              <a:t>(</a:t>
            </a:r>
            <a:r>
              <a:rPr lang="fr-FR" sz="2400" dirty="0" err="1"/>
              <a:t>Belkaïd</a:t>
            </a:r>
            <a:r>
              <a:rPr lang="fr-FR" sz="2400" dirty="0"/>
              <a:t> et </a:t>
            </a:r>
            <a:r>
              <a:rPr lang="fr-FR" sz="2400" dirty="0" err="1"/>
              <a:t>Guerraoui</a:t>
            </a:r>
            <a:r>
              <a:rPr lang="fr-FR" sz="2400" dirty="0"/>
              <a:t>, 2003, 12)</a:t>
            </a:r>
          </a:p>
          <a:p>
            <a:endParaRPr lang="en-CA" sz="2400" dirty="0"/>
          </a:p>
        </p:txBody>
      </p:sp>
    </p:spTree>
    <p:extLst>
      <p:ext uri="{BB962C8B-B14F-4D97-AF65-F5344CB8AC3E}">
        <p14:creationId xmlns:p14="http://schemas.microsoft.com/office/powerpoint/2010/main" val="266508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2794</Words>
  <Application>Microsoft Office PowerPoint</Application>
  <PresentationFormat>Grand écran</PresentationFormat>
  <Paragraphs>147</Paragraphs>
  <Slides>22</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Microsoft YaHei</vt:lpstr>
      <vt:lpstr>Calibri</vt:lpstr>
      <vt:lpstr>Century Gothic</vt:lpstr>
      <vt:lpstr>Georgia</vt:lpstr>
      <vt:lpstr>Times New Roman</vt:lpstr>
      <vt:lpstr>Wingdings</vt:lpstr>
      <vt:lpstr>Wingdings 2</vt:lpstr>
      <vt:lpstr>Concis</vt:lpstr>
      <vt:lpstr>Tourisme et interculturalité  Séance 5 – Dynamiques interculturelles  Master 1 GATH IREST 2023-2024</vt:lpstr>
      <vt:lpstr>Plan de cours</vt:lpstr>
      <vt:lpstr> La mondialisation conduit-elle à un monde culturellement homogène?</vt:lpstr>
      <vt:lpstr>Présentation PowerPoint</vt:lpstr>
      <vt:lpstr>Présentation PowerPoint</vt:lpstr>
      <vt:lpstr>Cultures, intégration et résistance</vt:lpstr>
      <vt:lpstr>Comment penser ces « contacts culturels »?</vt:lpstr>
      <vt:lpstr>L’acculturation</vt:lpstr>
      <vt:lpstr>Problèmes de la notion d’acculturation</vt:lpstr>
      <vt:lpstr>Des frontières culturelles dictinctes?</vt:lpstr>
      <vt:lpstr>Glocalisation</vt:lpstr>
      <vt:lpstr>Les réappropriations du fast-food MacDonald  (Cf. J.Watson)   Salutation en Thaïlande         Menu Ramadan et Rupture du jeun </vt:lpstr>
      <vt:lpstr>Présentation PowerPoint</vt:lpstr>
      <vt:lpstr>Présentation PowerPoint</vt:lpstr>
      <vt:lpstr>Indigénisation</vt:lpstr>
      <vt:lpstr>Présentation PowerPoint</vt:lpstr>
      <vt:lpstr>Présentation PowerPoint</vt:lpstr>
      <vt:lpstr>Ethno-scape</vt:lpstr>
      <vt:lpstr>Présentation PowerPoint</vt:lpstr>
      <vt:lpstr>Les relations de pouvoir et les stratégies de résistance</vt:lpstr>
      <vt:lpstr>Finalement ?</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anonym</dc:creator>
  <cp:lastModifiedBy>anonym</cp:lastModifiedBy>
  <cp:revision>9</cp:revision>
  <dcterms:created xsi:type="dcterms:W3CDTF">2024-03-19T09:52:19Z</dcterms:created>
  <dcterms:modified xsi:type="dcterms:W3CDTF">2024-04-11T11:42:36Z</dcterms:modified>
</cp:coreProperties>
</file>