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1" r:id="rId2"/>
    <p:sldId id="257" r:id="rId3"/>
    <p:sldId id="258" r:id="rId4"/>
    <p:sldId id="259" r:id="rId5"/>
    <p:sldId id="260" r:id="rId6"/>
    <p:sldId id="262" r:id="rId7"/>
    <p:sldId id="263" r:id="rId8"/>
    <p:sldId id="265"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4" autoAdjust="0"/>
    <p:restoredTop sz="59489" autoAdjust="0"/>
  </p:normalViewPr>
  <p:slideViewPr>
    <p:cSldViewPr snapToGrid="0">
      <p:cViewPr varScale="1">
        <p:scale>
          <a:sx n="35" d="100"/>
          <a:sy n="35" d="100"/>
        </p:scale>
        <p:origin x="54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DE75C-E556-4C93-BB4C-4B212C428121}" type="datetimeFigureOut">
              <a:rPr lang="en-CA" smtClean="0"/>
              <a:t>2024-04-04</a:t>
            </a:fld>
            <a:endParaRPr lang="en-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F27654-4FBB-415A-8765-5742B24933E3}" type="slidenum">
              <a:rPr lang="en-CA" smtClean="0"/>
              <a:t>‹N°›</a:t>
            </a:fld>
            <a:endParaRPr lang="en-CA"/>
          </a:p>
        </p:txBody>
      </p:sp>
    </p:spTree>
    <p:extLst>
      <p:ext uri="{BB962C8B-B14F-4D97-AF65-F5344CB8AC3E}">
        <p14:creationId xmlns:p14="http://schemas.microsoft.com/office/powerpoint/2010/main" val="3960644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C0EF-E3A8-43CA-BF3F-D4E713DFA83E}"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4246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a:t>
            </a:r>
            <a:r>
              <a:rPr lang="fr-FR" dirty="0" smtClean="0"/>
              <a:t>Qu’ils soient </a:t>
            </a:r>
            <a:r>
              <a:rPr lang="fr-FR" dirty="0" err="1" smtClean="0"/>
              <a:t>Naxi</a:t>
            </a:r>
            <a:r>
              <a:rPr lang="fr-FR" dirty="0" smtClean="0"/>
              <a:t>, Tibétains, </a:t>
            </a:r>
            <a:r>
              <a:rPr lang="fr-FR" dirty="0" err="1" smtClean="0"/>
              <a:t>Pumi</a:t>
            </a:r>
            <a:r>
              <a:rPr lang="fr-FR" dirty="0" smtClean="0"/>
              <a:t>, Mosuo ou parfois Han, les guides que j’ai rencontrés à </a:t>
            </a:r>
            <a:r>
              <a:rPr lang="fr-FR" dirty="0" err="1" smtClean="0"/>
              <a:t>Xiaoluoshui</a:t>
            </a:r>
            <a:r>
              <a:rPr lang="fr-FR" dirty="0" smtClean="0"/>
              <a:t>, dans la maisonnée de </a:t>
            </a:r>
            <a:r>
              <a:rPr lang="fr-FR" dirty="0" err="1" smtClean="0"/>
              <a:t>Pincuo</a:t>
            </a:r>
            <a:r>
              <a:rPr lang="fr-FR" dirty="0" smtClean="0"/>
              <a:t> </a:t>
            </a:r>
            <a:r>
              <a:rPr lang="fr-FR" dirty="0" err="1" smtClean="0"/>
              <a:t>Zhuoma</a:t>
            </a:r>
            <a:r>
              <a:rPr lang="fr-FR" dirty="0" smtClean="0"/>
              <a:t> ou aux fêtes nocturnes, se prénommaient presque tous </a:t>
            </a:r>
            <a:r>
              <a:rPr lang="fr-FR" dirty="0" err="1" smtClean="0"/>
              <a:t>Zhaxi</a:t>
            </a:r>
            <a:r>
              <a:rPr lang="fr-FR" dirty="0" smtClean="0"/>
              <a:t>. Très répandu chez les Mosuo et chez les Tibétains178 , ce prénom participe de la légitimité du guide. Sur les onze guides avec qui j’ai pu m’entretenir à propos de leur activité, sept d’entre eux se prénommaient </a:t>
            </a:r>
            <a:r>
              <a:rPr lang="fr-FR" dirty="0" err="1" smtClean="0"/>
              <a:t>Zhaxi</a:t>
            </a:r>
            <a:r>
              <a:rPr lang="fr-FR" dirty="0" smtClean="0"/>
              <a:t>, alors que c’était le vrai prénom de seulement deux d’entre eux, l’un était Tibétain, l’autre Mosuo. Outil de légitimation, le prénom justifie par sa coloration minoritaire l’identité du guide. Le prénom est une manière d’incarner l’identité culturelle du groupe, sorte de mise en scène permettant de se situer à l’entre-deux de la culture locale et de la culture dominante. Avant d’expliquer plus en détail les manières d’être guide et leur rôle dans la circulation des récits à propos des Mosuo, voici un bref portrait de six de ces guides.</a:t>
            </a:r>
            <a:endParaRPr lang="en-CA" dirty="0" smtClean="0"/>
          </a:p>
          <a:p>
            <a:endParaRPr lang="en-CA"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06C0EF-E3A8-43CA-BF3F-D4E713DFA83E}"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9409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Généralement pointés comme les intermédiaires privilégiés des touristes pour accéder à la population locale (Cohen 1985, </a:t>
            </a:r>
            <a:r>
              <a:rPr lang="fr-FR" dirty="0" err="1" smtClean="0"/>
              <a:t>Bonche</a:t>
            </a:r>
            <a:r>
              <a:rPr lang="fr-FR" dirty="0" smtClean="0"/>
              <a:t> 1999, Salazar2005, Cauvin </a:t>
            </a:r>
            <a:r>
              <a:rPr lang="fr-FR" dirty="0" err="1" smtClean="0"/>
              <a:t>Verner</a:t>
            </a:r>
            <a:r>
              <a:rPr lang="fr-FR" dirty="0" smtClean="0"/>
              <a:t> 2007, 2009, </a:t>
            </a:r>
            <a:r>
              <a:rPr lang="fr-FR" dirty="0" err="1" smtClean="0"/>
              <a:t>Doquet</a:t>
            </a:r>
            <a:r>
              <a:rPr lang="fr-FR" dirty="0" smtClean="0"/>
              <a:t> 2009), les guides sont simultanément des médiateurs qui comblent l’imaginaire des touristes (Cauvin </a:t>
            </a:r>
            <a:r>
              <a:rPr lang="fr-FR" dirty="0" err="1" smtClean="0"/>
              <a:t>Verner</a:t>
            </a:r>
            <a:r>
              <a:rPr lang="fr-FR" dirty="0" smtClean="0"/>
              <a:t> 2009, </a:t>
            </a:r>
            <a:r>
              <a:rPr lang="fr-FR" dirty="0" err="1" smtClean="0"/>
              <a:t>Doquet</a:t>
            </a:r>
            <a:r>
              <a:rPr lang="fr-FR" dirty="0" smtClean="0"/>
              <a:t> 2009) et des promoteurs, des singularités locales des lieux et des personnes qui y vivent (Salazar 2005, Cauvin </a:t>
            </a:r>
            <a:r>
              <a:rPr lang="fr-FR" dirty="0" err="1" smtClean="0"/>
              <a:t>Verner</a:t>
            </a:r>
            <a:r>
              <a:rPr lang="fr-FR" dirty="0" smtClean="0"/>
              <a:t> 2009, </a:t>
            </a:r>
            <a:r>
              <a:rPr lang="fr-FR" dirty="0" err="1" smtClean="0"/>
              <a:t>Doquet</a:t>
            </a:r>
            <a:r>
              <a:rPr lang="fr-FR" dirty="0" smtClean="0"/>
              <a:t> 2009). Ils sont, si on suit la logique de </a:t>
            </a:r>
            <a:r>
              <a:rPr lang="fr-FR" dirty="0" err="1" smtClean="0"/>
              <a:t>Réau</a:t>
            </a:r>
            <a:r>
              <a:rPr lang="fr-FR" dirty="0" smtClean="0"/>
              <a:t> et </a:t>
            </a:r>
            <a:r>
              <a:rPr lang="fr-FR" dirty="0" err="1" smtClean="0"/>
              <a:t>Poupeau</a:t>
            </a:r>
            <a:r>
              <a:rPr lang="fr-FR" dirty="0" smtClean="0"/>
              <a:t> (2007), des intermédiaires qui participent de la relation d’enchantement tout en dissimulant la relation marchande qui s’opère dans la rencontre touristique. Ils mettent en effet en place des « mécanismes d'euphémisation des rapports marchands et des relations de domination, consubstantiels à un certain « enchantement du monde » touristique (</a:t>
            </a:r>
            <a:r>
              <a:rPr lang="fr-FR" dirty="0" err="1" smtClean="0"/>
              <a:t>Réau</a:t>
            </a:r>
            <a:r>
              <a:rPr lang="fr-FR" dirty="0" smtClean="0"/>
              <a:t> et </a:t>
            </a:r>
            <a:r>
              <a:rPr lang="fr-FR" dirty="0" err="1" smtClean="0"/>
              <a:t>Poupeau</a:t>
            </a:r>
            <a:r>
              <a:rPr lang="fr-FR" dirty="0" smtClean="0"/>
              <a:t> 2007 : 10). Les mythes touristiques sont en effet généralement fondés sur la dissimulation des changements sociaux que le tourisme introduit et leur déni. Ils sont aussi ces « ingénieurs de l’enchantement » (</a:t>
            </a:r>
            <a:r>
              <a:rPr lang="fr-FR" dirty="0" err="1" smtClean="0"/>
              <a:t>Winkin</a:t>
            </a:r>
            <a:r>
              <a:rPr lang="fr-FR" dirty="0" smtClean="0"/>
              <a:t> 2002 : 172), au sens où ils produisent les conditions de l’expérience d’enchantement vécue par les touristes. Cette expérience est d’ailleurs pour </a:t>
            </a:r>
            <a:r>
              <a:rPr lang="fr-FR" dirty="0" err="1" smtClean="0"/>
              <a:t>Winkin</a:t>
            </a:r>
            <a:r>
              <a:rPr lang="fr-FR" dirty="0" smtClean="0"/>
              <a:t> un champ social non-négligeable, puisque le regard du touriste, orienté et médié par les guides, produit une illusion volontaire (2002). Il y a dans cet enchantement touristique, une dénégation de la réalité économique et de l’envers du décor de la part des touristes qui souhaitent se laisser berner (</a:t>
            </a:r>
            <a:r>
              <a:rPr lang="fr-FR" dirty="0" err="1" smtClean="0"/>
              <a:t>Winkin</a:t>
            </a:r>
            <a:r>
              <a:rPr lang="fr-FR" dirty="0" smtClean="0"/>
              <a:t> 2002). Pour Cousin et </a:t>
            </a:r>
            <a:r>
              <a:rPr lang="fr-FR" dirty="0" err="1" smtClean="0"/>
              <a:t>Réau</a:t>
            </a:r>
            <a:r>
              <a:rPr lang="fr-FR" dirty="0" smtClean="0"/>
              <a:t> (2009a), il est donc nécessaire de parler d’une coproduction de l’enchantement</a:t>
            </a:r>
            <a:endParaRPr lang="en-CA" dirty="0"/>
          </a:p>
        </p:txBody>
      </p:sp>
      <p:sp>
        <p:nvSpPr>
          <p:cNvPr id="4" name="Espace réservé du numéro de diapositive 3"/>
          <p:cNvSpPr>
            <a:spLocks noGrp="1"/>
          </p:cNvSpPr>
          <p:nvPr>
            <p:ph type="sldNum" sz="quarter" idx="10"/>
          </p:nvPr>
        </p:nvSpPr>
        <p:spPr/>
        <p:txBody>
          <a:bodyPr/>
          <a:lstStyle/>
          <a:p>
            <a:fld id="{59F27654-4FBB-415A-8765-5742B24933E3}" type="slidenum">
              <a:rPr lang="en-CA" smtClean="0"/>
              <a:t>6</a:t>
            </a:fld>
            <a:endParaRPr lang="en-CA"/>
          </a:p>
        </p:txBody>
      </p:sp>
    </p:spTree>
    <p:extLst>
      <p:ext uri="{BB962C8B-B14F-4D97-AF65-F5344CB8AC3E}">
        <p14:creationId xmlns:p14="http://schemas.microsoft.com/office/powerpoint/2010/main" val="136688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Cet article tente d'éclairer les liens entre les guides touristiques et la quête d'authenticité de leurs clients. Rencontre est médiatisée par des acteurs: les guides</a:t>
            </a:r>
          </a:p>
          <a:p>
            <a:endParaRPr lang="fr-FR" dirty="0" smtClean="0"/>
          </a:p>
          <a:p>
            <a:r>
              <a:rPr lang="fr-FR" dirty="0" smtClean="0"/>
              <a:t>Si les guides parviennent à instaurer avec leurs clients une relation fraternelle transférable à l'ensemble des villageois, leur talent réside plus dans la connaissance et l'adéquation des réponses aux désirs touristiques que dans des mises en scène factices et artificielles.</a:t>
            </a:r>
          </a:p>
          <a:p>
            <a:r>
              <a:rPr lang="fr-FR" dirty="0" smtClean="0"/>
              <a:t>Tels des courtiers en développement, les guides peuvent devenir des acteurs sociaux et culturels du Mali contemporain, rejoignant une élite politico- intellectuelle active dans la reconstruction contemporaine des identités. </a:t>
            </a:r>
          </a:p>
          <a:p>
            <a:endParaRPr lang="fr-FR" dirty="0" smtClean="0"/>
          </a:p>
          <a:p>
            <a:r>
              <a:rPr lang="fr-FR" dirty="0" smtClean="0"/>
              <a:t>Le traitement paradoxal des colonisés par les colons semble aujourd'hui se reproduire dans celui des ex-colons par les ex-colonisés. Héritière de situations antérieures de violence et de domination coloniales, la rencontre touris­tique porte en elle ce paradoxe et s'avère pour cette raison plus authentique qu'elle ne paraît.</a:t>
            </a:r>
            <a:endParaRPr lang="en-CA" dirty="0"/>
          </a:p>
        </p:txBody>
      </p:sp>
      <p:sp>
        <p:nvSpPr>
          <p:cNvPr id="4" name="Espace réservé du numéro de diapositive 3"/>
          <p:cNvSpPr>
            <a:spLocks noGrp="1"/>
          </p:cNvSpPr>
          <p:nvPr>
            <p:ph type="sldNum" sz="quarter" idx="10"/>
          </p:nvPr>
        </p:nvSpPr>
        <p:spPr/>
        <p:txBody>
          <a:bodyPr/>
          <a:lstStyle/>
          <a:p>
            <a:fld id="{59F27654-4FBB-415A-8765-5742B24933E3}" type="slidenum">
              <a:rPr lang="en-CA" smtClean="0"/>
              <a:t>7</a:t>
            </a:fld>
            <a:endParaRPr lang="en-CA"/>
          </a:p>
        </p:txBody>
      </p:sp>
    </p:spTree>
    <p:extLst>
      <p:ext uri="{BB962C8B-B14F-4D97-AF65-F5344CB8AC3E}">
        <p14:creationId xmlns:p14="http://schemas.microsoft.com/office/powerpoint/2010/main" val="203948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dirty="0" smtClean="0"/>
              <a:t>“</a:t>
            </a:r>
            <a:r>
              <a:rPr lang="fr-FR" dirty="0" smtClean="0"/>
              <a:t>Sa version touristique présente elle-même une double nature, « chaude » ou « froide », qui néces­site chez les guides la connaissance des lieux et des hommes vers lesquels ils mènent leurs clients, mais aussi, et peut-être surtout, celle des désirs et aspirations de ces derniers</a:t>
            </a:r>
            <a:r>
              <a:rPr lang="fr-FR" smtClean="0"/>
              <a:t>. Quelle que soit sa température, l’authenticité recherchée relève d’un fantasme qui ne peut être nourri sans une déforma­tion, une falsification et une mythification de la réalité »</a:t>
            </a:r>
            <a:endParaRPr lang="en-CA" dirty="0"/>
          </a:p>
        </p:txBody>
      </p:sp>
      <p:sp>
        <p:nvSpPr>
          <p:cNvPr id="4" name="Espace réservé du numéro de diapositive 3"/>
          <p:cNvSpPr>
            <a:spLocks noGrp="1"/>
          </p:cNvSpPr>
          <p:nvPr>
            <p:ph type="sldNum" sz="quarter" idx="10"/>
          </p:nvPr>
        </p:nvSpPr>
        <p:spPr/>
        <p:txBody>
          <a:bodyPr/>
          <a:lstStyle/>
          <a:p>
            <a:fld id="{59F27654-4FBB-415A-8765-5742B24933E3}" type="slidenum">
              <a:rPr lang="en-CA" smtClean="0"/>
              <a:t>8</a:t>
            </a:fld>
            <a:endParaRPr lang="en-CA"/>
          </a:p>
        </p:txBody>
      </p:sp>
    </p:spTree>
    <p:extLst>
      <p:ext uri="{BB962C8B-B14F-4D97-AF65-F5344CB8AC3E}">
        <p14:creationId xmlns:p14="http://schemas.microsoft.com/office/powerpoint/2010/main" val="237775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dirty="0" smtClean="0"/>
              <a:t>“</a:t>
            </a:r>
            <a:r>
              <a:rPr lang="fr-FR" dirty="0" smtClean="0"/>
              <a:t>si ces deux catégories, visant explicite­ment d’une part les jeunes guides inexpérimentés qui restent muets une fois rendus sur le site et (guitares), d’autre part les nouveaux diplômés qui récitent leur savoir sans le rendre vivant (guidons), sont clairement distinguées de celle de « guide », c’est que c’est ailleurs que se jouent les connaissances et la maîtrise du métier de guide, du côté de l’« authenticité chaude »</a:t>
            </a:r>
          </a:p>
          <a:p>
            <a:endParaRPr lang="fr-FR" dirty="0" smtClean="0"/>
          </a:p>
          <a:p>
            <a:r>
              <a:rPr lang="fr-FR" dirty="0" smtClean="0"/>
              <a:t>« les tactiques permettant de pallier les lacunes théoriques des guides s’apparentent à des stratégies de mise en contexte du voyageur en quête de ressenti social authentique. »</a:t>
            </a:r>
            <a:endParaRPr lang="en-CA" dirty="0"/>
          </a:p>
        </p:txBody>
      </p:sp>
      <p:sp>
        <p:nvSpPr>
          <p:cNvPr id="4" name="Espace réservé du numéro de diapositive 3"/>
          <p:cNvSpPr>
            <a:spLocks noGrp="1"/>
          </p:cNvSpPr>
          <p:nvPr>
            <p:ph type="sldNum" sz="quarter" idx="10"/>
          </p:nvPr>
        </p:nvSpPr>
        <p:spPr/>
        <p:txBody>
          <a:bodyPr/>
          <a:lstStyle/>
          <a:p>
            <a:fld id="{59F27654-4FBB-415A-8765-5742B24933E3}" type="slidenum">
              <a:rPr lang="en-CA" smtClean="0"/>
              <a:t>9</a:t>
            </a:fld>
            <a:endParaRPr lang="en-CA"/>
          </a:p>
        </p:txBody>
      </p:sp>
    </p:spTree>
    <p:extLst>
      <p:ext uri="{BB962C8B-B14F-4D97-AF65-F5344CB8AC3E}">
        <p14:creationId xmlns:p14="http://schemas.microsoft.com/office/powerpoint/2010/main" val="403960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69454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smtClean="0"/>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7029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smtClean="0"/>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647467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smtClean="0"/>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smtClean="0"/>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3777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44172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618974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smtClean="0"/>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78951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smtClean="0"/>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20518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95127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41591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1602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0657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smtClean="0"/>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7244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smtClean="0"/>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4/4/2024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61620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4/4/2024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7031638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4000/etudesafricaines.1863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journals.openedition.org/etudesafricaines/18638#ftn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67761" y="1957147"/>
            <a:ext cx="10572000" cy="2971051"/>
          </a:xfrm>
        </p:spPr>
        <p:txBody>
          <a:bodyPr/>
          <a:lstStyle/>
          <a:p>
            <a:pPr algn="ctr"/>
            <a:r>
              <a:rPr lang="fr-FR" sz="4400" dirty="0"/>
              <a:t>Tourisme et </a:t>
            </a:r>
            <a:r>
              <a:rPr lang="fr-FR" sz="4400" dirty="0" smtClean="0"/>
              <a:t>interculturalité</a:t>
            </a:r>
            <a:br>
              <a:rPr lang="fr-FR" sz="4400" dirty="0" smtClean="0"/>
            </a:br>
            <a:r>
              <a:rPr lang="fr-FR" sz="4400" dirty="0" smtClean="0"/>
              <a:t/>
            </a:r>
            <a:br>
              <a:rPr lang="fr-FR" sz="4400" dirty="0" smtClean="0"/>
            </a:br>
            <a:r>
              <a:rPr lang="fr-FR" sz="3600" dirty="0" smtClean="0"/>
              <a:t>Séance 6 – Interculturalité et intermédiaires du tourisme</a:t>
            </a:r>
            <a:r>
              <a:rPr lang="fr-FR" sz="4400" dirty="0" smtClean="0"/>
              <a:t/>
            </a:r>
            <a:br>
              <a:rPr lang="fr-FR" sz="4400" dirty="0" smtClean="0"/>
            </a:br>
            <a:r>
              <a:rPr lang="fr-FR" sz="4400" dirty="0" smtClean="0"/>
              <a:t/>
            </a:r>
            <a:br>
              <a:rPr lang="fr-FR" sz="4400" dirty="0" smtClean="0"/>
            </a:br>
            <a:r>
              <a:rPr lang="fr-FR" sz="3600" dirty="0" smtClean="0"/>
              <a:t>Master </a:t>
            </a:r>
            <a:r>
              <a:rPr lang="fr-FR" sz="3600" dirty="0"/>
              <a:t>1 </a:t>
            </a:r>
            <a:r>
              <a:rPr lang="fr-FR" sz="3600" dirty="0" smtClean="0"/>
              <a:t>GATH</a:t>
            </a:r>
            <a:r>
              <a:rPr lang="fr-FR" sz="3600" dirty="0"/>
              <a:t/>
            </a:r>
            <a:br>
              <a:rPr lang="fr-FR" sz="3600" dirty="0"/>
            </a:br>
            <a:r>
              <a:rPr lang="fr-FR" sz="3600" dirty="0"/>
              <a:t>IREST </a:t>
            </a:r>
            <a:r>
              <a:rPr lang="fr-FR" sz="3600" dirty="0" smtClean="0"/>
              <a:t>2023-2024</a:t>
            </a:r>
            <a:endParaRPr lang="en-CA" sz="3600" dirty="0"/>
          </a:p>
        </p:txBody>
      </p:sp>
      <p:sp>
        <p:nvSpPr>
          <p:cNvPr id="3" name="Sous-titre 2"/>
          <p:cNvSpPr>
            <a:spLocks noGrp="1"/>
          </p:cNvSpPr>
          <p:nvPr>
            <p:ph type="subTitle" idx="1"/>
          </p:nvPr>
        </p:nvSpPr>
        <p:spPr/>
        <p:txBody>
          <a:bodyPr>
            <a:noAutofit/>
          </a:bodyPr>
          <a:lstStyle/>
          <a:p>
            <a:pPr algn="ctr"/>
            <a:r>
              <a:rPr lang="en-CA" sz="2800" dirty="0" smtClean="0"/>
              <a:t>Pascale-Marie Milan</a:t>
            </a:r>
            <a:endParaRPr lang="en-CA" sz="2800" dirty="0"/>
          </a:p>
        </p:txBody>
      </p:sp>
    </p:spTree>
    <p:extLst>
      <p:ext uri="{BB962C8B-B14F-4D97-AF65-F5344CB8AC3E}">
        <p14:creationId xmlns:p14="http://schemas.microsoft.com/office/powerpoint/2010/main" val="327183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Plan de </a:t>
            </a:r>
            <a:r>
              <a:rPr lang="en-CA" dirty="0" err="1" smtClean="0"/>
              <a:t>cours</a:t>
            </a:r>
            <a:endParaRPr lang="en-CA" dirty="0"/>
          </a:p>
        </p:txBody>
      </p:sp>
      <p:sp>
        <p:nvSpPr>
          <p:cNvPr id="3" name="Espace réservé du contenu 2"/>
          <p:cNvSpPr>
            <a:spLocks noGrp="1"/>
          </p:cNvSpPr>
          <p:nvPr>
            <p:ph idx="1"/>
          </p:nvPr>
        </p:nvSpPr>
        <p:spPr>
          <a:xfrm>
            <a:off x="809999" y="2679488"/>
            <a:ext cx="10831873" cy="4446142"/>
          </a:xfrm>
        </p:spPr>
        <p:txBody>
          <a:bodyPr>
            <a:normAutofit lnSpcReduction="10000"/>
          </a:bodyPr>
          <a:lstStyle/>
          <a:p>
            <a:pPr marL="571500" indent="-571500">
              <a:buAutoNum type="romanUcPeriod"/>
            </a:pPr>
            <a:r>
              <a:rPr lang="fr-FR" sz="2400" b="1" dirty="0" smtClean="0"/>
              <a:t>Approches anthropologique de la culture et de l’interculturalité </a:t>
            </a:r>
          </a:p>
          <a:p>
            <a:pPr marL="845820" lvl="1" indent="-571500">
              <a:buFont typeface="+mj-lt"/>
              <a:buAutoNum type="romanUcPeriod"/>
            </a:pPr>
            <a:r>
              <a:rPr lang="fr-FR" sz="2400" dirty="0"/>
              <a:t>La notion de </a:t>
            </a:r>
            <a:r>
              <a:rPr lang="fr-FR" sz="2400" dirty="0" smtClean="0"/>
              <a:t>culture</a:t>
            </a:r>
          </a:p>
          <a:p>
            <a:pPr marL="845820" lvl="1" indent="-571500">
              <a:buFont typeface="+mj-lt"/>
              <a:buAutoNum type="romanUcPeriod"/>
            </a:pPr>
            <a:r>
              <a:rPr lang="fr-FR" sz="2400" dirty="0" smtClean="0"/>
              <a:t>Le tourisme culturel</a:t>
            </a:r>
            <a:endParaRPr lang="fr-FR" sz="2400" dirty="0"/>
          </a:p>
          <a:p>
            <a:pPr marL="845820" lvl="1" indent="-571500">
              <a:buAutoNum type="romanUcPeriod"/>
            </a:pPr>
            <a:r>
              <a:rPr lang="fr-FR" sz="2400" dirty="0"/>
              <a:t>Identités, altérité, ethnicité</a:t>
            </a:r>
          </a:p>
          <a:p>
            <a:pPr marL="845820" lvl="1" indent="-571500">
              <a:buFont typeface="+mj-lt"/>
              <a:buAutoNum type="romanUcPeriod"/>
            </a:pPr>
            <a:endParaRPr lang="fr-FR" sz="2400" dirty="0"/>
          </a:p>
          <a:p>
            <a:pPr marL="571500" indent="-571500">
              <a:buAutoNum type="romanUcPeriod"/>
            </a:pPr>
            <a:r>
              <a:rPr lang="fr-FR" sz="2400" b="1" dirty="0" smtClean="0"/>
              <a:t>Formes </a:t>
            </a:r>
            <a:r>
              <a:rPr lang="fr-FR" sz="2400" b="1" dirty="0"/>
              <a:t>et enjeux de l’interculturalité en en situation touristique </a:t>
            </a:r>
            <a:endParaRPr lang="fr-FR" sz="2400" b="1" dirty="0" smtClean="0"/>
          </a:p>
          <a:p>
            <a:pPr marL="845820" lvl="1" indent="-571500">
              <a:buFont typeface="+mj-lt"/>
              <a:buAutoNum type="romanUcPeriod"/>
            </a:pPr>
            <a:r>
              <a:rPr lang="fr-FR" sz="2400" dirty="0" smtClean="0"/>
              <a:t>L’hospitalité et les imaginaires</a:t>
            </a:r>
          </a:p>
          <a:p>
            <a:pPr marL="845820" lvl="1" indent="-571500">
              <a:buFont typeface="+mj-lt"/>
              <a:buAutoNum type="romanUcPeriod"/>
            </a:pPr>
            <a:r>
              <a:rPr lang="fr-FR" sz="2400" dirty="0" smtClean="0"/>
              <a:t>Dynamiques </a:t>
            </a:r>
            <a:r>
              <a:rPr lang="fr-FR" sz="2400" dirty="0"/>
              <a:t>interculturelles</a:t>
            </a:r>
          </a:p>
          <a:p>
            <a:pPr marL="845820" lvl="1" indent="-571500">
              <a:buFont typeface="+mj-lt"/>
              <a:buAutoNum type="romanUcPeriod"/>
            </a:pPr>
            <a:r>
              <a:rPr lang="fr-FR" sz="2400" dirty="0">
                <a:solidFill>
                  <a:srgbClr val="FF0000"/>
                </a:solidFill>
              </a:rPr>
              <a:t>Interculturalité et intermédiaires du tourisme</a:t>
            </a:r>
          </a:p>
          <a:p>
            <a:pPr marL="0" indent="0">
              <a:buNone/>
            </a:pPr>
            <a:endParaRPr lang="fr-FR" dirty="0"/>
          </a:p>
          <a:p>
            <a:endParaRPr lang="en-CA" dirty="0"/>
          </a:p>
        </p:txBody>
      </p:sp>
    </p:spTree>
    <p:extLst>
      <p:ext uri="{BB962C8B-B14F-4D97-AF65-F5344CB8AC3E}">
        <p14:creationId xmlns:p14="http://schemas.microsoft.com/office/powerpoint/2010/main" val="309831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620" y="447188"/>
            <a:ext cx="10993378" cy="970450"/>
          </a:xfrm>
        </p:spPr>
        <p:txBody>
          <a:bodyPr/>
          <a:lstStyle/>
          <a:p>
            <a:r>
              <a:rPr lang="en-CA" dirty="0" err="1" smtClean="0"/>
              <a:t>Interculturalité</a:t>
            </a:r>
            <a:r>
              <a:rPr lang="en-CA" dirty="0" smtClean="0"/>
              <a:t> et </a:t>
            </a:r>
            <a:r>
              <a:rPr lang="en-CA" dirty="0" err="1" smtClean="0"/>
              <a:t>intermédaires</a:t>
            </a:r>
            <a:r>
              <a:rPr lang="en-CA" dirty="0" smtClean="0"/>
              <a:t> chez les Na</a:t>
            </a:r>
            <a:endParaRPr lang="en-CA" dirty="0"/>
          </a:p>
        </p:txBody>
      </p:sp>
      <p:sp>
        <p:nvSpPr>
          <p:cNvPr id="3" name="Espace réservé du contenu 2"/>
          <p:cNvSpPr>
            <a:spLocks noGrp="1"/>
          </p:cNvSpPr>
          <p:nvPr>
            <p:ph idx="1"/>
          </p:nvPr>
        </p:nvSpPr>
        <p:spPr>
          <a:xfrm>
            <a:off x="224352" y="1993687"/>
            <a:ext cx="6588969" cy="4864313"/>
          </a:xfrm>
        </p:spPr>
        <p:txBody>
          <a:bodyPr>
            <a:normAutofit/>
          </a:bodyPr>
          <a:lstStyle/>
          <a:p>
            <a:pPr marL="0" indent="0">
              <a:buNone/>
            </a:pPr>
            <a:r>
              <a:rPr lang="fr-FR" sz="1900" dirty="0"/>
              <a:t>Tout comme le faisait remarquer </a:t>
            </a:r>
            <a:r>
              <a:rPr lang="fr-FR" sz="1900" dirty="0" err="1"/>
              <a:t>Doquet</a:t>
            </a:r>
            <a:r>
              <a:rPr lang="fr-FR" sz="1900" dirty="0"/>
              <a:t> dans le cas du Mali, avec la formule « des guides, des guidons et des </a:t>
            </a:r>
            <a:r>
              <a:rPr lang="fr-FR" sz="1900" dirty="0" smtClean="0"/>
              <a:t>guitares </a:t>
            </a:r>
            <a:r>
              <a:rPr lang="fr-FR" sz="1900" dirty="0"/>
              <a:t>» (2009), l’activité des guides dans le cas du tourisme au lac </a:t>
            </a:r>
            <a:r>
              <a:rPr lang="fr-FR" sz="1900" dirty="0" err="1"/>
              <a:t>Lugu</a:t>
            </a:r>
            <a:r>
              <a:rPr lang="fr-FR" sz="1900" dirty="0"/>
              <a:t>, répertorie ces derniers en deux catégories : « vrai » et « faux » guides. Bien que tous soient soumis à une qualification depuis 1989 (Wei 2003 :148), entre eux, les guides définissent leur capacité à être guide et leur activité par la manière de présenter le groupe na aux touristes. Certains racontent des sornettes d’autres non. À ces deux catégories, les Na ajoutent un jugement sur l’implication des guides dans la médiation et les liens qu’ils entretiennent avec les Na. </a:t>
            </a:r>
            <a:endParaRPr lang="en-CA" sz="1900" dirty="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7681" y="3429000"/>
            <a:ext cx="4581119" cy="3429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4559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Zhaxi</a:t>
            </a:r>
            <a:endParaRPr lang="en-CA" dirty="0"/>
          </a:p>
        </p:txBody>
      </p:sp>
      <p:sp>
        <p:nvSpPr>
          <p:cNvPr id="3" name="Espace réservé du contenu 2"/>
          <p:cNvSpPr>
            <a:spLocks noGrp="1"/>
          </p:cNvSpPr>
          <p:nvPr>
            <p:ph idx="1"/>
          </p:nvPr>
        </p:nvSpPr>
        <p:spPr>
          <a:xfrm>
            <a:off x="251460" y="2222287"/>
            <a:ext cx="11704320" cy="4338533"/>
          </a:xfrm>
        </p:spPr>
        <p:txBody>
          <a:bodyPr>
            <a:normAutofit/>
          </a:bodyPr>
          <a:lstStyle/>
          <a:p>
            <a:pPr marL="0" indent="0">
              <a:buNone/>
            </a:pPr>
            <a:r>
              <a:rPr lang="fr-FR" dirty="0"/>
              <a:t>Son discours, bien arrangé avec le temps reprenait toutes sortes de « fausses vérités », destinées à attiser et satisfaire la demande d’exotisme des touristes venus rencontrer l’altérité chinoise. Il décrivait ainsi le groupe na comme une société « fossile vivant » (</a:t>
            </a:r>
            <a:r>
              <a:rPr lang="fr-FR" dirty="0" err="1"/>
              <a:t>huo</a:t>
            </a:r>
            <a:r>
              <a:rPr lang="fr-FR" dirty="0"/>
              <a:t> </a:t>
            </a:r>
            <a:r>
              <a:rPr lang="fr-FR" dirty="0" err="1"/>
              <a:t>huashi</a:t>
            </a:r>
            <a:r>
              <a:rPr lang="fr-FR" dirty="0"/>
              <a:t> </a:t>
            </a:r>
            <a:r>
              <a:rPr lang="zh-CN" altLang="fr-FR" dirty="0"/>
              <a:t>活化石</a:t>
            </a:r>
            <a:r>
              <a:rPr lang="fr-FR" altLang="zh-CN" dirty="0"/>
              <a:t>), </a:t>
            </a:r>
            <a:r>
              <a:rPr lang="fr-FR" dirty="0"/>
              <a:t>une « société primitive » (</a:t>
            </a:r>
            <a:r>
              <a:rPr lang="fr-FR" dirty="0" err="1"/>
              <a:t>yuanshi</a:t>
            </a:r>
            <a:r>
              <a:rPr lang="fr-FR" dirty="0"/>
              <a:t> </a:t>
            </a:r>
            <a:r>
              <a:rPr lang="fr-FR" dirty="0" err="1"/>
              <a:t>shehui</a:t>
            </a:r>
            <a:r>
              <a:rPr lang="fr-FR" dirty="0"/>
              <a:t> </a:t>
            </a:r>
            <a:r>
              <a:rPr lang="zh-CN" altLang="fr-FR" dirty="0"/>
              <a:t>原始社会史</a:t>
            </a:r>
            <a:r>
              <a:rPr lang="fr-FR" altLang="zh-CN" dirty="0"/>
              <a:t>) </a:t>
            </a:r>
            <a:r>
              <a:rPr lang="fr-FR" dirty="0"/>
              <a:t>reprenant ainsi le discours des ethnologues chinois (</a:t>
            </a:r>
            <a:r>
              <a:rPr lang="fr-FR" dirty="0" err="1"/>
              <a:t>Zhan</a:t>
            </a:r>
            <a:r>
              <a:rPr lang="fr-FR" dirty="0"/>
              <a:t> et al. 1980, Yan 1982, 1989, Yan et Song 1983) et du tourisme en général, ainsi que la rhétorique d’un pays féminin mystérieux (</a:t>
            </a:r>
            <a:r>
              <a:rPr lang="fr-FR" dirty="0" err="1"/>
              <a:t>shenmi</a:t>
            </a:r>
            <a:r>
              <a:rPr lang="fr-FR" dirty="0"/>
              <a:t> de </a:t>
            </a:r>
            <a:r>
              <a:rPr lang="fr-FR" dirty="0" err="1"/>
              <a:t>nu’er</a:t>
            </a:r>
            <a:r>
              <a:rPr lang="fr-FR" dirty="0"/>
              <a:t> </a:t>
            </a:r>
            <a:r>
              <a:rPr lang="fr-FR" dirty="0" err="1"/>
              <a:t>guo</a:t>
            </a:r>
            <a:r>
              <a:rPr lang="fr-FR" dirty="0"/>
              <a:t> </a:t>
            </a:r>
            <a:r>
              <a:rPr lang="zh-CN" altLang="fr-FR" dirty="0"/>
              <a:t>神秘的女儿国</a:t>
            </a:r>
            <a:r>
              <a:rPr lang="fr-FR" altLang="zh-CN" dirty="0"/>
              <a:t>) </a:t>
            </a:r>
            <a:r>
              <a:rPr lang="fr-FR" dirty="0"/>
              <a:t>que l’on trouve dans les dépliants touristiques. Il expliquait ainsi que les Mosuo pratiquaient le </a:t>
            </a:r>
            <a:r>
              <a:rPr lang="fr-FR" dirty="0" err="1"/>
              <a:t>zouhun</a:t>
            </a:r>
            <a:r>
              <a:rPr lang="fr-FR" dirty="0"/>
              <a:t>, et que les femmes avaient de nombreux partenaires</a:t>
            </a:r>
            <a:r>
              <a:rPr lang="fr-FR" dirty="0" smtClean="0"/>
              <a:t>.</a:t>
            </a:r>
          </a:p>
          <a:p>
            <a:pPr marL="0" indent="0">
              <a:buNone/>
            </a:pPr>
            <a:r>
              <a:rPr lang="fr-FR" dirty="0"/>
              <a:t>Son activité préférée était de chanter pour eux. Tout un lot de chansons, inventée ou réinventées met en scène des chants qui donnent au touriste des éléments explicatifs sur la coutume du </a:t>
            </a:r>
            <a:r>
              <a:rPr lang="fr-FR" dirty="0" err="1"/>
              <a:t>séssé</a:t>
            </a:r>
            <a:r>
              <a:rPr lang="fr-FR" dirty="0"/>
              <a:t>. </a:t>
            </a:r>
            <a:r>
              <a:rPr lang="fr-FR" dirty="0" smtClean="0"/>
              <a:t> </a:t>
            </a:r>
            <a:r>
              <a:rPr lang="fr-FR" dirty="0" err="1" smtClean="0"/>
              <a:t>Zouhun</a:t>
            </a:r>
            <a:r>
              <a:rPr lang="fr-FR" dirty="0" smtClean="0"/>
              <a:t> </a:t>
            </a:r>
            <a:r>
              <a:rPr lang="fr-FR" dirty="0" err="1"/>
              <a:t>ye</a:t>
            </a:r>
            <a:r>
              <a:rPr lang="fr-FR" dirty="0"/>
              <a:t> </a:t>
            </a:r>
            <a:r>
              <a:rPr lang="fr-FR" dirty="0" err="1"/>
              <a:t>ge</a:t>
            </a:r>
            <a:r>
              <a:rPr lang="fr-FR" dirty="0"/>
              <a:t> (La chanson d’aller se marier la nuit </a:t>
            </a:r>
            <a:r>
              <a:rPr lang="fr-FR" dirty="0" err="1"/>
              <a:t>走婚夜歌</a:t>
            </a:r>
            <a:r>
              <a:rPr lang="fr-FR" dirty="0"/>
              <a:t>), explique ainsi les modalités de la visite entre un homme et une femme. Les guides présentent également l’alcool bu chez les Mosuo lors des visites organisées comme l’alcool du </a:t>
            </a:r>
            <a:r>
              <a:rPr lang="fr-FR" dirty="0" err="1"/>
              <a:t>zouhun</a:t>
            </a:r>
            <a:r>
              <a:rPr lang="fr-FR" dirty="0"/>
              <a:t>. On trouve aussi parfois la matérialisation de ce fantasme dans des éléments architecturaux comme le pont du </a:t>
            </a:r>
            <a:r>
              <a:rPr lang="fr-FR" dirty="0" err="1"/>
              <a:t>zouhun</a:t>
            </a:r>
            <a:r>
              <a:rPr lang="fr-FR" dirty="0"/>
              <a:t> dont l’histoire raconte qu’il fut construit afin de permettre à un Mosuo de retrouver son amie le soir venu. Dans l’imaginaire touristique, la possible consommation de la coutume, qu’elle soit gracieuse ou non, en devient réelle. </a:t>
            </a:r>
            <a:endParaRPr lang="en-CA" dirty="0"/>
          </a:p>
        </p:txBody>
      </p:sp>
    </p:spTree>
    <p:extLst>
      <p:ext uri="{BB962C8B-B14F-4D97-AF65-F5344CB8AC3E}">
        <p14:creationId xmlns:p14="http://schemas.microsoft.com/office/powerpoint/2010/main" val="315374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CA"/>
          </a:p>
        </p:txBody>
      </p:sp>
      <p:sp>
        <p:nvSpPr>
          <p:cNvPr id="3" name="Espace réservé du contenu 2"/>
          <p:cNvSpPr>
            <a:spLocks noGrp="1"/>
          </p:cNvSpPr>
          <p:nvPr>
            <p:ph idx="1"/>
          </p:nvPr>
        </p:nvSpPr>
        <p:spPr>
          <a:xfrm>
            <a:off x="810000" y="2405167"/>
            <a:ext cx="10554574" cy="3636511"/>
          </a:xfrm>
        </p:spPr>
        <p:txBody>
          <a:bodyPr>
            <a:normAutofit lnSpcReduction="10000"/>
          </a:bodyPr>
          <a:lstStyle/>
          <a:p>
            <a:pPr marL="0" indent="0">
              <a:buNone/>
            </a:pPr>
            <a:r>
              <a:rPr lang="fr-FR" dirty="0" smtClean="0"/>
              <a:t>«</a:t>
            </a:r>
            <a:r>
              <a:rPr lang="fr-FR" sz="2400" dirty="0" smtClean="0"/>
              <a:t> Maintenant </a:t>
            </a:r>
            <a:r>
              <a:rPr lang="fr-FR" sz="2400" dirty="0"/>
              <a:t>presque tout le monde a un hôtel. Certains gagnent beaucoup d’argent. Si l’on veut continuer à être une maison prospère, accueillir des touristes ne suffit plus. On va pouvoir accueillir des touristes directement et ne plus passer par des intermédiaires. Les guides font ce qu’ils veulent. Maintenant ça sera nous qui gérerons le tourisme. Mon </a:t>
            </a:r>
            <a:r>
              <a:rPr lang="fr-FR" sz="2400" dirty="0" err="1"/>
              <a:t>Hrantchouba</a:t>
            </a:r>
            <a:r>
              <a:rPr lang="fr-FR" sz="2400" dirty="0"/>
              <a:t> a lui aussi fait construire un hôtel sur les terres juste devant le mien. Leur hôtel est très chic c’est pour accueillir des touristes qui ont de l’argent. Une chambre sera louée au moins trois cents yuans la </a:t>
            </a:r>
            <a:r>
              <a:rPr lang="fr-FR" sz="2400" dirty="0" smtClean="0"/>
              <a:t>nuit. » </a:t>
            </a:r>
          </a:p>
          <a:p>
            <a:pPr marL="0" indent="0" algn="r">
              <a:buNone/>
            </a:pPr>
            <a:r>
              <a:rPr lang="fr-FR" sz="2400" dirty="0" err="1" smtClean="0"/>
              <a:t>Naka</a:t>
            </a:r>
            <a:r>
              <a:rPr lang="fr-FR" sz="2400" dirty="0"/>
              <a:t>, maisonnée des C., février 2013, </a:t>
            </a:r>
            <a:r>
              <a:rPr lang="fr-FR" sz="2400" dirty="0" err="1"/>
              <a:t>Xiaoluoshui</a:t>
            </a:r>
            <a:r>
              <a:rPr lang="fr-FR" sz="2400" dirty="0"/>
              <a:t> </a:t>
            </a:r>
            <a:endParaRPr lang="en-CA" sz="2400" dirty="0"/>
          </a:p>
        </p:txBody>
      </p:sp>
    </p:spTree>
    <p:extLst>
      <p:ext uri="{BB962C8B-B14F-4D97-AF65-F5344CB8AC3E}">
        <p14:creationId xmlns:p14="http://schemas.microsoft.com/office/powerpoint/2010/main" val="79190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L’enchantement</a:t>
            </a:r>
            <a:endParaRPr lang="en-CA" dirty="0"/>
          </a:p>
        </p:txBody>
      </p:sp>
      <p:sp>
        <p:nvSpPr>
          <p:cNvPr id="3" name="Espace réservé du contenu 2"/>
          <p:cNvSpPr>
            <a:spLocks noGrp="1"/>
          </p:cNvSpPr>
          <p:nvPr>
            <p:ph idx="1"/>
          </p:nvPr>
        </p:nvSpPr>
        <p:spPr/>
        <p:txBody>
          <a:bodyPr/>
          <a:lstStyle/>
          <a:p>
            <a:pPr marL="0" indent="0" algn="just">
              <a:buNone/>
            </a:pPr>
            <a:r>
              <a:rPr lang="fr-FR" dirty="0"/>
              <a:t>« mécanismes d'euphémisation des rapports marchands et des relations de domination, consubstantiels à un certain « enchantement du monde » </a:t>
            </a:r>
            <a:r>
              <a:rPr lang="fr-FR" dirty="0" smtClean="0"/>
              <a:t>touristique »</a:t>
            </a:r>
          </a:p>
          <a:p>
            <a:pPr marL="0" indent="0" algn="r">
              <a:buNone/>
            </a:pPr>
            <a:r>
              <a:rPr lang="fr-FR" dirty="0" smtClean="0"/>
              <a:t/>
            </a:r>
            <a:br>
              <a:rPr lang="fr-FR" dirty="0" smtClean="0"/>
            </a:br>
            <a:r>
              <a:rPr lang="fr-FR" dirty="0" smtClean="0"/>
              <a:t>(</a:t>
            </a:r>
            <a:r>
              <a:rPr lang="fr-FR" dirty="0" err="1"/>
              <a:t>Réau</a:t>
            </a:r>
            <a:r>
              <a:rPr lang="fr-FR" dirty="0"/>
              <a:t> et </a:t>
            </a:r>
            <a:r>
              <a:rPr lang="fr-FR" dirty="0" err="1"/>
              <a:t>Poupeau</a:t>
            </a:r>
            <a:r>
              <a:rPr lang="fr-FR" dirty="0"/>
              <a:t> 2007 : 10</a:t>
            </a:r>
            <a:r>
              <a:rPr lang="fr-FR" dirty="0" smtClean="0"/>
              <a:t>)</a:t>
            </a:r>
          </a:p>
          <a:p>
            <a:pPr marL="0" indent="0">
              <a:buNone/>
            </a:pPr>
            <a:endParaRPr lang="fr-FR" dirty="0"/>
          </a:p>
          <a:p>
            <a:r>
              <a:rPr lang="en-CA" dirty="0" smtClean="0"/>
              <a:t>Les guides  = </a:t>
            </a:r>
            <a:r>
              <a:rPr lang="en-CA" dirty="0" err="1" smtClean="0"/>
              <a:t>médiateurs</a:t>
            </a:r>
            <a:r>
              <a:rPr lang="en-CA" dirty="0" smtClean="0"/>
              <a:t> et </a:t>
            </a:r>
            <a:r>
              <a:rPr lang="en-CA" dirty="0" err="1" smtClean="0"/>
              <a:t>promoteurs</a:t>
            </a:r>
            <a:r>
              <a:rPr lang="en-CA" dirty="0" smtClean="0"/>
              <a:t> des </a:t>
            </a:r>
            <a:r>
              <a:rPr lang="en-CA" dirty="0" err="1" smtClean="0"/>
              <a:t>singularités</a:t>
            </a:r>
            <a:r>
              <a:rPr lang="en-CA" dirty="0" smtClean="0"/>
              <a:t> locales et </a:t>
            </a:r>
            <a:r>
              <a:rPr lang="en-CA" dirty="0" err="1" smtClean="0"/>
              <a:t>ingénieurs</a:t>
            </a:r>
            <a:r>
              <a:rPr lang="en-CA" dirty="0" smtClean="0"/>
              <a:t> de </a:t>
            </a:r>
            <a:r>
              <a:rPr lang="en-CA" dirty="0" err="1" smtClean="0"/>
              <a:t>l’enchantement</a:t>
            </a:r>
            <a:endParaRPr lang="en-CA" dirty="0" smtClean="0"/>
          </a:p>
          <a:p>
            <a:r>
              <a:rPr lang="fr-FR" dirty="0"/>
              <a:t>Les mythes touristiques sont </a:t>
            </a:r>
            <a:r>
              <a:rPr lang="fr-FR" dirty="0" smtClean="0"/>
              <a:t>généralement </a:t>
            </a:r>
            <a:r>
              <a:rPr lang="fr-FR" dirty="0"/>
              <a:t>fondés sur la dissimulation des changements sociaux que le tourisme </a:t>
            </a:r>
            <a:r>
              <a:rPr lang="fr-FR" dirty="0" smtClean="0"/>
              <a:t>introduit</a:t>
            </a:r>
          </a:p>
          <a:p>
            <a:r>
              <a:rPr lang="fr-FR" dirty="0" smtClean="0"/>
              <a:t>Un touriste qui se laisser berner = co-production de l’enchantement</a:t>
            </a:r>
            <a:endParaRPr lang="en-CA" dirty="0" smtClean="0"/>
          </a:p>
          <a:p>
            <a:endParaRPr lang="en-CA" dirty="0"/>
          </a:p>
        </p:txBody>
      </p:sp>
    </p:spTree>
    <p:extLst>
      <p:ext uri="{BB962C8B-B14F-4D97-AF65-F5344CB8AC3E}">
        <p14:creationId xmlns:p14="http://schemas.microsoft.com/office/powerpoint/2010/main" val="128283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“Guides, </a:t>
            </a:r>
            <a:r>
              <a:rPr lang="en-CA" dirty="0" err="1" smtClean="0"/>
              <a:t>guidons</a:t>
            </a:r>
            <a:r>
              <a:rPr lang="en-CA" dirty="0" smtClean="0"/>
              <a:t>, </a:t>
            </a:r>
            <a:r>
              <a:rPr lang="en-CA" dirty="0" err="1" smtClean="0"/>
              <a:t>guitares</a:t>
            </a:r>
            <a:r>
              <a:rPr lang="en-CA" dirty="0" smtClean="0"/>
              <a:t>”</a:t>
            </a:r>
            <a:endParaRPr lang="en-CA" dirty="0"/>
          </a:p>
        </p:txBody>
      </p:sp>
      <p:sp>
        <p:nvSpPr>
          <p:cNvPr id="3" name="Espace réservé du contenu 2"/>
          <p:cNvSpPr>
            <a:spLocks noGrp="1"/>
          </p:cNvSpPr>
          <p:nvPr>
            <p:ph idx="1"/>
          </p:nvPr>
        </p:nvSpPr>
        <p:spPr>
          <a:xfrm>
            <a:off x="430784" y="2637924"/>
            <a:ext cx="10554574" cy="3636511"/>
          </a:xfrm>
        </p:spPr>
        <p:txBody>
          <a:bodyPr/>
          <a:lstStyle/>
          <a:p>
            <a:pPr marL="0" indent="0">
              <a:buNone/>
            </a:pPr>
            <a:endParaRPr lang="fr-FR" dirty="0" smtClean="0"/>
          </a:p>
          <a:p>
            <a:pPr marL="0" indent="0">
              <a:buNone/>
            </a:pPr>
            <a:r>
              <a:rPr lang="fr-FR" dirty="0" smtClean="0"/>
              <a:t> - Une authenticité froide et chaude?</a:t>
            </a:r>
          </a:p>
          <a:p>
            <a:pPr marL="0" indent="0">
              <a:buNone/>
            </a:pPr>
            <a:r>
              <a:rPr lang="fr-FR" dirty="0" smtClean="0"/>
              <a:t>-  Rôle dans la construction contemporaine </a:t>
            </a:r>
            <a:br>
              <a:rPr lang="fr-FR" dirty="0" smtClean="0"/>
            </a:br>
            <a:r>
              <a:rPr lang="fr-FR" dirty="0" smtClean="0"/>
              <a:t>des identités à travers l’authenticité</a:t>
            </a:r>
          </a:p>
          <a:p>
            <a:pPr>
              <a:buFontTx/>
              <a:buChar char="-"/>
            </a:pPr>
            <a:r>
              <a:rPr lang="fr-FR" dirty="0" smtClean="0"/>
              <a:t>Relation guide client ambivalente</a:t>
            </a:r>
          </a:p>
          <a:p>
            <a:pPr>
              <a:buFontTx/>
              <a:buChar char="-"/>
            </a:pPr>
            <a:r>
              <a:rPr lang="fr-FR" dirty="0" smtClean="0"/>
              <a:t>Inversion du rapport colonial</a:t>
            </a:r>
          </a:p>
          <a:p>
            <a:pPr marL="0" indent="0">
              <a:buNone/>
            </a:pPr>
            <a:endParaRPr lang="fr-FR" dirty="0"/>
          </a:p>
          <a:p>
            <a:pPr marL="0" indent="0">
              <a:buNone/>
            </a:pPr>
            <a:r>
              <a:rPr lang="fr-FR" dirty="0" err="1" smtClean="0"/>
              <a:t>Doquet</a:t>
            </a:r>
            <a:r>
              <a:rPr lang="fr-FR" dirty="0"/>
              <a:t>, A. (2009). « Guides, guidons et guitares »: Authenticité et guides touristiques au Mali. </a:t>
            </a:r>
            <a:r>
              <a:rPr lang="fr-FR" i="1" dirty="0"/>
              <a:t>Cahiers d'études africaines</a:t>
            </a:r>
            <a:r>
              <a:rPr lang="fr-FR" dirty="0"/>
              <a:t>, 193-194, 73-94. </a:t>
            </a:r>
            <a:r>
              <a:rPr lang="fr-FR" dirty="0">
                <a:hlinkClick r:id="rId3"/>
              </a:rPr>
              <a:t>https://doi.org/10.4000/etudesafricaines.18638</a:t>
            </a:r>
            <a:endParaRPr lang="en-CA"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3844" y="447188"/>
            <a:ext cx="4568156" cy="3421708"/>
          </a:xfrm>
          <a:prstGeom prst="rect">
            <a:avLst/>
          </a:prstGeom>
        </p:spPr>
      </p:pic>
      <p:sp>
        <p:nvSpPr>
          <p:cNvPr id="5" name="ZoneTexte 4"/>
          <p:cNvSpPr txBox="1"/>
          <p:nvPr/>
        </p:nvSpPr>
        <p:spPr>
          <a:xfrm>
            <a:off x="7878015" y="4133013"/>
            <a:ext cx="4059814" cy="646331"/>
          </a:xfrm>
          <a:prstGeom prst="rect">
            <a:avLst/>
          </a:prstGeom>
          <a:noFill/>
        </p:spPr>
        <p:txBody>
          <a:bodyPr wrap="square" rtlCol="0">
            <a:spAutoFit/>
          </a:bodyPr>
          <a:lstStyle/>
          <a:p>
            <a:r>
              <a:rPr lang="en-CA" sz="1200" dirty="0"/>
              <a:t>https://croissanceafrique.com/tourisme-au-mali-20-guides-touristiques-nationaux-et-locaux-sur-lhistoire-des-sites-outilles/</a:t>
            </a:r>
          </a:p>
        </p:txBody>
      </p:sp>
    </p:spTree>
    <p:extLst>
      <p:ext uri="{BB962C8B-B14F-4D97-AF65-F5344CB8AC3E}">
        <p14:creationId xmlns:p14="http://schemas.microsoft.com/office/powerpoint/2010/main" val="356138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CA"/>
          </a:p>
        </p:txBody>
      </p:sp>
      <p:sp>
        <p:nvSpPr>
          <p:cNvPr id="3" name="Espace réservé du contenu 2"/>
          <p:cNvSpPr>
            <a:spLocks noGrp="1"/>
          </p:cNvSpPr>
          <p:nvPr>
            <p:ph idx="1"/>
          </p:nvPr>
        </p:nvSpPr>
        <p:spPr>
          <a:xfrm>
            <a:off x="1068093" y="2443959"/>
            <a:ext cx="10554574" cy="3636511"/>
          </a:xfrm>
        </p:spPr>
        <p:txBody>
          <a:bodyPr>
            <a:noAutofit/>
          </a:bodyPr>
          <a:lstStyle/>
          <a:p>
            <a:pPr marL="0" indent="0">
              <a:buNone/>
            </a:pPr>
            <a:r>
              <a:rPr lang="fr-FR" sz="2400" dirty="0" smtClean="0"/>
              <a:t>« </a:t>
            </a:r>
            <a:r>
              <a:rPr lang="fr-FR" sz="2400" dirty="0" err="1" smtClean="0"/>
              <a:t>Selwyn</a:t>
            </a:r>
            <a:r>
              <a:rPr lang="fr-FR" sz="2400" dirty="0" smtClean="0"/>
              <a:t> </a:t>
            </a:r>
            <a:r>
              <a:rPr lang="fr-FR" sz="2400" dirty="0"/>
              <a:t>(1996), le premier, a insisté sur le double sens contenu dans son usage. Il parle d’authenticité chaude </a:t>
            </a:r>
            <a:r>
              <a:rPr lang="fr-FR" sz="2400" i="1" dirty="0"/>
              <a:t>(hot </a:t>
            </a:r>
            <a:r>
              <a:rPr lang="fr-FR" sz="2400" i="1" dirty="0" err="1"/>
              <a:t>authenticity</a:t>
            </a:r>
            <a:r>
              <a:rPr lang="fr-FR" sz="2400" i="1" dirty="0"/>
              <a:t>)</a:t>
            </a:r>
            <a:r>
              <a:rPr lang="fr-FR" sz="2400" dirty="0"/>
              <a:t> lorsque </a:t>
            </a:r>
            <a:r>
              <a:rPr lang="fr-FR" sz="2400" dirty="0" err="1"/>
              <a:t>MacCannell</a:t>
            </a:r>
            <a:r>
              <a:rPr lang="fr-FR" sz="2400" dirty="0"/>
              <a:t> se réfère à la principale motivation des touristes, la recherche de relations sociales harmo­nieuses et solidaires que la vie moderne et postmoderne aurait anéanties. Parallèlement, il qualifie de froide </a:t>
            </a:r>
            <a:r>
              <a:rPr lang="fr-FR" sz="2400" i="1" dirty="0"/>
              <a:t>(cool </a:t>
            </a:r>
            <a:r>
              <a:rPr lang="fr-FR" sz="2400" i="1" dirty="0" err="1"/>
              <a:t>authenticity</a:t>
            </a:r>
            <a:r>
              <a:rPr lang="fr-FR" sz="2400" i="1" dirty="0"/>
              <a:t>)</a:t>
            </a:r>
            <a:r>
              <a:rPr lang="fr-FR" sz="2400" dirty="0"/>
              <a:t> l’authenticité mise en scène </a:t>
            </a:r>
            <a:r>
              <a:rPr lang="fr-FR" sz="2400" i="1" dirty="0"/>
              <a:t>(stage </a:t>
            </a:r>
            <a:r>
              <a:rPr lang="fr-FR" sz="2400" i="1" dirty="0" err="1"/>
              <a:t>authenticity</a:t>
            </a:r>
            <a:r>
              <a:rPr lang="fr-FR" sz="2400" i="1" dirty="0"/>
              <a:t>),</a:t>
            </a:r>
            <a:r>
              <a:rPr lang="fr-FR" sz="2400" dirty="0"/>
              <a:t> en lien cette fois avec la qualité de la connais­sance associée à l’expérience touristique, et alimentée par les musées, les guides (écrits) ou même les anthropologues (</a:t>
            </a:r>
            <a:r>
              <a:rPr lang="fr-FR" sz="2400" dirty="0" err="1"/>
              <a:t>Selwyn</a:t>
            </a:r>
            <a:r>
              <a:rPr lang="fr-FR" sz="2400" dirty="0"/>
              <a:t> 1996 : 7). Pour nourrir les désirs de leurs clients, les guides devront faire avec cette double nature de l’authenticité</a:t>
            </a:r>
            <a:r>
              <a:rPr lang="fr-FR" sz="2400" dirty="0" smtClean="0"/>
              <a:t>. » (</a:t>
            </a:r>
            <a:r>
              <a:rPr lang="fr-FR" sz="2400" dirty="0" err="1" smtClean="0"/>
              <a:t>Doquet</a:t>
            </a:r>
            <a:r>
              <a:rPr lang="fr-FR" sz="2400" dirty="0" smtClean="0"/>
              <a:t> 2009)</a:t>
            </a:r>
            <a:endParaRPr lang="en-CA" sz="2400" dirty="0"/>
          </a:p>
        </p:txBody>
      </p:sp>
    </p:spTree>
    <p:extLst>
      <p:ext uri="{BB962C8B-B14F-4D97-AF65-F5344CB8AC3E}">
        <p14:creationId xmlns:p14="http://schemas.microsoft.com/office/powerpoint/2010/main" val="1336676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CA"/>
          </a:p>
        </p:txBody>
      </p:sp>
      <p:sp>
        <p:nvSpPr>
          <p:cNvPr id="3" name="Espace réservé du contenu 2"/>
          <p:cNvSpPr>
            <a:spLocks noGrp="1"/>
          </p:cNvSpPr>
          <p:nvPr>
            <p:ph idx="1"/>
          </p:nvPr>
        </p:nvSpPr>
        <p:spPr/>
        <p:txBody>
          <a:bodyPr>
            <a:normAutofit/>
          </a:bodyPr>
          <a:lstStyle/>
          <a:p>
            <a:pPr marL="0" indent="0">
              <a:buNone/>
            </a:pPr>
            <a:r>
              <a:rPr lang="en-CA" sz="2400" dirty="0" smtClean="0"/>
              <a:t>“</a:t>
            </a:r>
            <a:r>
              <a:rPr lang="fr-FR" sz="2400" dirty="0"/>
              <a:t>Les </a:t>
            </a:r>
            <a:r>
              <a:rPr lang="fr-FR" sz="2400" b="1" dirty="0"/>
              <a:t>guidons</a:t>
            </a:r>
            <a:r>
              <a:rPr lang="fr-FR" sz="2400" dirty="0"/>
              <a:t> sont ceux dont le rôle se limite à conduire les visiteurs, </a:t>
            </a:r>
            <a:endParaRPr lang="fr-FR" sz="2400" dirty="0" smtClean="0"/>
          </a:p>
          <a:p>
            <a:pPr marL="0" indent="0">
              <a:buNone/>
            </a:pPr>
            <a:r>
              <a:rPr lang="fr-FR" sz="2400" dirty="0" smtClean="0"/>
              <a:t>les </a:t>
            </a:r>
            <a:r>
              <a:rPr lang="fr-FR" sz="2400" b="1" dirty="0"/>
              <a:t>guitares</a:t>
            </a:r>
            <a:r>
              <a:rPr lang="fr-FR" sz="2400" dirty="0"/>
              <a:t> sont les beaux parleurs qui connaissent la chanson, mais pas le terrain. </a:t>
            </a:r>
            <a:endParaRPr lang="fr-FR" sz="2400" dirty="0" smtClean="0"/>
          </a:p>
          <a:p>
            <a:pPr marL="0" indent="0">
              <a:buNone/>
            </a:pPr>
            <a:r>
              <a:rPr lang="fr-FR" sz="2400" dirty="0" smtClean="0"/>
              <a:t>Et </a:t>
            </a:r>
            <a:r>
              <a:rPr lang="fr-FR" sz="2400" dirty="0"/>
              <a:t>puis il y a les </a:t>
            </a:r>
            <a:r>
              <a:rPr lang="fr-FR" sz="2400" b="1" dirty="0"/>
              <a:t>guides</a:t>
            </a:r>
            <a:r>
              <a:rPr lang="fr-FR" sz="2400" dirty="0"/>
              <a:t> qui, bien avant que le gouvernement</a:t>
            </a:r>
            <a:r>
              <a:rPr lang="fr-FR" sz="2400" dirty="0">
                <a:hlinkClick r:id="rId3"/>
              </a:rPr>
              <a:t>1</a:t>
            </a:r>
            <a:r>
              <a:rPr lang="fr-FR" sz="2400" dirty="0"/>
              <a:t> ne se préoccupe de leur sort (et de celui de leurs clients), ont construit leur profession, mais en même temps les bases du tourisme malien </a:t>
            </a:r>
            <a:r>
              <a:rPr lang="fr-FR" sz="2400" dirty="0" smtClean="0"/>
              <a:t>d’aujourd’hui »   (</a:t>
            </a:r>
            <a:r>
              <a:rPr lang="fr-FR" sz="2400" dirty="0" err="1"/>
              <a:t>Doquet</a:t>
            </a:r>
            <a:r>
              <a:rPr lang="fr-FR" sz="2400" dirty="0"/>
              <a:t> 2009)</a:t>
            </a:r>
            <a:endParaRPr lang="en-CA" sz="2400" dirty="0"/>
          </a:p>
          <a:p>
            <a:pPr marL="0" indent="0">
              <a:buNone/>
            </a:pPr>
            <a:endParaRPr lang="en-CA" sz="2400" dirty="0"/>
          </a:p>
        </p:txBody>
      </p:sp>
    </p:spTree>
    <p:extLst>
      <p:ext uri="{BB962C8B-B14F-4D97-AF65-F5344CB8AC3E}">
        <p14:creationId xmlns:p14="http://schemas.microsoft.com/office/powerpoint/2010/main" val="19222863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1783</Words>
  <Application>Microsoft Office PowerPoint</Application>
  <PresentationFormat>Grand écran</PresentationFormat>
  <Paragraphs>57</Paragraphs>
  <Slides>9</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宋体</vt:lpstr>
      <vt:lpstr>Calibri</vt:lpstr>
      <vt:lpstr>Century Gothic</vt:lpstr>
      <vt:lpstr>Wingdings 2</vt:lpstr>
      <vt:lpstr>Concis</vt:lpstr>
      <vt:lpstr>Tourisme et interculturalité  Séance 6 – Interculturalité et intermédiaires du tourisme  Master 1 GATH IREST 2023-2024</vt:lpstr>
      <vt:lpstr>Plan de cours</vt:lpstr>
      <vt:lpstr>Interculturalité et intermédaires chez les Na</vt:lpstr>
      <vt:lpstr>Zhaxi</vt:lpstr>
      <vt:lpstr>Présentation PowerPoint</vt:lpstr>
      <vt:lpstr>L’enchantement</vt:lpstr>
      <vt:lpstr>“Guides, guidons, guitares”</vt:lpstr>
      <vt:lpstr>Présentation PowerPoint</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anonym</dc:creator>
  <cp:lastModifiedBy>anonym</cp:lastModifiedBy>
  <cp:revision>8</cp:revision>
  <dcterms:created xsi:type="dcterms:W3CDTF">2024-03-19T09:57:37Z</dcterms:created>
  <dcterms:modified xsi:type="dcterms:W3CDTF">2024-04-04T16:41:03Z</dcterms:modified>
</cp:coreProperties>
</file>