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1"/>
  </p:sldMasterIdLst>
  <p:notesMasterIdLst>
    <p:notesMasterId r:id="rId13"/>
  </p:notesMasterIdLst>
  <p:sldIdLst>
    <p:sldId id="256" r:id="rId2"/>
    <p:sldId id="259" r:id="rId3"/>
    <p:sldId id="258" r:id="rId4"/>
    <p:sldId id="260" r:id="rId5"/>
    <p:sldId id="262" r:id="rId6"/>
    <p:sldId id="261" r:id="rId7"/>
    <p:sldId id="263" r:id="rId8"/>
    <p:sldId id="269" r:id="rId9"/>
    <p:sldId id="267" r:id="rId10"/>
    <p:sldId id="268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216" y="2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2D7819-467A-4104-8C52-BBFAF06B1CFE}" type="datetimeFigureOut">
              <a:rPr lang="fr-FR" smtClean="0"/>
              <a:t>03/09/2024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FFF65-5FE9-4DDC-98F9-20CF18269D9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0411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FFF65-5FE9-4DDC-98F9-20CF18269D9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0939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FFF65-5FE9-4DDC-98F9-20CF18269D9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492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FFF65-5FE9-4DDC-98F9-20CF18269D9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5174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FFF65-5FE9-4DDC-98F9-20CF18269D9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202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FFF65-5FE9-4DDC-98F9-20CF18269D9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76047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FFF65-5FE9-4DDC-98F9-20CF18269D9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225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FFF65-5FE9-4DDC-98F9-20CF18269D99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481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FFF65-5FE9-4DDC-98F9-20CF18269D99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293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DE72B-1B94-408D-9F12-98AD6A50DBE5}" type="datetimeFigureOut">
              <a:rPr lang="fr-FR" smtClean="0"/>
              <a:t>03/09/2024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35DD816-BF64-45B4-97C6-A4BDE349C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89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DE72B-1B94-408D-9F12-98AD6A50DBE5}" type="datetimeFigureOut">
              <a:rPr lang="fr-FR" smtClean="0"/>
              <a:t>03/09/2024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35DD816-BF64-45B4-97C6-A4BDE349C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240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DE72B-1B94-408D-9F12-98AD6A50DBE5}" type="datetimeFigureOut">
              <a:rPr lang="fr-FR" smtClean="0"/>
              <a:t>03/09/2024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35DD816-BF64-45B4-97C6-A4BDE349C40F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77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DE72B-1B94-408D-9F12-98AD6A50DBE5}" type="datetimeFigureOut">
              <a:rPr lang="fr-FR" smtClean="0"/>
              <a:t>03/09/2024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35DD816-BF64-45B4-97C6-A4BDE349C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50285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DE72B-1B94-408D-9F12-98AD6A50DBE5}" type="datetimeFigureOut">
              <a:rPr lang="fr-FR" smtClean="0"/>
              <a:t>03/09/2024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35DD816-BF64-45B4-97C6-A4BDE349C40F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5876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DE72B-1B94-408D-9F12-98AD6A50DBE5}" type="datetimeFigureOut">
              <a:rPr lang="fr-FR" smtClean="0"/>
              <a:t>03/09/2024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35DD816-BF64-45B4-97C6-A4BDE349C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28347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DE72B-1B94-408D-9F12-98AD6A50DBE5}" type="datetimeFigureOut">
              <a:rPr lang="fr-FR" smtClean="0"/>
              <a:t>03/09/2024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D816-BF64-45B4-97C6-A4BDE349C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2292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DE72B-1B94-408D-9F12-98AD6A50DBE5}" type="datetimeFigureOut">
              <a:rPr lang="fr-FR" smtClean="0"/>
              <a:t>03/09/2024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D816-BF64-45B4-97C6-A4BDE349C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0080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DE72B-1B94-408D-9F12-98AD6A50DBE5}" type="datetimeFigureOut">
              <a:rPr lang="fr-FR" smtClean="0"/>
              <a:t>03/09/2024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D816-BF64-45B4-97C6-A4BDE349C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5221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DE72B-1B94-408D-9F12-98AD6A50DBE5}" type="datetimeFigureOut">
              <a:rPr lang="fr-FR" smtClean="0"/>
              <a:t>03/09/2024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35DD816-BF64-45B4-97C6-A4BDE349C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700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DE72B-1B94-408D-9F12-98AD6A50DBE5}" type="datetimeFigureOut">
              <a:rPr lang="fr-FR" smtClean="0"/>
              <a:t>03/09/2024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35DD816-BF64-45B4-97C6-A4BDE349C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908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DE72B-1B94-408D-9F12-98AD6A50DBE5}" type="datetimeFigureOut">
              <a:rPr lang="fr-FR" smtClean="0"/>
              <a:t>03/09/2024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35DD816-BF64-45B4-97C6-A4BDE349C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8025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DE72B-1B94-408D-9F12-98AD6A50DBE5}" type="datetimeFigureOut">
              <a:rPr lang="fr-FR" smtClean="0"/>
              <a:t>03/09/2024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D816-BF64-45B4-97C6-A4BDE349C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094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DE72B-1B94-408D-9F12-98AD6A50DBE5}" type="datetimeFigureOut">
              <a:rPr lang="fr-FR" smtClean="0"/>
              <a:t>03/09/2024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D816-BF64-45B4-97C6-A4BDE349C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5121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DE72B-1B94-408D-9F12-98AD6A50DBE5}" type="datetimeFigureOut">
              <a:rPr lang="fr-FR" smtClean="0"/>
              <a:t>03/09/2024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DD816-BF64-45B4-97C6-A4BDE349C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682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DE72B-1B94-408D-9F12-98AD6A50DBE5}" type="datetimeFigureOut">
              <a:rPr lang="fr-FR" smtClean="0"/>
              <a:t>03/09/2024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35DD816-BF64-45B4-97C6-A4BDE349C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3633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DE72B-1B94-408D-9F12-98AD6A50DBE5}" type="datetimeFigureOut">
              <a:rPr lang="fr-FR" smtClean="0"/>
              <a:t>03/09/2024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35DD816-BF64-45B4-97C6-A4BDE349C4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875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75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90833" y="1635617"/>
            <a:ext cx="10713780" cy="2202288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>
                <a:latin typeface="Times New Roman" pitchFamily="18" charset="0"/>
                <a:cs typeface="Times New Roman" pitchFamily="18" charset="0"/>
              </a:rPr>
              <a:t>Histoire des sciences et des savoirs</a:t>
            </a: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r>
              <a:rPr lang="fr-FR" b="1" dirty="0">
                <a:latin typeface="Times New Roman" pitchFamily="18" charset="0"/>
                <a:cs typeface="Times New Roman" pitchFamily="18" charset="0"/>
              </a:rPr>
              <a:t>fin XVII</a:t>
            </a:r>
            <a:r>
              <a:rPr lang="fr-FR" b="1" baseline="30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 – fin XIX</a:t>
            </a:r>
            <a:r>
              <a:rPr lang="fr-FR" b="1" baseline="30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b="1" dirty="0">
                <a:latin typeface="Times New Roman" pitchFamily="18" charset="0"/>
                <a:cs typeface="Times New Roman" pitchFamily="18" charset="0"/>
              </a:rPr>
              <a:t> siècle</a:t>
            </a:r>
            <a:br>
              <a:rPr lang="fr-FR" b="1" dirty="0">
                <a:latin typeface="Times New Roman" pitchFamily="18" charset="0"/>
                <a:cs typeface="Times New Roman" pitchFamily="18" charset="0"/>
              </a:rPr>
            </a:br>
            <a:r>
              <a:rPr lang="fr-FR" b="1" dirty="0">
                <a:latin typeface="Times New Roman" pitchFamily="18" charset="0"/>
                <a:cs typeface="Times New Roman" pitchFamily="18" charset="0"/>
              </a:rPr>
              <a:t>Cours magistraux </a:t>
            </a:r>
            <a:endParaRPr lang="fr-F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fr-F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Jean-Luc </a:t>
            </a:r>
            <a:r>
              <a:rPr lang="fr-FR" sz="9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Chappey</a:t>
            </a:r>
            <a:r>
              <a:rPr lang="fr-F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(CM/TD)</a:t>
            </a:r>
          </a:p>
          <a:p>
            <a:pPr algn="r"/>
            <a:r>
              <a:rPr lang="fr-F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Oury Goldman (TD)</a:t>
            </a:r>
          </a:p>
          <a:p>
            <a:pPr algn="r"/>
            <a:endParaRPr lang="fr-F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899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556301" y="373954"/>
            <a:ext cx="9972374" cy="648404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 du Semestre 1 (12 séances)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18/09. Séance 1. Présentation générale. 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25/09. Séance 2. République des lettres et </a:t>
            </a:r>
            <a:r>
              <a:rPr lang="fr-FR">
                <a:latin typeface="Times New Roman" panose="02020603050405020304" pitchFamily="18" charset="0"/>
                <a:cs typeface="Times New Roman" panose="02020603050405020304" pitchFamily="18" charset="0"/>
              </a:rPr>
              <a:t>cultures expérimentales.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02/10. Séance 3. Sciences et Etat. Les Académies.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09/10. Séance 3. Newton et la « révolution scientifique ».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16/10. Séance 4. Diffusion et « provincialisation » de Newton.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23/10. Séance 5. Voyages, colonies et classifications naturalistes (de Linné à Darwin)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06/11. Séance 6. Une anthropologie des Lumières ? 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13/11. Séance 7. La médecine et les épidémies au XVIII</a:t>
            </a:r>
            <a:r>
              <a:rPr lang="fr-FR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siècle. Questions sur le « biopouvoir ».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20/11. Séance 8. Géologie et théologie.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27/11. Séance 9. L’Encyclopédie et les « sciences utiles ».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04/12. Séance 10. Lavoisier. Du « père de la chimie moderne » au martyr de la Révolution.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11/12. Séance 11. Les sciences et la construction de la Nation.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18/12. Séance 12. Sciences, guerre et pollutions. Questions sur la mobilisation des savants en l’an II.</a:t>
            </a:r>
          </a:p>
          <a:p>
            <a:pPr marL="0" indent="0">
              <a:buNone/>
            </a:pP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Examens du 6 au 18 janvier 2025.</a:t>
            </a:r>
          </a:p>
          <a:p>
            <a:endParaRPr lang="fr-F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634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fr-FR" b="1" dirty="0"/>
              <a:t>Bibliographie indicative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952368" y="1482811"/>
            <a:ext cx="9552244" cy="4917989"/>
          </a:xfrm>
        </p:spPr>
        <p:txBody>
          <a:bodyPr/>
          <a:lstStyle/>
          <a:p>
            <a:pPr algn="just"/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Bruno </a:t>
            </a:r>
            <a:r>
              <a:rPr lang="fr-FR" sz="2800" cap="small" dirty="0" err="1">
                <a:latin typeface="Times New Roman" pitchFamily="18" charset="0"/>
                <a:cs typeface="Times New Roman" pitchFamily="18" charset="0"/>
              </a:rPr>
              <a:t>Belhoste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Histoire de la science moderne, XV</a:t>
            </a:r>
            <a:r>
              <a:rPr lang="fr-FR" sz="2800" i="1" baseline="30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-XVIII</a:t>
            </a:r>
            <a:r>
              <a:rPr lang="fr-FR" sz="2800" i="1" baseline="30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siècles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, Armand Colin, 2016.</a:t>
            </a:r>
          </a:p>
          <a:p>
            <a:pPr algn="just"/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Liliane </a:t>
            </a:r>
            <a:r>
              <a:rPr lang="fr-FR" sz="2800" cap="small" dirty="0">
                <a:latin typeface="Times New Roman" pitchFamily="18" charset="0"/>
                <a:cs typeface="Times New Roman" pitchFamily="18" charset="0"/>
              </a:rPr>
              <a:t>Hilaire-Pérez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et </a:t>
            </a:r>
            <a:r>
              <a:rPr lang="fr-FR" sz="2800" i="1" dirty="0" err="1">
                <a:latin typeface="Times New Roman" pitchFamily="18" charset="0"/>
                <a:cs typeface="Times New Roman" pitchFamily="18" charset="0"/>
              </a:rPr>
              <a:t>alii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fr-FR" sz="2800" dirty="0" err="1">
                <a:latin typeface="Times New Roman" pitchFamily="18" charset="0"/>
                <a:cs typeface="Times New Roman" pitchFamily="18" charset="0"/>
              </a:rPr>
              <a:t>dir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.), 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L’Europe des sciences et des techniques. Un dialogue des savoirs, 15</a:t>
            </a:r>
            <a:r>
              <a:rPr lang="fr-FR" sz="2800" i="1" baseline="30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– 18</a:t>
            </a:r>
            <a:r>
              <a:rPr lang="fr-FR" sz="2800" i="1" baseline="30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 siècle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, PUR, 2016.</a:t>
            </a:r>
          </a:p>
          <a:p>
            <a:pPr algn="just"/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Simone</a:t>
            </a:r>
            <a:r>
              <a:rPr lang="fr-FR" sz="2800" cap="small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800" cap="small" dirty="0" err="1">
                <a:latin typeface="Times New Roman" pitchFamily="18" charset="0"/>
                <a:cs typeface="Times New Roman" pitchFamily="18" charset="0"/>
              </a:rPr>
              <a:t>Mazauric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Histoire des sciences à l’époque moderne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, Armand Colin, 2009.</a:t>
            </a:r>
          </a:p>
          <a:p>
            <a:pPr algn="just"/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Dominique </a:t>
            </a:r>
            <a:r>
              <a:rPr lang="fr-FR" sz="2800" cap="small" dirty="0" err="1">
                <a:latin typeface="Times New Roman" pitchFamily="18" charset="0"/>
                <a:cs typeface="Times New Roman" pitchFamily="18" charset="0"/>
              </a:rPr>
              <a:t>Pestre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800" i="1" dirty="0">
                <a:latin typeface="Times New Roman" pitchFamily="18" charset="0"/>
                <a:cs typeface="Times New Roman" pitchFamily="18" charset="0"/>
              </a:rPr>
              <a:t>Histoire des sciences et des savoirs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, Seuil, 2015, 3 vol., volume 1 &amp; 2.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49649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38400" y="3505200"/>
            <a:ext cx="9066212" cy="1332820"/>
          </a:xfrm>
        </p:spPr>
        <p:txBody>
          <a:bodyPr>
            <a:normAutofit fontScale="90000"/>
          </a:bodyPr>
          <a:lstStyle/>
          <a:p>
            <a:br>
              <a:rPr lang="fr-FR" b="1" dirty="0">
                <a:latin typeface="Times New Roman" pitchFamily="18" charset="0"/>
                <a:cs typeface="Times New Roman" pitchFamily="18" charset="0"/>
              </a:rPr>
            </a:br>
            <a:br>
              <a:rPr lang="fr-FR" b="1" dirty="0">
                <a:latin typeface="Times New Roman" pitchFamily="18" charset="0"/>
                <a:cs typeface="Times New Roman" pitchFamily="18" charset="0"/>
              </a:rPr>
            </a:br>
            <a:br>
              <a:rPr lang="fr-FR" b="1" dirty="0">
                <a:latin typeface="Times New Roman" pitchFamily="18" charset="0"/>
                <a:cs typeface="Times New Roman" pitchFamily="18" charset="0"/>
              </a:rPr>
            </a:br>
            <a:r>
              <a:rPr lang="fr-FR" b="1" dirty="0">
                <a:latin typeface="Times New Roman" pitchFamily="18" charset="0"/>
                <a:cs typeface="Times New Roman" pitchFamily="18" charset="0"/>
              </a:rPr>
              <a:t>Introduction générale</a:t>
            </a:r>
            <a:br>
              <a:rPr lang="fr-FR" b="1" dirty="0">
                <a:latin typeface="Times New Roman" pitchFamily="18" charset="0"/>
                <a:cs typeface="Times New Roman" pitchFamily="18" charset="0"/>
              </a:rPr>
            </a:br>
            <a:r>
              <a:rPr lang="fr-FR" b="1" dirty="0">
                <a:latin typeface="Times New Roman" pitchFamily="18" charset="0"/>
                <a:cs typeface="Times New Roman" pitchFamily="18" charset="0"/>
              </a:rPr>
              <a:t>(Petit) rappel historiographique : </a:t>
            </a:r>
            <a:br>
              <a:rPr lang="fr-FR" b="1" dirty="0">
                <a:latin typeface="Times New Roman" pitchFamily="18" charset="0"/>
                <a:cs typeface="Times New Roman" pitchFamily="18" charset="0"/>
              </a:rPr>
            </a:b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r>
              <a:rPr lang="fr-FR" sz="3600" dirty="0">
                <a:latin typeface="Times New Roman" pitchFamily="18" charset="0"/>
                <a:cs typeface="Times New Roman" pitchFamily="18" charset="0"/>
              </a:rPr>
              <a:t>De l’histoire des « génies » à la « science en train de se faire »</a:t>
            </a:r>
            <a:br>
              <a:rPr lang="fr-FR" sz="3600" dirty="0">
                <a:latin typeface="Times New Roman" pitchFamily="18" charset="0"/>
                <a:cs typeface="Times New Roman" pitchFamily="18" charset="0"/>
              </a:rPr>
            </a:br>
            <a:endParaRPr lang="fr-FR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sz="5100" dirty="0"/>
          </a:p>
          <a:p>
            <a:endParaRPr lang="fr-FR" sz="5100" dirty="0"/>
          </a:p>
          <a:p>
            <a:endParaRPr lang="fr-FR" sz="5100" dirty="0"/>
          </a:p>
          <a:p>
            <a:endParaRPr lang="fr-FR" sz="5100" dirty="0"/>
          </a:p>
          <a:p>
            <a:endParaRPr lang="fr-FR" sz="5100" dirty="0"/>
          </a:p>
        </p:txBody>
      </p:sp>
    </p:spTree>
    <p:extLst>
      <p:ext uri="{BB962C8B-B14F-4D97-AF65-F5344CB8AC3E}">
        <p14:creationId xmlns:p14="http://schemas.microsoft.com/office/powerpoint/2010/main" val="1184096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0700" y="674914"/>
            <a:ext cx="9563100" cy="1015774"/>
          </a:xfrm>
        </p:spPr>
        <p:txBody>
          <a:bodyPr>
            <a:noAutofit/>
          </a:bodyPr>
          <a:lstStyle/>
          <a:p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 histoire héroïque et « progressiste » des sciences (XVIII</a:t>
            </a:r>
            <a:r>
              <a:rPr lang="fr-FR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XIX</a:t>
            </a:r>
            <a:r>
              <a:rPr lang="fr-FR" sz="2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siècles) ou l’histoire écrite par les vainqueurs.</a:t>
            </a:r>
            <a:br>
              <a:rPr lang="fr-FR" sz="2000" b="1" dirty="0"/>
            </a:br>
            <a:br>
              <a:rPr lang="fr-FR" sz="2000" b="1" dirty="0"/>
            </a:b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84300" y="1841500"/>
            <a:ext cx="10325100" cy="5016500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outil de légitimation des institutions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Bernard Le </a:t>
            </a:r>
            <a:r>
              <a:rPr lang="fr-F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Bouyer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Fontenelle, secrétaire de l’Académie (1657-1757) ; Georges Cuvier (1769-1832), 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Éloges historiques des membres de l'Académie royale des sciences, lus dans les séances de l'Institut royal de France par M. Cuvier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(3 volumes, 1819-1827).</a:t>
            </a:r>
          </a:p>
          <a:p>
            <a:pPr algn="just">
              <a:defRPr/>
            </a:pP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outil de formalisation des savoirs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Jean-Étienne </a:t>
            </a:r>
            <a:r>
              <a:rPr lang="fr-F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Montucla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(1725-1799) : 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Histoire des mathématiques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(1758)</a:t>
            </a:r>
          </a:p>
          <a:p>
            <a:pPr algn="just">
              <a:defRPr/>
            </a:pPr>
            <a:r>
              <a:rPr lang="fr-F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outil de promotion des sciences/une histoire de la raison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Nicolas de Condorcet (1743-1794) : 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Esquisse d’un tableau historique des progrès de l’esprit humain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(1794) ; Auguste Comte (1798-1857), 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 de philosophie positive 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(6 vol., 1830-1839) ; Jean-Baptiste Biot (1774-1862), </a:t>
            </a:r>
            <a:r>
              <a:rPr lang="fr-FR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Histoire générale des sciences pendant la Révolution française</a:t>
            </a:r>
            <a:r>
              <a:rPr lang="fr-F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(1803) </a:t>
            </a:r>
          </a:p>
          <a:p>
            <a:pPr marL="0" indent="0" algn="just">
              <a:buNone/>
            </a:pPr>
            <a:endParaRPr lang="fr-FR" b="1" dirty="0"/>
          </a:p>
          <a:p>
            <a:pPr marL="0" indent="0" algn="just">
              <a:buNone/>
            </a:pPr>
            <a:endParaRPr lang="fr-FR" b="1" dirty="0"/>
          </a:p>
          <a:p>
            <a:pPr marL="0" indent="0" algn="just">
              <a:buNone/>
            </a:pPr>
            <a:endParaRPr lang="fr-FR" b="1" dirty="0"/>
          </a:p>
          <a:p>
            <a:pPr algn="just"/>
            <a:endParaRPr lang="fr-FR" dirty="0"/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9712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82390"/>
          </a:xfrm>
        </p:spPr>
        <p:txBody>
          <a:bodyPr>
            <a:normAutofit/>
          </a:bodyPr>
          <a:lstStyle/>
          <a:p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Epistémologies des sciences : nouvelles questions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24100" y="1422400"/>
            <a:ext cx="9180512" cy="4488822"/>
          </a:xfrm>
        </p:spPr>
        <p:txBody>
          <a:bodyPr>
            <a:normAutofit/>
          </a:bodyPr>
          <a:lstStyle/>
          <a:p>
            <a:pPr algn="just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Alexandre Koyré (1892-1964),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Études d’histoire de la pensée scientifique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(1966)</a:t>
            </a:r>
          </a:p>
          <a:p>
            <a:pPr algn="just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Gaston Bachelard (1884-1962), </a:t>
            </a:r>
            <a:r>
              <a:rPr lang="fr-FR" sz="2400" i="1" dirty="0">
                <a:latin typeface="Times New Roman" panose="02020603050405020304" pitchFamily="18" charset="0"/>
                <a:cs typeface="Times New Roman" pitchFamily="18" charset="0"/>
              </a:rPr>
              <a:t>La formation de l’esprit scientifique 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(1939)</a:t>
            </a:r>
          </a:p>
          <a:p>
            <a:pPr algn="just"/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Georges Canguilhem (1904-1995), </a:t>
            </a:r>
            <a:r>
              <a:rPr lang="fr-FR" sz="2400" i="1" dirty="0">
                <a:latin typeface="Times New Roman" panose="02020603050405020304" pitchFamily="18" charset="0"/>
                <a:cs typeface="Times New Roman" pitchFamily="18" charset="0"/>
              </a:rPr>
              <a:t>Le normal et le pathologique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 (1943) </a:t>
            </a:r>
          </a:p>
          <a:p>
            <a:pPr algn="just"/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Claire Salomon-Bayet (1932-2016), </a:t>
            </a:r>
            <a:r>
              <a:rPr lang="fr-FR" sz="2400" i="1" dirty="0">
                <a:latin typeface="Times New Roman" panose="02020603050405020304" pitchFamily="18" charset="0"/>
                <a:cs typeface="Times New Roman" pitchFamily="18" charset="0"/>
              </a:rPr>
              <a:t>L'institution de la science et l'expérience du vivant. Méthode et expérience à l'Académie royale des sciences. 1666-1793</a:t>
            </a:r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. Paris, Flammarion, coll. « Champs Sciences », 1966 (1991, 2008)</a:t>
            </a:r>
          </a:p>
          <a:p>
            <a:pPr marL="0" indent="0" algn="just">
              <a:buNone/>
            </a:pP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702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L’histoire des configurations, des systèmes discursifs ou des régimes d’intelligibilité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816100" y="1638300"/>
            <a:ext cx="9688512" cy="4272922"/>
          </a:xfrm>
        </p:spPr>
        <p:txBody>
          <a:bodyPr>
            <a:noAutofit/>
          </a:bodyPr>
          <a:lstStyle/>
          <a:p>
            <a:pPr algn="just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collectif de pensée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fr-FR" sz="2400" dirty="0" err="1">
                <a:latin typeface="Times New Roman" panose="02020603050405020304" pitchFamily="18" charset="0"/>
                <a:cs typeface="Times New Roman" pitchFamily="18" charset="0"/>
              </a:rPr>
              <a:t>Ludwik</a:t>
            </a:r>
            <a:r>
              <a:rPr lang="fr-FR" sz="24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itchFamily="18" charset="0"/>
              </a:rPr>
              <a:t>Fleck</a:t>
            </a:r>
            <a:r>
              <a:rPr lang="fr-FR" sz="2400" dirty="0">
                <a:latin typeface="Times New Roman" panose="02020603050405020304" pitchFamily="18" charset="0"/>
                <a:cs typeface="Times New Roman" pitchFamily="18" charset="0"/>
              </a:rPr>
              <a:t> (1896-1961), </a:t>
            </a:r>
            <a:r>
              <a:rPr lang="fr-FR" sz="2400" i="1" dirty="0">
                <a:latin typeface="Times New Roman" panose="02020603050405020304" pitchFamily="18" charset="0"/>
                <a:cs typeface="Times New Roman" pitchFamily="18" charset="0"/>
              </a:rPr>
              <a:t>Genèse et développement d’un fait scientifique, (</a:t>
            </a:r>
            <a:r>
              <a:rPr lang="fr-FR" sz="2400" dirty="0">
                <a:latin typeface="Times New Roman" panose="02020603050405020304" pitchFamily="18" charset="0"/>
                <a:cs typeface="Times New Roman" pitchFamily="18" charset="0"/>
              </a:rPr>
              <a:t>1934).</a:t>
            </a:r>
          </a:p>
          <a:p>
            <a:pPr algn="just"/>
            <a:r>
              <a:rPr lang="fr-FR" sz="2400" dirty="0">
                <a:latin typeface="Times New Roman" panose="02020603050405020304" pitchFamily="18" charset="0"/>
                <a:cs typeface="Times New Roman" pitchFamily="18" charset="0"/>
              </a:rPr>
              <a:t>Le </a:t>
            </a:r>
            <a:r>
              <a:rPr lang="fr-F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paradigme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Thomas S. Kuhn (1922-1996),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structure des révolutions scientifiques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(1962, trad.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fr.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1966)</a:t>
            </a:r>
          </a:p>
          <a:p>
            <a:pPr algn="just"/>
            <a:r>
              <a:rPr lang="fr-F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L’épistémè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Michel Foucault (1926-1984),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L'archéologie du savoir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(1968) </a:t>
            </a:r>
          </a:p>
          <a:p>
            <a:pPr algn="just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 fort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David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Bloor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(1942-),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Knowledge and Social Imagery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Londres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Routledge (1976).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champ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Pierre Bourdieu (1930-2002), </a:t>
            </a:r>
            <a:r>
              <a:rPr lang="fr-F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 de la science et réflexivité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(2001)</a:t>
            </a:r>
          </a:p>
          <a:p>
            <a:pPr marL="0" indent="0" algn="just">
              <a:buNone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Histoire des controverses, des conditions de la vérité (…)</a:t>
            </a:r>
          </a:p>
        </p:txBody>
      </p:sp>
    </p:spTree>
    <p:extLst>
      <p:ext uri="{BB962C8B-B14F-4D97-AF65-F5344CB8AC3E}">
        <p14:creationId xmlns:p14="http://schemas.microsoft.com/office/powerpoint/2010/main" val="3628491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L’histoire culturelle et matérielle des sciences (française)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13613" y="1409699"/>
            <a:ext cx="9758597" cy="5066051"/>
          </a:xfrm>
        </p:spPr>
        <p:txBody>
          <a:bodyPr>
            <a:normAutofit/>
          </a:bodyPr>
          <a:lstStyle/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Les sociabilités savantes (Daniel Roche)</a:t>
            </a:r>
          </a:p>
          <a:p>
            <a:pPr marL="0" indent="0" algn="just">
              <a:buNone/>
              <a:defRPr/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Daniel Roche, </a:t>
            </a:r>
            <a:r>
              <a:rPr lang="fr-FR" i="1" dirty="0">
                <a:latin typeface="Times New Roman" panose="02020603050405020304" pitchFamily="18" charset="0"/>
                <a:cs typeface="Times New Roman" pitchFamily="18" charset="0"/>
              </a:rPr>
              <a:t>Les siècle des Lumières en province. Académies et académiciens provinciaux</a:t>
            </a:r>
            <a:r>
              <a:rPr lang="fr-FR" dirty="0">
                <a:latin typeface="Times New Roman" panose="02020603050405020304" pitchFamily="18" charset="0"/>
                <a:cs typeface="Times New Roman" pitchFamily="18" charset="0"/>
              </a:rPr>
              <a:t>, Paris, 1978.</a:t>
            </a:r>
          </a:p>
          <a:p>
            <a:r>
              <a:rPr lang="fr-FR" dirty="0">
                <a:latin typeface="Times New Roman" panose="02020603050405020304" pitchFamily="18" charset="0"/>
                <a:cs typeface="Times New Roman" pitchFamily="18" charset="0"/>
              </a:rPr>
              <a:t>Histoire de l’édition et de la lecture (Roger Chartier)</a:t>
            </a:r>
          </a:p>
          <a:p>
            <a:pPr marL="0" indent="0">
              <a:buNone/>
            </a:pPr>
            <a:r>
              <a:rPr lang="fr-FR" dirty="0">
                <a:latin typeface="Times New Roman" panose="02020603050405020304" pitchFamily="18" charset="0"/>
                <a:cs typeface="Times New Roman" pitchFamily="18" charset="0"/>
              </a:rPr>
              <a:t>Roger Chartier, 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Lectures et lecteurs dans la France d’Ancien Régime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,  Paris, 1987, 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Histoire des « lieux de savoirs » (Christian Jacob)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Histoire des objets et des collections (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Krystof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Pomian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Histoire des patronages et des relations </a:t>
            </a:r>
            <a:r>
              <a:rPr lang="fr-FR" dirty="0" err="1">
                <a:latin typeface="Times New Roman" pitchFamily="18" charset="0"/>
                <a:cs typeface="Times New Roman" pitchFamily="18" charset="0"/>
              </a:rPr>
              <a:t>mécéniques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 (Alain Viala)</a:t>
            </a:r>
          </a:p>
          <a:p>
            <a:r>
              <a:rPr lang="fr-FR" dirty="0">
                <a:latin typeface="Times New Roman" pitchFamily="18" charset="0"/>
                <a:cs typeface="Times New Roman" pitchFamily="18" charset="0"/>
              </a:rPr>
              <a:t>Histoire de l’enseignement (Jacques Verger, Dominique Julia)</a:t>
            </a:r>
          </a:p>
          <a:p>
            <a:pPr marL="0" indent="0"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Dominique</a:t>
            </a:r>
            <a:r>
              <a:rPr lang="fr-FR" cap="smal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cap="small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Pestre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« Pour une histoire sociale et culturelle des sciences. Nouvelles définitions, nouveaux objets, nouvelles pratiques », </a:t>
            </a:r>
            <a:r>
              <a:rPr lang="fr-FR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Annales HSS</a:t>
            </a:r>
            <a:r>
              <a:rPr lang="fr-FR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mai-juin 1995, n° 3, p. 487-522.</a:t>
            </a:r>
          </a:p>
          <a:p>
            <a:pPr marL="0" indent="0">
              <a:buNone/>
            </a:pPr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  <a:p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870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5900" y="445838"/>
            <a:ext cx="9641722" cy="794084"/>
          </a:xfrm>
        </p:spPr>
        <p:txBody>
          <a:bodyPr>
            <a:normAutofit fontScale="90000"/>
          </a:bodyPr>
          <a:lstStyle/>
          <a:p>
            <a:r>
              <a:rPr lang="fr-FR" sz="2700" b="1" dirty="0">
                <a:latin typeface="Times New Roman" pitchFamily="18" charset="0"/>
                <a:cs typeface="Times New Roman" pitchFamily="18" charset="0"/>
              </a:rPr>
              <a:t>5. Les </a:t>
            </a:r>
            <a:r>
              <a:rPr lang="fr-FR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Sciences </a:t>
            </a:r>
            <a:r>
              <a:rPr lang="fr-FR" sz="27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Studies</a:t>
            </a:r>
            <a:r>
              <a:rPr lang="fr-FR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« penser dynamiquement la construction des savoirs »</a:t>
            </a:r>
            <a:br>
              <a:rPr lang="fr-FR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br>
              <a:rPr lang="fr-FR" dirty="0">
                <a:latin typeface="Times New Roman" pitchFamily="18" charset="0"/>
                <a:cs typeface="Times New Roman" pitchFamily="18" charset="0"/>
              </a:rPr>
            </a:b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83957" y="1399142"/>
            <a:ext cx="10120655" cy="512522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Steven </a:t>
            </a:r>
            <a:r>
              <a:rPr lang="fr-FR" sz="2000" cap="small" dirty="0" err="1">
                <a:latin typeface="Times New Roman" pitchFamily="18" charset="0"/>
                <a:cs typeface="Times New Roman" pitchFamily="18" charset="0"/>
              </a:rPr>
              <a:t>Shaffer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et Simon </a:t>
            </a:r>
            <a:r>
              <a:rPr lang="fr-FR" sz="2000" cap="small" dirty="0" err="1">
                <a:latin typeface="Times New Roman" pitchFamily="18" charset="0"/>
                <a:cs typeface="Times New Roman" pitchFamily="18" charset="0"/>
              </a:rPr>
              <a:t>Shapin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Léviathan et la pompe à air, Hobbes et Boyle entre science et politique (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1985, trad. </a:t>
            </a:r>
            <a:r>
              <a:rPr lang="fr-FR" sz="2000" dirty="0" err="1">
                <a:latin typeface="Times New Roman" pitchFamily="18" charset="0"/>
                <a:cs typeface="Times New Roman" pitchFamily="18" charset="0"/>
              </a:rPr>
              <a:t>fr.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en 1993).</a:t>
            </a:r>
          </a:p>
          <a:p>
            <a:pPr marL="0" indent="0" algn="just">
              <a:buNone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Lorraine </a:t>
            </a:r>
            <a:r>
              <a:rPr lang="fr-FR" sz="2000" cap="small" dirty="0" err="1">
                <a:latin typeface="Times New Roman" pitchFamily="18" charset="0"/>
                <a:cs typeface="Times New Roman" pitchFamily="18" charset="0"/>
              </a:rPr>
              <a:t>Daston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et Peter </a:t>
            </a:r>
            <a:r>
              <a:rPr lang="fr-FR" sz="2000" cap="small" dirty="0" err="1">
                <a:latin typeface="Times New Roman" pitchFamily="18" charset="0"/>
                <a:cs typeface="Times New Roman" pitchFamily="18" charset="0"/>
              </a:rPr>
              <a:t>Galison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Objectivité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(2007), Les Presses du Réel, 2012. </a:t>
            </a:r>
          </a:p>
          <a:p>
            <a:pPr marL="0" indent="0" algn="just">
              <a:buNone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Bruno </a:t>
            </a:r>
            <a:r>
              <a:rPr lang="fr-FR" sz="2000" cap="small" dirty="0" err="1">
                <a:latin typeface="Times New Roman" pitchFamily="18" charset="0"/>
                <a:cs typeface="Times New Roman" pitchFamily="18" charset="0"/>
              </a:rPr>
              <a:t>Latour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La science en action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 (1989).</a:t>
            </a:r>
          </a:p>
          <a:p>
            <a:pPr marL="0" indent="0" algn="just">
              <a:buNone/>
            </a:pPr>
            <a:r>
              <a:rPr lang="fr-F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Françoise </a:t>
            </a:r>
            <a:r>
              <a:rPr lang="fr-FR" sz="2000" cap="small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Waquet</a:t>
            </a:r>
            <a:r>
              <a:rPr lang="fr-F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L’ordre matériel du savoir. Comment les savants travaillent XVI</a:t>
            </a:r>
            <a:r>
              <a:rPr lang="fr-FR" sz="2000" i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-XXI</a:t>
            </a:r>
            <a:r>
              <a:rPr lang="fr-FR" sz="2000" i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sz="20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siècles</a:t>
            </a:r>
            <a:r>
              <a:rPr lang="fr-F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Paris, CNRS Éditions, 2015.</a:t>
            </a:r>
          </a:p>
          <a:p>
            <a:pPr marL="0" indent="0" algn="just">
              <a:buNone/>
            </a:pPr>
            <a:endParaRPr lang="fr-FR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fr-FR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Histoire des gestes, des « petites mains », des « témoins invisibles », des femmes (…)</a:t>
            </a:r>
          </a:p>
          <a:p>
            <a:pPr marL="0" indent="0" algn="just">
              <a:buNone/>
            </a:pPr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fr-FR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Dominique </a:t>
            </a:r>
            <a:r>
              <a:rPr lang="fr-FR" sz="2000" cap="small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PESTRE</a:t>
            </a:r>
            <a:r>
              <a:rPr lang="fr-FR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Introduction aux Sciences </a:t>
            </a:r>
            <a:r>
              <a:rPr lang="fr-FR" sz="20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Studies</a:t>
            </a:r>
            <a:r>
              <a:rPr lang="fr-FR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La Découverte, Collection Repères, 2006.</a:t>
            </a:r>
          </a:p>
          <a:p>
            <a:pPr marL="0" indent="0" algn="just">
              <a:buNone/>
            </a:pPr>
            <a:r>
              <a:rPr lang="fr-FR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Lorraine DASTON, </a:t>
            </a:r>
            <a:r>
              <a:rPr lang="fr-FR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L’économie morale des sciences modernes. Jugements émotions et valeurs </a:t>
            </a:r>
            <a:r>
              <a:rPr lang="fr-FR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(1995)</a:t>
            </a:r>
            <a:r>
              <a:rPr lang="fr-FR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 Découverte, 2014.</a:t>
            </a:r>
          </a:p>
          <a:p>
            <a:pPr marL="0" indent="0" algn="just">
              <a:buNone/>
            </a:pPr>
            <a:endParaRPr lang="fr-FR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fr-FR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544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92301" y="624110"/>
            <a:ext cx="9612312" cy="1280890"/>
          </a:xfrm>
        </p:spPr>
        <p:txBody>
          <a:bodyPr>
            <a:normAutofit/>
          </a:bodyPr>
          <a:lstStyle/>
          <a:p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Histoire environnementale et Histoire </a:t>
            </a:r>
            <a:r>
              <a:rPr lang="fr-F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décentrée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Grégory </a:t>
            </a:r>
            <a:r>
              <a:rPr lang="fr-FR" sz="2000" cap="small" dirty="0" err="1">
                <a:latin typeface="Times New Roman" pitchFamily="18" charset="0"/>
                <a:cs typeface="Times New Roman" pitchFamily="18" charset="0"/>
              </a:rPr>
              <a:t>Quenet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2000" i="1" dirty="0">
                <a:latin typeface="Times New Roman" pitchFamily="18" charset="0"/>
                <a:cs typeface="Times New Roman" pitchFamily="18" charset="0"/>
              </a:rPr>
              <a:t>Qu’est-ce que l’histoire environnementale ?, Champ Vallon, </a:t>
            </a: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2014.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fr-FR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Antonella Romano, « Fabriquer les sciences modernes. Réflexions sur une discipline à l’âge de la mondialisation », </a:t>
            </a:r>
            <a:r>
              <a:rPr lang="fr-FR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Annales, Histoire, Sciences sociales</a:t>
            </a:r>
            <a:r>
              <a:rPr lang="fr-FR" sz="2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2015/2, p. 381-408.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45394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/>
              <a:t>Une histoire politique des sciences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925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r-FR" dirty="0"/>
          </a:p>
          <a:p>
            <a:pPr marL="514350" indent="-514350">
              <a:buAutoNum type="arabicPeriod"/>
            </a:pP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Savoirs et pouvoirs (Savants, sciences et Etats : institutions, patronages et clientèles ; statuts et figures du savants…)</a:t>
            </a:r>
          </a:p>
          <a:p>
            <a:pPr marL="514350" indent="-514350">
              <a:buAutoNum type="arabicPeriod"/>
            </a:pP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Savoirs et formes de dominations (usages des avoirs dans la constructions des catégories – race… ; résistances et oppositions …)</a:t>
            </a:r>
          </a:p>
          <a:p>
            <a:pPr marL="514350" indent="-514350">
              <a:buAutoNum type="arabicPeriod"/>
            </a:pP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Diffusion et vulgarisation des savoirs : les sciences dans les sociétés (exposition universelle…)</a:t>
            </a:r>
          </a:p>
          <a:p>
            <a:pPr marL="514350" indent="-514350">
              <a:buAutoNum type="arabicPeriod"/>
            </a:pP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La modernité en questions (sciences et idéologies ; mouvements anti-scientistes…)</a:t>
            </a:r>
          </a:p>
        </p:txBody>
      </p:sp>
    </p:spTree>
    <p:extLst>
      <p:ext uri="{BB962C8B-B14F-4D97-AF65-F5344CB8AC3E}">
        <p14:creationId xmlns:p14="http://schemas.microsoft.com/office/powerpoint/2010/main" val="266066075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2137</TotalTime>
  <Words>1174</Words>
  <Application>Microsoft Macintosh PowerPoint</Application>
  <PresentationFormat>Grand écran</PresentationFormat>
  <Paragraphs>94</Paragraphs>
  <Slides>11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Brin</vt:lpstr>
      <vt:lpstr>Histoire des sciences et des savoirs fin XVIIe – fin XIXe siècle Cours magistraux </vt:lpstr>
      <vt:lpstr>   Introduction générale (Petit) rappel historiographique :   De l’histoire des « génies » à la « science en train de se faire » </vt:lpstr>
      <vt:lpstr>1. Une histoire héroïque et « progressiste » des sciences (XVIIIe et XIXe siècles) ou l’histoire écrite par les vainqueurs.  </vt:lpstr>
      <vt:lpstr>2. Epistémologies des sciences : nouvelles questions</vt:lpstr>
      <vt:lpstr>3. L’histoire des configurations, des systèmes discursifs ou des régimes d’intelligibilité</vt:lpstr>
      <vt:lpstr>4. L’histoire culturelle et matérielle des sciences (française)</vt:lpstr>
      <vt:lpstr>5. Les Sciences Studies : « penser dynamiquement la construction des savoirs »   </vt:lpstr>
      <vt:lpstr>6. Histoire environnementale et Histoire décentrée</vt:lpstr>
      <vt:lpstr>Une histoire politique des sciences</vt:lpstr>
      <vt:lpstr>Présentation PowerPoint</vt:lpstr>
      <vt:lpstr>Bibliographie indicative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"Les enjeux de l'histoire des sciences à l'époque moderne. Savoirs, croyances, religions"</dc:title>
  <dc:creator>CHAPPEY Jean-Luc</dc:creator>
  <cp:lastModifiedBy>Microsoft Office User</cp:lastModifiedBy>
  <cp:revision>44</cp:revision>
  <dcterms:created xsi:type="dcterms:W3CDTF">2016-11-24T08:36:25Z</dcterms:created>
  <dcterms:modified xsi:type="dcterms:W3CDTF">2024-09-03T08:50:56Z</dcterms:modified>
</cp:coreProperties>
</file>