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sldIdLst>
    <p:sldId id="259" r:id="rId2"/>
    <p:sldId id="273" r:id="rId3"/>
    <p:sldId id="272" r:id="rId4"/>
    <p:sldId id="278" r:id="rId5"/>
    <p:sldId id="276" r:id="rId6"/>
    <p:sldId id="277" r:id="rId7"/>
    <p:sldId id="261" r:id="rId8"/>
    <p:sldId id="274" r:id="rId9"/>
    <p:sldId id="267" r:id="rId10"/>
    <p:sldId id="262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7"/>
    <p:restoredTop sz="95884"/>
  </p:normalViewPr>
  <p:slideViewPr>
    <p:cSldViewPr snapToGrid="0" snapToObjects="1">
      <p:cViewPr varScale="1">
        <p:scale>
          <a:sx n="90" d="100"/>
          <a:sy n="90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1933729-271C-F94C-A0F8-038972A11DA9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101FA2B-0F21-3F4A-B67C-BD1740FDEFE9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827413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33729-271C-F94C-A0F8-038972A11DA9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FA2B-0F21-3F4A-B67C-BD1740FDEF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5735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33729-271C-F94C-A0F8-038972A11DA9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FA2B-0F21-3F4A-B67C-BD1740FDEF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4764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33729-271C-F94C-A0F8-038972A11DA9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FA2B-0F21-3F4A-B67C-BD1740FDEF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747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933729-271C-F94C-A0F8-038972A11DA9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01FA2B-0F21-3F4A-B67C-BD1740FDEFE9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6599400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33729-271C-F94C-A0F8-038972A11DA9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FA2B-0F21-3F4A-B67C-BD1740FDEF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6083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33729-271C-F94C-A0F8-038972A11DA9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FA2B-0F21-3F4A-B67C-BD1740FDEF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2376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33729-271C-F94C-A0F8-038972A11DA9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FA2B-0F21-3F4A-B67C-BD1740FDEF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7327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33729-271C-F94C-A0F8-038972A11DA9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FA2B-0F21-3F4A-B67C-BD1740FDEF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9658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933729-271C-F94C-A0F8-038972A11DA9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01FA2B-0F21-3F4A-B67C-BD1740FDEFE9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46213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933729-271C-F94C-A0F8-038972A11DA9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01FA2B-0F21-3F4A-B67C-BD1740FDEFE9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40004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A1933729-271C-F94C-A0F8-038972A11DA9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0101FA2B-0F21-3F4A-B67C-BD1740FDEFE9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54916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fr.wikipedia.org/wiki/Acad%C3%A9mie_des_sciences_(France)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46313" y="692697"/>
            <a:ext cx="7772400" cy="2736303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Séance 2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Sciences et Etat. </a:t>
            </a:r>
            <a:b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Royal Society et l’Académie royale des sciences</a:t>
            </a:r>
            <a:b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6888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 : Académies et civilisation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41500" y="622300"/>
            <a:ext cx="9512300" cy="55546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fr-FR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fr-FR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fr-FR" dirty="0">
                <a:latin typeface="Times New Roman" panose="02020603050405020304" pitchFamily="18" charset="0"/>
                <a:cs typeface="Times New Roman" pitchFamily="18" charset="0"/>
              </a:rPr>
              <a:t>A partir de 1700, diffusion du mouvement d’académisation en Europe et dans les colonies européennes : création de l’Académie de Saint-Pétersbourg en 1724, de Lisbonne en 1779, de l’American </a:t>
            </a:r>
            <a:r>
              <a:rPr lang="fr-FR" dirty="0" err="1">
                <a:latin typeface="Times New Roman" panose="02020603050405020304" pitchFamily="18" charset="0"/>
                <a:cs typeface="Times New Roman" pitchFamily="18" charset="0"/>
              </a:rPr>
              <a:t>Philosophical</a:t>
            </a:r>
            <a:r>
              <a:rPr lang="fr-FR" dirty="0">
                <a:latin typeface="Times New Roman" panose="02020603050405020304" pitchFamily="18" charset="0"/>
                <a:cs typeface="Times New Roman" pitchFamily="18" charset="0"/>
              </a:rPr>
              <a:t> Society à Philadelphie (1768) ou l’Académie des arts et des sciences à Batavia (Indes </a:t>
            </a:r>
            <a:r>
              <a:rPr lang="fr-FR" dirty="0" err="1">
                <a:latin typeface="Times New Roman" panose="02020603050405020304" pitchFamily="18" charset="0"/>
                <a:cs typeface="Times New Roman" pitchFamily="18" charset="0"/>
              </a:rPr>
              <a:t>neerlandaises</a:t>
            </a:r>
            <a:r>
              <a:rPr lang="fr-FR" dirty="0">
                <a:latin typeface="Times New Roman" panose="02020603050405020304" pitchFamily="18" charset="0"/>
                <a:cs typeface="Times New Roman" pitchFamily="18" charset="0"/>
              </a:rPr>
              <a:t>) en 1778.</a:t>
            </a:r>
          </a:p>
          <a:p>
            <a:pPr marL="0" indent="0" algn="just">
              <a:buNone/>
            </a:pPr>
            <a:r>
              <a:rPr lang="fr-FR" dirty="0">
                <a:latin typeface="Times New Roman" panose="02020603050405020304" pitchFamily="18" charset="0"/>
                <a:cs typeface="Times New Roman" pitchFamily="18" charset="0"/>
              </a:rPr>
              <a:t>Effets de Centralités et de périphéries à toutes les échelles : </a:t>
            </a:r>
          </a:p>
          <a:p>
            <a:pPr algn="just">
              <a:buFontTx/>
              <a:buChar char="-"/>
            </a:pPr>
            <a:r>
              <a:rPr lang="fr-FR" dirty="0">
                <a:latin typeface="Times New Roman" panose="02020603050405020304" pitchFamily="18" charset="0"/>
                <a:cs typeface="Times New Roman" pitchFamily="18" charset="0"/>
              </a:rPr>
              <a:t>en France, il reste des espaces périphériques de production et de diffusion des savoirs. Il ne faut pas croire en un « absolutisme » scientifique ou naturel.</a:t>
            </a:r>
          </a:p>
          <a:p>
            <a:pPr algn="just">
              <a:buFontTx/>
              <a:buChar char="-"/>
            </a:pPr>
            <a:r>
              <a:rPr lang="fr-FR" dirty="0">
                <a:latin typeface="Times New Roman" panose="02020603050405020304" pitchFamily="18" charset="0"/>
                <a:cs typeface="Times New Roman" pitchFamily="18" charset="0"/>
              </a:rPr>
              <a:t>En Europe, le mouvement académique dessine les frontières de « l’Europe civilisée » et participent à la hiérarchie culturelle et politique entre les peuples.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7B60507-5494-E54D-A18D-CF521D640569}"/>
              </a:ext>
            </a:extLst>
          </p:cNvPr>
          <p:cNvSpPr txBox="1"/>
          <p:nvPr/>
        </p:nvSpPr>
        <p:spPr>
          <a:xfrm>
            <a:off x="2714625" y="3857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8495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F72DE8-7DC3-4C43-B03D-4A05C0C11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Bibliographie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2A65C2-09A7-5A45-B969-E5FCFBE6C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fr-FR" dirty="0">
                <a:latin typeface="Times New Roman" pitchFamily="18" charset="0"/>
                <a:cs typeface="Times New Roman" pitchFamily="18" charset="0"/>
              </a:rPr>
              <a:t>Roger </a:t>
            </a:r>
            <a:r>
              <a:rPr lang="fr-FR" cap="small" dirty="0">
                <a:latin typeface="Times New Roman" pitchFamily="18" charset="0"/>
                <a:cs typeface="Times New Roman" pitchFamily="18" charset="0"/>
              </a:rPr>
              <a:t>Hahn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L’anatomie d’une institution scientifique. L’Académie des sciences de Paris, 1666-1803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 Paris, Éditions des Archives contemporaines, 1993.</a:t>
            </a:r>
          </a:p>
          <a:p>
            <a:pPr lvl="0" algn="just"/>
            <a:r>
              <a:rPr lang="fr-FR" dirty="0">
                <a:latin typeface="Times New Roman" pitchFamily="18" charset="0"/>
                <a:cs typeface="Times New Roman" pitchFamily="18" charset="0"/>
              </a:rPr>
              <a:t>James </a:t>
            </a:r>
            <a:r>
              <a:rPr lang="fr-FR" cap="small" dirty="0" err="1">
                <a:latin typeface="Times New Roman" pitchFamily="18" charset="0"/>
                <a:cs typeface="Times New Roman" pitchFamily="18" charset="0"/>
              </a:rPr>
              <a:t>McClellan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 « L’Académie royale des sciences », C. Jacob (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dir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.), 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Lieux de savoirs.  Espaces et communautés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 Paris, Albin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Mchel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 2007, p. 716-736.</a:t>
            </a:r>
          </a:p>
          <a:p>
            <a:pPr lvl="0" algn="just"/>
            <a:r>
              <a:rPr lang="fr-FR" dirty="0">
                <a:latin typeface="Times New Roman" pitchFamily="18" charset="0"/>
                <a:cs typeface="Times New Roman" pitchFamily="18" charset="0"/>
              </a:rPr>
              <a:t>Maria Pia Donato, « Faire corps : les académies dans l’ancien régime des sciences (XVII</a:t>
            </a:r>
            <a:r>
              <a:rPr lang="fr-FR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-XVIII</a:t>
            </a:r>
            <a:r>
              <a:rPr lang="fr-FR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siècles) », in 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Histoire des sciences et des savoirs,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D.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Pestre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.), vol. I, Paris, Seuil, 2015, p. 81-109.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3525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28700" y="332656"/>
            <a:ext cx="9182100" cy="568714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fr-FR" sz="2800" b="1" dirty="0">
                <a:latin typeface="Garamond" panose="02020404030301010803" pitchFamily="18" charset="0"/>
              </a:rPr>
              <a:t>I. Partie 1. Restauration, impulsion coloniale et Royal Society</a:t>
            </a:r>
          </a:p>
          <a:p>
            <a:pPr marL="0" indent="0" algn="just">
              <a:buNone/>
            </a:pPr>
            <a:r>
              <a:rPr lang="fr-FR" sz="2400" b="1" dirty="0">
                <a:latin typeface="Garamond" panose="02020404030301010803" pitchFamily="18" charset="0"/>
              </a:rPr>
              <a:t>1. Création et personnels</a:t>
            </a:r>
          </a:p>
          <a:p>
            <a:pPr marL="0" indent="0" algn="just">
              <a:buNone/>
            </a:pPr>
            <a:r>
              <a:rPr lang="fr-FR" sz="2400" dirty="0">
                <a:latin typeface="Garamond" panose="02020404030301010803" pitchFamily="18" charset="0"/>
              </a:rPr>
              <a:t>Chartes royales de Charles II (1662-1663) : </a:t>
            </a:r>
            <a:r>
              <a:rPr lang="fr-FR" sz="2400" i="1" dirty="0">
                <a:latin typeface="Garamond" panose="02020404030301010803" pitchFamily="18" charset="0"/>
              </a:rPr>
              <a:t>The Royal Society of London for </a:t>
            </a:r>
            <a:r>
              <a:rPr lang="fr-FR" sz="2400" i="1" dirty="0" err="1">
                <a:latin typeface="Garamond" panose="02020404030301010803" pitchFamily="18" charset="0"/>
              </a:rPr>
              <a:t>Promoting</a:t>
            </a:r>
            <a:r>
              <a:rPr lang="fr-FR" sz="2400" i="1" dirty="0">
                <a:latin typeface="Garamond" panose="02020404030301010803" pitchFamily="18" charset="0"/>
              </a:rPr>
              <a:t> Natural </a:t>
            </a:r>
            <a:r>
              <a:rPr lang="fr-FR" sz="2400" i="1" dirty="0" err="1">
                <a:latin typeface="Garamond" panose="02020404030301010803" pitchFamily="18" charset="0"/>
              </a:rPr>
              <a:t>Knowledge</a:t>
            </a:r>
            <a:r>
              <a:rPr lang="fr-FR" sz="2400" i="1" dirty="0">
                <a:latin typeface="Garamond" panose="02020404030301010803" pitchFamily="18" charset="0"/>
              </a:rPr>
              <a:t>. (Londres)</a:t>
            </a:r>
            <a:endParaRPr lang="fr-FR" sz="2400" dirty="0"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r>
              <a:rPr lang="fr-FR" sz="2400" dirty="0">
                <a:latin typeface="Garamond" panose="02020404030301010803" pitchFamily="18" charset="0"/>
              </a:rPr>
              <a:t>Le vicomte William </a:t>
            </a:r>
            <a:r>
              <a:rPr lang="fr-FR" sz="2400" dirty="0" err="1">
                <a:latin typeface="Garamond" panose="02020404030301010803" pitchFamily="18" charset="0"/>
              </a:rPr>
              <a:t>Brouncker</a:t>
            </a:r>
            <a:r>
              <a:rPr lang="fr-FR" sz="2400" dirty="0">
                <a:latin typeface="Garamond" panose="02020404030301010803" pitchFamily="18" charset="0"/>
              </a:rPr>
              <a:t> (1620-1684) président, John Wilkins et Henry Oldenbourg (1619-1679) secrétaires.</a:t>
            </a:r>
          </a:p>
          <a:p>
            <a:pPr marL="0" indent="0" algn="just">
              <a:buNone/>
            </a:pPr>
            <a:r>
              <a:rPr lang="fr-FR" sz="2400" dirty="0">
                <a:latin typeface="Garamond" panose="02020404030301010803" pitchFamily="18" charset="0"/>
              </a:rPr>
              <a:t>« </a:t>
            </a:r>
            <a:r>
              <a:rPr lang="fr-FR" sz="2400" dirty="0" err="1">
                <a:latin typeface="Garamond" panose="02020404030301010803" pitchFamily="18" charset="0"/>
              </a:rPr>
              <a:t>Nullius</a:t>
            </a:r>
            <a:r>
              <a:rPr lang="fr-FR" sz="2400" dirty="0">
                <a:latin typeface="Garamond" panose="02020404030301010803" pitchFamily="18" charset="0"/>
              </a:rPr>
              <a:t> in verba » (traduction libre : « Ne croire personne sur parole »).</a:t>
            </a:r>
          </a:p>
          <a:p>
            <a:pPr marL="0" indent="0" algn="just">
              <a:buNone/>
            </a:pPr>
            <a:endParaRPr lang="fr-FR" sz="24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Promouvoir, organiser et publier les savoirs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Philosophical</a:t>
            </a:r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Transactions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(1665) : tribunal des sciences</a:t>
            </a:r>
          </a:p>
          <a:p>
            <a:pPr marL="0" indent="0">
              <a:buNone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Validation des travaux et </a:t>
            </a:r>
            <a:r>
              <a:rPr 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des techniques.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Concours et distribution de prix.</a:t>
            </a:r>
          </a:p>
          <a:p>
            <a:pPr marL="0" indent="0">
              <a:buNone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Correspondants en Angleterre et en Europe (réseaux).</a:t>
            </a:r>
          </a:p>
          <a:p>
            <a:pPr marL="0" indent="0" algn="just">
              <a:buNone/>
            </a:pPr>
            <a:endParaRPr lang="fr-FR" sz="2400" dirty="0"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endParaRPr lang="fr-FR" sz="24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fr-FR" sz="2400" b="1" dirty="0">
              <a:latin typeface="Garamond" panose="02020404030301010803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DBCD30F-DA5B-0245-8517-9C04AF5A1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5994" y="3418541"/>
            <a:ext cx="2233612" cy="329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07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D68641-ECA0-044D-8279-1E4FC6A29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414990-19CB-7148-BC15-543B428C7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Londres, les sciences et la conquête impériale</a:t>
            </a:r>
          </a:p>
          <a:p>
            <a:pPr marL="0" indent="0">
              <a:buNone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 membres : réseaux politiques, administratifs et économiques (compagnies maritimes). Si la RS ne reçoit pas de financements réguliers, elles bénéficient pourtant d’importantes ressources.</a:t>
            </a:r>
          </a:p>
          <a:p>
            <a:pPr marL="0" indent="0">
              <a:buNone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Observatoire de Greenwich (1675)</a:t>
            </a:r>
          </a:p>
          <a:p>
            <a:pPr marL="0" indent="0">
              <a:buNone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Voyages et explorations scientifiques (Royal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Navy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Bureau des Longitudes créé en 1714)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171406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729A42-B039-3046-B8C5-5E95A4B31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>
                <a:latin typeface="Garamond" panose="02020404030301010803" pitchFamily="18" charset="0"/>
                <a:cs typeface="Times New Roman" panose="02020603050405020304" pitchFamily="18" charset="0"/>
              </a:rPr>
              <a:t>Partie 2. L’Académie royale des sciences (1666 – 1793)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4B9BCF0-2ACF-DD48-BB2A-E50D7586C6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6063" y="2286000"/>
            <a:ext cx="6252274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3F0E687-B2F0-094E-ACA8-3477A25FB963}"/>
              </a:ext>
            </a:extLst>
          </p:cNvPr>
          <p:cNvSpPr/>
          <p:nvPr/>
        </p:nvSpPr>
        <p:spPr>
          <a:xfrm rot="10800000" flipV="1">
            <a:off x="1395965" y="2532221"/>
            <a:ext cx="16500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Colbert présente les membres de l’Académie royale des sciences à Louis XIV en 1667, Charles Le Brun</a:t>
            </a:r>
          </a:p>
        </p:txBody>
      </p:sp>
    </p:spTree>
    <p:extLst>
      <p:ext uri="{BB962C8B-B14F-4D97-AF65-F5344CB8AC3E}">
        <p14:creationId xmlns:p14="http://schemas.microsoft.com/office/powerpoint/2010/main" val="3250114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857622-50C6-8D46-B576-6B606EA4B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781819-A318-6347-AB17-A4F9A0580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244600"/>
            <a:ext cx="9601200" cy="46228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mouvement d’académisation : les sciences au service de l’absolutisme</a:t>
            </a: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1635 : Académie française</a:t>
            </a: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1648 : Académie de peinture et de sculpture</a:t>
            </a:r>
          </a:p>
          <a:p>
            <a:pPr marL="0" indent="0">
              <a:buNone/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Jean-Baptiste Colbert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Surintendant des bâtiments royaux, arts, tapisseries et manufactures (1664); Contrôleur général (1665).</a:t>
            </a:r>
            <a:endParaRPr lang="fr-FR" dirty="0"/>
          </a:p>
          <a:p>
            <a:pPr marL="0" indent="0" algn="just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Création en 1662 de la 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Manufacture des Gobelins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(où sont rassemblés tous les ateliers de tapisserie de Paris en 1663 : 250 personnes), Manufacture de Beauvais pour la tapisserie (1664). </a:t>
            </a:r>
          </a:p>
          <a:p>
            <a:pPr marL="0" indent="0" algn="just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Création des compagnies commerciales et expansion coloniale (la « machine coloniale »)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François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Regourd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&amp; James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McClellan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Colonial Machine: French Science and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Overseas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Expansion in the Old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Regime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 BREPOLS, 2011.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9926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6800" y="332657"/>
            <a:ext cx="9144000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L’organisation institutionnelle (1666-1699). Un tribunal des</a:t>
            </a:r>
          </a:p>
          <a:p>
            <a:pPr marL="0" indent="0">
              <a:buNone/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sciences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juin 1666 – Bibliothèque du Roi (rue de Vivienne)</a:t>
            </a:r>
          </a:p>
          <a:p>
            <a:pPr marL="0" indent="0" algn="just">
              <a:spcBef>
                <a:spcPts val="0"/>
              </a:spcBef>
              <a:buNone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Christian Huygens (La Haye, 1629-La Haye, 1695)</a:t>
            </a:r>
          </a:p>
          <a:p>
            <a:pPr marL="0" indent="0" algn="just">
              <a:spcBef>
                <a:spcPts val="0"/>
              </a:spcBef>
              <a:buNone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Janvier 1699 : nouveau règlement. Protection royale (pensionnés).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 membres et 85 correspondants.</a:t>
            </a:r>
          </a:p>
          <a:p>
            <a:pPr marL="0" indent="0" algn="just">
              <a:spcBef>
                <a:spcPts val="0"/>
              </a:spcBef>
              <a:buNone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Secrétaire perpétuel en 1699 : Bernard Le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Bouyer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Fontenelle (1657-1757), avocat, homme de lettres et courtisan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Rédaction de l’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Histoire de l’Académie des sciences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(1702), des 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Eloges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des 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Mémoires de l’Académie des sciences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Observatoire royal (1667) – Jean-Dominique Cassini (1625-1712)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Jardin du Roi</a:t>
            </a:r>
          </a:p>
          <a:p>
            <a:pPr marL="0" indent="0" algn="just">
              <a:spcBef>
                <a:spcPts val="0"/>
              </a:spcBef>
              <a:buNone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13E4105-1422-184F-AD83-E3671AA23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800" y="138906"/>
            <a:ext cx="1871900" cy="291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29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AF64A4-FCF2-B646-9D71-606BAD6A4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FBF01D-D890-604C-96FC-3EBCA4AB7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Les savants, l’Etat et la glorification royale</a:t>
            </a:r>
          </a:p>
          <a:p>
            <a:pPr marL="0" indent="0">
              <a:spcBef>
                <a:spcPts val="0"/>
              </a:spcBef>
              <a:buNone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Académies de province : Arles (1668), Soissons (1674), Nîmes (1682), Angers (1685)</a:t>
            </a:r>
          </a:p>
          <a:p>
            <a:pPr marL="0" indent="0">
              <a:spcBef>
                <a:spcPts val="0"/>
              </a:spcBef>
              <a:buNone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1682 : édit sur les « devins, magiciens et enchanteurs » et les « poisons »</a:t>
            </a:r>
          </a:p>
          <a:p>
            <a:pPr marL="0" indent="0" algn="just">
              <a:spcBef>
                <a:spcPts val="0"/>
              </a:spcBef>
              <a:buNone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075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89100" y="1556792"/>
            <a:ext cx="9486900" cy="4248472"/>
          </a:xfrm>
        </p:spPr>
        <p:txBody>
          <a:bodyPr>
            <a:normAutofit/>
          </a:bodyPr>
          <a:lstStyle/>
          <a:p>
            <a:br>
              <a:rPr lang="fr-FR" sz="2000" dirty="0">
                <a:latin typeface="Times New Roman" pitchFamily="18" charset="0"/>
                <a:cs typeface="Times New Roman" pitchFamily="18" charset="0"/>
              </a:rPr>
            </a:br>
            <a:br>
              <a:rPr lang="fr-FR" sz="2000" dirty="0">
                <a:latin typeface="Times New Roman" pitchFamily="18" charset="0"/>
                <a:cs typeface="Times New Roman" pitchFamily="18" charset="0"/>
              </a:rPr>
            </a:b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Cartographier &amp; Naviguer</a:t>
            </a:r>
            <a:br>
              <a:rPr lang="fr-FR" sz="2000" dirty="0">
                <a:latin typeface="Times New Roman" pitchFamily="18" charset="0"/>
                <a:cs typeface="Times New Roman" pitchFamily="18" charset="0"/>
              </a:rPr>
            </a:b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Enquêter &amp; Prévoir</a:t>
            </a:r>
            <a:br>
              <a:rPr lang="fr-FR" sz="2000" dirty="0">
                <a:latin typeface="Times New Roman" pitchFamily="18" charset="0"/>
                <a:cs typeface="Times New Roman" pitchFamily="18" charset="0"/>
              </a:rPr>
            </a:b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Acclimater &amp; Innover</a:t>
            </a:r>
            <a:br>
              <a:rPr lang="fr-FR" sz="2000" dirty="0">
                <a:latin typeface="Times New Roman" pitchFamily="18" charset="0"/>
                <a:cs typeface="Times New Roman" pitchFamily="18" charset="0"/>
              </a:rPr>
            </a:br>
            <a:br>
              <a:rPr lang="fr-FR" sz="2000" dirty="0">
                <a:latin typeface="Times New Roman" pitchFamily="18" charset="0"/>
                <a:cs typeface="Times New Roman" pitchFamily="18" charset="0"/>
              </a:rPr>
            </a:b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Expertise et brevet : </a:t>
            </a:r>
            <a:r>
              <a:rPr lang="fr-F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Descriptions des arts et métiers</a:t>
            </a:r>
            <a:r>
              <a:rPr lang="fr-F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faites ou approuvées par Messieurs de l'</a:t>
            </a:r>
            <a:r>
              <a:rPr lang="fr-FR" sz="20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Académie des sciences (Franc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Académie royale des sciences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: une collection d'ouvrages périodiques sur les métiers artisanaux, publiée à l'initiative de Colbert (dirigée par Réaumur à partir de 1709).</a:t>
            </a:r>
            <a:b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effets de l’Édit de Fontainebleau (1685) sur le monde des sciences.</a:t>
            </a:r>
            <a:b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95600" y="260648"/>
            <a:ext cx="7715200" cy="8640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Gouverner par les sciences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2175715"/>
      </p:ext>
    </p:extLst>
  </p:cSld>
  <p:clrMapOvr>
    <a:masterClrMapping/>
  </p:clrMapOvr>
</p:sld>
</file>

<file path=ppt/theme/theme1.xml><?xml version="1.0" encoding="utf-8"?>
<a:theme xmlns:a="http://schemas.openxmlformats.org/drawingml/2006/main" name="Rognage">
  <a:themeElements>
    <a:clrScheme name="Rognage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Rognage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ogna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{832DD1C2-571D-DC48-8EF6-9CA2BCFED827}tf10001072</Template>
  <TotalTime>64</TotalTime>
  <Words>835</Words>
  <Application>Microsoft Macintosh PowerPoint</Application>
  <PresentationFormat>Grand écran</PresentationFormat>
  <Paragraphs>61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Franklin Gothic Book</vt:lpstr>
      <vt:lpstr>Garamond</vt:lpstr>
      <vt:lpstr>Times New Roman</vt:lpstr>
      <vt:lpstr>Rognage</vt:lpstr>
      <vt:lpstr>Séance 2  Sciences et Etat.  La Royal Society et l’Académie royale des sciences </vt:lpstr>
      <vt:lpstr>Bibliographie :</vt:lpstr>
      <vt:lpstr>Présentation PowerPoint</vt:lpstr>
      <vt:lpstr>Présentation PowerPoint</vt:lpstr>
      <vt:lpstr>Partie 2. L’Académie royale des sciences (1666 – 1793) </vt:lpstr>
      <vt:lpstr>Présentation PowerPoint</vt:lpstr>
      <vt:lpstr>Présentation PowerPoint</vt:lpstr>
      <vt:lpstr>Présentation PowerPoint</vt:lpstr>
      <vt:lpstr>  Cartographier &amp; Naviguer Enquêter &amp; Prévoir Acclimater &amp; Innover  Expertise et brevet : Descriptions des arts et métiers, faites ou approuvées par Messieurs de l'Académie royale des sciences : une collection d'ouvrages périodiques sur les métiers artisanaux, publiée à l'initiative de Colbert (dirigée par Réaumur à partir de 1709).   Les effets de l’Édit de Fontainebleau (1685) sur le monde des sciences.  </vt:lpstr>
      <vt:lpstr>Conclusion : Académies et civilisation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13</cp:revision>
  <dcterms:created xsi:type="dcterms:W3CDTF">2023-09-06T15:03:51Z</dcterms:created>
  <dcterms:modified xsi:type="dcterms:W3CDTF">2024-09-23T15:46:00Z</dcterms:modified>
</cp:coreProperties>
</file>