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6" r:id="rId2"/>
  </p:sldMasterIdLst>
  <p:notesMasterIdLst>
    <p:notesMasterId r:id="rId34"/>
  </p:notesMasterIdLst>
  <p:sldIdLst>
    <p:sldId id="302" r:id="rId3"/>
    <p:sldId id="303" r:id="rId4"/>
    <p:sldId id="257" r:id="rId5"/>
    <p:sldId id="260" r:id="rId6"/>
    <p:sldId id="280" r:id="rId7"/>
    <p:sldId id="276" r:id="rId8"/>
    <p:sldId id="295" r:id="rId9"/>
    <p:sldId id="274" r:id="rId10"/>
    <p:sldId id="298" r:id="rId11"/>
    <p:sldId id="272" r:id="rId12"/>
    <p:sldId id="287" r:id="rId13"/>
    <p:sldId id="299" r:id="rId14"/>
    <p:sldId id="290" r:id="rId15"/>
    <p:sldId id="309" r:id="rId16"/>
    <p:sldId id="296" r:id="rId17"/>
    <p:sldId id="300" r:id="rId18"/>
    <p:sldId id="277" r:id="rId19"/>
    <p:sldId id="310" r:id="rId20"/>
    <p:sldId id="306" r:id="rId21"/>
    <p:sldId id="293" r:id="rId22"/>
    <p:sldId id="307" r:id="rId23"/>
    <p:sldId id="311" r:id="rId24"/>
    <p:sldId id="320" r:id="rId25"/>
    <p:sldId id="312" r:id="rId26"/>
    <p:sldId id="318" r:id="rId27"/>
    <p:sldId id="319" r:id="rId28"/>
    <p:sldId id="313" r:id="rId29"/>
    <p:sldId id="314" r:id="rId30"/>
    <p:sldId id="315" r:id="rId31"/>
    <p:sldId id="316" r:id="rId32"/>
    <p:sldId id="317" r:id="rId3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77"/>
    <p:restoredTop sz="91160" autoAdjust="0"/>
  </p:normalViewPr>
  <p:slideViewPr>
    <p:cSldViewPr snapToGrid="0" showGuides="1">
      <p:cViewPr varScale="1">
        <p:scale>
          <a:sx n="81" d="100"/>
          <a:sy n="81" d="100"/>
        </p:scale>
        <p:origin x="400" y="176"/>
      </p:cViewPr>
      <p:guideLst>
        <p:guide orient="horz" pos="218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FB19A8-CAF8-458E-931D-6E3671C5318F}" type="datetimeFigureOut">
              <a:rPr lang="fr-FR" smtClean="0"/>
              <a:t>13/09/2024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239D89-F8E4-450F-A1FB-1178C75014C3}" type="slidenum">
              <a:rPr lang="fr-FR" smtClean="0"/>
              <a:t>‹N°›</a:t>
            </a:fld>
            <a:endParaRPr lang="fr-FR"/>
          </a:p>
        </p:txBody>
      </p:sp>
    </p:spTree>
    <p:extLst>
      <p:ext uri="{BB962C8B-B14F-4D97-AF65-F5344CB8AC3E}">
        <p14:creationId xmlns:p14="http://schemas.microsoft.com/office/powerpoint/2010/main" val="1962875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9239D89-F8E4-450F-A1FB-1178C75014C3}" type="slidenum">
              <a:rPr lang="fr-FR" smtClean="0"/>
              <a:t>3</a:t>
            </a:fld>
            <a:endParaRPr lang="fr-FR"/>
          </a:p>
        </p:txBody>
      </p:sp>
    </p:spTree>
    <p:extLst>
      <p:ext uri="{BB962C8B-B14F-4D97-AF65-F5344CB8AC3E}">
        <p14:creationId xmlns:p14="http://schemas.microsoft.com/office/powerpoint/2010/main" val="33608750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9239D89-F8E4-450F-A1FB-1178C75014C3}" type="slidenum">
              <a:rPr lang="fr-FR" smtClean="0">
                <a:solidFill>
                  <a:prstClr val="black"/>
                </a:solidFill>
              </a:rPr>
              <a:pPr/>
              <a:t>22</a:t>
            </a:fld>
            <a:endParaRPr lang="fr-FR">
              <a:solidFill>
                <a:prstClr val="black"/>
              </a:solidFill>
            </a:endParaRPr>
          </a:p>
        </p:txBody>
      </p:sp>
    </p:spTree>
    <p:extLst>
      <p:ext uri="{BB962C8B-B14F-4D97-AF65-F5344CB8AC3E}">
        <p14:creationId xmlns:p14="http://schemas.microsoft.com/office/powerpoint/2010/main" val="11880099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9239D89-F8E4-450F-A1FB-1178C75014C3}" type="slidenum">
              <a:rPr lang="fr-FR" smtClean="0">
                <a:solidFill>
                  <a:prstClr val="black"/>
                </a:solidFill>
              </a:rPr>
              <a:pPr/>
              <a:t>24</a:t>
            </a:fld>
            <a:endParaRPr lang="fr-FR">
              <a:solidFill>
                <a:prstClr val="black"/>
              </a:solidFill>
            </a:endParaRPr>
          </a:p>
        </p:txBody>
      </p:sp>
    </p:spTree>
    <p:extLst>
      <p:ext uri="{BB962C8B-B14F-4D97-AF65-F5344CB8AC3E}">
        <p14:creationId xmlns:p14="http://schemas.microsoft.com/office/powerpoint/2010/main" val="17739457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9239D89-F8E4-450F-A1FB-1178C75014C3}" type="slidenum">
              <a:rPr lang="fr-FR" smtClean="0">
                <a:solidFill>
                  <a:prstClr val="black"/>
                </a:solidFill>
              </a:rPr>
              <a:pPr/>
              <a:t>27</a:t>
            </a:fld>
            <a:endParaRPr lang="fr-FR">
              <a:solidFill>
                <a:prstClr val="black"/>
              </a:solidFill>
            </a:endParaRPr>
          </a:p>
        </p:txBody>
      </p:sp>
    </p:spTree>
    <p:extLst>
      <p:ext uri="{BB962C8B-B14F-4D97-AF65-F5344CB8AC3E}">
        <p14:creationId xmlns:p14="http://schemas.microsoft.com/office/powerpoint/2010/main" val="38310411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9239D89-F8E4-450F-A1FB-1178C75014C3}" type="slidenum">
              <a:rPr lang="fr-FR" smtClean="0">
                <a:solidFill>
                  <a:prstClr val="black"/>
                </a:solidFill>
              </a:rPr>
              <a:pPr/>
              <a:t>28</a:t>
            </a:fld>
            <a:endParaRPr lang="fr-FR">
              <a:solidFill>
                <a:prstClr val="black"/>
              </a:solidFill>
            </a:endParaRPr>
          </a:p>
        </p:txBody>
      </p:sp>
    </p:spTree>
    <p:extLst>
      <p:ext uri="{BB962C8B-B14F-4D97-AF65-F5344CB8AC3E}">
        <p14:creationId xmlns:p14="http://schemas.microsoft.com/office/powerpoint/2010/main" val="15521148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9239D89-F8E4-450F-A1FB-1178C75014C3}" type="slidenum">
              <a:rPr lang="fr-FR" smtClean="0">
                <a:solidFill>
                  <a:prstClr val="black"/>
                </a:solidFill>
              </a:rPr>
              <a:pPr/>
              <a:t>29</a:t>
            </a:fld>
            <a:endParaRPr lang="fr-FR">
              <a:solidFill>
                <a:prstClr val="black"/>
              </a:solidFill>
            </a:endParaRPr>
          </a:p>
        </p:txBody>
      </p:sp>
    </p:spTree>
    <p:extLst>
      <p:ext uri="{BB962C8B-B14F-4D97-AF65-F5344CB8AC3E}">
        <p14:creationId xmlns:p14="http://schemas.microsoft.com/office/powerpoint/2010/main" val="22376386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9239D89-F8E4-450F-A1FB-1178C75014C3}" type="slidenum">
              <a:rPr lang="fr-FR" smtClean="0">
                <a:solidFill>
                  <a:prstClr val="black"/>
                </a:solidFill>
              </a:rPr>
              <a:pPr/>
              <a:t>30</a:t>
            </a:fld>
            <a:endParaRPr lang="fr-FR">
              <a:solidFill>
                <a:prstClr val="black"/>
              </a:solidFill>
            </a:endParaRPr>
          </a:p>
        </p:txBody>
      </p:sp>
    </p:spTree>
    <p:extLst>
      <p:ext uri="{BB962C8B-B14F-4D97-AF65-F5344CB8AC3E}">
        <p14:creationId xmlns:p14="http://schemas.microsoft.com/office/powerpoint/2010/main" val="3344481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9239D89-F8E4-450F-A1FB-1178C75014C3}" type="slidenum">
              <a:rPr lang="fr-FR" smtClean="0">
                <a:solidFill>
                  <a:prstClr val="black"/>
                </a:solidFill>
              </a:rPr>
              <a:pPr/>
              <a:t>31</a:t>
            </a:fld>
            <a:endParaRPr lang="fr-FR">
              <a:solidFill>
                <a:prstClr val="black"/>
              </a:solidFill>
            </a:endParaRPr>
          </a:p>
        </p:txBody>
      </p:sp>
    </p:spTree>
    <p:extLst>
      <p:ext uri="{BB962C8B-B14F-4D97-AF65-F5344CB8AC3E}">
        <p14:creationId xmlns:p14="http://schemas.microsoft.com/office/powerpoint/2010/main" val="2353267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9239D89-F8E4-450F-A1FB-1178C75014C3}" type="slidenum">
              <a:rPr lang="fr-FR" smtClean="0"/>
              <a:t>4</a:t>
            </a:fld>
            <a:endParaRPr lang="fr-FR"/>
          </a:p>
        </p:txBody>
      </p:sp>
    </p:spTree>
    <p:extLst>
      <p:ext uri="{BB962C8B-B14F-4D97-AF65-F5344CB8AC3E}">
        <p14:creationId xmlns:p14="http://schemas.microsoft.com/office/powerpoint/2010/main" val="3251549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9239D89-F8E4-450F-A1FB-1178C75014C3}" type="slidenum">
              <a:rPr lang="fr-FR" smtClean="0"/>
              <a:t>5</a:t>
            </a:fld>
            <a:endParaRPr lang="fr-FR"/>
          </a:p>
        </p:txBody>
      </p:sp>
    </p:spTree>
    <p:extLst>
      <p:ext uri="{BB962C8B-B14F-4D97-AF65-F5344CB8AC3E}">
        <p14:creationId xmlns:p14="http://schemas.microsoft.com/office/powerpoint/2010/main" val="3607155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9239D89-F8E4-450F-A1FB-1178C75014C3}" type="slidenum">
              <a:rPr lang="fr-FR" smtClean="0"/>
              <a:t>6</a:t>
            </a:fld>
            <a:endParaRPr lang="fr-FR"/>
          </a:p>
        </p:txBody>
      </p:sp>
    </p:spTree>
    <p:extLst>
      <p:ext uri="{BB962C8B-B14F-4D97-AF65-F5344CB8AC3E}">
        <p14:creationId xmlns:p14="http://schemas.microsoft.com/office/powerpoint/2010/main" val="1009085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9239D89-F8E4-450F-A1FB-1178C75014C3}" type="slidenum">
              <a:rPr lang="fr-FR" smtClean="0"/>
              <a:t>8</a:t>
            </a:fld>
            <a:endParaRPr lang="fr-FR"/>
          </a:p>
        </p:txBody>
      </p:sp>
    </p:spTree>
    <p:extLst>
      <p:ext uri="{BB962C8B-B14F-4D97-AF65-F5344CB8AC3E}">
        <p14:creationId xmlns:p14="http://schemas.microsoft.com/office/powerpoint/2010/main" val="1929567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9239D89-F8E4-450F-A1FB-1178C75014C3}" type="slidenum">
              <a:rPr lang="fr-FR" smtClean="0"/>
              <a:t>10</a:t>
            </a:fld>
            <a:endParaRPr lang="fr-FR"/>
          </a:p>
        </p:txBody>
      </p:sp>
    </p:spTree>
    <p:extLst>
      <p:ext uri="{BB962C8B-B14F-4D97-AF65-F5344CB8AC3E}">
        <p14:creationId xmlns:p14="http://schemas.microsoft.com/office/powerpoint/2010/main" val="35594835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9239D89-F8E4-450F-A1FB-1178C75014C3}" type="slidenum">
              <a:rPr lang="fr-FR" smtClean="0"/>
              <a:t>11</a:t>
            </a:fld>
            <a:endParaRPr lang="fr-FR"/>
          </a:p>
        </p:txBody>
      </p:sp>
    </p:spTree>
    <p:extLst>
      <p:ext uri="{BB962C8B-B14F-4D97-AF65-F5344CB8AC3E}">
        <p14:creationId xmlns:p14="http://schemas.microsoft.com/office/powerpoint/2010/main" val="25255134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9239D89-F8E4-450F-A1FB-1178C75014C3}" type="slidenum">
              <a:rPr lang="fr-FR" smtClean="0"/>
              <a:t>13</a:t>
            </a:fld>
            <a:endParaRPr lang="fr-FR"/>
          </a:p>
        </p:txBody>
      </p:sp>
    </p:spTree>
    <p:extLst>
      <p:ext uri="{BB962C8B-B14F-4D97-AF65-F5344CB8AC3E}">
        <p14:creationId xmlns:p14="http://schemas.microsoft.com/office/powerpoint/2010/main" val="388959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9239D89-F8E4-450F-A1FB-1178C75014C3}" type="slidenum">
              <a:rPr lang="fr-FR" smtClean="0"/>
              <a:t>17</a:t>
            </a:fld>
            <a:endParaRPr lang="fr-FR"/>
          </a:p>
        </p:txBody>
      </p:sp>
    </p:spTree>
    <p:extLst>
      <p:ext uri="{BB962C8B-B14F-4D97-AF65-F5344CB8AC3E}">
        <p14:creationId xmlns:p14="http://schemas.microsoft.com/office/powerpoint/2010/main" val="4267700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32CF2876-B99D-4419-855A-C73DE94D6ED5}" type="datetimeFigureOut">
              <a:rPr lang="fr-FR" smtClean="0"/>
              <a:t>13/09/2024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636E052-C2E3-488F-A8F5-DBFB26547E27}" type="slidenum">
              <a:rPr lang="fr-FR" smtClean="0"/>
              <a:t>‹N°›</a:t>
            </a:fld>
            <a:endParaRPr lang="fr-FR"/>
          </a:p>
        </p:txBody>
      </p:sp>
    </p:spTree>
    <p:extLst>
      <p:ext uri="{BB962C8B-B14F-4D97-AF65-F5344CB8AC3E}">
        <p14:creationId xmlns:p14="http://schemas.microsoft.com/office/powerpoint/2010/main" val="447575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2CF2876-B99D-4419-855A-C73DE94D6ED5}" type="datetimeFigureOut">
              <a:rPr lang="fr-FR" smtClean="0"/>
              <a:t>13/09/2024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636E052-C2E3-488F-A8F5-DBFB26547E27}" type="slidenum">
              <a:rPr lang="fr-FR" smtClean="0"/>
              <a:t>‹N°›</a:t>
            </a:fld>
            <a:endParaRPr lang="fr-FR"/>
          </a:p>
        </p:txBody>
      </p:sp>
    </p:spTree>
    <p:extLst>
      <p:ext uri="{BB962C8B-B14F-4D97-AF65-F5344CB8AC3E}">
        <p14:creationId xmlns:p14="http://schemas.microsoft.com/office/powerpoint/2010/main" val="2398340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2CF2876-B99D-4419-855A-C73DE94D6ED5}" type="datetimeFigureOut">
              <a:rPr lang="fr-FR" smtClean="0"/>
              <a:t>13/09/2024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636E052-C2E3-488F-A8F5-DBFB26547E27}" type="slidenum">
              <a:rPr lang="fr-FR" smtClean="0"/>
              <a:t>‹N°›</a:t>
            </a:fld>
            <a:endParaRPr lang="fr-FR"/>
          </a:p>
        </p:txBody>
      </p:sp>
    </p:spTree>
    <p:extLst>
      <p:ext uri="{BB962C8B-B14F-4D97-AF65-F5344CB8AC3E}">
        <p14:creationId xmlns:p14="http://schemas.microsoft.com/office/powerpoint/2010/main" val="2571888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fr-FR"/>
              <a:t>Modifiez le style du titre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32CF2876-B99D-4419-855A-C73DE94D6ED5}" type="datetimeFigureOut">
              <a:rPr lang="fr-FR" smtClean="0">
                <a:solidFill>
                  <a:prstClr val="black">
                    <a:tint val="75000"/>
                  </a:prstClr>
                </a:solidFill>
              </a:rPr>
              <a:pPr/>
              <a:t>13/09/2024</a:t>
            </a:fld>
            <a:endParaRPr lang="fr-FR">
              <a:solidFill>
                <a:prstClr val="black">
                  <a:tint val="75000"/>
                </a:prstClr>
              </a:solidFill>
            </a:endParaRPr>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fr-FR">
              <a:solidFill>
                <a:prstClr val="black">
                  <a:tint val="75000"/>
                </a:prstClr>
              </a:solidFill>
            </a:endParaRPr>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E636E052-C2E3-488F-A8F5-DBFB26547E27}" type="slidenum">
              <a:rPr lang="fr-FR" smtClean="0">
                <a:solidFill>
                  <a:prstClr val="black">
                    <a:tint val="75000"/>
                  </a:prstClr>
                </a:solidFill>
              </a:rPr>
              <a:pPr/>
              <a:t>‹N°›</a:t>
            </a:fld>
            <a:endParaRPr lang="fr-FR">
              <a:solidFill>
                <a:prstClr val="black">
                  <a:tint val="75000"/>
                </a:prstClr>
              </a:solidFill>
            </a:endParaRPr>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412824240"/>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32CF2876-B99D-4419-855A-C73DE94D6ED5}" type="datetimeFigureOut">
              <a:rPr lang="fr-FR" smtClean="0">
                <a:solidFill>
                  <a:prstClr val="black">
                    <a:tint val="75000"/>
                  </a:prstClr>
                </a:solidFill>
              </a:rPr>
              <a:pPr/>
              <a:t>13/09/2024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E636E052-C2E3-488F-A8F5-DBFB26547E27}"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2034315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fr-FR"/>
              <a:t>Modifiez le style du titre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32CF2876-B99D-4419-855A-C73DE94D6ED5}" type="datetimeFigureOut">
              <a:rPr lang="fr-FR" smtClean="0">
                <a:solidFill>
                  <a:prstClr val="black">
                    <a:tint val="75000"/>
                  </a:prstClr>
                </a:solidFill>
              </a:rPr>
              <a:pPr/>
              <a:t>13/09/2024</a:t>
            </a:fld>
            <a:endParaRPr lang="fr-FR">
              <a:solidFill>
                <a:prstClr val="black">
                  <a:tint val="75000"/>
                </a:prstClr>
              </a:solidFill>
            </a:endParaRPr>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fr-FR">
              <a:solidFill>
                <a:prstClr val="black">
                  <a:tint val="75000"/>
                </a:prstClr>
              </a:solidFill>
            </a:endParaRPr>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E636E052-C2E3-488F-A8F5-DBFB26547E27}" type="slidenum">
              <a:rPr lang="fr-FR" smtClean="0">
                <a:solidFill>
                  <a:prstClr val="black">
                    <a:tint val="75000"/>
                  </a:prstClr>
                </a:solidFill>
              </a:rPr>
              <a:pPr/>
              <a:t>‹N°›</a:t>
            </a:fld>
            <a:endParaRPr lang="fr-FR">
              <a:solidFill>
                <a:prstClr val="black">
                  <a:tint val="75000"/>
                </a:prstClr>
              </a:solidFill>
            </a:endParaRPr>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404421224"/>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fr-FR"/>
              <a:t>Modifiez le style du titre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fr-FR"/>
              <a:t>Modifier les styles du texte du masque
Deuxième niveau
Troisième niveau
Quatrième niveau
Cinquième niveau</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32CF2876-B99D-4419-855A-C73DE94D6ED5}" type="datetimeFigureOut">
              <a:rPr lang="fr-FR" smtClean="0">
                <a:solidFill>
                  <a:prstClr val="black">
                    <a:tint val="75000"/>
                  </a:prstClr>
                </a:solidFill>
              </a:rPr>
              <a:pPr/>
              <a:t>13/09/2024</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E636E052-C2E3-488F-A8F5-DBFB26547E27}"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671122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fr-FR"/>
              <a:t>Modifiez le style du titre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fr-FR"/>
              <a:t>Modifier les styles du texte du masque
Deuxième niveau
Troisième niveau
Quatrième niveau
Cinquième niveau</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fr-FR"/>
              <a:t>Modifier les styles du texte du masque
Deuxième niveau
Troisième niveau
Quatrième niveau
Cinquième niveau</a:t>
            </a:r>
            <a:endParaRPr lang="en-US" dirty="0"/>
          </a:p>
        </p:txBody>
      </p:sp>
      <p:sp>
        <p:nvSpPr>
          <p:cNvPr id="7" name="Date Placeholder 6"/>
          <p:cNvSpPr>
            <a:spLocks noGrp="1"/>
          </p:cNvSpPr>
          <p:nvPr>
            <p:ph type="dt" sz="half" idx="10"/>
          </p:nvPr>
        </p:nvSpPr>
        <p:spPr/>
        <p:txBody>
          <a:bodyPr/>
          <a:lstStyle/>
          <a:p>
            <a:fld id="{32CF2876-B99D-4419-855A-C73DE94D6ED5}" type="datetimeFigureOut">
              <a:rPr lang="fr-FR" smtClean="0">
                <a:solidFill>
                  <a:prstClr val="black">
                    <a:tint val="75000"/>
                  </a:prstClr>
                </a:solidFill>
              </a:rPr>
              <a:pPr/>
              <a:t>13/09/2024</a:t>
            </a:fld>
            <a:endParaRPr lang="fr-FR">
              <a:solidFill>
                <a:prstClr val="black">
                  <a:tint val="75000"/>
                </a:prstClr>
              </a:solidFill>
            </a:endParaRPr>
          </a:p>
        </p:txBody>
      </p:sp>
      <p:sp>
        <p:nvSpPr>
          <p:cNvPr id="8" name="Footer Placeholder 7"/>
          <p:cNvSpPr>
            <a:spLocks noGrp="1"/>
          </p:cNvSpPr>
          <p:nvPr>
            <p:ph type="ftr" sz="quarter" idx="11"/>
          </p:nvPr>
        </p:nvSpPr>
        <p:spPr/>
        <p:txBody>
          <a:bodyPr/>
          <a:lstStyle/>
          <a:p>
            <a:endParaRPr lang="fr-FR">
              <a:solidFill>
                <a:prstClr val="black">
                  <a:tint val="75000"/>
                </a:prstClr>
              </a:solidFill>
            </a:endParaRPr>
          </a:p>
        </p:txBody>
      </p:sp>
      <p:sp>
        <p:nvSpPr>
          <p:cNvPr id="9" name="Slide Number Placeholder 8"/>
          <p:cNvSpPr>
            <a:spLocks noGrp="1"/>
          </p:cNvSpPr>
          <p:nvPr>
            <p:ph type="sldNum" sz="quarter" idx="12"/>
          </p:nvPr>
        </p:nvSpPr>
        <p:spPr/>
        <p:txBody>
          <a:bodyPr/>
          <a:lstStyle/>
          <a:p>
            <a:fld id="{E636E052-C2E3-488F-A8F5-DBFB26547E27}"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7270484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32CF2876-B99D-4419-855A-C73DE94D6ED5}" type="datetimeFigureOut">
              <a:rPr lang="fr-FR" smtClean="0">
                <a:solidFill>
                  <a:prstClr val="black">
                    <a:tint val="75000"/>
                  </a:prstClr>
                </a:solidFill>
              </a:rPr>
              <a:pPr/>
              <a:t>13/09/2024</a:t>
            </a:fld>
            <a:endParaRPr lang="fr-FR">
              <a:solidFill>
                <a:prstClr val="black">
                  <a:tint val="75000"/>
                </a:prstClr>
              </a:solidFill>
            </a:endParaRPr>
          </a:p>
        </p:txBody>
      </p:sp>
      <p:sp>
        <p:nvSpPr>
          <p:cNvPr id="4" name="Footer Placeholder 3"/>
          <p:cNvSpPr>
            <a:spLocks noGrp="1"/>
          </p:cNvSpPr>
          <p:nvPr>
            <p:ph type="ftr" sz="quarter" idx="11"/>
          </p:nvPr>
        </p:nvSpPr>
        <p:spPr/>
        <p:txBody>
          <a:bodyPr/>
          <a:lstStyle/>
          <a:p>
            <a:endParaRPr lang="fr-FR">
              <a:solidFill>
                <a:prstClr val="black">
                  <a:tint val="75000"/>
                </a:prstClr>
              </a:solidFill>
            </a:endParaRPr>
          </a:p>
        </p:txBody>
      </p:sp>
      <p:sp>
        <p:nvSpPr>
          <p:cNvPr id="5" name="Slide Number Placeholder 4"/>
          <p:cNvSpPr>
            <a:spLocks noGrp="1"/>
          </p:cNvSpPr>
          <p:nvPr>
            <p:ph type="sldNum" sz="quarter" idx="12"/>
          </p:nvPr>
        </p:nvSpPr>
        <p:spPr/>
        <p:txBody>
          <a:bodyPr/>
          <a:lstStyle/>
          <a:p>
            <a:fld id="{E636E052-C2E3-488F-A8F5-DBFB26547E27}"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9831004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CF2876-B99D-4419-855A-C73DE94D6ED5}" type="datetimeFigureOut">
              <a:rPr lang="fr-FR" smtClean="0">
                <a:solidFill>
                  <a:prstClr val="black">
                    <a:tint val="75000"/>
                  </a:prstClr>
                </a:solidFill>
              </a:rPr>
              <a:pPr/>
              <a:t>13/09/2024</a:t>
            </a:fld>
            <a:endParaRPr lang="fr-FR">
              <a:solidFill>
                <a:prstClr val="black">
                  <a:tint val="75000"/>
                </a:prstClr>
              </a:solidFill>
            </a:endParaRPr>
          </a:p>
        </p:txBody>
      </p:sp>
      <p:sp>
        <p:nvSpPr>
          <p:cNvPr id="3" name="Footer Placeholder 2"/>
          <p:cNvSpPr>
            <a:spLocks noGrp="1"/>
          </p:cNvSpPr>
          <p:nvPr>
            <p:ph type="ftr" sz="quarter" idx="11"/>
          </p:nvPr>
        </p:nvSpPr>
        <p:spPr/>
        <p:txBody>
          <a:bodyPr/>
          <a:lstStyle/>
          <a:p>
            <a:endParaRPr lang="fr-FR">
              <a:solidFill>
                <a:prstClr val="black">
                  <a:tint val="75000"/>
                </a:prstClr>
              </a:solidFill>
            </a:endParaRPr>
          </a:p>
        </p:txBody>
      </p:sp>
      <p:sp>
        <p:nvSpPr>
          <p:cNvPr id="4" name="Slide Number Placeholder 3"/>
          <p:cNvSpPr>
            <a:spLocks noGrp="1"/>
          </p:cNvSpPr>
          <p:nvPr>
            <p:ph type="sldNum" sz="quarter" idx="12"/>
          </p:nvPr>
        </p:nvSpPr>
        <p:spPr/>
        <p:txBody>
          <a:bodyPr/>
          <a:lstStyle/>
          <a:p>
            <a:fld id="{E636E052-C2E3-488F-A8F5-DBFB26547E27}"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9844755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fr-FR"/>
              <a:t>Modifiez le style du titre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fr-FR"/>
              <a:t>Modifier les styles du texte du masque
Deuxième niveau
Troisième niveau
Quatrième niveau
Cinquième niveau</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32CF2876-B99D-4419-855A-C73DE94D6ED5}" type="datetimeFigureOut">
              <a:rPr lang="fr-FR" smtClean="0">
                <a:solidFill>
                  <a:prstClr val="black">
                    <a:tint val="75000"/>
                  </a:prstClr>
                </a:solidFill>
              </a:rPr>
              <a:pPr/>
              <a:t>13/09/2024</a:t>
            </a:fld>
            <a:endParaRPr lang="fr-FR">
              <a:solidFill>
                <a:prstClr val="black">
                  <a:tint val="75000"/>
                </a:prstClr>
              </a:solidFill>
            </a:endParaRP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fr-FR">
              <a:solidFill>
                <a:prstClr val="black">
                  <a:tint val="75000"/>
                </a:prstClr>
              </a:solidFill>
            </a:endParaRP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E636E052-C2E3-488F-A8F5-DBFB26547E27}" type="slidenum">
              <a:rPr lang="fr-FR" smtClean="0">
                <a:solidFill>
                  <a:prstClr val="black">
                    <a:tint val="75000"/>
                  </a:prstClr>
                </a:solidFill>
              </a:rPr>
              <a:pPr/>
              <a:t>‹N°›</a:t>
            </a:fld>
            <a:endParaRPr lang="fr-FR">
              <a:solidFill>
                <a:prstClr val="black">
                  <a:tint val="75000"/>
                </a:prstClr>
              </a:solidFill>
            </a:endParaRPr>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94412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2CF2876-B99D-4419-855A-C73DE94D6ED5}" type="datetimeFigureOut">
              <a:rPr lang="fr-FR" smtClean="0"/>
              <a:t>13/09/2024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636E052-C2E3-488F-A8F5-DBFB26547E27}" type="slidenum">
              <a:rPr lang="fr-FR" smtClean="0"/>
              <a:t>‹N°›</a:t>
            </a:fld>
            <a:endParaRPr lang="fr-FR"/>
          </a:p>
        </p:txBody>
      </p:sp>
    </p:spTree>
    <p:extLst>
      <p:ext uri="{BB962C8B-B14F-4D97-AF65-F5344CB8AC3E}">
        <p14:creationId xmlns:p14="http://schemas.microsoft.com/office/powerpoint/2010/main" val="1171105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fr-FR"/>
              <a:t>Modifiez le style du titre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32CF2876-B99D-4419-855A-C73DE94D6ED5}" type="datetimeFigureOut">
              <a:rPr lang="fr-FR" smtClean="0">
                <a:solidFill>
                  <a:prstClr val="black">
                    <a:tint val="75000"/>
                  </a:prstClr>
                </a:solidFill>
              </a:rPr>
              <a:pPr/>
              <a:t>13/09/2024</a:t>
            </a:fld>
            <a:endParaRPr lang="fr-FR">
              <a:solidFill>
                <a:prstClr val="black">
                  <a:tint val="75000"/>
                </a:prstClr>
              </a:solidFill>
            </a:endParaRP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E636E052-C2E3-488F-A8F5-DBFB26547E27}" type="slidenum">
              <a:rPr lang="fr-FR" smtClean="0">
                <a:solidFill>
                  <a:prstClr val="black">
                    <a:tint val="75000"/>
                  </a:prstClr>
                </a:solidFill>
              </a:rPr>
              <a:pPr/>
              <a:t>‹N°›</a:t>
            </a:fld>
            <a:endParaRPr lang="fr-FR">
              <a:solidFill>
                <a:prstClr val="black">
                  <a:tint val="75000"/>
                </a:prstClr>
              </a:solidFill>
            </a:endParaRPr>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34545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32CF2876-B99D-4419-855A-C73DE94D6ED5}" type="datetimeFigureOut">
              <a:rPr lang="fr-FR" smtClean="0">
                <a:solidFill>
                  <a:prstClr val="black">
                    <a:tint val="75000"/>
                  </a:prstClr>
                </a:solidFill>
              </a:rPr>
              <a:pPr/>
              <a:t>13/09/2024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E636E052-C2E3-488F-A8F5-DBFB26547E27}"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7296759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32CF2876-B99D-4419-855A-C73DE94D6ED5}" type="datetimeFigureOut">
              <a:rPr lang="fr-FR" smtClean="0">
                <a:solidFill>
                  <a:prstClr val="black">
                    <a:tint val="75000"/>
                  </a:prstClr>
                </a:solidFill>
              </a:rPr>
              <a:pPr/>
              <a:t>13/09/2024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E636E052-C2E3-488F-A8F5-DBFB26547E27}"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050675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32CF2876-B99D-4419-855A-C73DE94D6ED5}" type="datetimeFigureOut">
              <a:rPr lang="fr-FR" smtClean="0"/>
              <a:t>13/09/2024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636E052-C2E3-488F-A8F5-DBFB26547E27}" type="slidenum">
              <a:rPr lang="fr-FR" smtClean="0"/>
              <a:t>‹N°›</a:t>
            </a:fld>
            <a:endParaRPr lang="fr-FR"/>
          </a:p>
        </p:txBody>
      </p:sp>
    </p:spTree>
    <p:extLst>
      <p:ext uri="{BB962C8B-B14F-4D97-AF65-F5344CB8AC3E}">
        <p14:creationId xmlns:p14="http://schemas.microsoft.com/office/powerpoint/2010/main" val="3786146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32CF2876-B99D-4419-855A-C73DE94D6ED5}" type="datetimeFigureOut">
              <a:rPr lang="fr-FR" smtClean="0"/>
              <a:t>13/09/2024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636E052-C2E3-488F-A8F5-DBFB26547E27}" type="slidenum">
              <a:rPr lang="fr-FR" smtClean="0"/>
              <a:t>‹N°›</a:t>
            </a:fld>
            <a:endParaRPr lang="fr-FR"/>
          </a:p>
        </p:txBody>
      </p:sp>
    </p:spTree>
    <p:extLst>
      <p:ext uri="{BB962C8B-B14F-4D97-AF65-F5344CB8AC3E}">
        <p14:creationId xmlns:p14="http://schemas.microsoft.com/office/powerpoint/2010/main" val="2956850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32CF2876-B99D-4419-855A-C73DE94D6ED5}" type="datetimeFigureOut">
              <a:rPr lang="fr-FR" smtClean="0"/>
              <a:t>13/09/2024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636E052-C2E3-488F-A8F5-DBFB26547E27}" type="slidenum">
              <a:rPr lang="fr-FR" smtClean="0"/>
              <a:t>‹N°›</a:t>
            </a:fld>
            <a:endParaRPr lang="fr-FR"/>
          </a:p>
        </p:txBody>
      </p:sp>
    </p:spTree>
    <p:extLst>
      <p:ext uri="{BB962C8B-B14F-4D97-AF65-F5344CB8AC3E}">
        <p14:creationId xmlns:p14="http://schemas.microsoft.com/office/powerpoint/2010/main" val="958891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32CF2876-B99D-4419-855A-C73DE94D6ED5}" type="datetimeFigureOut">
              <a:rPr lang="fr-FR" smtClean="0"/>
              <a:t>13/09/2024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636E052-C2E3-488F-A8F5-DBFB26547E27}" type="slidenum">
              <a:rPr lang="fr-FR" smtClean="0"/>
              <a:t>‹N°›</a:t>
            </a:fld>
            <a:endParaRPr lang="fr-FR"/>
          </a:p>
        </p:txBody>
      </p:sp>
    </p:spTree>
    <p:extLst>
      <p:ext uri="{BB962C8B-B14F-4D97-AF65-F5344CB8AC3E}">
        <p14:creationId xmlns:p14="http://schemas.microsoft.com/office/powerpoint/2010/main" val="4137765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2CF2876-B99D-4419-855A-C73DE94D6ED5}" type="datetimeFigureOut">
              <a:rPr lang="fr-FR" smtClean="0"/>
              <a:t>13/09/2024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636E052-C2E3-488F-A8F5-DBFB26547E27}" type="slidenum">
              <a:rPr lang="fr-FR" smtClean="0"/>
              <a:t>‹N°›</a:t>
            </a:fld>
            <a:endParaRPr lang="fr-FR"/>
          </a:p>
        </p:txBody>
      </p:sp>
    </p:spTree>
    <p:extLst>
      <p:ext uri="{BB962C8B-B14F-4D97-AF65-F5344CB8AC3E}">
        <p14:creationId xmlns:p14="http://schemas.microsoft.com/office/powerpoint/2010/main" val="2267663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32CF2876-B99D-4419-855A-C73DE94D6ED5}" type="datetimeFigureOut">
              <a:rPr lang="fr-FR" smtClean="0"/>
              <a:t>13/09/2024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636E052-C2E3-488F-A8F5-DBFB26547E27}" type="slidenum">
              <a:rPr lang="fr-FR" smtClean="0"/>
              <a:t>‹N°›</a:t>
            </a:fld>
            <a:endParaRPr lang="fr-FR"/>
          </a:p>
        </p:txBody>
      </p:sp>
    </p:spTree>
    <p:extLst>
      <p:ext uri="{BB962C8B-B14F-4D97-AF65-F5344CB8AC3E}">
        <p14:creationId xmlns:p14="http://schemas.microsoft.com/office/powerpoint/2010/main" val="3036147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32CF2876-B99D-4419-855A-C73DE94D6ED5}" type="datetimeFigureOut">
              <a:rPr lang="fr-FR" smtClean="0"/>
              <a:t>13/09/2024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636E052-C2E3-488F-A8F5-DBFB26547E27}" type="slidenum">
              <a:rPr lang="fr-FR" smtClean="0"/>
              <a:t>‹N°›</a:t>
            </a:fld>
            <a:endParaRPr lang="fr-FR"/>
          </a:p>
        </p:txBody>
      </p:sp>
    </p:spTree>
    <p:extLst>
      <p:ext uri="{BB962C8B-B14F-4D97-AF65-F5344CB8AC3E}">
        <p14:creationId xmlns:p14="http://schemas.microsoft.com/office/powerpoint/2010/main" val="1501562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CF2876-B99D-4419-855A-C73DE94D6ED5}" type="datetimeFigureOut">
              <a:rPr lang="fr-FR" smtClean="0"/>
              <a:t>13/09/2024</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36E052-C2E3-488F-A8F5-DBFB26547E27}" type="slidenum">
              <a:rPr lang="fr-FR" smtClean="0"/>
              <a:t>‹N°›</a:t>
            </a:fld>
            <a:endParaRPr lang="fr-FR"/>
          </a:p>
        </p:txBody>
      </p:sp>
    </p:spTree>
    <p:extLst>
      <p:ext uri="{BB962C8B-B14F-4D97-AF65-F5344CB8AC3E}">
        <p14:creationId xmlns:p14="http://schemas.microsoft.com/office/powerpoint/2010/main" val="28225847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32CF2876-B99D-4419-855A-C73DE94D6ED5}" type="datetimeFigureOut">
              <a:rPr lang="fr-FR" smtClean="0"/>
              <a:t>13/09/2024</a:t>
            </a:fld>
            <a:endParaRPr lang="fr-FR"/>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fr-FR"/>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E636E052-C2E3-488F-A8F5-DBFB26547E27}" type="slidenum">
              <a:rPr lang="fr-FR" smtClean="0"/>
              <a:t>‹N°›</a:t>
            </a:fld>
            <a:endParaRPr lang="fr-FR"/>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277805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fr.wikipedia.org/wiki/Philosophiae_Naturalis_Principia_Mathematica" TargetMode="External"/><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latin typeface="Times New Roman" panose="02020603050405020304" pitchFamily="18" charset="0"/>
                <a:cs typeface="Times New Roman" panose="02020603050405020304" pitchFamily="18" charset="0"/>
              </a:rPr>
              <a:t>Isaac Newton (1642-1727). </a:t>
            </a:r>
            <a:br>
              <a:rPr lang="fr-FR" b="1" dirty="0">
                <a:latin typeface="Times New Roman" panose="02020603050405020304" pitchFamily="18" charset="0"/>
                <a:cs typeface="Times New Roman" panose="02020603050405020304" pitchFamily="18" charset="0"/>
              </a:rPr>
            </a:br>
            <a:r>
              <a:rPr lang="fr-FR" b="1" dirty="0">
                <a:latin typeface="Times New Roman" panose="02020603050405020304" pitchFamily="18" charset="0"/>
                <a:cs typeface="Times New Roman" panose="02020603050405020304" pitchFamily="18" charset="0"/>
              </a:rPr>
              <a:t>Questions sur la construction d’un paradigme</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182039" y="1789688"/>
            <a:ext cx="3885189"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6120386" y="1828803"/>
            <a:ext cx="1730577" cy="830997"/>
          </a:xfrm>
          <a:prstGeom prst="rect">
            <a:avLst/>
          </a:prstGeom>
        </p:spPr>
        <p:txBody>
          <a:bodyPr wrap="square">
            <a:spAutoFit/>
          </a:bodyPr>
          <a:lstStyle/>
          <a:p>
            <a:r>
              <a:rPr lang="fr-FR" sz="1200" dirty="0"/>
              <a:t>Monument érigé à côté de la tombe d’Isaac Newton dans l’abbaye de Westminster (1731)</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8035" y="3385959"/>
            <a:ext cx="2157640" cy="287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rot="10800000" flipV="1">
            <a:off x="4828032" y="6367206"/>
            <a:ext cx="4876800" cy="307778"/>
          </a:xfrm>
          <a:prstGeom prst="rect">
            <a:avLst/>
          </a:prstGeom>
        </p:spPr>
        <p:txBody>
          <a:bodyPr wrap="square">
            <a:spAutoFit/>
          </a:bodyPr>
          <a:lstStyle/>
          <a:p>
            <a:r>
              <a:rPr lang="fr-FR" sz="1400" dirty="0"/>
              <a:t>Portrait de Newton par </a:t>
            </a:r>
            <a:r>
              <a:rPr lang="fr-FR" sz="1400" dirty="0" err="1"/>
              <a:t>Godfrey</a:t>
            </a:r>
            <a:r>
              <a:rPr lang="fr-FR" sz="1400" dirty="0"/>
              <a:t> </a:t>
            </a:r>
            <a:r>
              <a:rPr lang="fr-FR" sz="1400" dirty="0" err="1"/>
              <a:t>Kneller</a:t>
            </a:r>
            <a:r>
              <a:rPr lang="fr-FR" sz="1400" dirty="0"/>
              <a:t> (1689).</a:t>
            </a:r>
          </a:p>
        </p:txBody>
      </p:sp>
    </p:spTree>
    <p:extLst>
      <p:ext uri="{BB962C8B-B14F-4D97-AF65-F5344CB8AC3E}">
        <p14:creationId xmlns:p14="http://schemas.microsoft.com/office/powerpoint/2010/main" val="4148883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1" y="164123"/>
            <a:ext cx="12027877" cy="6186309"/>
          </a:xfrm>
          <a:prstGeom prst="rect">
            <a:avLst/>
          </a:prstGeom>
        </p:spPr>
        <p:txBody>
          <a:bodyPr wrap="square">
            <a:spAutoFit/>
          </a:bodyPr>
          <a:lstStyle/>
          <a:p>
            <a:endParaRPr lang="fr-FR" dirty="0"/>
          </a:p>
          <a:p>
            <a:r>
              <a:rPr lang="fr-FR" dirty="0"/>
              <a:t>« </a:t>
            </a:r>
            <a:r>
              <a:rPr lang="fr-FR" b="1" dirty="0"/>
              <a:t>Définitions</a:t>
            </a:r>
            <a:r>
              <a:rPr lang="fr-FR" dirty="0"/>
              <a:t> »</a:t>
            </a:r>
          </a:p>
          <a:p>
            <a:r>
              <a:rPr lang="fr-FR" dirty="0"/>
              <a:t>1</a:t>
            </a:r>
            <a:r>
              <a:rPr lang="fr-FR" baseline="30000" dirty="0"/>
              <a:t>ère</a:t>
            </a:r>
            <a:r>
              <a:rPr lang="fr-FR" dirty="0"/>
              <a:t> : La quantité de matière se mesure par la  densité et le volume pris ensemble</a:t>
            </a:r>
          </a:p>
          <a:p>
            <a:r>
              <a:rPr lang="fr-FR" dirty="0"/>
              <a:t>2</a:t>
            </a:r>
            <a:r>
              <a:rPr lang="fr-FR" baseline="30000" dirty="0"/>
              <a:t>e</a:t>
            </a:r>
            <a:r>
              <a:rPr lang="fr-FR" dirty="0"/>
              <a:t> : La quantité de mouvement est le produit de la masse par la vitesse […]</a:t>
            </a:r>
          </a:p>
          <a:p>
            <a:pPr algn="just"/>
            <a:r>
              <a:rPr lang="fr-FR" dirty="0"/>
              <a:t>4</a:t>
            </a:r>
            <a:r>
              <a:rPr lang="fr-FR" baseline="30000" dirty="0"/>
              <a:t>e</a:t>
            </a:r>
            <a:r>
              <a:rPr lang="fr-FR" dirty="0"/>
              <a:t> : La force imprimée est l’action exercée sur un corps qui a pour effet de changer </a:t>
            </a:r>
          </a:p>
          <a:p>
            <a:pPr algn="just"/>
            <a:r>
              <a:rPr lang="fr-FR" dirty="0"/>
              <a:t>son état de repos ou de mouvement rectiligne uniforme</a:t>
            </a:r>
          </a:p>
          <a:p>
            <a:pPr algn="just"/>
            <a:endParaRPr lang="fr-FR" dirty="0"/>
          </a:p>
          <a:p>
            <a:pPr marL="342900" indent="-342900">
              <a:buAutoNum type="arabicPeriod"/>
            </a:pPr>
            <a:endParaRPr lang="fr-FR" dirty="0"/>
          </a:p>
          <a:p>
            <a:pPr algn="just"/>
            <a:r>
              <a:rPr lang="fr-FR" dirty="0"/>
              <a:t>« </a:t>
            </a:r>
            <a:r>
              <a:rPr lang="fr-FR" b="1" dirty="0"/>
              <a:t>Scholie générale </a:t>
            </a:r>
            <a:r>
              <a:rPr lang="fr-FR" dirty="0"/>
              <a:t>», Livre III (édition de 1713) : « Cet admirable arrangement du soleil, des planètes et des comètes, ne peut être que l’ouvrage </a:t>
            </a:r>
            <a:r>
              <a:rPr lang="fr-FR" b="1" dirty="0"/>
              <a:t>d’un être tout-puissant et intelligent</a:t>
            </a:r>
            <a:r>
              <a:rPr lang="fr-FR" dirty="0"/>
              <a:t>. Et si chaque étoile fixe est le centre d’un système semblable au nôtre, il est certain que, tout en portant l’empreinte d’un même dessein, tout doit être soumis à un seul et même Etre […]. De plus, on voit que celui qui a arrangé cet Univers, a mis les étoiles fixes à une distance immense les unes des autres, de peur que ces globes ne tombassent les uns sur les autres par la force de leur gravité. Cet Etre infini gouverne tout, non comme  l’âme du monde, mais comme le seigneur de toutes choses [..] ».  </a:t>
            </a:r>
          </a:p>
          <a:p>
            <a:pPr algn="just"/>
            <a:endParaRPr lang="fr-FR" dirty="0"/>
          </a:p>
          <a:p>
            <a:pPr algn="just"/>
            <a:r>
              <a:rPr lang="fr-FR" dirty="0"/>
              <a:t>Cf. Michel </a:t>
            </a:r>
            <a:r>
              <a:rPr lang="fr-FR" cap="small" dirty="0" err="1"/>
              <a:t>Blay</a:t>
            </a:r>
            <a:r>
              <a:rPr lang="fr-FR" dirty="0"/>
              <a:t>. Présentation du fascicule 1987/3-4 : « Les </a:t>
            </a:r>
            <a:r>
              <a:rPr lang="fr-FR" i="1" dirty="0" err="1"/>
              <a:t>Principia</a:t>
            </a:r>
            <a:r>
              <a:rPr lang="fr-FR" dirty="0"/>
              <a:t> de Newton. Questions et Commentaires ». </a:t>
            </a:r>
            <a:r>
              <a:rPr lang="fr-FR" i="1" dirty="0"/>
              <a:t>Revue d'histoire des sciences</a:t>
            </a:r>
            <a:r>
              <a:rPr lang="fr-FR" dirty="0"/>
              <a:t>, tome 40, n°3-4, 1987. </a:t>
            </a:r>
          </a:p>
          <a:p>
            <a:pPr algn="just"/>
            <a:endParaRPr lang="fr-FR" dirty="0"/>
          </a:p>
          <a:p>
            <a:endParaRPr lang="fr-FR" b="1" dirty="0"/>
          </a:p>
          <a:p>
            <a:endParaRPr lang="fr-FR" b="1" dirty="0"/>
          </a:p>
          <a:p>
            <a:endParaRPr lang="fr-FR" b="1" dirty="0"/>
          </a:p>
          <a:p>
            <a:endParaRPr lang="fr-FR"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34316" y="164123"/>
            <a:ext cx="1767600" cy="1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57794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008000"/>
          </a:xfrm>
        </p:spPr>
        <p:txBody>
          <a:bodyPr>
            <a:normAutofit/>
          </a:bodyPr>
          <a:lstStyle/>
          <a:p>
            <a:r>
              <a:rPr lang="fr-FR" sz="4000" b="1" dirty="0">
                <a:latin typeface="Times New Roman" pitchFamily="18" charset="0"/>
                <a:cs typeface="Times New Roman" pitchFamily="18" charset="0"/>
              </a:rPr>
              <a:t>3. « Obscurités » et corrections</a:t>
            </a:r>
            <a:endParaRPr lang="fr-FR" sz="3100" b="1" dirty="0">
              <a:latin typeface="Times New Roman" pitchFamily="18" charset="0"/>
              <a:cs typeface="Times New Roman" pitchFamily="18" charset="0"/>
            </a:endParaRPr>
          </a:p>
        </p:txBody>
      </p:sp>
      <p:sp>
        <p:nvSpPr>
          <p:cNvPr id="3" name="Espace réservé du contenu 2"/>
          <p:cNvSpPr>
            <a:spLocks noGrp="1"/>
          </p:cNvSpPr>
          <p:nvPr>
            <p:ph sz="half" idx="1"/>
          </p:nvPr>
        </p:nvSpPr>
        <p:spPr>
          <a:xfrm>
            <a:off x="838200" y="1553029"/>
            <a:ext cx="5181600" cy="4978400"/>
          </a:xfrm>
        </p:spPr>
        <p:txBody>
          <a:bodyPr>
            <a:noAutofit/>
          </a:bodyPr>
          <a:lstStyle/>
          <a:p>
            <a:pPr algn="just"/>
            <a:endParaRPr lang="fr-FR" sz="1200" dirty="0">
              <a:latin typeface="Times New Roman" pitchFamily="18" charset="0"/>
              <a:cs typeface="Times New Roman" pitchFamily="18" charset="0"/>
            </a:endParaRPr>
          </a:p>
        </p:txBody>
      </p:sp>
      <p:sp>
        <p:nvSpPr>
          <p:cNvPr id="4" name="Espace réservé du contenu 3"/>
          <p:cNvSpPr>
            <a:spLocks noGrp="1"/>
          </p:cNvSpPr>
          <p:nvPr>
            <p:ph sz="half" idx="2"/>
          </p:nvPr>
        </p:nvSpPr>
        <p:spPr>
          <a:xfrm>
            <a:off x="840259" y="1553029"/>
            <a:ext cx="10513541" cy="5094514"/>
          </a:xfrm>
        </p:spPr>
        <p:txBody>
          <a:bodyPr>
            <a:normAutofit fontScale="85000" lnSpcReduction="20000"/>
          </a:bodyPr>
          <a:lstStyle/>
          <a:p>
            <a:pPr marL="0" indent="0">
              <a:buNone/>
            </a:pPr>
            <a:r>
              <a:rPr lang="fr-FR" b="1" dirty="0">
                <a:latin typeface="Times New Roman" pitchFamily="18" charset="0"/>
                <a:cs typeface="Times New Roman" pitchFamily="18" charset="0"/>
              </a:rPr>
              <a:t>N. </a:t>
            </a:r>
            <a:r>
              <a:rPr lang="fr-FR" b="1" dirty="0" err="1">
                <a:latin typeface="Times New Roman" pitchFamily="18" charset="0"/>
                <a:cs typeface="Times New Roman" pitchFamily="18" charset="0"/>
              </a:rPr>
              <a:t>Fatio</a:t>
            </a:r>
            <a:r>
              <a:rPr lang="fr-FR" b="1" dirty="0">
                <a:latin typeface="Times New Roman" pitchFamily="18" charset="0"/>
                <a:cs typeface="Times New Roman" pitchFamily="18" charset="0"/>
              </a:rPr>
              <a:t> de </a:t>
            </a:r>
            <a:r>
              <a:rPr lang="fr-FR" b="1" dirty="0" err="1">
                <a:latin typeface="Times New Roman" pitchFamily="18" charset="0"/>
                <a:cs typeface="Times New Roman" pitchFamily="18" charset="0"/>
              </a:rPr>
              <a:t>Duillier</a:t>
            </a:r>
            <a:r>
              <a:rPr lang="fr-FR" b="1" dirty="0">
                <a:latin typeface="Times New Roman" pitchFamily="18" charset="0"/>
                <a:cs typeface="Times New Roman" pitchFamily="18" charset="0"/>
              </a:rPr>
              <a:t>, Londres à Christiaan Huygens, La Haye, 29 Avril 1692</a:t>
            </a:r>
            <a:endParaRPr lang="fr-FR" dirty="0">
              <a:latin typeface="Times New Roman" pitchFamily="18" charset="0"/>
              <a:cs typeface="Times New Roman" pitchFamily="18" charset="0"/>
            </a:endParaRPr>
          </a:p>
          <a:p>
            <a:pPr marL="0" indent="0" algn="just">
              <a:buNone/>
            </a:pPr>
            <a:endParaRPr lang="fr-FR" dirty="0">
              <a:latin typeface="Times New Roman" pitchFamily="18" charset="0"/>
              <a:cs typeface="Times New Roman" pitchFamily="18" charset="0"/>
            </a:endParaRPr>
          </a:p>
          <a:p>
            <a:pPr marL="0" indent="0" algn="just">
              <a:buNone/>
            </a:pPr>
            <a:r>
              <a:rPr lang="fr-FR" sz="2600" dirty="0">
                <a:latin typeface="Times New Roman" pitchFamily="18" charset="0"/>
                <a:cs typeface="Times New Roman" pitchFamily="18" charset="0"/>
              </a:rPr>
              <a:t>« De temps en temps ma paresse ou d'autres Études interrompent considérablement mon application aux Mathématiques. Mais je n'y reviens point après mes égarements que je ne sente redoubler mon envie d'imprimer le livre de Mr Newton. La raison en est peut-être que dans ce premier feu </a:t>
            </a:r>
            <a:r>
              <a:rPr lang="fr-FR" sz="2600" u="sng" dirty="0">
                <a:latin typeface="Times New Roman" pitchFamily="18" charset="0"/>
                <a:cs typeface="Times New Roman" pitchFamily="18" charset="0"/>
              </a:rPr>
              <a:t>je surmonte ordinairement quelques-unes des plus grandes difficultés qui se trouvent dans ce livre</a:t>
            </a:r>
            <a:r>
              <a:rPr lang="fr-FR" sz="2600" dirty="0">
                <a:latin typeface="Times New Roman" pitchFamily="18" charset="0"/>
                <a:cs typeface="Times New Roman" pitchFamily="18" charset="0"/>
              </a:rPr>
              <a:t>: ce qui me fait croire que je l'entendrai parfaitement après y avoir déjà donné tout le temps nécessaire je n'aurais plus besoin que de consulter l'Auteur sur 20 passages au plus. Mais quoi que j'y [aye] perdu bien du temps il y a du plaisir néanmoins d'étudier </a:t>
            </a:r>
            <a:r>
              <a:rPr lang="fr-FR" sz="2600" u="sng" dirty="0">
                <a:latin typeface="Times New Roman" pitchFamily="18" charset="0"/>
                <a:cs typeface="Times New Roman" pitchFamily="18" charset="0"/>
              </a:rPr>
              <a:t>un livre qui laisse beaucoup à trouver avant qu'on ne puisse l'entendre</a:t>
            </a:r>
            <a:r>
              <a:rPr lang="fr-FR" sz="2600" dirty="0">
                <a:latin typeface="Times New Roman" pitchFamily="18" charset="0"/>
                <a:cs typeface="Times New Roman" pitchFamily="18" charset="0"/>
              </a:rPr>
              <a:t>. Or je ne conte pas que j'entende ce que je n'ai pas parfaitement compris et dont je n'aie pas saisi toute l'évidence. Les Traités entiers que j'ai étudiez à fonds ne sont encore que les 5 premières Sections, la neuvième, et le Traité des Comètes. Ailleurs je n'ai étudié à fonds que quelques propositions par ci par là. </a:t>
            </a:r>
          </a:p>
          <a:p>
            <a:pPr marL="0" indent="0" algn="just">
              <a:buNone/>
            </a:pPr>
            <a:r>
              <a:rPr lang="fr-FR" sz="2600" dirty="0">
                <a:latin typeface="Times New Roman" pitchFamily="18" charset="0"/>
                <a:cs typeface="Times New Roman" pitchFamily="18" charset="0"/>
              </a:rPr>
              <a:t> Et nous pourrions nous rendre conte l'un à l'autre des difficultés que nous aurions rencontrées et nous faciliter réciproquement l'étude d'</a:t>
            </a:r>
            <a:r>
              <a:rPr lang="fr-FR" sz="2600" b="1" dirty="0">
                <a:latin typeface="Times New Roman" pitchFamily="18" charset="0"/>
                <a:cs typeface="Times New Roman" pitchFamily="18" charset="0"/>
              </a:rPr>
              <a:t>un livre qui est assurément fort excellent mais en même temps fort obscur.</a:t>
            </a:r>
            <a:r>
              <a:rPr lang="fr-FR" sz="2600" dirty="0">
                <a:latin typeface="Times New Roman" pitchFamily="18" charset="0"/>
                <a:cs typeface="Times New Roman" pitchFamily="18" charset="0"/>
              </a:rPr>
              <a:t> Je suis avec beaucoup de respect Mr. Votre &amp;c à Londres ce 29 Avril 1692 ».</a:t>
            </a:r>
          </a:p>
          <a:p>
            <a:endParaRPr lang="fr-FR" dirty="0">
              <a:latin typeface="Times New Roman" pitchFamily="18" charset="0"/>
              <a:cs typeface="Times New Roman" pitchFamily="18" charset="0"/>
            </a:endParaRPr>
          </a:p>
          <a:p>
            <a:endParaRPr lang="fr-FR" dirty="0">
              <a:latin typeface="Times New Roman" pitchFamily="18" charset="0"/>
              <a:cs typeface="Times New Roman" pitchFamily="18" charset="0"/>
            </a:endParaRPr>
          </a:p>
        </p:txBody>
      </p:sp>
      <p:pic>
        <p:nvPicPr>
          <p:cNvPr id="5" name="Image 4"/>
          <p:cNvPicPr>
            <a:picLocks noChangeAspect="1"/>
          </p:cNvPicPr>
          <p:nvPr/>
        </p:nvPicPr>
        <p:blipFill>
          <a:blip r:embed="rId3"/>
          <a:stretch>
            <a:fillRect/>
          </a:stretch>
        </p:blipFill>
        <p:spPr>
          <a:xfrm>
            <a:off x="9574002" y="185125"/>
            <a:ext cx="1013327" cy="1368000"/>
          </a:xfrm>
          <a:prstGeom prst="rect">
            <a:avLst/>
          </a:prstGeom>
        </p:spPr>
      </p:pic>
    </p:spTree>
    <p:extLst>
      <p:ext uri="{BB962C8B-B14F-4D97-AF65-F5344CB8AC3E}">
        <p14:creationId xmlns:p14="http://schemas.microsoft.com/office/powerpoint/2010/main" val="6509471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latin typeface="Times New Roman" panose="02020603050405020304" pitchFamily="18" charset="0"/>
                <a:cs typeface="Times New Roman" panose="02020603050405020304" pitchFamily="18" charset="0"/>
              </a:rPr>
              <a:t>Un ouvrage qui ne cesse d’être retravaillé…</a:t>
            </a:r>
          </a:p>
        </p:txBody>
      </p:sp>
      <p:sp>
        <p:nvSpPr>
          <p:cNvPr id="3" name="Espace réservé du contenu 2"/>
          <p:cNvSpPr>
            <a:spLocks noGrp="1"/>
          </p:cNvSpPr>
          <p:nvPr>
            <p:ph idx="1"/>
          </p:nvPr>
        </p:nvSpPr>
        <p:spPr/>
        <p:txBody>
          <a:bodyPr/>
          <a:lstStyle/>
          <a:p>
            <a:pPr algn="just"/>
            <a:r>
              <a:rPr lang="fr-FR" i="1" dirty="0" err="1">
                <a:latin typeface="Times New Roman" pitchFamily="18" charset="0"/>
                <a:cs typeface="Times New Roman" pitchFamily="18" charset="0"/>
              </a:rPr>
              <a:t>Philosophiae</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naturalis</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principia</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mathématica</a:t>
            </a:r>
            <a:r>
              <a:rPr lang="fr-FR" dirty="0">
                <a:latin typeface="Times New Roman" pitchFamily="18" charset="0"/>
                <a:cs typeface="Times New Roman" pitchFamily="18" charset="0"/>
              </a:rPr>
              <a:t>  Londres, 1687 [1713-1726] [trad. angl. En 1729 par Andrew Motte]</a:t>
            </a:r>
          </a:p>
          <a:p>
            <a:pPr algn="just"/>
            <a:r>
              <a:rPr lang="fr-FR" dirty="0">
                <a:latin typeface="Times New Roman" pitchFamily="18" charset="0"/>
                <a:cs typeface="Times New Roman" pitchFamily="18" charset="0"/>
              </a:rPr>
              <a:t>Thomas Le Sueur &amp; François Jacquier, </a:t>
            </a:r>
            <a:r>
              <a:rPr lang="fr-FR" i="1" dirty="0" err="1">
                <a:latin typeface="Times New Roman" pitchFamily="18" charset="0"/>
                <a:cs typeface="Times New Roman" pitchFamily="18" charset="0"/>
              </a:rPr>
              <a:t>Isaaci</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Newtoni</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philosophiæ</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naturalis</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principia</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mathematica</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perpetuis</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commentariis</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illustrata</a:t>
            </a:r>
            <a:r>
              <a:rPr lang="fr-FR" dirty="0">
                <a:latin typeface="Times New Roman" pitchFamily="18" charset="0"/>
                <a:cs typeface="Times New Roman" pitchFamily="18" charset="0"/>
              </a:rPr>
              <a:t>  (3 vol.  in-4, Genève, 1739-42).  </a:t>
            </a:r>
          </a:p>
          <a:p>
            <a:pPr algn="just"/>
            <a:r>
              <a:rPr lang="fr-FR" dirty="0">
                <a:latin typeface="Times New Roman" pitchFamily="18" charset="0"/>
                <a:cs typeface="Times New Roman" pitchFamily="18" charset="0"/>
              </a:rPr>
              <a:t>Trad. </a:t>
            </a:r>
            <a:r>
              <a:rPr lang="fr-FR" dirty="0" err="1">
                <a:latin typeface="Times New Roman" pitchFamily="18" charset="0"/>
                <a:cs typeface="Times New Roman" pitchFamily="18" charset="0"/>
              </a:rPr>
              <a:t>fr.</a:t>
            </a:r>
            <a:r>
              <a:rPr lang="fr-FR" dirty="0">
                <a:latin typeface="Times New Roman" pitchFamily="18" charset="0"/>
                <a:cs typeface="Times New Roman" pitchFamily="18" charset="0"/>
              </a:rPr>
              <a:t> par Émilie du Châtelet en 1756  : </a:t>
            </a:r>
            <a:r>
              <a:rPr lang="fr-FR" i="1" dirty="0">
                <a:latin typeface="Times New Roman" panose="02020603050405020304" pitchFamily="18" charset="0"/>
                <a:cs typeface="Times New Roman" panose="02020603050405020304" pitchFamily="18" charset="0"/>
              </a:rPr>
              <a:t>Principes mathématiques de la philosophie naturelle. </a:t>
            </a:r>
            <a:endParaRPr lang="fr-FR" dirty="0">
              <a:latin typeface="Times New Roman" pitchFamily="18" charset="0"/>
              <a:cs typeface="Times New Roman" pitchFamily="18" charset="0"/>
            </a:endParaRPr>
          </a:p>
          <a:p>
            <a:pPr marL="0" indent="0">
              <a:buNone/>
            </a:pPr>
            <a:endParaRPr lang="fr-FR" dirty="0"/>
          </a:p>
        </p:txBody>
      </p:sp>
      <p:pic>
        <p:nvPicPr>
          <p:cNvPr id="4" name="Picture 2" descr="newton_pd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80813" y="4552461"/>
            <a:ext cx="1272987" cy="1759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39055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244202"/>
            <a:ext cx="10515600" cy="1041927"/>
          </a:xfrm>
        </p:spPr>
        <p:txBody>
          <a:bodyPr>
            <a:noAutofit/>
          </a:bodyPr>
          <a:lstStyle/>
          <a:p>
            <a:r>
              <a:rPr lang="fr-FR" sz="3600" b="1" dirty="0">
                <a:latin typeface="Times New Roman" panose="02020603050405020304" pitchFamily="18" charset="0"/>
                <a:cs typeface="Times New Roman" panose="02020603050405020304" pitchFamily="18" charset="0"/>
              </a:rPr>
              <a:t>Partie II - Conditions de possibilité. Les acteurs invisibles</a:t>
            </a:r>
            <a:endParaRPr lang="fr-FR" sz="3600" dirty="0"/>
          </a:p>
        </p:txBody>
      </p:sp>
      <p:sp>
        <p:nvSpPr>
          <p:cNvPr id="3" name="Espace réservé du contenu 2"/>
          <p:cNvSpPr>
            <a:spLocks noGrp="1"/>
          </p:cNvSpPr>
          <p:nvPr>
            <p:ph sz="half" idx="1"/>
          </p:nvPr>
        </p:nvSpPr>
        <p:spPr>
          <a:xfrm>
            <a:off x="757237" y="2372496"/>
            <a:ext cx="8743951" cy="4171179"/>
          </a:xfrm>
        </p:spPr>
        <p:txBody>
          <a:bodyPr>
            <a:noAutofit/>
          </a:bodyPr>
          <a:lstStyle/>
          <a:p>
            <a:pPr marL="0" indent="0" algn="just">
              <a:buNone/>
            </a:pPr>
            <a:r>
              <a:rPr lang="fr-FR" sz="3200" b="1" dirty="0">
                <a:latin typeface="Times New Roman" pitchFamily="18" charset="0"/>
                <a:cs typeface="Times New Roman" pitchFamily="18" charset="0"/>
              </a:rPr>
              <a:t>Empire et savoir global </a:t>
            </a:r>
            <a:r>
              <a:rPr lang="fr-FR" sz="3200" dirty="0">
                <a:latin typeface="Times New Roman" pitchFamily="18" charset="0"/>
                <a:cs typeface="Times New Roman" pitchFamily="18" charset="0"/>
              </a:rPr>
              <a:t>: Simon </a:t>
            </a:r>
            <a:r>
              <a:rPr lang="fr-FR" sz="3200" dirty="0" err="1">
                <a:latin typeface="Times New Roman" pitchFamily="18" charset="0"/>
                <a:cs typeface="Times New Roman" pitchFamily="18" charset="0"/>
              </a:rPr>
              <a:t>Schaffer</a:t>
            </a:r>
            <a:r>
              <a:rPr lang="fr-FR" sz="3200" dirty="0">
                <a:latin typeface="Times New Roman" pitchFamily="18" charset="0"/>
                <a:cs typeface="Times New Roman" pitchFamily="18" charset="0"/>
              </a:rPr>
              <a:t>, « Newton à la plage : l’ordre de l’information dans les </a:t>
            </a:r>
            <a:r>
              <a:rPr lang="fr-FR" sz="3200" i="1" dirty="0" err="1">
                <a:latin typeface="Times New Roman" pitchFamily="18" charset="0"/>
                <a:cs typeface="Times New Roman" pitchFamily="18" charset="0"/>
              </a:rPr>
              <a:t>Principia</a:t>
            </a:r>
            <a:r>
              <a:rPr lang="fr-FR" sz="3200" i="1" dirty="0">
                <a:latin typeface="Times New Roman" pitchFamily="18" charset="0"/>
                <a:cs typeface="Times New Roman" pitchFamily="18" charset="0"/>
              </a:rPr>
              <a:t> </a:t>
            </a:r>
            <a:r>
              <a:rPr lang="fr-FR" sz="3200" i="1" dirty="0" err="1">
                <a:latin typeface="Times New Roman" pitchFamily="18" charset="0"/>
                <a:cs typeface="Times New Roman" pitchFamily="18" charset="0"/>
              </a:rPr>
              <a:t>mathematica</a:t>
            </a:r>
            <a:r>
              <a:rPr lang="fr-FR" sz="3200" dirty="0">
                <a:latin typeface="Times New Roman" pitchFamily="18" charset="0"/>
                <a:cs typeface="Times New Roman" pitchFamily="18" charset="0"/>
              </a:rPr>
              <a:t> », </a:t>
            </a:r>
            <a:r>
              <a:rPr lang="fr-FR" sz="3200" i="1" dirty="0">
                <a:latin typeface="Times New Roman" pitchFamily="18" charset="0"/>
                <a:cs typeface="Times New Roman" pitchFamily="18" charset="0"/>
              </a:rPr>
              <a:t>La fabrique des sciences modernes</a:t>
            </a:r>
            <a:r>
              <a:rPr lang="fr-FR" sz="3200" dirty="0">
                <a:latin typeface="Times New Roman" pitchFamily="18" charset="0"/>
                <a:cs typeface="Times New Roman" pitchFamily="18" charset="0"/>
              </a:rPr>
              <a:t>, Paris, Seuil, 2014, chapitre 1</a:t>
            </a:r>
          </a:p>
          <a:p>
            <a:pPr marL="0" indent="0">
              <a:buNone/>
            </a:pPr>
            <a:endParaRPr lang="fr-FR" sz="3200" b="1" dirty="0">
              <a:latin typeface="Times New Roman" pitchFamily="18" charset="0"/>
              <a:cs typeface="Times New Roman" pitchFamily="18" charset="0"/>
            </a:endParaRPr>
          </a:p>
          <a:p>
            <a:pPr marL="285750" indent="-285750">
              <a:buFontTx/>
              <a:buChar char="-"/>
            </a:pPr>
            <a:endParaRPr lang="fr-FR" sz="3200" b="1" dirty="0">
              <a:latin typeface="Times New Roman" pitchFamily="18" charset="0"/>
              <a:cs typeface="Times New Roman" pitchFamily="18" charset="0"/>
            </a:endParaRPr>
          </a:p>
          <a:p>
            <a:pPr marL="0" indent="0" algn="just">
              <a:buNone/>
            </a:pPr>
            <a:endParaRPr lang="en-US" sz="3200" b="1" dirty="0">
              <a:latin typeface="Times New Roman" pitchFamily="18" charset="0"/>
              <a:cs typeface="Times New Roman" pitchFamily="18" charset="0"/>
            </a:endParaRPr>
          </a:p>
          <a:p>
            <a:pPr marL="0" indent="0" algn="just">
              <a:lnSpc>
                <a:spcPct val="170000"/>
              </a:lnSpc>
              <a:buNone/>
            </a:pPr>
            <a:endParaRPr lang="fr-FR" sz="3200" b="1" dirty="0">
              <a:latin typeface="Times New Roman" pitchFamily="18" charset="0"/>
              <a:cs typeface="Times New Roman" pitchFamily="18" charset="0"/>
            </a:endParaRPr>
          </a:p>
          <a:p>
            <a:pPr marL="0" indent="0">
              <a:buNone/>
            </a:pPr>
            <a:endParaRPr lang="fr-FR" sz="3200" dirty="0">
              <a:latin typeface="Times New Roman" pitchFamily="18" charset="0"/>
              <a:cs typeface="Times New Roman" pitchFamily="18" charset="0"/>
            </a:endParaRPr>
          </a:p>
          <a:p>
            <a:pPr marL="0" indent="0">
              <a:buNone/>
            </a:pPr>
            <a:endParaRPr lang="fr-FR" sz="3200" dirty="0">
              <a:latin typeface="Times New Roman" pitchFamily="18" charset="0"/>
              <a:cs typeface="Times New Roman" pitchFamily="18" charset="0"/>
            </a:endParaRPr>
          </a:p>
        </p:txBody>
      </p:sp>
      <p:sp>
        <p:nvSpPr>
          <p:cNvPr id="4" name="Espace réservé du contenu 3"/>
          <p:cNvSpPr>
            <a:spLocks noGrp="1"/>
          </p:cNvSpPr>
          <p:nvPr>
            <p:ph sz="half" idx="2"/>
          </p:nvPr>
        </p:nvSpPr>
        <p:spPr>
          <a:xfrm>
            <a:off x="6172200" y="1436914"/>
            <a:ext cx="5181600" cy="4740049"/>
          </a:xfrm>
        </p:spPr>
        <p:txBody>
          <a:bodyPr>
            <a:normAutofit/>
          </a:bodyPr>
          <a:lstStyle/>
          <a:p>
            <a:pPr marL="0" indent="0">
              <a:buNone/>
            </a:pPr>
            <a:endParaRPr lang="fr-FR" dirty="0"/>
          </a:p>
        </p:txBody>
      </p:sp>
    </p:spTree>
    <p:extLst>
      <p:ext uri="{BB962C8B-B14F-4D97-AF65-F5344CB8AC3E}">
        <p14:creationId xmlns:p14="http://schemas.microsoft.com/office/powerpoint/2010/main" val="16560701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838200" y="420130"/>
            <a:ext cx="10515600" cy="5756833"/>
          </a:xfrm>
        </p:spPr>
        <p:txBody>
          <a:bodyPr>
            <a:normAutofit/>
          </a:bodyPr>
          <a:lstStyle/>
          <a:p>
            <a:pPr marL="0" indent="0">
              <a:buNone/>
            </a:pPr>
            <a:r>
              <a:rPr lang="fr-FR" sz="3600" b="1" dirty="0">
                <a:latin typeface="Times New Roman" pitchFamily="18" charset="0"/>
                <a:cs typeface="Times New Roman" pitchFamily="18" charset="0"/>
              </a:rPr>
              <a:t>1. Réseaux scientifiques, politiques et économiques. </a:t>
            </a:r>
          </a:p>
          <a:p>
            <a:pPr marL="285750" indent="-285750">
              <a:buFontTx/>
              <a:buChar char="-"/>
            </a:pPr>
            <a:r>
              <a:rPr lang="fr-FR" dirty="0">
                <a:latin typeface="Times New Roman" pitchFamily="18" charset="0"/>
                <a:cs typeface="Times New Roman" pitchFamily="18" charset="0"/>
              </a:rPr>
              <a:t>Universités de Cambridge et d’Oxford et leurs professeurs (Roger Cotes (1682-1716))</a:t>
            </a:r>
          </a:p>
          <a:p>
            <a:pPr marL="285750" indent="-285750">
              <a:buFontTx/>
              <a:buChar char="-"/>
            </a:pPr>
            <a:r>
              <a:rPr lang="fr-FR" dirty="0">
                <a:latin typeface="Times New Roman" pitchFamily="18" charset="0"/>
                <a:cs typeface="Times New Roman" pitchFamily="18" charset="0"/>
              </a:rPr>
              <a:t>Royal Society </a:t>
            </a:r>
          </a:p>
          <a:p>
            <a:pPr marL="285750" indent="-285750">
              <a:buFontTx/>
              <a:buChar char="-"/>
            </a:pPr>
            <a:r>
              <a:rPr lang="fr-FR" dirty="0">
                <a:latin typeface="Times New Roman" pitchFamily="18" charset="0"/>
                <a:cs typeface="Times New Roman" pitchFamily="18" charset="0"/>
              </a:rPr>
              <a:t>Guillaume III d’Orange (1650-1702)</a:t>
            </a:r>
          </a:p>
          <a:p>
            <a:pPr marL="285750" indent="-285750">
              <a:buFontTx/>
              <a:buChar char="-"/>
            </a:pPr>
            <a:r>
              <a:rPr lang="fr-FR" dirty="0">
                <a:latin typeface="Times New Roman" pitchFamily="18" charset="0"/>
                <a:cs typeface="Times New Roman" pitchFamily="18" charset="0"/>
              </a:rPr>
              <a:t>Parlement </a:t>
            </a:r>
          </a:p>
          <a:p>
            <a:pPr marL="285750" indent="-285750">
              <a:buFontTx/>
              <a:buChar char="-"/>
            </a:pPr>
            <a:r>
              <a:rPr lang="fr-FR" dirty="0">
                <a:latin typeface="Times New Roman" pitchFamily="18" charset="0"/>
                <a:cs typeface="Times New Roman" pitchFamily="18" charset="0"/>
              </a:rPr>
              <a:t>Monnaie royale (1696)</a:t>
            </a:r>
          </a:p>
          <a:p>
            <a:pPr marL="285750" indent="-285750">
              <a:buFontTx/>
              <a:buChar char="-"/>
            </a:pPr>
            <a:r>
              <a:rPr lang="fr-FR" dirty="0">
                <a:latin typeface="Times New Roman" pitchFamily="18" charset="0"/>
                <a:cs typeface="Times New Roman" pitchFamily="18" charset="0"/>
              </a:rPr>
              <a:t>Compagnie royale d’Afrique et Compagnie des mers du Sud (1711)</a:t>
            </a:r>
          </a:p>
          <a:p>
            <a:pPr marL="285750" indent="-285750">
              <a:buFontTx/>
              <a:buChar char="-"/>
            </a:pPr>
            <a:r>
              <a:rPr lang="fr-FR" dirty="0" err="1">
                <a:latin typeface="Times New Roman" pitchFamily="18" charset="0"/>
                <a:cs typeface="Times New Roman" pitchFamily="18" charset="0"/>
              </a:rPr>
              <a:t>Board</a:t>
            </a:r>
            <a:r>
              <a:rPr lang="fr-FR" dirty="0">
                <a:latin typeface="Times New Roman" pitchFamily="18" charset="0"/>
                <a:cs typeface="Times New Roman" pitchFamily="18" charset="0"/>
              </a:rPr>
              <a:t> of Longitudes (1714)</a:t>
            </a:r>
            <a:endParaRPr lang="fr-FR" dirty="0"/>
          </a:p>
        </p:txBody>
      </p:sp>
    </p:spTree>
    <p:extLst>
      <p:ext uri="{BB962C8B-B14F-4D97-AF65-F5344CB8AC3E}">
        <p14:creationId xmlns:p14="http://schemas.microsoft.com/office/powerpoint/2010/main" val="38233805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838200" y="444843"/>
            <a:ext cx="10515600" cy="5732120"/>
          </a:xfrm>
        </p:spPr>
        <p:txBody>
          <a:bodyPr>
            <a:normAutofit/>
          </a:bodyPr>
          <a:lstStyle/>
          <a:p>
            <a:pPr marL="0" indent="0" algn="just">
              <a:buNone/>
            </a:pPr>
            <a:r>
              <a:rPr lang="fr-FR" b="1" dirty="0"/>
              <a:t>Conditions politiques et financières d’une réputation scientifique</a:t>
            </a:r>
          </a:p>
          <a:p>
            <a:pPr marL="0" indent="0">
              <a:buNone/>
            </a:pPr>
            <a:r>
              <a:rPr lang="fr-FR" b="1" dirty="0">
                <a:latin typeface="Times New Roman" pitchFamily="18" charset="0"/>
                <a:cs typeface="Times New Roman" pitchFamily="18" charset="0"/>
              </a:rPr>
              <a:t>Carrière et fortune </a:t>
            </a:r>
            <a:r>
              <a:rPr lang="fr-FR" dirty="0">
                <a:latin typeface="Times New Roman" pitchFamily="18" charset="0"/>
                <a:cs typeface="Times New Roman" pitchFamily="18" charset="0"/>
              </a:rPr>
              <a:t>: Margaret </a:t>
            </a:r>
            <a:r>
              <a:rPr lang="fr-FR" cap="small" dirty="0">
                <a:latin typeface="Times New Roman" pitchFamily="18" charset="0"/>
                <a:cs typeface="Times New Roman" pitchFamily="18" charset="0"/>
              </a:rPr>
              <a:t>Jacob</a:t>
            </a:r>
            <a:r>
              <a:rPr lang="fr-FR" dirty="0">
                <a:latin typeface="Times New Roman" pitchFamily="18" charset="0"/>
                <a:cs typeface="Times New Roman" pitchFamily="18" charset="0"/>
              </a:rPr>
              <a:t>, </a:t>
            </a:r>
            <a:r>
              <a:rPr lang="fr-FR" i="1" dirty="0">
                <a:latin typeface="Times New Roman" pitchFamily="18" charset="0"/>
                <a:cs typeface="Times New Roman" pitchFamily="18" charset="0"/>
              </a:rPr>
              <a:t>The </a:t>
            </a:r>
            <a:r>
              <a:rPr lang="fr-FR" i="1" dirty="0" err="1">
                <a:latin typeface="Times New Roman" pitchFamily="18" charset="0"/>
                <a:cs typeface="Times New Roman" pitchFamily="18" charset="0"/>
              </a:rPr>
              <a:t>Newtonians</a:t>
            </a:r>
            <a:r>
              <a:rPr lang="fr-FR" i="1" dirty="0">
                <a:latin typeface="Times New Roman" pitchFamily="18" charset="0"/>
                <a:cs typeface="Times New Roman" pitchFamily="18" charset="0"/>
              </a:rPr>
              <a:t> and the British </a:t>
            </a:r>
            <a:r>
              <a:rPr lang="fr-FR" i="1" dirty="0" err="1">
                <a:latin typeface="Times New Roman" pitchFamily="18" charset="0"/>
                <a:cs typeface="Times New Roman" pitchFamily="18" charset="0"/>
              </a:rPr>
              <a:t>Revolution</a:t>
            </a:r>
            <a:r>
              <a:rPr lang="fr-FR" dirty="0">
                <a:latin typeface="Times New Roman" pitchFamily="18" charset="0"/>
                <a:cs typeface="Times New Roman" pitchFamily="18" charset="0"/>
              </a:rPr>
              <a:t>, Ithaca, </a:t>
            </a:r>
            <a:r>
              <a:rPr lang="fr-FR" dirty="0" err="1">
                <a:latin typeface="Times New Roman" pitchFamily="18" charset="0"/>
                <a:cs typeface="Times New Roman" pitchFamily="18" charset="0"/>
              </a:rPr>
              <a:t>Cornell</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University</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Press</a:t>
            </a:r>
            <a:r>
              <a:rPr lang="fr-FR" dirty="0">
                <a:latin typeface="Times New Roman" pitchFamily="18" charset="0"/>
                <a:cs typeface="Times New Roman" pitchFamily="18" charset="0"/>
              </a:rPr>
              <a:t>, 1976.</a:t>
            </a:r>
          </a:p>
          <a:p>
            <a:pPr marL="0" indent="0">
              <a:buNone/>
            </a:pPr>
            <a:endParaRPr lang="fr-FR" dirty="0"/>
          </a:p>
          <a:p>
            <a:pPr marL="0" indent="0">
              <a:buNone/>
            </a:pPr>
            <a:r>
              <a:rPr lang="en-US" dirty="0">
                <a:latin typeface="Times New Roman" pitchFamily="18" charset="0"/>
                <a:cs typeface="Times New Roman" pitchFamily="18" charset="0"/>
              </a:rPr>
              <a:t>1669 - </a:t>
            </a:r>
            <a:r>
              <a:rPr lang="en-US" dirty="0" err="1">
                <a:latin typeface="Times New Roman" pitchFamily="18" charset="0"/>
                <a:cs typeface="Times New Roman" pitchFamily="18" charset="0"/>
              </a:rPr>
              <a:t>Professeur</a:t>
            </a:r>
            <a:r>
              <a:rPr lang="en-US" dirty="0">
                <a:latin typeface="Times New Roman" pitchFamily="18" charset="0"/>
                <a:cs typeface="Times New Roman" pitchFamily="18" charset="0"/>
              </a:rPr>
              <a:t> : 100£</a:t>
            </a:r>
          </a:p>
          <a:p>
            <a:pPr marL="0" indent="0">
              <a:buNone/>
            </a:pPr>
            <a:r>
              <a:rPr lang="en-US" dirty="0">
                <a:latin typeface="Times New Roman" pitchFamily="18" charset="0"/>
                <a:cs typeface="Times New Roman" pitchFamily="18" charset="0"/>
              </a:rPr>
              <a:t>1696 – </a:t>
            </a:r>
            <a:r>
              <a:rPr lang="en-US" dirty="0" err="1">
                <a:latin typeface="Times New Roman" pitchFamily="18" charset="0"/>
                <a:cs typeface="Times New Roman" pitchFamily="18" charset="0"/>
              </a:rPr>
              <a:t>Directeur</a:t>
            </a:r>
            <a:r>
              <a:rPr lang="en-US" dirty="0">
                <a:latin typeface="Times New Roman" pitchFamily="18" charset="0"/>
                <a:cs typeface="Times New Roman" pitchFamily="18" charset="0"/>
              </a:rPr>
              <a:t> de la </a:t>
            </a:r>
            <a:r>
              <a:rPr lang="en-US" dirty="0" err="1">
                <a:latin typeface="Times New Roman" pitchFamily="18" charset="0"/>
                <a:cs typeface="Times New Roman" pitchFamily="18" charset="0"/>
              </a:rPr>
              <a:t>Monnaie</a:t>
            </a:r>
            <a:r>
              <a:rPr lang="en-US" dirty="0">
                <a:latin typeface="Times New Roman" pitchFamily="18" charset="0"/>
                <a:cs typeface="Times New Roman" pitchFamily="18" charset="0"/>
              </a:rPr>
              <a:t> : 400£ </a:t>
            </a:r>
          </a:p>
          <a:p>
            <a:pPr marL="0" indent="0">
              <a:buNone/>
            </a:pPr>
            <a:r>
              <a:rPr lang="en-US" dirty="0">
                <a:latin typeface="Times New Roman" pitchFamily="18" charset="0"/>
                <a:cs typeface="Times New Roman" pitchFamily="18" charset="0"/>
              </a:rPr>
              <a:t>1700 – Maître de la </a:t>
            </a:r>
            <a:r>
              <a:rPr lang="en-US" dirty="0" err="1">
                <a:latin typeface="Times New Roman" pitchFamily="18" charset="0"/>
                <a:cs typeface="Times New Roman" pitchFamily="18" charset="0"/>
              </a:rPr>
              <a:t>Monnaie</a:t>
            </a:r>
            <a:r>
              <a:rPr lang="en-US" dirty="0">
                <a:latin typeface="Times New Roman" pitchFamily="18" charset="0"/>
                <a:cs typeface="Times New Roman" pitchFamily="18" charset="0"/>
              </a:rPr>
              <a:t> : 500£ </a:t>
            </a:r>
          </a:p>
          <a:p>
            <a:pPr marL="0" indent="0">
              <a:buNone/>
            </a:pPr>
            <a:r>
              <a:rPr lang="en-US" dirty="0">
                <a:latin typeface="Times New Roman" pitchFamily="18" charset="0"/>
                <a:cs typeface="Times New Roman" pitchFamily="18" charset="0"/>
              </a:rPr>
              <a:t>1711 : </a:t>
            </a:r>
            <a:r>
              <a:rPr lang="en-US" dirty="0" err="1">
                <a:latin typeface="Times New Roman" pitchFamily="18" charset="0"/>
                <a:cs typeface="Times New Roman" pitchFamily="18" charset="0"/>
              </a:rPr>
              <a:t>investissement</a:t>
            </a:r>
            <a:r>
              <a:rPr lang="en-US" dirty="0">
                <a:latin typeface="Times New Roman" pitchFamily="18" charset="0"/>
                <a:cs typeface="Times New Roman" pitchFamily="18" charset="0"/>
              </a:rPr>
              <a:t> de 10000£ </a:t>
            </a:r>
            <a:r>
              <a:rPr lang="en-US" dirty="0" err="1">
                <a:latin typeface="Times New Roman" pitchFamily="18" charset="0"/>
                <a:cs typeface="Times New Roman" pitchFamily="18" charset="0"/>
              </a:rPr>
              <a:t>dans</a:t>
            </a:r>
            <a:r>
              <a:rPr lang="en-US" dirty="0">
                <a:latin typeface="Times New Roman" pitchFamily="18" charset="0"/>
                <a:cs typeface="Times New Roman" pitchFamily="18" charset="0"/>
              </a:rPr>
              <a:t> la </a:t>
            </a:r>
            <a:r>
              <a:rPr lang="en-US" dirty="0" err="1">
                <a:latin typeface="Times New Roman" pitchFamily="18" charset="0"/>
                <a:cs typeface="Times New Roman" pitchFamily="18" charset="0"/>
              </a:rPr>
              <a:t>Compagnie</a:t>
            </a:r>
            <a:r>
              <a:rPr lang="en-US" dirty="0">
                <a:latin typeface="Times New Roman" pitchFamily="18" charset="0"/>
                <a:cs typeface="Times New Roman" pitchFamily="18" charset="0"/>
              </a:rPr>
              <a:t> des </a:t>
            </a:r>
            <a:r>
              <a:rPr lang="en-US" dirty="0" err="1">
                <a:latin typeface="Times New Roman" pitchFamily="18" charset="0"/>
                <a:cs typeface="Times New Roman" pitchFamily="18" charset="0"/>
              </a:rPr>
              <a:t>mers</a:t>
            </a:r>
            <a:r>
              <a:rPr lang="en-US" dirty="0">
                <a:latin typeface="Times New Roman" pitchFamily="18" charset="0"/>
                <a:cs typeface="Times New Roman" pitchFamily="18" charset="0"/>
              </a:rPr>
              <a:t> du </a:t>
            </a:r>
            <a:r>
              <a:rPr lang="en-US" dirty="0" err="1">
                <a:latin typeface="Times New Roman" pitchFamily="18" charset="0"/>
                <a:cs typeface="Times New Roman" pitchFamily="18" charset="0"/>
              </a:rPr>
              <a:t>Sud</a:t>
            </a:r>
            <a:r>
              <a:rPr lang="en-US" dirty="0">
                <a:latin typeface="Times New Roman" pitchFamily="18" charset="0"/>
                <a:cs typeface="Times New Roman" pitchFamily="18" charset="0"/>
              </a:rPr>
              <a:t> </a:t>
            </a:r>
          </a:p>
          <a:p>
            <a:pPr marL="0" indent="0">
              <a:buNone/>
            </a:pPr>
            <a:r>
              <a:rPr lang="en-US" dirty="0" err="1">
                <a:latin typeface="Times New Roman" pitchFamily="18" charset="0"/>
                <a:cs typeface="Times New Roman" pitchFamily="18" charset="0"/>
              </a:rPr>
              <a:t>revenus</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moyens</a:t>
            </a:r>
            <a:r>
              <a:rPr lang="en-US" dirty="0">
                <a:latin typeface="Times New Roman" pitchFamily="18" charset="0"/>
                <a:cs typeface="Times New Roman" pitchFamily="18" charset="0"/>
              </a:rPr>
              <a:t> de entre 1713-1715 : 2250£ ; </a:t>
            </a:r>
          </a:p>
          <a:p>
            <a:pPr marL="0" indent="0">
              <a:buNone/>
            </a:pPr>
            <a:r>
              <a:rPr lang="en-US" dirty="0">
                <a:latin typeface="Times New Roman" pitchFamily="18" charset="0"/>
                <a:cs typeface="Times New Roman" pitchFamily="18" charset="0"/>
              </a:rPr>
              <a:t>1727 : </a:t>
            </a:r>
            <a:r>
              <a:rPr lang="en-US" dirty="0" err="1">
                <a:latin typeface="Times New Roman" pitchFamily="18" charset="0"/>
                <a:cs typeface="Times New Roman" pitchFamily="18" charset="0"/>
              </a:rPr>
              <a:t>inventaire</a:t>
            </a:r>
            <a:r>
              <a:rPr lang="en-US" dirty="0">
                <a:latin typeface="Times New Roman" pitchFamily="18" charset="0"/>
                <a:cs typeface="Times New Roman" pitchFamily="18" charset="0"/>
              </a:rPr>
              <a:t> après </a:t>
            </a:r>
            <a:r>
              <a:rPr lang="en-US" dirty="0" err="1">
                <a:latin typeface="Times New Roman" pitchFamily="18" charset="0"/>
                <a:cs typeface="Times New Roman" pitchFamily="18" charset="0"/>
              </a:rPr>
              <a:t>décès</a:t>
            </a:r>
            <a:r>
              <a:rPr lang="en-US" dirty="0">
                <a:latin typeface="Times New Roman" pitchFamily="18" charset="0"/>
                <a:cs typeface="Times New Roman" pitchFamily="18" charset="0"/>
              </a:rPr>
              <a:t>: 32 000£ </a:t>
            </a:r>
            <a:r>
              <a:rPr lang="fr-FR" dirty="0">
                <a:latin typeface="Times New Roman" pitchFamily="18" charset="0"/>
                <a:cs typeface="Times New Roman" pitchFamily="18" charset="0"/>
              </a:rPr>
              <a:t>soit (selon Fontenelle) 700 000 livres.</a:t>
            </a:r>
          </a:p>
          <a:p>
            <a:pPr marL="0" indent="0">
              <a:buNone/>
            </a:pPr>
            <a:endParaRPr lang="fr-FR" dirty="0"/>
          </a:p>
        </p:txBody>
      </p:sp>
    </p:spTree>
    <p:extLst>
      <p:ext uri="{BB962C8B-B14F-4D97-AF65-F5344CB8AC3E}">
        <p14:creationId xmlns:p14="http://schemas.microsoft.com/office/powerpoint/2010/main" val="35968094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845837"/>
          </a:xfrm>
        </p:spPr>
        <p:txBody>
          <a:bodyPr>
            <a:normAutofit/>
          </a:bodyPr>
          <a:lstStyle/>
          <a:p>
            <a:r>
              <a:rPr lang="fr-FR" sz="3200" b="1" dirty="0">
                <a:latin typeface="Times New Roman" pitchFamily="18" charset="0"/>
                <a:cs typeface="Times New Roman" pitchFamily="18" charset="0"/>
              </a:rPr>
              <a:t>2. Newton et le nouveau régime expérimental</a:t>
            </a:r>
          </a:p>
        </p:txBody>
      </p:sp>
      <p:sp>
        <p:nvSpPr>
          <p:cNvPr id="3" name="Espace réservé du contenu 2"/>
          <p:cNvSpPr>
            <a:spLocks noGrp="1"/>
          </p:cNvSpPr>
          <p:nvPr>
            <p:ph idx="1"/>
          </p:nvPr>
        </p:nvSpPr>
        <p:spPr>
          <a:xfrm>
            <a:off x="838200" y="1161535"/>
            <a:ext cx="10515600" cy="5015428"/>
          </a:xfrm>
        </p:spPr>
        <p:txBody>
          <a:bodyPr/>
          <a:lstStyle/>
          <a:p>
            <a:pPr marL="0" indent="0" algn="just">
              <a:buNone/>
            </a:pPr>
            <a:r>
              <a:rPr lang="fr-FR" dirty="0">
                <a:latin typeface="Times New Roman" pitchFamily="18" charset="0"/>
                <a:cs typeface="Times New Roman" panose="02020603050405020304" pitchFamily="18" charset="0"/>
              </a:rPr>
              <a:t>Fabricant d’instrument (télescope en 1672). Dans son </a:t>
            </a:r>
            <a:r>
              <a:rPr lang="fr-FR" i="1" dirty="0" err="1">
                <a:latin typeface="Times New Roman" panose="02020603050405020304" pitchFamily="18" charset="0"/>
                <a:cs typeface="Times New Roman" panose="02020603050405020304" pitchFamily="18" charset="0"/>
              </a:rPr>
              <a:t>Optick</a:t>
            </a:r>
            <a:r>
              <a:rPr lang="fr-FR" i="1" dirty="0">
                <a:latin typeface="Times New Roman" panose="02020603050405020304" pitchFamily="18" charset="0"/>
                <a:cs typeface="Times New Roman" panose="02020603050405020304" pitchFamily="18" charset="0"/>
              </a:rPr>
              <a:t> or A </a:t>
            </a:r>
            <a:r>
              <a:rPr lang="fr-FR" i="1" dirty="0" err="1">
                <a:latin typeface="Times New Roman" pitchFamily="18" charset="0"/>
                <a:cs typeface="Times New Roman" pitchFamily="18" charset="0"/>
              </a:rPr>
              <a:t>Treatise</a:t>
            </a:r>
            <a:r>
              <a:rPr lang="fr-FR" i="1" dirty="0">
                <a:latin typeface="Times New Roman" pitchFamily="18" charset="0"/>
                <a:cs typeface="Times New Roman" pitchFamily="18" charset="0"/>
              </a:rPr>
              <a:t> of the </a:t>
            </a:r>
            <a:r>
              <a:rPr lang="fr-FR" i="1" dirty="0" err="1">
                <a:latin typeface="Times New Roman" pitchFamily="18" charset="0"/>
                <a:cs typeface="Times New Roman" pitchFamily="18" charset="0"/>
              </a:rPr>
              <a:t>Reflections</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Refractions</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Inflections</a:t>
            </a:r>
            <a:r>
              <a:rPr lang="fr-FR" i="1" dirty="0">
                <a:latin typeface="Times New Roman" pitchFamily="18" charset="0"/>
                <a:cs typeface="Times New Roman" pitchFamily="18" charset="0"/>
              </a:rPr>
              <a:t> and </a:t>
            </a:r>
            <a:r>
              <a:rPr lang="fr-FR" i="1" dirty="0" err="1">
                <a:latin typeface="Times New Roman" pitchFamily="18" charset="0"/>
                <a:cs typeface="Times New Roman" pitchFamily="18" charset="0"/>
              </a:rPr>
              <a:t>Colour</a:t>
            </a:r>
            <a:r>
              <a:rPr lang="fr-FR" i="1" dirty="0">
                <a:latin typeface="Times New Roman" pitchFamily="18" charset="0"/>
                <a:cs typeface="Times New Roman" pitchFamily="18" charset="0"/>
              </a:rPr>
              <a:t> of Lights</a:t>
            </a:r>
            <a:r>
              <a:rPr lang="fr-FR" baseline="30000" dirty="0">
                <a:latin typeface="Times New Roman" pitchFamily="18" charset="0"/>
                <a:cs typeface="Times New Roman" pitchFamily="18" charset="0"/>
              </a:rPr>
              <a:t> </a:t>
            </a:r>
            <a:r>
              <a:rPr lang="fr-FR" dirty="0">
                <a:latin typeface="Times New Roman" panose="02020603050405020304" pitchFamily="18" charset="0"/>
                <a:cs typeface="Times New Roman" panose="02020603050405020304" pitchFamily="18" charset="0"/>
              </a:rPr>
              <a:t> (1704), il démontre que la lumière blanche est formée de plusieurs couleurs et déclare qu'elle est composée de particules ou de corpuscules.  John Locke et le sensualisme.</a:t>
            </a:r>
          </a:p>
          <a:p>
            <a:pPr marL="0" indent="0" algn="just">
              <a:buNone/>
            </a:pPr>
            <a:endParaRPr lang="fr-FR" dirty="0">
              <a:latin typeface="Times New Roman" panose="02020603050405020304" pitchFamily="18" charset="0"/>
              <a:cs typeface="Times New Roman" panose="02020603050405020304" pitchFamily="18" charset="0"/>
            </a:endParaRPr>
          </a:p>
          <a:p>
            <a:pPr marL="0" indent="0" algn="just">
              <a:buNone/>
            </a:pPr>
            <a:r>
              <a:rPr lang="fr-FR" b="1" dirty="0">
                <a:latin typeface="Times New Roman" pitchFamily="18" charset="0"/>
                <a:cs typeface="Times New Roman" pitchFamily="18" charset="0"/>
              </a:rPr>
              <a:t>Le nouveau discours de l’expérience </a:t>
            </a:r>
            <a:r>
              <a:rPr lang="fr-FR" dirty="0">
                <a:latin typeface="Times New Roman" panose="02020603050405020304" pitchFamily="18" charset="0"/>
                <a:cs typeface="Times New Roman" panose="02020603050405020304" pitchFamily="18" charset="0"/>
              </a:rPr>
              <a:t>: de la crédibilité du témoin (Boyle) à la fiabilité de l’instrument.</a:t>
            </a:r>
          </a:p>
          <a:p>
            <a:pPr marL="0" indent="0" algn="just">
              <a:buNone/>
            </a:pPr>
            <a:r>
              <a:rPr lang="fr-FR" dirty="0">
                <a:latin typeface="Times New Roman" panose="02020603050405020304" pitchFamily="18" charset="0"/>
                <a:cs typeface="Times New Roman" panose="02020603050405020304" pitchFamily="18" charset="0"/>
              </a:rPr>
              <a:t>Christian </a:t>
            </a:r>
            <a:r>
              <a:rPr lang="fr-FR" cap="small" dirty="0" err="1">
                <a:latin typeface="Times New Roman" pitchFamily="18" charset="0"/>
                <a:cs typeface="Times New Roman" pitchFamily="18" charset="0"/>
              </a:rPr>
              <a:t>Licoppe</a:t>
            </a:r>
            <a:r>
              <a:rPr lang="fr-FR" dirty="0">
                <a:latin typeface="Times New Roman" panose="02020603050405020304" pitchFamily="18" charset="0"/>
                <a:cs typeface="Times New Roman" panose="02020603050405020304" pitchFamily="18" charset="0"/>
              </a:rPr>
              <a:t>, </a:t>
            </a:r>
            <a:r>
              <a:rPr lang="fr-FR" i="1" dirty="0">
                <a:latin typeface="Times New Roman" pitchFamily="18" charset="0"/>
                <a:cs typeface="Times New Roman" pitchFamily="18" charset="0"/>
              </a:rPr>
              <a:t>La formation de la pratique scientifique. Le discours de l’expérience en France et en Angleterre (1630-1820)</a:t>
            </a:r>
            <a:r>
              <a:rPr lang="fr-FR" dirty="0">
                <a:latin typeface="Times New Roman" panose="02020603050405020304" pitchFamily="18" charset="0"/>
                <a:cs typeface="Times New Roman" panose="02020603050405020304" pitchFamily="18" charset="0"/>
              </a:rPr>
              <a:t>, La Découverte, 1996.</a:t>
            </a:r>
          </a:p>
          <a:p>
            <a:pPr marL="0" indent="0" algn="just">
              <a:buNone/>
            </a:pPr>
            <a:endParaRPr lang="fr-FR" dirty="0">
              <a:latin typeface="Times New Roman" panose="02020603050405020304" pitchFamily="18" charset="0"/>
              <a:cs typeface="Times New Roman" panose="02020603050405020304" pitchFamily="18" charset="0"/>
            </a:endParaRPr>
          </a:p>
          <a:p>
            <a:pPr marL="0" indent="0">
              <a:buNone/>
            </a:pPr>
            <a:endParaRPr lang="fr-F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33180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ZoneTexte 1"/>
          <p:cNvSpPr txBox="1"/>
          <p:nvPr/>
        </p:nvSpPr>
        <p:spPr>
          <a:xfrm rot="10800000" flipV="1">
            <a:off x="3332" y="-247543"/>
            <a:ext cx="10005640" cy="830997"/>
          </a:xfrm>
          <a:prstGeom prst="rect">
            <a:avLst/>
          </a:prstGeom>
          <a:noFill/>
        </p:spPr>
        <p:txBody>
          <a:bodyPr wrap="square" rtlCol="0">
            <a:spAutoFit/>
          </a:bodyPr>
          <a:lstStyle/>
          <a:p>
            <a:endParaRPr lang="fr-FR" sz="2400" b="1" dirty="0">
              <a:latin typeface="Times New Roman" panose="02020603050405020304" pitchFamily="18" charset="0"/>
              <a:cs typeface="Times New Roman" panose="02020603050405020304" pitchFamily="18" charset="0"/>
            </a:endParaRPr>
          </a:p>
          <a:p>
            <a:r>
              <a:rPr lang="fr-FR" sz="2400" b="1" dirty="0">
                <a:latin typeface="Times New Roman" panose="02020603050405020304" pitchFamily="18" charset="0"/>
                <a:cs typeface="Times New Roman" panose="02020603050405020304" pitchFamily="18" charset="0"/>
              </a:rPr>
              <a:t>	Science expérimentale et marché des techniques et des inventions</a:t>
            </a:r>
          </a:p>
        </p:txBody>
      </p:sp>
      <p:sp>
        <p:nvSpPr>
          <p:cNvPr id="4" name="ZoneTexte 3"/>
          <p:cNvSpPr txBox="1"/>
          <p:nvPr/>
        </p:nvSpPr>
        <p:spPr>
          <a:xfrm>
            <a:off x="222422" y="716324"/>
            <a:ext cx="11491783" cy="6740307"/>
          </a:xfrm>
          <a:prstGeom prst="rect">
            <a:avLst/>
          </a:prstGeom>
          <a:noFill/>
        </p:spPr>
        <p:txBody>
          <a:bodyPr wrap="square" rtlCol="0">
            <a:spAutoFit/>
          </a:bodyPr>
          <a:lstStyle/>
          <a:p>
            <a:pPr algn="just"/>
            <a:endParaRPr lang="fr-FR" sz="2400" dirty="0">
              <a:latin typeface="Times New Roman" panose="02020603050405020304" pitchFamily="18" charset="0"/>
              <a:cs typeface="Times New Roman" panose="02020603050405020304" pitchFamily="18" charset="0"/>
            </a:endParaRPr>
          </a:p>
          <a:p>
            <a:pPr algn="just"/>
            <a:r>
              <a:rPr lang="fr-FR" sz="2400" b="1" dirty="0">
                <a:latin typeface="Times New Roman" pitchFamily="18" charset="0"/>
                <a:cs typeface="Times New Roman" pitchFamily="18" charset="0"/>
              </a:rPr>
              <a:t>Londres et le marché des instruments scientifiques</a:t>
            </a:r>
          </a:p>
          <a:p>
            <a:pPr algn="just"/>
            <a:r>
              <a:rPr lang="fr-FR" sz="2400" dirty="0">
                <a:latin typeface="Times New Roman" pitchFamily="18" charset="0"/>
                <a:cs typeface="Times New Roman" pitchFamily="18" charset="0"/>
              </a:rPr>
              <a:t>Joseph </a:t>
            </a:r>
            <a:r>
              <a:rPr lang="fr-FR" sz="2400" dirty="0" err="1">
                <a:latin typeface="Times New Roman" pitchFamily="18" charset="0"/>
                <a:cs typeface="Times New Roman" pitchFamily="18" charset="0"/>
              </a:rPr>
              <a:t>Drury</a:t>
            </a:r>
            <a:r>
              <a:rPr lang="fr-FR" sz="2400" dirty="0">
                <a:latin typeface="Times New Roman" pitchFamily="18" charset="0"/>
                <a:cs typeface="Times New Roman" pitchFamily="18" charset="0"/>
              </a:rPr>
              <a:t>, </a:t>
            </a:r>
            <a:r>
              <a:rPr lang="fr-FR" sz="2400" i="1" dirty="0" err="1">
                <a:latin typeface="Times New Roman" pitchFamily="18" charset="0"/>
                <a:cs typeface="Times New Roman" pitchFamily="18" charset="0"/>
              </a:rPr>
              <a:t>Novel</a:t>
            </a:r>
            <a:r>
              <a:rPr lang="fr-FR" sz="2400" i="1" dirty="0">
                <a:latin typeface="Times New Roman" pitchFamily="18" charset="0"/>
                <a:cs typeface="Times New Roman" pitchFamily="18" charset="0"/>
              </a:rPr>
              <a:t> Machines: </a:t>
            </a:r>
            <a:r>
              <a:rPr lang="fr-FR" sz="2400" i="1" dirty="0" err="1">
                <a:latin typeface="Times New Roman" pitchFamily="18" charset="0"/>
                <a:cs typeface="Times New Roman" pitchFamily="18" charset="0"/>
              </a:rPr>
              <a:t>Technology</a:t>
            </a:r>
            <a:r>
              <a:rPr lang="fr-FR" sz="2400" i="1" dirty="0">
                <a:latin typeface="Times New Roman" pitchFamily="18" charset="0"/>
                <a:cs typeface="Times New Roman" pitchFamily="18" charset="0"/>
              </a:rPr>
              <a:t> and Narrative </a:t>
            </a:r>
            <a:r>
              <a:rPr lang="fr-FR" sz="2400" i="1" dirty="0" err="1">
                <a:latin typeface="Times New Roman" pitchFamily="18" charset="0"/>
                <a:cs typeface="Times New Roman" pitchFamily="18" charset="0"/>
              </a:rPr>
              <a:t>Form</a:t>
            </a:r>
            <a:r>
              <a:rPr lang="fr-FR" sz="2400" i="1" dirty="0">
                <a:latin typeface="Times New Roman" pitchFamily="18" charset="0"/>
                <a:cs typeface="Times New Roman" pitchFamily="18" charset="0"/>
              </a:rPr>
              <a:t> in </a:t>
            </a:r>
            <a:r>
              <a:rPr lang="fr-FR" sz="2400" i="1" dirty="0" err="1">
                <a:latin typeface="Times New Roman" pitchFamily="18" charset="0"/>
                <a:cs typeface="Times New Roman" pitchFamily="18" charset="0"/>
              </a:rPr>
              <a:t>Elightenment</a:t>
            </a:r>
            <a:r>
              <a:rPr lang="fr-FR" sz="2400" i="1" dirty="0">
                <a:latin typeface="Times New Roman" pitchFamily="18" charset="0"/>
                <a:cs typeface="Times New Roman" pitchFamily="18" charset="0"/>
              </a:rPr>
              <a:t> </a:t>
            </a:r>
            <a:r>
              <a:rPr lang="fr-FR" sz="2400" i="1" dirty="0" err="1">
                <a:latin typeface="Times New Roman" pitchFamily="18" charset="0"/>
                <a:cs typeface="Times New Roman" pitchFamily="18" charset="0"/>
              </a:rPr>
              <a:t>Britain</a:t>
            </a:r>
            <a:r>
              <a:rPr lang="fr-FR" sz="2400" dirty="0">
                <a:latin typeface="Times New Roman" pitchFamily="18" charset="0"/>
                <a:cs typeface="Times New Roman" pitchFamily="18" charset="0"/>
              </a:rPr>
              <a:t>, Oxford, 2017. </a:t>
            </a:r>
          </a:p>
          <a:p>
            <a:pPr algn="just"/>
            <a:r>
              <a:rPr lang="en-US" sz="2400" dirty="0">
                <a:latin typeface="Times New Roman" panose="02020603050405020304" pitchFamily="18" charset="0"/>
                <a:cs typeface="Times New Roman" panose="02020603050405020304" pitchFamily="18" charset="0"/>
              </a:rPr>
              <a:t>Jeffrey R. </a:t>
            </a:r>
            <a:r>
              <a:rPr lang="en-US" sz="2400" dirty="0" err="1">
                <a:latin typeface="Times New Roman" panose="02020603050405020304" pitchFamily="18" charset="0"/>
                <a:cs typeface="Times New Roman" panose="02020603050405020304" pitchFamily="18" charset="0"/>
              </a:rPr>
              <a:t>Wigelsworth</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Selling Science in the Age of Newton. Advertising and the Commoditization of Knowledge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Ashgate</a:t>
            </a:r>
            <a:r>
              <a:rPr lang="en-US" sz="2400" dirty="0">
                <a:latin typeface="Times New Roman" panose="02020603050405020304" pitchFamily="18" charset="0"/>
                <a:cs typeface="Times New Roman" panose="02020603050405020304" pitchFamily="18" charset="0"/>
              </a:rPr>
              <a:t>, 2010</a:t>
            </a:r>
            <a:endParaRPr lang="fr-FR" sz="2400" dirty="0">
              <a:latin typeface="Times New Roman" pitchFamily="18" charset="0"/>
              <a:cs typeface="Times New Roman" pitchFamily="18" charset="0"/>
            </a:endParaRPr>
          </a:p>
          <a:p>
            <a:pPr algn="just"/>
            <a:r>
              <a:rPr lang="fr-FR" sz="2400" dirty="0">
                <a:latin typeface="Times New Roman" pitchFamily="18" charset="0"/>
                <a:cs typeface="Times New Roman" pitchFamily="18" charset="0"/>
              </a:rPr>
              <a:t>Larry </a:t>
            </a:r>
            <a:r>
              <a:rPr lang="fr-FR" sz="2400" cap="small" dirty="0">
                <a:latin typeface="Times New Roman" panose="02020603050405020304" pitchFamily="18" charset="0"/>
                <a:cs typeface="Times New Roman" panose="02020603050405020304" pitchFamily="18" charset="0"/>
              </a:rPr>
              <a:t>Stewart</a:t>
            </a:r>
            <a:r>
              <a:rPr lang="fr-FR" sz="2400" dirty="0">
                <a:latin typeface="Times New Roman" panose="02020603050405020304" pitchFamily="18" charset="0"/>
                <a:cs typeface="Times New Roman" panose="02020603050405020304" pitchFamily="18" charset="0"/>
              </a:rPr>
              <a:t>, </a:t>
            </a:r>
            <a:r>
              <a:rPr lang="fr-FR" sz="2400" i="1" dirty="0">
                <a:latin typeface="Times New Roman" panose="02020603050405020304" pitchFamily="18" charset="0"/>
                <a:cs typeface="Times New Roman" panose="02020603050405020304" pitchFamily="18" charset="0"/>
              </a:rPr>
              <a:t>The Rise of Public Science : </a:t>
            </a:r>
            <a:r>
              <a:rPr lang="fr-FR" sz="2400" i="1" dirty="0" err="1">
                <a:latin typeface="Times New Roman" panose="02020603050405020304" pitchFamily="18" charset="0"/>
                <a:cs typeface="Times New Roman" panose="02020603050405020304" pitchFamily="18" charset="0"/>
              </a:rPr>
              <a:t>Rhetoric</a:t>
            </a:r>
            <a:r>
              <a:rPr lang="fr-FR" sz="2400" i="1" dirty="0">
                <a:latin typeface="Times New Roman" panose="02020603050405020304" pitchFamily="18" charset="0"/>
                <a:cs typeface="Times New Roman" panose="02020603050405020304" pitchFamily="18" charset="0"/>
              </a:rPr>
              <a:t>, </a:t>
            </a:r>
            <a:r>
              <a:rPr lang="fr-FR" sz="2400" i="1" dirty="0" err="1">
                <a:latin typeface="Times New Roman" panose="02020603050405020304" pitchFamily="18" charset="0"/>
                <a:cs typeface="Times New Roman" panose="02020603050405020304" pitchFamily="18" charset="0"/>
              </a:rPr>
              <a:t>Technology</a:t>
            </a:r>
            <a:r>
              <a:rPr lang="fr-FR" sz="2400" i="1" dirty="0">
                <a:latin typeface="Times New Roman" panose="02020603050405020304" pitchFamily="18" charset="0"/>
                <a:cs typeface="Times New Roman" panose="02020603050405020304" pitchFamily="18" charset="0"/>
              </a:rPr>
              <a:t> and Natural </a:t>
            </a:r>
            <a:r>
              <a:rPr lang="fr-FR" sz="2400" i="1" dirty="0" err="1">
                <a:latin typeface="Times New Roman" panose="02020603050405020304" pitchFamily="18" charset="0"/>
                <a:cs typeface="Times New Roman" panose="02020603050405020304" pitchFamily="18" charset="0"/>
              </a:rPr>
              <a:t>Philosophy</a:t>
            </a:r>
            <a:r>
              <a:rPr lang="fr-FR" sz="2400" i="1" dirty="0">
                <a:latin typeface="Times New Roman" panose="02020603050405020304" pitchFamily="18" charset="0"/>
                <a:cs typeface="Times New Roman" panose="02020603050405020304" pitchFamily="18" charset="0"/>
              </a:rPr>
              <a:t> in </a:t>
            </a:r>
            <a:r>
              <a:rPr lang="fr-FR" sz="2400" i="1" dirty="0" err="1">
                <a:latin typeface="Times New Roman" panose="02020603050405020304" pitchFamily="18" charset="0"/>
                <a:cs typeface="Times New Roman" panose="02020603050405020304" pitchFamily="18" charset="0"/>
              </a:rPr>
              <a:t>Newtonian</a:t>
            </a:r>
            <a:r>
              <a:rPr lang="fr-FR" sz="2400" i="1" dirty="0">
                <a:latin typeface="Times New Roman" panose="02020603050405020304" pitchFamily="18" charset="0"/>
                <a:cs typeface="Times New Roman" panose="02020603050405020304" pitchFamily="18" charset="0"/>
              </a:rPr>
              <a:t> </a:t>
            </a:r>
            <a:r>
              <a:rPr lang="fr-FR" sz="2400" i="1" dirty="0" err="1">
                <a:latin typeface="Times New Roman" panose="02020603050405020304" pitchFamily="18" charset="0"/>
                <a:cs typeface="Times New Roman" panose="02020603050405020304" pitchFamily="18" charset="0"/>
              </a:rPr>
              <a:t>Britain</a:t>
            </a:r>
            <a:r>
              <a:rPr lang="fr-FR" sz="2400" i="1" dirty="0">
                <a:latin typeface="Times New Roman" panose="02020603050405020304" pitchFamily="18" charset="0"/>
                <a:cs typeface="Times New Roman" panose="02020603050405020304" pitchFamily="18" charset="0"/>
              </a:rPr>
              <a:t> (1660-1750)</a:t>
            </a:r>
            <a:r>
              <a:rPr lang="fr-FR" sz="2400" dirty="0">
                <a:latin typeface="Times New Roman" panose="02020603050405020304" pitchFamily="18" charset="0"/>
                <a:cs typeface="Times New Roman" panose="02020603050405020304" pitchFamily="18" charset="0"/>
              </a:rPr>
              <a:t>, Cambridge, Cambridge </a:t>
            </a:r>
            <a:r>
              <a:rPr lang="fr-FR" sz="2400" dirty="0" err="1">
                <a:latin typeface="Times New Roman" panose="02020603050405020304" pitchFamily="18" charset="0"/>
                <a:cs typeface="Times New Roman" panose="02020603050405020304" pitchFamily="18" charset="0"/>
              </a:rPr>
              <a:t>University</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Press</a:t>
            </a:r>
            <a:r>
              <a:rPr lang="fr-FR" sz="2400" dirty="0">
                <a:latin typeface="Times New Roman" panose="02020603050405020304" pitchFamily="18" charset="0"/>
                <a:cs typeface="Times New Roman" panose="02020603050405020304" pitchFamily="18" charset="0"/>
              </a:rPr>
              <a:t>, 1992. </a:t>
            </a:r>
          </a:p>
          <a:p>
            <a:pPr algn="just"/>
            <a:endParaRPr lang="fr-FR" sz="2400" dirty="0">
              <a:latin typeface="Times New Roman" panose="02020603050405020304" pitchFamily="18" charset="0"/>
              <a:cs typeface="Times New Roman" panose="02020603050405020304" pitchFamily="18" charset="0"/>
            </a:endParaRPr>
          </a:p>
          <a:p>
            <a:pPr algn="just"/>
            <a:endParaRPr lang="fr-FR" sz="2400" dirty="0">
              <a:latin typeface="Times New Roman" panose="02020603050405020304" pitchFamily="18" charset="0"/>
              <a:cs typeface="Times New Roman" panose="02020603050405020304" pitchFamily="18" charset="0"/>
            </a:endParaRPr>
          </a:p>
          <a:p>
            <a:pPr algn="just"/>
            <a:r>
              <a:rPr lang="fr-FR" sz="2400" b="1" dirty="0">
                <a:latin typeface="Times New Roman" panose="02020603050405020304" pitchFamily="18" charset="0"/>
                <a:cs typeface="Times New Roman" panose="02020603050405020304" pitchFamily="18" charset="0"/>
              </a:rPr>
              <a:t>Sociabilités (Coffee </a:t>
            </a:r>
            <a:r>
              <a:rPr lang="fr-FR" sz="2400" b="1" dirty="0" err="1">
                <a:latin typeface="Times New Roman" panose="02020603050405020304" pitchFamily="18" charset="0"/>
                <a:cs typeface="Times New Roman" panose="02020603050405020304" pitchFamily="18" charset="0"/>
              </a:rPr>
              <a:t>Houses</a:t>
            </a:r>
            <a:r>
              <a:rPr lang="fr-FR" sz="2400" b="1" dirty="0">
                <a:latin typeface="Times New Roman" panose="02020603050405020304" pitchFamily="18" charset="0"/>
                <a:cs typeface="Times New Roman" panose="02020603050405020304" pitchFamily="18" charset="0"/>
              </a:rPr>
              <a:t>) et essor des périodiques</a:t>
            </a:r>
          </a:p>
          <a:p>
            <a:pPr algn="just"/>
            <a:r>
              <a:rPr lang="fr-FR" sz="2400" dirty="0">
                <a:latin typeface="Times New Roman" pitchFamily="18" charset="0"/>
                <a:cs typeface="Times New Roman" pitchFamily="18" charset="0"/>
              </a:rPr>
              <a:t>Liliane Hilaire-Pérez, </a:t>
            </a:r>
            <a:r>
              <a:rPr lang="fr-FR" sz="2400" i="1" dirty="0">
                <a:latin typeface="Times New Roman" pitchFamily="18" charset="0"/>
                <a:cs typeface="Times New Roman" pitchFamily="18" charset="0"/>
              </a:rPr>
              <a:t>L’invention technique au siècle des Lumières</a:t>
            </a:r>
            <a:r>
              <a:rPr lang="fr-FR" sz="2400" dirty="0">
                <a:latin typeface="Times New Roman" pitchFamily="18" charset="0"/>
                <a:cs typeface="Times New Roman" pitchFamily="18" charset="0"/>
              </a:rPr>
              <a:t>, Albin Michel, « L’évolution de l’humanité », 2000,  chapitre 3.</a:t>
            </a:r>
            <a:endParaRPr lang="fr-FR" sz="2400" b="1" dirty="0">
              <a:latin typeface="Times New Roman" panose="02020603050405020304" pitchFamily="18" charset="0"/>
              <a:cs typeface="Times New Roman" panose="02020603050405020304" pitchFamily="18" charset="0"/>
            </a:endParaRPr>
          </a:p>
          <a:p>
            <a:pPr algn="just"/>
            <a:endParaRPr lang="fr-FR" sz="2400" dirty="0">
              <a:latin typeface="Times New Roman" panose="02020603050405020304" pitchFamily="18" charset="0"/>
              <a:cs typeface="Times New Roman" panose="02020603050405020304" pitchFamily="18" charset="0"/>
            </a:endParaRPr>
          </a:p>
          <a:p>
            <a:pPr algn="just"/>
            <a:endParaRPr lang="fr-FR" sz="2400" dirty="0">
              <a:latin typeface="Times New Roman" panose="02020603050405020304" pitchFamily="18" charset="0"/>
              <a:cs typeface="Times New Roman" panose="02020603050405020304" pitchFamily="18" charset="0"/>
            </a:endParaRPr>
          </a:p>
          <a:p>
            <a:pPr algn="just"/>
            <a:r>
              <a:rPr lang="fr-FR" sz="2400" dirty="0">
                <a:latin typeface="Times New Roman" panose="02020603050405020304" pitchFamily="18" charset="0"/>
                <a:cs typeface="Times New Roman" panose="02020603050405020304" pitchFamily="18" charset="0"/>
              </a:rPr>
              <a:t>)</a:t>
            </a:r>
          </a:p>
          <a:p>
            <a:pPr algn="just"/>
            <a:endParaRPr lang="fr-FR" sz="2400" dirty="0">
              <a:latin typeface="Times New Roman" panose="02020603050405020304" pitchFamily="18" charset="0"/>
              <a:cs typeface="Times New Roman" panose="02020603050405020304" pitchFamily="18" charset="0"/>
            </a:endParaRPr>
          </a:p>
          <a:p>
            <a:pPr algn="just"/>
            <a:r>
              <a:rPr lang="fr-FR" sz="2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0579273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marL="0" indent="0">
              <a:buNone/>
            </a:pPr>
            <a:r>
              <a:rPr lang="fr-FR" b="1" dirty="0"/>
              <a:t>3. Newton et les « bricoleurs ». Newton et le monde des artisans et fabricants.</a:t>
            </a:r>
          </a:p>
        </p:txBody>
      </p:sp>
    </p:spTree>
    <p:extLst>
      <p:ext uri="{BB962C8B-B14F-4D97-AF65-F5344CB8AC3E}">
        <p14:creationId xmlns:p14="http://schemas.microsoft.com/office/powerpoint/2010/main" val="15489202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8" name="Espace réservé du contenu 7"/>
          <p:cNvSpPr>
            <a:spLocks noGrp="1"/>
          </p:cNvSpPr>
          <p:nvPr>
            <p:ph idx="1"/>
          </p:nvPr>
        </p:nvSpPr>
        <p:spPr>
          <a:xfrm>
            <a:off x="609600" y="274641"/>
            <a:ext cx="10972800" cy="5851525"/>
          </a:xfrm>
        </p:spPr>
        <p:txBody>
          <a:bodyPr/>
          <a:lstStyle/>
          <a:p>
            <a:pPr marL="0" indent="0" algn="just">
              <a:buNone/>
            </a:pPr>
            <a:r>
              <a:rPr lang="fr-FR" b="1" dirty="0">
                <a:latin typeface="Times New Roman" pitchFamily="18" charset="0"/>
                <a:cs typeface="Times New Roman" pitchFamily="18" charset="0"/>
              </a:rPr>
              <a:t>Newton et la </a:t>
            </a:r>
            <a:r>
              <a:rPr lang="fr-FR" b="1" i="1" dirty="0">
                <a:latin typeface="Times New Roman" pitchFamily="18" charset="0"/>
                <a:cs typeface="Times New Roman" pitchFamily="18" charset="0"/>
              </a:rPr>
              <a:t>French Connexion : </a:t>
            </a:r>
            <a:r>
              <a:rPr lang="fr-FR" dirty="0">
                <a:latin typeface="Times New Roman" pitchFamily="18" charset="0"/>
                <a:cs typeface="Times New Roman" pitchFamily="18" charset="0"/>
              </a:rPr>
              <a:t>Jean Théophile Desaguliers (1683-1744).</a:t>
            </a:r>
            <a:endParaRPr lang="fr-FR" sz="2400" dirty="0">
              <a:latin typeface="Times New Roman" pitchFamily="18" charset="0"/>
              <a:cs typeface="Times New Roman" pitchFamily="18" charset="0"/>
            </a:endParaRPr>
          </a:p>
          <a:p>
            <a:pPr marL="0" indent="0" algn="just">
              <a:buNone/>
            </a:pPr>
            <a:r>
              <a:rPr lang="fr-FR" sz="2400" dirty="0">
                <a:latin typeface="Times New Roman" pitchFamily="18" charset="0"/>
                <a:cs typeface="Times New Roman" pitchFamily="18" charset="0"/>
              </a:rPr>
              <a:t>Pierre </a:t>
            </a:r>
            <a:r>
              <a:rPr lang="fr-FR" sz="2400" cap="small" dirty="0">
                <a:latin typeface="Times New Roman" panose="02020603050405020304" pitchFamily="18" charset="0"/>
                <a:cs typeface="Times New Roman" panose="02020603050405020304" pitchFamily="18" charset="0"/>
              </a:rPr>
              <a:t>Boutin</a:t>
            </a:r>
            <a:r>
              <a:rPr lang="fr-FR" sz="2400" dirty="0">
                <a:latin typeface="Times New Roman" panose="02020603050405020304" pitchFamily="18" charset="0"/>
                <a:cs typeface="Times New Roman" panose="02020603050405020304" pitchFamily="18" charset="0"/>
              </a:rPr>
              <a:t>, </a:t>
            </a:r>
            <a:r>
              <a:rPr lang="fr-FR" sz="2400" i="1" dirty="0">
                <a:latin typeface="Times New Roman" panose="02020603050405020304" pitchFamily="18" charset="0"/>
                <a:cs typeface="Times New Roman" panose="02020603050405020304" pitchFamily="18" charset="0"/>
              </a:rPr>
              <a:t>Jean-Théophile Desaguliers, un huguenot, philosophe et juriste en politique…</a:t>
            </a:r>
            <a:r>
              <a:rPr lang="fr-FR" sz="2400" dirty="0">
                <a:latin typeface="Times New Roman" panose="02020603050405020304" pitchFamily="18" charset="0"/>
                <a:cs typeface="Times New Roman" panose="02020603050405020304" pitchFamily="18" charset="0"/>
              </a:rPr>
              <a:t>, Paris, Honoré Champion, 1999</a:t>
            </a:r>
          </a:p>
          <a:p>
            <a:pPr marL="0" indent="0" algn="just">
              <a:buNone/>
            </a:pPr>
            <a:endParaRPr lang="fr-FR" sz="2400" dirty="0">
              <a:latin typeface="Times New Roman" panose="02020603050405020304" pitchFamily="18" charset="0"/>
              <a:cs typeface="Times New Roman" panose="02020603050405020304" pitchFamily="18" charset="0"/>
            </a:endParaRPr>
          </a:p>
          <a:p>
            <a:pPr marL="0" indent="0" algn="just">
              <a:buNone/>
            </a:pPr>
            <a:endParaRPr lang="fr-F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2547" y="3406775"/>
            <a:ext cx="6979453" cy="345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476" y="3206407"/>
            <a:ext cx="3170237" cy="322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5202" y="2035174"/>
            <a:ext cx="2474913" cy="309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1744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316992" y="274638"/>
            <a:ext cx="11679936" cy="914082"/>
          </a:xfrm>
        </p:spPr>
        <p:txBody>
          <a:bodyPr>
            <a:normAutofit/>
          </a:bodyPr>
          <a:lstStyle/>
          <a:p>
            <a:r>
              <a:rPr lang="fr-FR" sz="3200" b="1" dirty="0">
                <a:latin typeface="Times New Roman" pitchFamily="18" charset="0"/>
                <a:cs typeface="Times New Roman" pitchFamily="18" charset="0"/>
              </a:rPr>
              <a:t>La figure du « génie ». Un mythe encore présent.</a:t>
            </a:r>
          </a:p>
        </p:txBody>
      </p:sp>
      <p:sp>
        <p:nvSpPr>
          <p:cNvPr id="3" name="Espace réservé du contenu 2"/>
          <p:cNvSpPr>
            <a:spLocks noGrp="1"/>
          </p:cNvSpPr>
          <p:nvPr>
            <p:ph sz="half" idx="1"/>
          </p:nvPr>
        </p:nvSpPr>
        <p:spPr>
          <a:xfrm>
            <a:off x="609600" y="1353316"/>
            <a:ext cx="5381297" cy="5138924"/>
          </a:xfrm>
        </p:spPr>
        <p:txBody>
          <a:bodyPr>
            <a:normAutofit fontScale="85000" lnSpcReduction="20000"/>
          </a:bodyPr>
          <a:lstStyle/>
          <a:p>
            <a:pPr marL="0" indent="0" algn="just">
              <a:buNone/>
            </a:pPr>
            <a:r>
              <a:rPr lang="fr-FR" dirty="0">
                <a:latin typeface="Times New Roman" panose="02020603050405020304" pitchFamily="18" charset="0"/>
                <a:cs typeface="Times New Roman" panose="02020603050405020304" pitchFamily="18" charset="0"/>
              </a:rPr>
              <a:t>« Combien de </a:t>
            </a:r>
            <a:r>
              <a:rPr lang="fr-FR" b="1" dirty="0">
                <a:latin typeface="Times New Roman" panose="02020603050405020304" pitchFamily="18" charset="0"/>
                <a:cs typeface="Times New Roman" panose="02020603050405020304" pitchFamily="18" charset="0"/>
              </a:rPr>
              <a:t>grands hommes </a:t>
            </a:r>
            <a:r>
              <a:rPr lang="fr-FR" dirty="0">
                <a:latin typeface="Times New Roman" panose="02020603050405020304" pitchFamily="18" charset="0"/>
                <a:cs typeface="Times New Roman" panose="02020603050405020304" pitchFamily="18" charset="0"/>
              </a:rPr>
              <a:t>généralement applaudis ont gâté le concert de leurs louanges en y mêlant leurs voix !Il était </a:t>
            </a:r>
            <a:r>
              <a:rPr lang="fr-FR" b="1" dirty="0">
                <a:latin typeface="Times New Roman" panose="02020603050405020304" pitchFamily="18" charset="0"/>
                <a:cs typeface="Times New Roman" panose="02020603050405020304" pitchFamily="18" charset="0"/>
              </a:rPr>
              <a:t>simple</a:t>
            </a:r>
            <a:r>
              <a:rPr lang="fr-FR" dirty="0">
                <a:latin typeface="Times New Roman" panose="02020603050405020304" pitchFamily="18" charset="0"/>
                <a:cs typeface="Times New Roman" panose="02020603050405020304" pitchFamily="18" charset="0"/>
              </a:rPr>
              <a:t>, </a:t>
            </a:r>
            <a:r>
              <a:rPr lang="fr-FR" b="1" dirty="0">
                <a:latin typeface="Times New Roman" panose="02020603050405020304" pitchFamily="18" charset="0"/>
                <a:cs typeface="Times New Roman" panose="02020603050405020304" pitchFamily="18" charset="0"/>
              </a:rPr>
              <a:t>affable</a:t>
            </a:r>
            <a:r>
              <a:rPr lang="fr-FR" dirty="0">
                <a:latin typeface="Times New Roman" panose="02020603050405020304" pitchFamily="18" charset="0"/>
                <a:cs typeface="Times New Roman" panose="02020603050405020304" pitchFamily="18" charset="0"/>
              </a:rPr>
              <a:t>, toujours de niveau avec tout le monde. Les </a:t>
            </a:r>
            <a:r>
              <a:rPr lang="fr-FR" b="1" dirty="0">
                <a:latin typeface="Times New Roman" panose="02020603050405020304" pitchFamily="18" charset="0"/>
                <a:cs typeface="Times New Roman" panose="02020603050405020304" pitchFamily="18" charset="0"/>
              </a:rPr>
              <a:t>génies</a:t>
            </a:r>
            <a:r>
              <a:rPr lang="fr-FR" dirty="0">
                <a:latin typeface="Times New Roman" panose="02020603050405020304" pitchFamily="18" charset="0"/>
                <a:cs typeface="Times New Roman" panose="02020603050405020304" pitchFamily="18" charset="0"/>
              </a:rPr>
              <a:t> du premier ordre ne méprisent point ce qui est au-dessous d’eux, tandis que les autres méprisent même ce qui est au-dessus. Il ne se croyait dispensé ni par son </a:t>
            </a:r>
            <a:r>
              <a:rPr lang="fr-FR" b="1" dirty="0">
                <a:latin typeface="Times New Roman" panose="02020603050405020304" pitchFamily="18" charset="0"/>
                <a:cs typeface="Times New Roman" panose="02020603050405020304" pitchFamily="18" charset="0"/>
              </a:rPr>
              <a:t>mérite</a:t>
            </a:r>
            <a:r>
              <a:rPr lang="fr-FR" dirty="0">
                <a:latin typeface="Times New Roman" panose="02020603050405020304" pitchFamily="18" charset="0"/>
                <a:cs typeface="Times New Roman" panose="02020603050405020304" pitchFamily="18" charset="0"/>
              </a:rPr>
              <a:t>, ni par sa </a:t>
            </a:r>
            <a:r>
              <a:rPr lang="fr-FR" b="1" dirty="0">
                <a:latin typeface="Times New Roman" panose="02020603050405020304" pitchFamily="18" charset="0"/>
                <a:cs typeface="Times New Roman" panose="02020603050405020304" pitchFamily="18" charset="0"/>
              </a:rPr>
              <a:t>réputation</a:t>
            </a:r>
            <a:r>
              <a:rPr lang="fr-FR" dirty="0">
                <a:latin typeface="Times New Roman" panose="02020603050405020304" pitchFamily="18" charset="0"/>
                <a:cs typeface="Times New Roman" panose="02020603050405020304" pitchFamily="18" charset="0"/>
              </a:rPr>
              <a:t>, d’aucun des devoirs du </a:t>
            </a:r>
            <a:r>
              <a:rPr lang="fr-FR" b="1" dirty="0">
                <a:latin typeface="Times New Roman" panose="02020603050405020304" pitchFamily="18" charset="0"/>
                <a:cs typeface="Times New Roman" panose="02020603050405020304" pitchFamily="18" charset="0"/>
              </a:rPr>
              <a:t>commerce</a:t>
            </a:r>
            <a:r>
              <a:rPr lang="fr-FR" dirty="0">
                <a:latin typeface="Times New Roman" panose="02020603050405020304" pitchFamily="18" charset="0"/>
                <a:cs typeface="Times New Roman" panose="02020603050405020304" pitchFamily="18" charset="0"/>
              </a:rPr>
              <a:t> ordinaire de la vie ; nulle singularité ni naturelle, ni affectée, il savait n’être, dès qu’il le fallait, qu’un homme du commun. »</a:t>
            </a:r>
          </a:p>
          <a:p>
            <a:pPr marL="0" indent="0" algn="just">
              <a:buNone/>
            </a:pPr>
            <a:endParaRPr lang="fr-FR" b="1" dirty="0"/>
          </a:p>
          <a:p>
            <a:pPr marL="0" indent="0" algn="just">
              <a:buNone/>
            </a:pPr>
            <a:r>
              <a:rPr lang="fr-FR" b="1" dirty="0"/>
              <a:t>Bernard de Fontenelle</a:t>
            </a:r>
            <a:r>
              <a:rPr lang="fr-FR" dirty="0"/>
              <a:t>, « Éloge de Newton », </a:t>
            </a:r>
            <a:r>
              <a:rPr lang="fr-FR" i="1" dirty="0"/>
              <a:t>Histoire de l’Académie royale des sciences</a:t>
            </a:r>
            <a:r>
              <a:rPr lang="fr-FR" dirty="0"/>
              <a:t>, 1727, p. 165 ; 170-172.</a:t>
            </a:r>
            <a:endParaRPr lang="fr-FR" dirty="0">
              <a:latin typeface="Times New Roman" panose="02020603050405020304" pitchFamily="18" charset="0"/>
              <a:cs typeface="Times New Roman" panose="02020603050405020304" pitchFamily="18" charset="0"/>
            </a:endParaRPr>
          </a:p>
          <a:p>
            <a:endParaRPr lang="fr-FR" dirty="0"/>
          </a:p>
          <a:p>
            <a:endParaRPr lang="fr-FR" dirty="0"/>
          </a:p>
        </p:txBody>
      </p:sp>
      <p:sp>
        <p:nvSpPr>
          <p:cNvPr id="4" name="Espace réservé du contenu 3"/>
          <p:cNvSpPr>
            <a:spLocks noGrp="1"/>
          </p:cNvSpPr>
          <p:nvPr>
            <p:ph sz="half" idx="2"/>
          </p:nvPr>
        </p:nvSpPr>
        <p:spPr>
          <a:xfrm>
            <a:off x="6197600" y="1353312"/>
            <a:ext cx="5384800" cy="5138928"/>
          </a:xfrm>
        </p:spPr>
        <p:txBody>
          <a:bodyPr>
            <a:noAutofit/>
          </a:bodyPr>
          <a:lstStyle/>
          <a:p>
            <a:pPr marL="0" indent="0" algn="just">
              <a:buNone/>
            </a:pPr>
            <a:r>
              <a:rPr lang="fr-FR" sz="1800" dirty="0">
                <a:latin typeface="Times New Roman" pitchFamily="18" charset="0"/>
                <a:cs typeface="Times New Roman" pitchFamily="18" charset="0"/>
              </a:rPr>
              <a:t>« La lumière qui en 1687, lorsque apparurent les </a:t>
            </a:r>
            <a:r>
              <a:rPr lang="fr-FR" sz="1800" i="1" dirty="0" err="1">
                <a:latin typeface="Times New Roman" pitchFamily="18" charset="0"/>
                <a:cs typeface="Times New Roman" pitchFamily="18" charset="0"/>
              </a:rPr>
              <a:t>Principia</a:t>
            </a:r>
            <a:r>
              <a:rPr lang="fr-FR" sz="1800" dirty="0">
                <a:latin typeface="Times New Roman" pitchFamily="18" charset="0"/>
                <a:cs typeface="Times New Roman" pitchFamily="18" charset="0"/>
              </a:rPr>
              <a:t>, envahit le monde des savants fut celle des mathématiques. Pour la première fois, un homme avait réussi à trouver dans la nature un ordre exact qu’il était en condition de décrire et de dominer. Ce n’est fut pas seulement une nouvelle théorie qui venait s’ajouter à d’autres, c’était l’aube d’un âge nouveau pour l’humanité, l’âge de la physique mathématique qui portera, après Newton, à la mécanique analytique de Lagrange et à la mécanique céleste de Laplace, puis à la théorie de la relativité d’Einstein et à la mécanique quantique ».</a:t>
            </a:r>
          </a:p>
          <a:p>
            <a:pPr marL="0" indent="0" algn="just">
              <a:buNone/>
            </a:pPr>
            <a:r>
              <a:rPr lang="fr-FR" sz="1800" dirty="0">
                <a:latin typeface="Times New Roman" pitchFamily="18" charset="0"/>
                <a:cs typeface="Times New Roman" pitchFamily="18" charset="0"/>
              </a:rPr>
              <a:t>Marco PANZA, </a:t>
            </a:r>
            <a:r>
              <a:rPr lang="fr-FR" sz="1800" i="1" dirty="0">
                <a:latin typeface="Times New Roman" pitchFamily="18" charset="0"/>
                <a:cs typeface="Times New Roman" pitchFamily="18" charset="0"/>
              </a:rPr>
              <a:t>Newton</a:t>
            </a:r>
            <a:r>
              <a:rPr lang="fr-FR" sz="1800" dirty="0">
                <a:latin typeface="Times New Roman" pitchFamily="18" charset="0"/>
                <a:cs typeface="Times New Roman" pitchFamily="18" charset="0"/>
              </a:rPr>
              <a:t>, Les Belles Lettres, 2003 (HAL).</a:t>
            </a:r>
          </a:p>
        </p:txBody>
      </p:sp>
    </p:spTree>
    <p:extLst>
      <p:ext uri="{BB962C8B-B14F-4D97-AF65-F5344CB8AC3E}">
        <p14:creationId xmlns:p14="http://schemas.microsoft.com/office/powerpoint/2010/main" val="40266894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855884"/>
          </a:xfrm>
        </p:spPr>
        <p:txBody>
          <a:bodyPr/>
          <a:lstStyle/>
          <a:p>
            <a:r>
              <a:rPr lang="fr-FR" dirty="0"/>
              <a:t>Mesures marines</a:t>
            </a:r>
          </a:p>
        </p:txBody>
      </p:sp>
      <p:sp>
        <p:nvSpPr>
          <p:cNvPr id="3" name="Espace réservé du contenu 2"/>
          <p:cNvSpPr>
            <a:spLocks noGrp="1"/>
          </p:cNvSpPr>
          <p:nvPr>
            <p:ph idx="1"/>
          </p:nvPr>
        </p:nvSpPr>
        <p:spPr/>
        <p:txBody>
          <a:bodyPr/>
          <a:lstStyle/>
          <a:p>
            <a:r>
              <a:rPr lang="fr-FR" dirty="0"/>
              <a:t>L’octant ou quadrant de John Hadley (1882-1744)</a:t>
            </a:r>
          </a:p>
          <a:p>
            <a:r>
              <a:rPr lang="fr-FR" dirty="0"/>
              <a:t>Les chronomètres de John Harrison</a:t>
            </a:r>
          </a:p>
          <a:p>
            <a:endParaRPr lang="fr-FR" dirty="0"/>
          </a:p>
        </p:txBody>
      </p:sp>
      <p:pic>
        <p:nvPicPr>
          <p:cNvPr id="4" name="Image 3"/>
          <p:cNvPicPr>
            <a:picLocks noChangeAspect="1"/>
          </p:cNvPicPr>
          <p:nvPr/>
        </p:nvPicPr>
        <p:blipFill>
          <a:blip r:embed="rId2"/>
          <a:stretch>
            <a:fillRect/>
          </a:stretch>
        </p:blipFill>
        <p:spPr>
          <a:xfrm>
            <a:off x="9398000" y="0"/>
            <a:ext cx="2794000" cy="2857500"/>
          </a:xfrm>
          <a:prstGeom prst="rect">
            <a:avLst/>
          </a:prstGeom>
        </p:spPr>
      </p:pic>
      <p:pic>
        <p:nvPicPr>
          <p:cNvPr id="5" name="Image 4"/>
          <p:cNvPicPr>
            <a:picLocks noChangeAspect="1"/>
          </p:cNvPicPr>
          <p:nvPr/>
        </p:nvPicPr>
        <p:blipFill>
          <a:blip r:embed="rId3"/>
          <a:stretch>
            <a:fillRect/>
          </a:stretch>
        </p:blipFill>
        <p:spPr>
          <a:xfrm>
            <a:off x="875853" y="3060662"/>
            <a:ext cx="2898000" cy="2898000"/>
          </a:xfrm>
          <a:prstGeom prst="rect">
            <a:avLst/>
          </a:prstGeom>
        </p:spPr>
      </p:pic>
      <p:pic>
        <p:nvPicPr>
          <p:cNvPr id="6" name="Image 5"/>
          <p:cNvPicPr>
            <a:picLocks noChangeAspect="1"/>
          </p:cNvPicPr>
          <p:nvPr/>
        </p:nvPicPr>
        <p:blipFill>
          <a:blip r:embed="rId4"/>
          <a:stretch>
            <a:fillRect/>
          </a:stretch>
        </p:blipFill>
        <p:spPr>
          <a:xfrm>
            <a:off x="6325159" y="2897862"/>
            <a:ext cx="2623450" cy="3186000"/>
          </a:xfrm>
          <a:prstGeom prst="rect">
            <a:avLst/>
          </a:prstGeom>
        </p:spPr>
      </p:pic>
      <p:pic>
        <p:nvPicPr>
          <p:cNvPr id="7" name="Image 6"/>
          <p:cNvPicPr>
            <a:picLocks noChangeAspect="1"/>
          </p:cNvPicPr>
          <p:nvPr/>
        </p:nvPicPr>
        <p:blipFill>
          <a:blip r:embed="rId5"/>
          <a:stretch>
            <a:fillRect/>
          </a:stretch>
        </p:blipFill>
        <p:spPr>
          <a:xfrm>
            <a:off x="3800266" y="3060663"/>
            <a:ext cx="2090803" cy="2826000"/>
          </a:xfrm>
          <a:prstGeom prst="rect">
            <a:avLst/>
          </a:prstGeom>
        </p:spPr>
      </p:pic>
    </p:spTree>
    <p:extLst>
      <p:ext uri="{BB962C8B-B14F-4D97-AF65-F5344CB8AC3E}">
        <p14:creationId xmlns:p14="http://schemas.microsoft.com/office/powerpoint/2010/main" val="5018000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b="1" dirty="0">
                <a:latin typeface="Times New Roman" pitchFamily="18" charset="0"/>
                <a:cs typeface="Times New Roman" pitchFamily="18" charset="0"/>
              </a:rPr>
              <a:t>De l’électricité aux lumières</a:t>
            </a:r>
          </a:p>
        </p:txBody>
      </p:sp>
      <p:sp>
        <p:nvSpPr>
          <p:cNvPr id="3" name="Espace réservé du contenu 2"/>
          <p:cNvSpPr>
            <a:spLocks noGrp="1"/>
          </p:cNvSpPr>
          <p:nvPr>
            <p:ph idx="1"/>
          </p:nvPr>
        </p:nvSpPr>
        <p:spPr/>
        <p:txBody>
          <a:bodyPr>
            <a:normAutofit/>
          </a:bodyPr>
          <a:lstStyle/>
          <a:p>
            <a:pPr marL="0" indent="0" algn="just">
              <a:buNone/>
            </a:pPr>
            <a:r>
              <a:rPr lang="fr-FR" b="1" dirty="0"/>
              <a:t>Opérateurs et « mains »</a:t>
            </a:r>
            <a:r>
              <a:rPr lang="fr-FR" dirty="0"/>
              <a:t> :</a:t>
            </a:r>
            <a:r>
              <a:rPr lang="fr-FR" dirty="0">
                <a:latin typeface="Times New Roman" pitchFamily="18" charset="0"/>
                <a:cs typeface="Times New Roman" pitchFamily="18" charset="0"/>
              </a:rPr>
              <a:t> de la gravitation à la « vertu électrique »</a:t>
            </a:r>
          </a:p>
          <a:p>
            <a:pPr marL="0" indent="0" algn="just">
              <a:buNone/>
            </a:pPr>
            <a:r>
              <a:rPr lang="fr-FR" sz="2400" dirty="0">
                <a:latin typeface="Times New Roman" pitchFamily="18" charset="0"/>
                <a:cs typeface="Times New Roman" pitchFamily="18" charset="0"/>
              </a:rPr>
              <a:t>Simon </a:t>
            </a:r>
            <a:r>
              <a:rPr lang="fr-FR" sz="2400" dirty="0" err="1">
                <a:latin typeface="Times New Roman" pitchFamily="18" charset="0"/>
                <a:cs typeface="Times New Roman" pitchFamily="18" charset="0"/>
              </a:rPr>
              <a:t>Schaffer</a:t>
            </a:r>
            <a:r>
              <a:rPr lang="fr-FR" sz="2400" dirty="0">
                <a:latin typeface="Times New Roman" pitchFamily="18" charset="0"/>
                <a:cs typeface="Times New Roman" pitchFamily="18" charset="0"/>
              </a:rPr>
              <a:t>, </a:t>
            </a:r>
            <a:r>
              <a:rPr lang="fr-FR" sz="2400" i="1" dirty="0">
                <a:latin typeface="Times New Roman" pitchFamily="18" charset="0"/>
                <a:cs typeface="Times New Roman" pitchFamily="18" charset="0"/>
              </a:rPr>
              <a:t>La Fabrique des sciences modernes, </a:t>
            </a:r>
            <a:r>
              <a:rPr lang="fr-FR" sz="2400" dirty="0">
                <a:latin typeface="Times New Roman" pitchFamily="18" charset="0"/>
                <a:cs typeface="Times New Roman" pitchFamily="18" charset="0"/>
              </a:rPr>
              <a:t>Paris, Seuil</a:t>
            </a:r>
            <a:r>
              <a:rPr lang="fr-FR" sz="2400" i="1" dirty="0">
                <a:latin typeface="Times New Roman" pitchFamily="18" charset="0"/>
                <a:cs typeface="Times New Roman" pitchFamily="18" charset="0"/>
              </a:rPr>
              <a:t>, </a:t>
            </a:r>
            <a:r>
              <a:rPr lang="fr-FR" sz="2400" dirty="0">
                <a:latin typeface="Times New Roman" pitchFamily="18" charset="0"/>
                <a:cs typeface="Times New Roman" pitchFamily="18" charset="0"/>
              </a:rPr>
              <a:t>2015, p. 171-215.</a:t>
            </a:r>
          </a:p>
          <a:p>
            <a:pPr marL="0" indent="0">
              <a:buNone/>
            </a:pPr>
            <a:endParaRPr lang="fr-FR" dirty="0">
              <a:latin typeface="Times New Roman"/>
              <a:cs typeface="Times New Roman"/>
            </a:endParaRPr>
          </a:p>
          <a:p>
            <a:pPr marL="0" indent="0">
              <a:buNone/>
            </a:pPr>
            <a:r>
              <a:rPr lang="fr-FR" dirty="0">
                <a:latin typeface="Times New Roman"/>
                <a:cs typeface="Times New Roman"/>
              </a:rPr>
              <a:t>Francis Hauksbee (1660-1713)</a:t>
            </a:r>
            <a:endParaRPr lang="fr-FR" dirty="0"/>
          </a:p>
          <a:p>
            <a:pPr marL="0" indent="0" algn="just">
              <a:buNone/>
            </a:pPr>
            <a:r>
              <a:rPr lang="fr-FR" dirty="0">
                <a:latin typeface="Times New Roman" panose="02020603050405020304" pitchFamily="18" charset="0"/>
                <a:cs typeface="Times New Roman" panose="02020603050405020304" pitchFamily="18" charset="0"/>
              </a:rPr>
              <a:t>Stephen Gray (1666-1736) </a:t>
            </a:r>
          </a:p>
          <a:p>
            <a:pPr marL="0" indent="0" algn="just">
              <a:buNone/>
            </a:pPr>
            <a:r>
              <a:rPr lang="fr-FR" dirty="0">
                <a:latin typeface="Times New Roman" panose="02020603050405020304" pitchFamily="18" charset="0"/>
                <a:cs typeface="Times New Roman" panose="02020603050405020304" pitchFamily="18" charset="0"/>
              </a:rPr>
              <a:t>Pieter Van </a:t>
            </a:r>
            <a:r>
              <a:rPr lang="fr-FR" dirty="0" err="1">
                <a:latin typeface="Times New Roman" panose="02020603050405020304" pitchFamily="18" charset="0"/>
                <a:cs typeface="Times New Roman" panose="02020603050405020304" pitchFamily="18" charset="0"/>
              </a:rPr>
              <a:t>Musschenbroeck</a:t>
            </a:r>
            <a:r>
              <a:rPr lang="fr-FR" dirty="0">
                <a:latin typeface="Times New Roman" panose="02020603050405020304" pitchFamily="18" charset="0"/>
                <a:cs typeface="Times New Roman" panose="02020603050405020304" pitchFamily="18" charset="0"/>
              </a:rPr>
              <a:t> (1691-1761) – bouteille de Leyde (1745)</a:t>
            </a:r>
          </a:p>
          <a:p>
            <a:pPr marL="0" indent="0" algn="just">
              <a:buNone/>
            </a:pPr>
            <a:endParaRPr lang="fr-FR" dirty="0">
              <a:latin typeface="Times New Roman" panose="02020603050405020304" pitchFamily="18" charset="0"/>
              <a:cs typeface="Times New Roman" panose="02020603050405020304" pitchFamily="18" charset="0"/>
            </a:endParaRPr>
          </a:p>
          <a:p>
            <a:pPr algn="just"/>
            <a:endParaRPr lang="fr-FR" dirty="0">
              <a:latin typeface="Times New Roman"/>
              <a:cs typeface="Times New Roman"/>
            </a:endParaRPr>
          </a:p>
          <a:p>
            <a:pPr marL="0" indent="0">
              <a:buNone/>
            </a:pPr>
            <a:endParaRPr lang="fr-FR" dirty="0"/>
          </a:p>
        </p:txBody>
      </p:sp>
    </p:spTree>
    <p:extLst>
      <p:ext uri="{BB962C8B-B14F-4D97-AF65-F5344CB8AC3E}">
        <p14:creationId xmlns:p14="http://schemas.microsoft.com/office/powerpoint/2010/main" val="30162255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4372390"/>
          </a:xfrm>
        </p:spPr>
        <p:txBody>
          <a:bodyPr>
            <a:normAutofit/>
          </a:bodyPr>
          <a:lstStyle/>
          <a:p>
            <a:pPr algn="ctr"/>
            <a:r>
              <a:rPr lang="fr-FR" b="1" dirty="0">
                <a:latin typeface="Times New Roman" pitchFamily="18" charset="0"/>
                <a:cs typeface="Times New Roman" pitchFamily="18" charset="0"/>
              </a:rPr>
              <a:t>Partie III - « Provincialisation » de Newton</a:t>
            </a:r>
            <a:br>
              <a:rPr lang="fr-FR" dirty="0">
                <a:latin typeface="Times New Roman" pitchFamily="18" charset="0"/>
                <a:cs typeface="Times New Roman" pitchFamily="18" charset="0"/>
              </a:rPr>
            </a:br>
            <a:r>
              <a:rPr lang="fr-FR" b="1" dirty="0">
                <a:latin typeface="Times New Roman" pitchFamily="18" charset="0"/>
                <a:cs typeface="Times New Roman" pitchFamily="18" charset="0"/>
              </a:rPr>
              <a:t>Les laboratoires européens des newtonismes</a:t>
            </a:r>
            <a:br>
              <a:rPr lang="fr-FR" dirty="0">
                <a:latin typeface="Times New Roman" pitchFamily="18" charset="0"/>
                <a:cs typeface="Times New Roman" pitchFamily="18" charset="0"/>
              </a:rPr>
            </a:br>
            <a:endParaRPr lang="fr-FR" dirty="0">
              <a:latin typeface="Times New Roman" pitchFamily="18" charset="0"/>
              <a:cs typeface="Times New Roman" pitchFamily="18" charset="0"/>
            </a:endParaRPr>
          </a:p>
        </p:txBody>
      </p:sp>
      <p:sp>
        <p:nvSpPr>
          <p:cNvPr id="3" name="Espace réservé du contenu 2"/>
          <p:cNvSpPr>
            <a:spLocks noGrp="1"/>
          </p:cNvSpPr>
          <p:nvPr>
            <p:ph sz="half" idx="1"/>
          </p:nvPr>
        </p:nvSpPr>
        <p:spPr/>
        <p:txBody>
          <a:bodyPr/>
          <a:lstStyle/>
          <a:p>
            <a:pPr marL="0" indent="0">
              <a:buNone/>
            </a:pPr>
            <a:r>
              <a:rPr lang="fr-FR" dirty="0"/>
              <a:t> </a:t>
            </a:r>
          </a:p>
        </p:txBody>
      </p:sp>
      <p:sp>
        <p:nvSpPr>
          <p:cNvPr id="4" name="Espace réservé du contenu 3"/>
          <p:cNvSpPr>
            <a:spLocks noGrp="1"/>
          </p:cNvSpPr>
          <p:nvPr>
            <p:ph sz="half" idx="2"/>
          </p:nvPr>
        </p:nvSpPr>
        <p:spPr>
          <a:xfrm>
            <a:off x="6172200" y="1451552"/>
            <a:ext cx="5181600" cy="4351338"/>
          </a:xfrm>
        </p:spPr>
        <p:txBody>
          <a:bodyPr/>
          <a:lstStyle/>
          <a:p>
            <a:endParaRPr lang="fr-FR" dirty="0"/>
          </a:p>
        </p:txBody>
      </p:sp>
    </p:spTree>
    <p:extLst>
      <p:ext uri="{BB962C8B-B14F-4D97-AF65-F5344CB8AC3E}">
        <p14:creationId xmlns:p14="http://schemas.microsoft.com/office/powerpoint/2010/main" val="34605757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BE7B03-9EF9-1343-9C64-AFA9D5E11A12}"/>
              </a:ext>
            </a:extLst>
          </p:cNvPr>
          <p:cNvSpPr>
            <a:spLocks noGrp="1"/>
          </p:cNvSpPr>
          <p:nvPr>
            <p:ph type="title"/>
          </p:nvPr>
        </p:nvSpPr>
        <p:spPr/>
        <p:txBody>
          <a:bodyPr/>
          <a:lstStyle/>
          <a:p>
            <a:pPr algn="ctr"/>
            <a:r>
              <a:rPr lang="fr-FR" dirty="0">
                <a:latin typeface="Times New Roman" panose="02020603050405020304" pitchFamily="18" charset="0"/>
                <a:cs typeface="Times New Roman" panose="02020603050405020304" pitchFamily="18" charset="0"/>
              </a:rPr>
              <a:t>Partisans et adversaires</a:t>
            </a:r>
            <a:br>
              <a:rPr lang="fr-FR" dirty="0">
                <a:latin typeface="Times New Roman" panose="02020603050405020304" pitchFamily="18" charset="0"/>
                <a:cs typeface="Times New Roman" panose="02020603050405020304" pitchFamily="18" charset="0"/>
              </a:rPr>
            </a:br>
            <a:endParaRPr lang="fr-FR" dirty="0">
              <a:latin typeface="Times New Roman" panose="02020603050405020304" pitchFamily="18" charset="0"/>
              <a:cs typeface="Times New Roman" panose="02020603050405020304" pitchFamily="18" charset="0"/>
            </a:endParaRPr>
          </a:p>
        </p:txBody>
      </p:sp>
      <p:sp>
        <p:nvSpPr>
          <p:cNvPr id="3" name="Espace réservé du contenu 2">
            <a:extLst>
              <a:ext uri="{FF2B5EF4-FFF2-40B4-BE49-F238E27FC236}">
                <a16:creationId xmlns:a16="http://schemas.microsoft.com/office/drawing/2014/main" id="{3DBA9A42-D0D2-8A41-ABDA-1A6C66AFB28B}"/>
              </a:ext>
            </a:extLst>
          </p:cNvPr>
          <p:cNvSpPr>
            <a:spLocks noGrp="1"/>
          </p:cNvSpPr>
          <p:nvPr>
            <p:ph idx="1"/>
          </p:nvPr>
        </p:nvSpPr>
        <p:spPr/>
        <p:txBody>
          <a:bodyPr>
            <a:normAutofit/>
          </a:bodyPr>
          <a:lstStyle/>
          <a:p>
            <a:pPr marL="0" indent="0">
              <a:buNone/>
            </a:pPr>
            <a:r>
              <a:rPr lang="fr-FR" sz="2400" dirty="0">
                <a:latin typeface="Times New Roman" panose="02020603050405020304" pitchFamily="18" charset="0"/>
                <a:cs typeface="Times New Roman" panose="02020603050405020304" pitchFamily="18" charset="0"/>
              </a:rPr>
              <a:t>La polémique avec Gottfried Wilhelm Leibniz (1646-1716)</a:t>
            </a:r>
          </a:p>
        </p:txBody>
      </p:sp>
    </p:spTree>
    <p:extLst>
      <p:ext uri="{BB962C8B-B14F-4D97-AF65-F5344CB8AC3E}">
        <p14:creationId xmlns:p14="http://schemas.microsoft.com/office/powerpoint/2010/main" val="19123810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ZoneTexte 1"/>
          <p:cNvSpPr txBox="1"/>
          <p:nvPr/>
        </p:nvSpPr>
        <p:spPr>
          <a:xfrm rot="10800000" flipV="1">
            <a:off x="433136" y="4662667"/>
            <a:ext cx="10567797" cy="2031325"/>
          </a:xfrm>
          <a:prstGeom prst="rect">
            <a:avLst/>
          </a:prstGeom>
          <a:noFill/>
        </p:spPr>
        <p:txBody>
          <a:bodyPr wrap="square" rtlCol="0">
            <a:spAutoFit/>
          </a:bodyPr>
          <a:lstStyle/>
          <a:p>
            <a:pPr algn="just"/>
            <a:endParaRPr lang="fr-FR" dirty="0">
              <a:solidFill>
                <a:prstClr val="black"/>
              </a:solidFill>
            </a:endParaRPr>
          </a:p>
          <a:p>
            <a:pPr algn="just"/>
            <a:endParaRPr lang="fr-FR" dirty="0">
              <a:solidFill>
                <a:prstClr val="black"/>
              </a:solidFill>
            </a:endParaRPr>
          </a:p>
          <a:p>
            <a:pPr algn="just"/>
            <a:endParaRPr lang="fr-FR" dirty="0">
              <a:solidFill>
                <a:prstClr val="black"/>
              </a:solidFill>
            </a:endParaRPr>
          </a:p>
          <a:p>
            <a:pPr algn="just"/>
            <a:r>
              <a:rPr lang="fr-FR" dirty="0">
                <a:solidFill>
                  <a:prstClr val="black"/>
                </a:solidFill>
              </a:rPr>
              <a:t>Willem </a:t>
            </a:r>
            <a:r>
              <a:rPr lang="fr-FR" cap="small" dirty="0" err="1">
                <a:solidFill>
                  <a:prstClr val="black"/>
                </a:solidFill>
              </a:rPr>
              <a:t>Frijhoff</a:t>
            </a:r>
            <a:r>
              <a:rPr lang="fr-FR" dirty="0">
                <a:solidFill>
                  <a:prstClr val="black"/>
                </a:solidFill>
              </a:rPr>
              <a:t>, « Pesanteur ou renouveau ? Les universités des Provinces-Unies et leur recrutement au XVIIIe siècle » ; dans François </a:t>
            </a:r>
            <a:r>
              <a:rPr lang="fr-FR" dirty="0" err="1">
                <a:solidFill>
                  <a:prstClr val="black"/>
                </a:solidFill>
              </a:rPr>
              <a:t>Cadilhon</a:t>
            </a:r>
            <a:r>
              <a:rPr lang="fr-FR" dirty="0">
                <a:solidFill>
                  <a:prstClr val="black"/>
                </a:solidFill>
              </a:rPr>
              <a:t> </a:t>
            </a:r>
            <a:r>
              <a:rPr lang="fr-FR" i="1" dirty="0">
                <a:solidFill>
                  <a:prstClr val="black"/>
                </a:solidFill>
              </a:rPr>
              <a:t>et </a:t>
            </a:r>
            <a:r>
              <a:rPr lang="fr-FR" i="1" dirty="0" err="1">
                <a:solidFill>
                  <a:prstClr val="black"/>
                </a:solidFill>
              </a:rPr>
              <a:t>alii</a:t>
            </a:r>
            <a:r>
              <a:rPr lang="fr-FR" dirty="0">
                <a:solidFill>
                  <a:prstClr val="black"/>
                </a:solidFill>
              </a:rPr>
              <a:t> (</a:t>
            </a:r>
            <a:r>
              <a:rPr lang="fr-FR" dirty="0" err="1">
                <a:solidFill>
                  <a:prstClr val="black"/>
                </a:solidFill>
              </a:rPr>
              <a:t>dir</a:t>
            </a:r>
            <a:r>
              <a:rPr lang="fr-FR" dirty="0">
                <a:solidFill>
                  <a:prstClr val="black"/>
                </a:solidFill>
              </a:rPr>
              <a:t>.), </a:t>
            </a:r>
            <a:r>
              <a:rPr lang="fr-FR" i="1" dirty="0">
                <a:solidFill>
                  <a:prstClr val="black"/>
                </a:solidFill>
              </a:rPr>
              <a:t>Universités et institutions universitaires européennes au XVIII</a:t>
            </a:r>
            <a:r>
              <a:rPr lang="fr-FR" i="1" baseline="30000" dirty="0">
                <a:solidFill>
                  <a:prstClr val="black"/>
                </a:solidFill>
              </a:rPr>
              <a:t>e</a:t>
            </a:r>
            <a:r>
              <a:rPr lang="fr-FR" i="1" dirty="0">
                <a:solidFill>
                  <a:prstClr val="black"/>
                </a:solidFill>
              </a:rPr>
              <a:t> siècle. Entre modernisation et tradition</a:t>
            </a:r>
            <a:r>
              <a:rPr lang="fr-FR" dirty="0">
                <a:solidFill>
                  <a:prstClr val="black"/>
                </a:solidFill>
              </a:rPr>
              <a:t>, Talence, Presses universitaires de Bordeaux, 1999.</a:t>
            </a:r>
          </a:p>
          <a:p>
            <a:endParaRPr lang="fr-FR" dirty="0">
              <a:solidFill>
                <a:prstClr val="black"/>
              </a:solidFill>
            </a:endParaRPr>
          </a:p>
        </p:txBody>
      </p:sp>
      <p:sp>
        <p:nvSpPr>
          <p:cNvPr id="3" name="ZoneTexte 2"/>
          <p:cNvSpPr txBox="1"/>
          <p:nvPr/>
        </p:nvSpPr>
        <p:spPr>
          <a:xfrm>
            <a:off x="1103086" y="633046"/>
            <a:ext cx="9579428" cy="584775"/>
          </a:xfrm>
          <a:prstGeom prst="rect">
            <a:avLst/>
          </a:prstGeom>
          <a:noFill/>
        </p:spPr>
        <p:txBody>
          <a:bodyPr wrap="square" rtlCol="0">
            <a:spAutoFit/>
          </a:bodyPr>
          <a:lstStyle/>
          <a:p>
            <a:r>
              <a:rPr lang="fr-FR" sz="3200" b="1" dirty="0">
                <a:solidFill>
                  <a:prstClr val="black"/>
                </a:solidFill>
              </a:rPr>
              <a:t>1. Les Provinces Unies  : l’université de LEYDE</a:t>
            </a:r>
          </a:p>
        </p:txBody>
      </p:sp>
      <p:sp>
        <p:nvSpPr>
          <p:cNvPr id="4" name="ZoneTexte 3"/>
          <p:cNvSpPr txBox="1"/>
          <p:nvPr/>
        </p:nvSpPr>
        <p:spPr>
          <a:xfrm>
            <a:off x="215153" y="1002378"/>
            <a:ext cx="10912393" cy="3744102"/>
          </a:xfrm>
          <a:prstGeom prst="rect">
            <a:avLst/>
          </a:prstGeom>
          <a:noFill/>
        </p:spPr>
        <p:txBody>
          <a:bodyPr wrap="square" rtlCol="0">
            <a:spAutoFit/>
          </a:bodyPr>
          <a:lstStyle/>
          <a:p>
            <a:endParaRPr lang="fr-FR" b="1" dirty="0">
              <a:solidFill>
                <a:prstClr val="black"/>
              </a:solidFill>
              <a:latin typeface="Times New Roman" panose="02020603050405020304" pitchFamily="18" charset="0"/>
              <a:cs typeface="Times New Roman" panose="02020603050405020304" pitchFamily="18" charset="0"/>
            </a:endParaRPr>
          </a:p>
          <a:p>
            <a:r>
              <a:rPr lang="fr-FR" dirty="0">
                <a:solidFill>
                  <a:prstClr val="black"/>
                </a:solidFill>
              </a:rPr>
              <a:t>Willem </a:t>
            </a:r>
            <a:r>
              <a:rPr lang="fr-FR" dirty="0" err="1">
                <a:solidFill>
                  <a:prstClr val="black"/>
                </a:solidFill>
              </a:rPr>
              <a:t>Jacob’s</a:t>
            </a:r>
            <a:r>
              <a:rPr lang="fr-FR" dirty="0">
                <a:solidFill>
                  <a:prstClr val="black"/>
                </a:solidFill>
              </a:rPr>
              <a:t> </a:t>
            </a:r>
            <a:r>
              <a:rPr lang="fr-FR" u="sng" dirty="0">
                <a:solidFill>
                  <a:prstClr val="black"/>
                </a:solidFill>
              </a:rPr>
              <a:t>Gravesande</a:t>
            </a:r>
            <a:r>
              <a:rPr lang="fr-FR" dirty="0">
                <a:solidFill>
                  <a:prstClr val="black"/>
                </a:solidFill>
              </a:rPr>
              <a:t> (1688-1742)</a:t>
            </a:r>
            <a:endParaRPr lang="fr-FR" dirty="0">
              <a:solidFill>
                <a:prstClr val="black"/>
              </a:solidFill>
              <a:latin typeface="Times New Roman" panose="02020603050405020304" pitchFamily="18" charset="0"/>
              <a:cs typeface="Times New Roman" panose="02020603050405020304" pitchFamily="18" charset="0"/>
            </a:endParaRPr>
          </a:p>
          <a:p>
            <a:r>
              <a:rPr lang="fr-FR" dirty="0">
                <a:solidFill>
                  <a:prstClr val="black"/>
                </a:solidFill>
                <a:latin typeface="Times New Roman" panose="02020603050405020304" pitchFamily="18" charset="0"/>
                <a:cs typeface="Times New Roman" panose="02020603050405020304" pitchFamily="18" charset="0"/>
              </a:rPr>
              <a:t>Pieter Van </a:t>
            </a:r>
            <a:r>
              <a:rPr lang="fr-FR" dirty="0" err="1">
                <a:solidFill>
                  <a:prstClr val="black"/>
                </a:solidFill>
                <a:latin typeface="Times New Roman" panose="02020603050405020304" pitchFamily="18" charset="0"/>
                <a:cs typeface="Times New Roman" panose="02020603050405020304" pitchFamily="18" charset="0"/>
              </a:rPr>
              <a:t>Musschenbroeck</a:t>
            </a:r>
            <a:r>
              <a:rPr lang="fr-FR" dirty="0">
                <a:solidFill>
                  <a:prstClr val="black"/>
                </a:solidFill>
                <a:latin typeface="Times New Roman" panose="02020603050405020304" pitchFamily="18" charset="0"/>
                <a:cs typeface="Times New Roman" panose="02020603050405020304" pitchFamily="18" charset="0"/>
              </a:rPr>
              <a:t> (1691-1761) – bouteille de Leyde (1745)</a:t>
            </a:r>
          </a:p>
          <a:p>
            <a:endParaRPr lang="fr-FR" dirty="0">
              <a:solidFill>
                <a:prstClr val="black"/>
              </a:solidFill>
              <a:latin typeface="Times New Roman" panose="02020603050405020304" pitchFamily="18" charset="0"/>
              <a:cs typeface="Times New Roman" panose="02020603050405020304" pitchFamily="18" charset="0"/>
            </a:endParaRPr>
          </a:p>
          <a:p>
            <a:pPr>
              <a:lnSpc>
                <a:spcPct val="70000"/>
              </a:lnSpc>
            </a:pPr>
            <a:endParaRPr lang="fr-FR" sz="1500" dirty="0">
              <a:solidFill>
                <a:prstClr val="black"/>
              </a:solidFill>
            </a:endParaRPr>
          </a:p>
          <a:p>
            <a:pPr>
              <a:lnSpc>
                <a:spcPct val="70000"/>
              </a:lnSpc>
            </a:pPr>
            <a:r>
              <a:rPr lang="fr-FR" dirty="0">
                <a:solidFill>
                  <a:prstClr val="black"/>
                </a:solidFill>
                <a:latin typeface="Times New Roman" panose="02020603050405020304" pitchFamily="18" charset="0"/>
                <a:cs typeface="Times New Roman" panose="02020603050405020304" pitchFamily="18" charset="0"/>
              </a:rPr>
              <a:t>«</a:t>
            </a:r>
            <a:r>
              <a:rPr lang="fr-FR" dirty="0">
                <a:solidFill>
                  <a:prstClr val="black"/>
                </a:solidFill>
              </a:rPr>
              <a:t> </a:t>
            </a:r>
            <a:r>
              <a:rPr lang="fr-FR" dirty="0">
                <a:solidFill>
                  <a:prstClr val="black"/>
                </a:solidFill>
                <a:latin typeface="Times New Roman" panose="02020603050405020304" pitchFamily="18" charset="0"/>
                <a:cs typeface="Times New Roman" panose="02020603050405020304" pitchFamily="18" charset="0"/>
              </a:rPr>
              <a:t>Je veux vous communiquer une expérience nouvelle mais terrible, et que je ne vous conseille pas de tenter vous-même. Je faisais quelques recherche sur la force de l'électricité. Dans ce but, j'avais suspendu à deux fils de soie bleue (toujours de la soie bleue) un canon de fer, qui par communication recevait l'électricité d'un globe de verre qu'on faisait tourner rapidement sur son axe, pendant qu'on le frottait en y appliquant les mains. À l'autre extrémité pendait librement un fil de laiton dont le bout était plongé dans un vase de verre rond, en partie plein d'eau, que je tenais dans ma mains droite ; avec l'autre main, j'essayais de tirer des étincelles du canon de fer électrisé. Tout à coup ma main droite fut frappée avec tant de violence, que j'eus tout le corps ébranlé comme d'un coup de foudre. »,  Extrait d’une lettre adressée à Réaumur par Pieter van Musschenbroek en janvier 1746</a:t>
            </a:r>
            <a:r>
              <a:rPr lang="fr-FR" sz="1500" dirty="0">
                <a:solidFill>
                  <a:prstClr val="black"/>
                </a:solidFill>
                <a:latin typeface="Times New Roman" panose="02020603050405020304" pitchFamily="18" charset="0"/>
                <a:cs typeface="Times New Roman" panose="02020603050405020304" pitchFamily="18" charset="0"/>
              </a:rPr>
              <a:t>.</a:t>
            </a:r>
            <a:endParaRPr lang="fr-FR" sz="1500" i="1" dirty="0">
              <a:solidFill>
                <a:prstClr val="black"/>
              </a:solidFill>
              <a:latin typeface="Times New Roman" panose="02020603050405020304" pitchFamily="18" charset="0"/>
              <a:cs typeface="Times New Roman" panose="02020603050405020304" pitchFamily="18" charset="0"/>
            </a:endParaRPr>
          </a:p>
          <a:p>
            <a:endParaRPr lang="fr-FR" dirty="0">
              <a:solidFill>
                <a:prstClr val="black"/>
              </a:solidFill>
              <a:latin typeface="Times New Roman" panose="02020603050405020304" pitchFamily="18" charset="0"/>
              <a:cs typeface="Times New Roman" panose="02020603050405020304" pitchFamily="18" charset="0"/>
            </a:endParaRPr>
          </a:p>
          <a:p>
            <a:r>
              <a:rPr lang="fr-FR" b="1" i="1" dirty="0">
                <a:solidFill>
                  <a:prstClr val="black"/>
                </a:solidFill>
                <a:latin typeface="Times New Roman" panose="02020603050405020304" pitchFamily="18" charset="0"/>
                <a:cs typeface="Times New Roman" panose="02020603050405020304" pitchFamily="18" charset="0"/>
              </a:rPr>
              <a:t>Journal littéraire </a:t>
            </a:r>
            <a:r>
              <a:rPr lang="fr-FR" b="1" dirty="0">
                <a:solidFill>
                  <a:prstClr val="black"/>
                </a:solidFill>
                <a:latin typeface="Times New Roman" panose="02020603050405020304" pitchFamily="18" charset="0"/>
                <a:cs typeface="Times New Roman" panose="02020603050405020304" pitchFamily="18" charset="0"/>
              </a:rPr>
              <a:t>de La Haye</a:t>
            </a:r>
            <a:endParaRPr lang="fr-FR" dirty="0">
              <a:solidFill>
                <a:prstClr val="black"/>
              </a:solidFill>
              <a:latin typeface="Times New Roman" panose="02020603050405020304" pitchFamily="18" charset="0"/>
              <a:cs typeface="Times New Roman" panose="02020603050405020304" pitchFamily="18" charset="0"/>
            </a:endParaRPr>
          </a:p>
          <a:p>
            <a:endParaRPr lang="fr-FR"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29363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normAutofit/>
          </a:bodyPr>
          <a:lstStyle/>
          <a:p>
            <a:pPr marL="0" indent="0">
              <a:buNone/>
            </a:pPr>
            <a:r>
              <a:rPr lang="fr-FR" sz="4000" b="1" dirty="0">
                <a:latin typeface="Times New Roman" pitchFamily="18" charset="0"/>
                <a:cs typeface="Times New Roman" pitchFamily="18" charset="0"/>
              </a:rPr>
              <a:t>2. La France des Lumières</a:t>
            </a:r>
          </a:p>
        </p:txBody>
      </p:sp>
    </p:spTree>
    <p:extLst>
      <p:ext uri="{BB962C8B-B14F-4D97-AF65-F5344CB8AC3E}">
        <p14:creationId xmlns:p14="http://schemas.microsoft.com/office/powerpoint/2010/main" val="35946914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89D99A-751E-4F44-84BC-B088256B6450}"/>
              </a:ext>
            </a:extLst>
          </p:cNvPr>
          <p:cNvSpPr>
            <a:spLocks noGrp="1"/>
          </p:cNvSpPr>
          <p:nvPr>
            <p:ph type="title"/>
          </p:nvPr>
        </p:nvSpPr>
        <p:spPr/>
        <p:txBody>
          <a:bodyPr/>
          <a:lstStyle/>
          <a:p>
            <a:r>
              <a:rPr lang="fr-FR" dirty="0">
                <a:solidFill>
                  <a:schemeClr val="tx1"/>
                </a:solidFill>
              </a:rPr>
              <a:t>2.1. Controverses</a:t>
            </a:r>
            <a:br>
              <a:rPr lang="fr-FR" dirty="0">
                <a:solidFill>
                  <a:schemeClr val="tx1"/>
                </a:solidFill>
              </a:rPr>
            </a:br>
            <a:endParaRPr lang="fr-FR" dirty="0"/>
          </a:p>
        </p:txBody>
      </p:sp>
      <p:sp>
        <p:nvSpPr>
          <p:cNvPr id="3" name="Espace réservé du contenu 2">
            <a:extLst>
              <a:ext uri="{FF2B5EF4-FFF2-40B4-BE49-F238E27FC236}">
                <a16:creationId xmlns:a16="http://schemas.microsoft.com/office/drawing/2014/main" id="{2123A0B3-0E99-4E49-9295-EEED3592C65F}"/>
              </a:ext>
            </a:extLst>
          </p:cNvPr>
          <p:cNvSpPr>
            <a:spLocks noGrp="1"/>
          </p:cNvSpPr>
          <p:nvPr>
            <p:ph idx="1"/>
          </p:nvPr>
        </p:nvSpPr>
        <p:spPr>
          <a:xfrm>
            <a:off x="1371600" y="1595719"/>
            <a:ext cx="10551458" cy="5127810"/>
          </a:xfrm>
        </p:spPr>
        <p:txBody>
          <a:bodyPr>
            <a:normAutofit/>
          </a:bodyPr>
          <a:lstStyle/>
          <a:p>
            <a:pPr>
              <a:lnSpc>
                <a:spcPct val="90000"/>
              </a:lnSpc>
            </a:pPr>
            <a:r>
              <a:rPr lang="en-US" dirty="0">
                <a:solidFill>
                  <a:schemeClr val="tx1"/>
                </a:solidFill>
                <a:latin typeface="Times New Roman" pitchFamily="18" charset="0"/>
                <a:cs typeface="Times New Roman" pitchFamily="18" charset="0"/>
              </a:rPr>
              <a:t>1. </a:t>
            </a:r>
            <a:r>
              <a:rPr lang="en-US" dirty="0" err="1">
                <a:solidFill>
                  <a:schemeClr val="tx1"/>
                </a:solidFill>
                <a:latin typeface="Times New Roman" pitchFamily="18" charset="0"/>
                <a:cs typeface="Times New Roman" pitchFamily="18" charset="0"/>
              </a:rPr>
              <a:t>Contre</a:t>
            </a:r>
            <a:r>
              <a:rPr lang="en-US" dirty="0">
                <a:solidFill>
                  <a:schemeClr val="tx1"/>
                </a:solidFill>
                <a:latin typeface="Times New Roman" pitchFamily="18" charset="0"/>
                <a:cs typeface="Times New Roman" pitchFamily="18" charset="0"/>
              </a:rPr>
              <a:t> la </a:t>
            </a:r>
            <a:r>
              <a:rPr lang="en-US" dirty="0" err="1">
                <a:solidFill>
                  <a:schemeClr val="tx1"/>
                </a:solidFill>
                <a:latin typeface="Times New Roman" pitchFamily="18" charset="0"/>
                <a:cs typeface="Times New Roman" pitchFamily="18" charset="0"/>
              </a:rPr>
              <a:t>loi</a:t>
            </a:r>
            <a:r>
              <a:rPr lang="en-US" dirty="0">
                <a:solidFill>
                  <a:schemeClr val="tx1"/>
                </a:solidFill>
                <a:latin typeface="Times New Roman" pitchFamily="18" charset="0"/>
                <a:cs typeface="Times New Roman" pitchFamily="18" charset="0"/>
              </a:rPr>
              <a:t> de la gravitation. </a:t>
            </a:r>
            <a:r>
              <a:rPr lang="en-US" dirty="0" err="1">
                <a:solidFill>
                  <a:schemeClr val="tx1"/>
                </a:solidFill>
                <a:latin typeface="Times New Roman" pitchFamily="18" charset="0"/>
                <a:cs typeface="Times New Roman" pitchFamily="18" charset="0"/>
              </a:rPr>
              <a:t>En</a:t>
            </a:r>
            <a:r>
              <a:rPr lang="en-US" dirty="0">
                <a:solidFill>
                  <a:schemeClr val="tx1"/>
                </a:solidFill>
                <a:latin typeface="Times New Roman" pitchFamily="18" charset="0"/>
                <a:cs typeface="Times New Roman" pitchFamily="18" charset="0"/>
              </a:rPr>
              <a:t> France, </a:t>
            </a:r>
            <a:r>
              <a:rPr lang="en-US" dirty="0" err="1">
                <a:solidFill>
                  <a:schemeClr val="tx1"/>
                </a:solidFill>
                <a:latin typeface="Times New Roman" pitchFamily="18" charset="0"/>
                <a:cs typeface="Times New Roman" pitchFamily="18" charset="0"/>
              </a:rPr>
              <a:t>défense</a:t>
            </a:r>
            <a:r>
              <a:rPr lang="en-US" dirty="0">
                <a:solidFill>
                  <a:schemeClr val="tx1"/>
                </a:solidFill>
                <a:latin typeface="Times New Roman" pitchFamily="18" charset="0"/>
                <a:cs typeface="Times New Roman" pitchFamily="18" charset="0"/>
              </a:rPr>
              <a:t> des Les tourbillons de René Descartes</a:t>
            </a:r>
          </a:p>
          <a:p>
            <a:pPr>
              <a:lnSpc>
                <a:spcPct val="90000"/>
              </a:lnSpc>
            </a:pPr>
            <a:endParaRPr lang="en-US" dirty="0">
              <a:solidFill>
                <a:schemeClr val="tx1"/>
              </a:solidFill>
              <a:latin typeface="Times New Roman" pitchFamily="18" charset="0"/>
              <a:cs typeface="Times New Roman" pitchFamily="18" charset="0"/>
            </a:endParaRPr>
          </a:p>
          <a:p>
            <a:pPr indent="-228600">
              <a:lnSpc>
                <a:spcPct val="90000"/>
              </a:lnSpc>
              <a:buFont typeface="Arial" panose="020B0604020202020204" pitchFamily="34" charset="0"/>
              <a:buChar char="•"/>
            </a:pPr>
            <a:r>
              <a:rPr lang="en-US" dirty="0" err="1">
                <a:solidFill>
                  <a:schemeClr val="tx1"/>
                </a:solidFill>
                <a:latin typeface="Times New Roman" pitchFamily="18" charset="0"/>
                <a:cs typeface="Times New Roman" pitchFamily="18" charset="0"/>
              </a:rPr>
              <a:t>Christan</a:t>
            </a:r>
            <a:r>
              <a:rPr lang="en-US" dirty="0">
                <a:solidFill>
                  <a:schemeClr val="tx1"/>
                </a:solidFill>
                <a:latin typeface="Times New Roman" pitchFamily="18" charset="0"/>
                <a:cs typeface="Times New Roman" pitchFamily="18" charset="0"/>
              </a:rPr>
              <a:t> Huygens (1629-1695) - </a:t>
            </a:r>
            <a:r>
              <a:rPr lang="en-US" i="1" dirty="0" err="1">
                <a:solidFill>
                  <a:schemeClr val="tx1"/>
                </a:solidFill>
                <a:latin typeface="Times New Roman" pitchFamily="18" charset="0"/>
                <a:cs typeface="Times New Roman" pitchFamily="18" charset="0"/>
              </a:rPr>
              <a:t>Discours</a:t>
            </a:r>
            <a:r>
              <a:rPr lang="en-US" i="1" dirty="0">
                <a:solidFill>
                  <a:schemeClr val="tx1"/>
                </a:solidFill>
                <a:latin typeface="Times New Roman" pitchFamily="18" charset="0"/>
                <a:cs typeface="Times New Roman" pitchFamily="18" charset="0"/>
              </a:rPr>
              <a:t> de la cause de la </a:t>
            </a:r>
            <a:r>
              <a:rPr lang="en-US" i="1" dirty="0" err="1">
                <a:solidFill>
                  <a:schemeClr val="tx1"/>
                </a:solidFill>
                <a:latin typeface="Times New Roman" pitchFamily="18" charset="0"/>
                <a:cs typeface="Times New Roman" pitchFamily="18" charset="0"/>
              </a:rPr>
              <a:t>pesanteur</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publié</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à</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Leyde</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en</a:t>
            </a:r>
            <a:r>
              <a:rPr lang="en-US" dirty="0">
                <a:solidFill>
                  <a:schemeClr val="tx1"/>
                </a:solidFill>
                <a:latin typeface="Times New Roman" pitchFamily="18" charset="0"/>
                <a:cs typeface="Times New Roman" pitchFamily="18" charset="0"/>
              </a:rPr>
              <a:t> 1690).</a:t>
            </a:r>
            <a:endParaRPr lang="en-US" i="1" dirty="0">
              <a:solidFill>
                <a:schemeClr val="tx1"/>
              </a:solidFill>
              <a:latin typeface="Times New Roman" pitchFamily="18" charset="0"/>
              <a:cs typeface="Times New Roman" pitchFamily="18" charset="0"/>
            </a:endParaRPr>
          </a:p>
          <a:p>
            <a:pPr indent="-228600">
              <a:lnSpc>
                <a:spcPct val="90000"/>
              </a:lnSpc>
              <a:buFont typeface="Arial" panose="020B0604020202020204" pitchFamily="34" charset="0"/>
              <a:buChar char="•"/>
            </a:pPr>
            <a:r>
              <a:rPr lang="en-US" dirty="0">
                <a:solidFill>
                  <a:schemeClr val="tx1"/>
                </a:solidFill>
                <a:latin typeface="Times New Roman" pitchFamily="18" charset="0"/>
                <a:cs typeface="Times New Roman" pitchFamily="18" charset="0"/>
              </a:rPr>
              <a:t>Philippe </a:t>
            </a:r>
            <a:r>
              <a:rPr lang="en-US" dirty="0" err="1">
                <a:solidFill>
                  <a:schemeClr val="tx1"/>
                </a:solidFill>
                <a:latin typeface="Times New Roman" pitchFamily="18" charset="0"/>
                <a:cs typeface="Times New Roman" pitchFamily="18" charset="0"/>
              </a:rPr>
              <a:t>Villemot</a:t>
            </a:r>
            <a:r>
              <a:rPr lang="en-US" dirty="0">
                <a:solidFill>
                  <a:schemeClr val="tx1"/>
                </a:solidFill>
                <a:latin typeface="Times New Roman" pitchFamily="18" charset="0"/>
                <a:cs typeface="Times New Roman" pitchFamily="18" charset="0"/>
              </a:rPr>
              <a:t> (1651-1713), </a:t>
            </a:r>
            <a:r>
              <a:rPr lang="en-US" i="1" dirty="0" err="1">
                <a:solidFill>
                  <a:schemeClr val="tx1"/>
                </a:solidFill>
                <a:latin typeface="Times New Roman" pitchFamily="18" charset="0"/>
                <a:cs typeface="Times New Roman" pitchFamily="18" charset="0"/>
              </a:rPr>
              <a:t>Système</a:t>
            </a:r>
            <a:r>
              <a:rPr lang="en-US" i="1" dirty="0">
                <a:solidFill>
                  <a:schemeClr val="tx1"/>
                </a:solidFill>
                <a:latin typeface="Times New Roman" pitchFamily="18" charset="0"/>
                <a:cs typeface="Times New Roman" pitchFamily="18" charset="0"/>
              </a:rPr>
              <a:t> nouveau </a:t>
            </a:r>
            <a:r>
              <a:rPr lang="en-US" i="1" dirty="0" err="1">
                <a:solidFill>
                  <a:schemeClr val="tx1"/>
                </a:solidFill>
                <a:latin typeface="Times New Roman" pitchFamily="18" charset="0"/>
                <a:cs typeface="Times New Roman" pitchFamily="18" charset="0"/>
              </a:rPr>
              <a:t>ou</a:t>
            </a:r>
            <a:r>
              <a:rPr lang="en-US" i="1" dirty="0">
                <a:solidFill>
                  <a:schemeClr val="tx1"/>
                </a:solidFill>
                <a:latin typeface="Times New Roman" pitchFamily="18" charset="0"/>
                <a:cs typeface="Times New Roman" pitchFamily="18" charset="0"/>
              </a:rPr>
              <a:t> Nouvelle explication du </a:t>
            </a:r>
            <a:r>
              <a:rPr lang="en-US" i="1" dirty="0" err="1">
                <a:solidFill>
                  <a:schemeClr val="tx1"/>
                </a:solidFill>
                <a:latin typeface="Times New Roman" pitchFamily="18" charset="0"/>
                <a:cs typeface="Times New Roman" pitchFamily="18" charset="0"/>
              </a:rPr>
              <a:t>mouvement</a:t>
            </a:r>
            <a:r>
              <a:rPr lang="en-US" i="1" dirty="0">
                <a:solidFill>
                  <a:schemeClr val="tx1"/>
                </a:solidFill>
                <a:latin typeface="Times New Roman" pitchFamily="18" charset="0"/>
                <a:cs typeface="Times New Roman" pitchFamily="18" charset="0"/>
              </a:rPr>
              <a:t> des </a:t>
            </a:r>
            <a:r>
              <a:rPr lang="en-US" i="1" dirty="0" err="1">
                <a:solidFill>
                  <a:schemeClr val="tx1"/>
                </a:solidFill>
                <a:latin typeface="Times New Roman" pitchFamily="18" charset="0"/>
                <a:cs typeface="Times New Roman" pitchFamily="18" charset="0"/>
              </a:rPr>
              <a:t>planètes</a:t>
            </a:r>
            <a:r>
              <a:rPr lang="en-US" dirty="0">
                <a:solidFill>
                  <a:schemeClr val="tx1"/>
                </a:solidFill>
                <a:latin typeface="Times New Roman" pitchFamily="18" charset="0"/>
                <a:cs typeface="Times New Roman" pitchFamily="18" charset="0"/>
              </a:rPr>
              <a:t> (Lyon, 1707)</a:t>
            </a:r>
          </a:p>
          <a:p>
            <a:pPr indent="-228600">
              <a:lnSpc>
                <a:spcPct val="90000"/>
              </a:lnSpc>
              <a:buFont typeface="Arial" panose="020B0604020202020204" pitchFamily="34" charset="0"/>
              <a:buChar char="•"/>
            </a:pPr>
            <a:r>
              <a:rPr lang="en-US" dirty="0">
                <a:solidFill>
                  <a:schemeClr val="tx1"/>
                </a:solidFill>
                <a:latin typeface="Times New Roman" pitchFamily="18" charset="0"/>
                <a:cs typeface="Times New Roman" pitchFamily="18" charset="0"/>
              </a:rPr>
              <a:t>Nicolas de Malebranche (1642-1715)</a:t>
            </a:r>
          </a:p>
          <a:p>
            <a:pPr indent="-228600">
              <a:lnSpc>
                <a:spcPct val="90000"/>
              </a:lnSpc>
              <a:buFont typeface="Arial" panose="020B0604020202020204" pitchFamily="34" charset="0"/>
              <a:buChar char="•"/>
            </a:pPr>
            <a:r>
              <a:rPr lang="en-US" dirty="0">
                <a:solidFill>
                  <a:schemeClr val="tx1"/>
                </a:solidFill>
                <a:latin typeface="Times New Roman" pitchFamily="18" charset="0"/>
                <a:cs typeface="Times New Roman" pitchFamily="18" charset="0"/>
              </a:rPr>
              <a:t>Bernard de Fontenelle (1657-1757) – </a:t>
            </a:r>
            <a:r>
              <a:rPr lang="en-US" i="1" dirty="0" err="1">
                <a:solidFill>
                  <a:schemeClr val="tx1"/>
                </a:solidFill>
                <a:latin typeface="Times New Roman" pitchFamily="18" charset="0"/>
                <a:cs typeface="Times New Roman" pitchFamily="18" charset="0"/>
              </a:rPr>
              <a:t>Entretiens</a:t>
            </a:r>
            <a:r>
              <a:rPr lang="en-US" i="1" dirty="0">
                <a:solidFill>
                  <a:schemeClr val="tx1"/>
                </a:solidFill>
                <a:latin typeface="Times New Roman" pitchFamily="18" charset="0"/>
                <a:cs typeface="Times New Roman" pitchFamily="18" charset="0"/>
              </a:rPr>
              <a:t> sur la </a:t>
            </a:r>
            <a:r>
              <a:rPr lang="en-US" i="1" dirty="0" err="1">
                <a:solidFill>
                  <a:schemeClr val="tx1"/>
                </a:solidFill>
                <a:latin typeface="Times New Roman" pitchFamily="18" charset="0"/>
                <a:cs typeface="Times New Roman" pitchFamily="18" charset="0"/>
              </a:rPr>
              <a:t>pluralité</a:t>
            </a:r>
            <a:r>
              <a:rPr lang="en-US" i="1" dirty="0">
                <a:solidFill>
                  <a:schemeClr val="tx1"/>
                </a:solidFill>
                <a:latin typeface="Times New Roman" pitchFamily="18" charset="0"/>
                <a:cs typeface="Times New Roman" pitchFamily="18" charset="0"/>
              </a:rPr>
              <a:t> des </a:t>
            </a:r>
            <a:r>
              <a:rPr lang="en-US" i="1" dirty="0" err="1">
                <a:solidFill>
                  <a:schemeClr val="tx1"/>
                </a:solidFill>
                <a:latin typeface="Times New Roman" pitchFamily="18" charset="0"/>
                <a:cs typeface="Times New Roman" pitchFamily="18" charset="0"/>
              </a:rPr>
              <a:t>mondes</a:t>
            </a:r>
            <a:r>
              <a:rPr lang="en-US" dirty="0">
                <a:solidFill>
                  <a:schemeClr val="tx1"/>
                </a:solidFill>
                <a:latin typeface="Times New Roman" pitchFamily="18" charset="0"/>
                <a:cs typeface="Times New Roman" pitchFamily="18" charset="0"/>
              </a:rPr>
              <a:t>, Paris, 1686..</a:t>
            </a:r>
            <a:endParaRPr lang="fr-FR" dirty="0">
              <a:solidFill>
                <a:schemeClr val="tx1"/>
              </a:solidFill>
            </a:endParaRPr>
          </a:p>
        </p:txBody>
      </p:sp>
    </p:spTree>
    <p:extLst>
      <p:ext uri="{BB962C8B-B14F-4D97-AF65-F5344CB8AC3E}">
        <p14:creationId xmlns:p14="http://schemas.microsoft.com/office/powerpoint/2010/main" val="27952240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6" name="Picture 2" descr="http://s.bourdreux.free.fr/cabinet_Sigaud/biographie/Sigaud_fichiers/Nollet_fichiers/Nollet1.jpg"/>
          <p:cNvPicPr>
            <a:picLocks noChangeAspect="1" noChangeArrowheads="1"/>
          </p:cNvPicPr>
          <p:nvPr/>
        </p:nvPicPr>
        <p:blipFill rotWithShape="1">
          <a:blip r:embed="rId3">
            <a:extLst>
              <a:ext uri="{28A0092B-C50C-407E-A947-70E740481C1C}">
                <a14:useLocalDpi xmlns:a14="http://schemas.microsoft.com/office/drawing/2010/main" val="0"/>
              </a:ext>
            </a:extLst>
          </a:blip>
          <a:srcRect l="6731" r="6482" b="-1"/>
          <a:stretch/>
        </p:blipFill>
        <p:spPr bwMode="auto">
          <a:xfrm>
            <a:off x="3328405" y="2254640"/>
            <a:ext cx="2811875" cy="2916000"/>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9007539" y="2350496"/>
            <a:ext cx="2359708" cy="369332"/>
          </a:xfrm>
          <a:prstGeom prst="rect">
            <a:avLst/>
          </a:prstGeom>
          <a:noFill/>
        </p:spPr>
        <p:txBody>
          <a:bodyPr wrap="square" rtlCol="0">
            <a:spAutoFit/>
          </a:bodyPr>
          <a:lstStyle/>
          <a:p>
            <a:r>
              <a:rPr lang="fr-FR" dirty="0">
                <a:solidFill>
                  <a:prstClr val="black"/>
                </a:solidFill>
              </a:rPr>
              <a:t>)</a:t>
            </a:r>
          </a:p>
        </p:txBody>
      </p:sp>
      <p:graphicFrame>
        <p:nvGraphicFramePr>
          <p:cNvPr id="4" name="Tableau 3"/>
          <p:cNvGraphicFramePr>
            <a:graphicFrameLocks noGrp="1"/>
          </p:cNvGraphicFramePr>
          <p:nvPr>
            <p:extLst>
              <p:ext uri="{D42A27DB-BD31-4B8C-83A1-F6EECF244321}">
                <p14:modId xmlns:p14="http://schemas.microsoft.com/office/powerpoint/2010/main" val="4043907187"/>
              </p:ext>
            </p:extLst>
          </p:nvPr>
        </p:nvGraphicFramePr>
        <p:xfrm>
          <a:off x="6807200" y="1009365"/>
          <a:ext cx="5384800" cy="6409644"/>
        </p:xfrm>
        <a:graphic>
          <a:graphicData uri="http://schemas.openxmlformats.org/drawingml/2006/table">
            <a:tbl>
              <a:tblPr firstRow="1" bandRow="1">
                <a:tableStyleId>{5C22544A-7EE6-4342-B048-85BDC9FD1C3A}</a:tableStyleId>
              </a:tblPr>
              <a:tblGrid>
                <a:gridCol w="2197143">
                  <a:extLst>
                    <a:ext uri="{9D8B030D-6E8A-4147-A177-3AD203B41FA5}">
                      <a16:colId xmlns:a16="http://schemas.microsoft.com/office/drawing/2014/main" val="20000"/>
                    </a:ext>
                  </a:extLst>
                </a:gridCol>
                <a:gridCol w="3187657">
                  <a:extLst>
                    <a:ext uri="{9D8B030D-6E8A-4147-A177-3AD203B41FA5}">
                      <a16:colId xmlns:a16="http://schemas.microsoft.com/office/drawing/2014/main" val="20001"/>
                    </a:ext>
                  </a:extLst>
                </a:gridCol>
              </a:tblGrid>
              <a:tr h="413525">
                <a:tc>
                  <a:txBody>
                    <a:bodyPr/>
                    <a:lstStyle/>
                    <a:p>
                      <a:pPr algn="ctr"/>
                      <a:r>
                        <a:rPr lang="fr-FR" dirty="0"/>
                        <a:t>Pensions</a:t>
                      </a:r>
                    </a:p>
                  </a:txBody>
                  <a:tcPr/>
                </a:tc>
                <a:tc>
                  <a:txBody>
                    <a:bodyPr/>
                    <a:lstStyle/>
                    <a:p>
                      <a:r>
                        <a:rPr lang="fr-FR" dirty="0"/>
                        <a:t>Droits d’auteur</a:t>
                      </a:r>
                    </a:p>
                  </a:txBody>
                  <a:tcPr/>
                </a:tc>
                <a:extLst>
                  <a:ext uri="{0D108BD9-81ED-4DB2-BD59-A6C34878D82A}">
                    <a16:rowId xmlns:a16="http://schemas.microsoft.com/office/drawing/2014/main" val="10000"/>
                  </a:ext>
                </a:extLst>
              </a:tr>
              <a:tr h="1033813">
                <a:tc>
                  <a:txBody>
                    <a:bodyPr/>
                    <a:lstStyle/>
                    <a:p>
                      <a:r>
                        <a:rPr lang="fr-FR" dirty="0"/>
                        <a:t>-</a:t>
                      </a:r>
                      <a:r>
                        <a:rPr lang="fr-FR" baseline="0" dirty="0"/>
                        <a:t> </a:t>
                      </a:r>
                      <a:r>
                        <a:rPr lang="fr-FR" dirty="0"/>
                        <a:t>abbaye de </a:t>
                      </a:r>
                      <a:r>
                        <a:rPr lang="fr-FR" dirty="0" err="1"/>
                        <a:t>Loors</a:t>
                      </a:r>
                      <a:r>
                        <a:rPr lang="fr-FR" baseline="0" dirty="0"/>
                        <a:t> : </a:t>
                      </a:r>
                      <a:r>
                        <a:rPr lang="fr-FR" b="1" baseline="0" dirty="0"/>
                        <a:t>1000</a:t>
                      </a:r>
                      <a:r>
                        <a:rPr lang="fr-FR" baseline="0" dirty="0"/>
                        <a:t> (1746)</a:t>
                      </a:r>
                      <a:endParaRPr lang="fr-FR" dirty="0"/>
                    </a:p>
                  </a:txBody>
                  <a:tcPr/>
                </a:tc>
                <a:tc>
                  <a:txBody>
                    <a:bodyPr/>
                    <a:lstStyle/>
                    <a:p>
                      <a:r>
                        <a:rPr lang="fr-FR" i="1" dirty="0"/>
                        <a:t>Leçons de physique expérimentale</a:t>
                      </a:r>
                      <a:r>
                        <a:rPr lang="fr-FR" i="0" dirty="0"/>
                        <a:t> (1743-1748,</a:t>
                      </a:r>
                      <a:r>
                        <a:rPr lang="fr-FR" i="0" baseline="0" dirty="0"/>
                        <a:t> 6 vol.) - </a:t>
                      </a:r>
                      <a:r>
                        <a:rPr lang="fr-FR" b="1" i="0" baseline="0" dirty="0"/>
                        <a:t>8000</a:t>
                      </a:r>
                      <a:endParaRPr lang="fr-FR" b="1" i="1" dirty="0"/>
                    </a:p>
                  </a:txBody>
                  <a:tcPr/>
                </a:tc>
                <a:extLst>
                  <a:ext uri="{0D108BD9-81ED-4DB2-BD59-A6C34878D82A}">
                    <a16:rowId xmlns:a16="http://schemas.microsoft.com/office/drawing/2014/main" val="10001"/>
                  </a:ext>
                </a:extLst>
              </a:tr>
              <a:tr h="723670">
                <a:tc>
                  <a:txBody>
                    <a:bodyPr/>
                    <a:lstStyle/>
                    <a:p>
                      <a:r>
                        <a:rPr lang="fr-FR" baseline="0" dirty="0"/>
                        <a:t> - évêché de Metz : </a:t>
                      </a:r>
                      <a:r>
                        <a:rPr lang="fr-FR" b="1" baseline="0" dirty="0"/>
                        <a:t>4000</a:t>
                      </a:r>
                      <a:endParaRPr lang="fr-FR" b="1" dirty="0"/>
                    </a:p>
                  </a:txBody>
                  <a:tcPr/>
                </a:tc>
                <a:tc>
                  <a:txBody>
                    <a:bodyPr/>
                    <a:lstStyle/>
                    <a:p>
                      <a:r>
                        <a:rPr lang="fr-FR" i="1" dirty="0"/>
                        <a:t>Essai sur l’électricité des corps</a:t>
                      </a:r>
                      <a:r>
                        <a:rPr lang="fr-FR" i="0" dirty="0"/>
                        <a:t> (1746)</a:t>
                      </a:r>
                      <a:endParaRPr lang="fr-FR" i="1" dirty="0"/>
                    </a:p>
                  </a:txBody>
                  <a:tcPr/>
                </a:tc>
                <a:extLst>
                  <a:ext uri="{0D108BD9-81ED-4DB2-BD59-A6C34878D82A}">
                    <a16:rowId xmlns:a16="http://schemas.microsoft.com/office/drawing/2014/main" val="10002"/>
                  </a:ext>
                </a:extLst>
              </a:tr>
              <a:tr h="1033813">
                <a:tc>
                  <a:txBody>
                    <a:bodyPr/>
                    <a:lstStyle/>
                    <a:p>
                      <a:r>
                        <a:rPr lang="fr-FR" dirty="0"/>
                        <a:t>- précepteur des enfants royaux : 1000 livres </a:t>
                      </a:r>
                    </a:p>
                  </a:txBody>
                  <a:tcPr/>
                </a:tc>
                <a:tc>
                  <a:txBody>
                    <a:bodyPr/>
                    <a:lstStyle/>
                    <a:p>
                      <a:r>
                        <a:rPr lang="fr-FR" i="1" dirty="0"/>
                        <a:t>Lettre sur l’électricité</a:t>
                      </a:r>
                      <a:r>
                        <a:rPr lang="fr-FR" i="0" dirty="0"/>
                        <a:t> (1753-1760)</a:t>
                      </a:r>
                      <a:endParaRPr lang="fr-FR" i="1" dirty="0"/>
                    </a:p>
                  </a:txBody>
                  <a:tcPr/>
                </a:tc>
                <a:extLst>
                  <a:ext uri="{0D108BD9-81ED-4DB2-BD59-A6C34878D82A}">
                    <a16:rowId xmlns:a16="http://schemas.microsoft.com/office/drawing/2014/main" val="10003"/>
                  </a:ext>
                </a:extLst>
              </a:tr>
              <a:tr h="1033813">
                <a:tc>
                  <a:txBody>
                    <a:bodyPr/>
                    <a:lstStyle/>
                    <a:p>
                      <a:r>
                        <a:rPr lang="fr-FR" dirty="0"/>
                        <a:t>- Cours à La Fère : </a:t>
                      </a:r>
                      <a:r>
                        <a:rPr lang="fr-FR" b="1" dirty="0"/>
                        <a:t>2000</a:t>
                      </a:r>
                    </a:p>
                  </a:txBody>
                  <a:tcPr/>
                </a:tc>
                <a:tc>
                  <a:txBody>
                    <a:bodyPr/>
                    <a:lstStyle/>
                    <a:p>
                      <a:r>
                        <a:rPr lang="fr-FR" i="1" dirty="0"/>
                        <a:t>Arts des expériences</a:t>
                      </a:r>
                      <a:r>
                        <a:rPr lang="fr-FR" i="1" baseline="0" dirty="0"/>
                        <a:t> ou Avis aux amateurs de physique</a:t>
                      </a:r>
                      <a:r>
                        <a:rPr lang="fr-FR" i="0" baseline="0" dirty="0"/>
                        <a:t> (1770) : </a:t>
                      </a:r>
                      <a:r>
                        <a:rPr lang="fr-FR" b="1" i="0" baseline="0" dirty="0"/>
                        <a:t>15000</a:t>
                      </a:r>
                      <a:endParaRPr lang="fr-FR" b="1" i="1" dirty="0"/>
                    </a:p>
                  </a:txBody>
                  <a:tcPr/>
                </a:tc>
                <a:extLst>
                  <a:ext uri="{0D108BD9-81ED-4DB2-BD59-A6C34878D82A}">
                    <a16:rowId xmlns:a16="http://schemas.microsoft.com/office/drawing/2014/main" val="10004"/>
                  </a:ext>
                </a:extLst>
              </a:tr>
              <a:tr h="723670">
                <a:tc>
                  <a:txBody>
                    <a:bodyPr/>
                    <a:lstStyle/>
                    <a:p>
                      <a:r>
                        <a:rPr lang="fr-FR" dirty="0"/>
                        <a:t>- Cours à Mézières : </a:t>
                      </a:r>
                      <a:r>
                        <a:rPr lang="fr-FR" b="1" dirty="0"/>
                        <a:t>2400</a:t>
                      </a:r>
                    </a:p>
                  </a:txBody>
                  <a:tcPr/>
                </a:tc>
                <a:tc>
                  <a:txBody>
                    <a:bodyPr/>
                    <a:lstStyle/>
                    <a:p>
                      <a:endParaRPr lang="fr-FR"/>
                    </a:p>
                  </a:txBody>
                  <a:tcPr/>
                </a:tc>
                <a:extLst>
                  <a:ext uri="{0D108BD9-81ED-4DB2-BD59-A6C34878D82A}">
                    <a16:rowId xmlns:a16="http://schemas.microsoft.com/office/drawing/2014/main" val="10005"/>
                  </a:ext>
                </a:extLst>
              </a:tr>
              <a:tr h="723670">
                <a:tc>
                  <a:txBody>
                    <a:bodyPr/>
                    <a:lstStyle/>
                    <a:p>
                      <a:r>
                        <a:rPr lang="fr-FR" dirty="0"/>
                        <a:t>- Collège</a:t>
                      </a:r>
                      <a:r>
                        <a:rPr lang="fr-FR" baseline="0" dirty="0"/>
                        <a:t> de Navarre : </a:t>
                      </a:r>
                      <a:r>
                        <a:rPr lang="fr-FR" b="1" baseline="0" dirty="0"/>
                        <a:t>1200</a:t>
                      </a:r>
                      <a:endParaRPr lang="fr-FR" b="1" dirty="0"/>
                    </a:p>
                  </a:txBody>
                  <a:tcPr/>
                </a:tc>
                <a:tc>
                  <a:txBody>
                    <a:bodyPr/>
                    <a:lstStyle/>
                    <a:p>
                      <a:endParaRPr lang="fr-FR"/>
                    </a:p>
                  </a:txBody>
                  <a:tcPr/>
                </a:tc>
                <a:extLst>
                  <a:ext uri="{0D108BD9-81ED-4DB2-BD59-A6C34878D82A}">
                    <a16:rowId xmlns:a16="http://schemas.microsoft.com/office/drawing/2014/main" val="10006"/>
                  </a:ext>
                </a:extLst>
              </a:tr>
              <a:tr h="723670">
                <a:tc>
                  <a:txBody>
                    <a:bodyPr/>
                    <a:lstStyle/>
                    <a:p>
                      <a:r>
                        <a:rPr lang="fr-FR" dirty="0"/>
                        <a:t>- Académie : </a:t>
                      </a:r>
                      <a:r>
                        <a:rPr lang="fr-FR" b="1" dirty="0"/>
                        <a:t>1500</a:t>
                      </a:r>
                      <a:r>
                        <a:rPr lang="fr-FR" dirty="0"/>
                        <a:t> (1757)</a:t>
                      </a:r>
                    </a:p>
                  </a:txBody>
                  <a:tcPr/>
                </a:tc>
                <a:tc>
                  <a:txBody>
                    <a:bodyPr/>
                    <a:lstStyle/>
                    <a:p>
                      <a:endParaRPr lang="fr-FR" dirty="0"/>
                    </a:p>
                  </a:txBody>
                  <a:tcPr/>
                </a:tc>
                <a:extLst>
                  <a:ext uri="{0D108BD9-81ED-4DB2-BD59-A6C34878D82A}">
                    <a16:rowId xmlns:a16="http://schemas.microsoft.com/office/drawing/2014/main" val="10007"/>
                  </a:ext>
                </a:extLst>
              </a:tr>
            </a:tbl>
          </a:graphicData>
        </a:graphic>
      </p:graphicFrame>
      <p:pic>
        <p:nvPicPr>
          <p:cNvPr id="3" name="Image 2"/>
          <p:cNvPicPr>
            <a:picLocks noChangeAspect="1"/>
          </p:cNvPicPr>
          <p:nvPr/>
        </p:nvPicPr>
        <p:blipFill>
          <a:blip r:embed="rId4"/>
          <a:stretch>
            <a:fillRect/>
          </a:stretch>
        </p:blipFill>
        <p:spPr>
          <a:xfrm>
            <a:off x="270508" y="3004994"/>
            <a:ext cx="2859272" cy="3853006"/>
          </a:xfrm>
          <a:prstGeom prst="rect">
            <a:avLst/>
          </a:prstGeom>
        </p:spPr>
      </p:pic>
      <p:sp>
        <p:nvSpPr>
          <p:cNvPr id="6" name="ZoneTexte 5"/>
          <p:cNvSpPr txBox="1"/>
          <p:nvPr/>
        </p:nvSpPr>
        <p:spPr>
          <a:xfrm>
            <a:off x="3572653" y="5210628"/>
            <a:ext cx="2811874" cy="1477328"/>
          </a:xfrm>
          <a:prstGeom prst="rect">
            <a:avLst/>
          </a:prstGeom>
          <a:noFill/>
        </p:spPr>
        <p:txBody>
          <a:bodyPr wrap="square" rtlCol="0">
            <a:spAutoFit/>
          </a:bodyPr>
          <a:lstStyle/>
          <a:p>
            <a:pPr algn="just"/>
            <a:r>
              <a:rPr lang="fr-FR" dirty="0">
                <a:solidFill>
                  <a:prstClr val="black"/>
                </a:solidFill>
              </a:rPr>
              <a:t>Jean </a:t>
            </a:r>
            <a:r>
              <a:rPr lang="fr-FR" dirty="0" err="1">
                <a:solidFill>
                  <a:prstClr val="black"/>
                </a:solidFill>
              </a:rPr>
              <a:t>Torlais</a:t>
            </a:r>
            <a:r>
              <a:rPr lang="fr-FR" dirty="0">
                <a:solidFill>
                  <a:prstClr val="black"/>
                </a:solidFill>
              </a:rPr>
              <a:t>, </a:t>
            </a:r>
            <a:r>
              <a:rPr lang="fr-FR" i="1" dirty="0">
                <a:solidFill>
                  <a:prstClr val="black"/>
                </a:solidFill>
              </a:rPr>
              <a:t>L’abbé Nollet, 1700-1770 et la physique expérimentale au XVIIIe siècle</a:t>
            </a:r>
            <a:r>
              <a:rPr lang="fr-FR" dirty="0">
                <a:solidFill>
                  <a:prstClr val="black"/>
                </a:solidFill>
              </a:rPr>
              <a:t>, Paris, Palais de la découverte, 1959.</a:t>
            </a:r>
          </a:p>
        </p:txBody>
      </p:sp>
      <p:sp>
        <p:nvSpPr>
          <p:cNvPr id="7" name="Rectangle 6"/>
          <p:cNvSpPr/>
          <p:nvPr/>
        </p:nvSpPr>
        <p:spPr>
          <a:xfrm>
            <a:off x="423361" y="1009367"/>
            <a:ext cx="8329843" cy="646331"/>
          </a:xfrm>
          <a:prstGeom prst="rect">
            <a:avLst/>
          </a:prstGeom>
        </p:spPr>
        <p:txBody>
          <a:bodyPr wrap="square">
            <a:spAutoFit/>
          </a:bodyPr>
          <a:lstStyle/>
          <a:p>
            <a:r>
              <a:rPr lang="fr-FR" dirty="0">
                <a:solidFill>
                  <a:prstClr val="black"/>
                </a:solidFill>
              </a:rPr>
              <a:t>
</a:t>
            </a:r>
          </a:p>
        </p:txBody>
      </p:sp>
      <p:sp>
        <p:nvSpPr>
          <p:cNvPr id="8" name="Rectangle 7"/>
          <p:cNvSpPr/>
          <p:nvPr/>
        </p:nvSpPr>
        <p:spPr>
          <a:xfrm>
            <a:off x="260530" y="0"/>
            <a:ext cx="8883470" cy="3539431"/>
          </a:xfrm>
          <a:prstGeom prst="rect">
            <a:avLst/>
          </a:prstGeom>
        </p:spPr>
        <p:txBody>
          <a:bodyPr wrap="square">
            <a:spAutoFit/>
          </a:bodyPr>
          <a:lstStyle/>
          <a:p>
            <a:endParaRPr lang="fr-FR" dirty="0">
              <a:solidFill>
                <a:prstClr val="black"/>
              </a:solidFill>
            </a:endParaRPr>
          </a:p>
          <a:p>
            <a:r>
              <a:rPr lang="fr-FR" sz="3200" b="1" dirty="0">
                <a:solidFill>
                  <a:prstClr val="black"/>
                </a:solidFill>
              </a:rPr>
              <a:t>2.1 Les circuits de l’expérience</a:t>
            </a:r>
          </a:p>
          <a:p>
            <a:endParaRPr lang="fr-FR" dirty="0">
              <a:solidFill>
                <a:prstClr val="black"/>
              </a:solidFill>
            </a:endParaRPr>
          </a:p>
          <a:p>
            <a:r>
              <a:rPr lang="fr-FR" b="1" i="1" dirty="0">
                <a:solidFill>
                  <a:prstClr val="black"/>
                </a:solidFill>
              </a:rPr>
              <a:t>Les spectacles électrique</a:t>
            </a:r>
          </a:p>
          <a:p>
            <a:endParaRPr lang="fr-FR" dirty="0">
              <a:solidFill>
                <a:prstClr val="black"/>
              </a:solidFill>
            </a:endParaRPr>
          </a:p>
          <a:p>
            <a:r>
              <a:rPr lang="fr-FR" sz="2400" dirty="0">
                <a:solidFill>
                  <a:prstClr val="black"/>
                </a:solidFill>
              </a:rPr>
              <a:t>Charles-François Dufay (1698-1739)</a:t>
            </a:r>
          </a:p>
          <a:p>
            <a:r>
              <a:rPr lang="fr-FR" sz="2400" dirty="0">
                <a:solidFill>
                  <a:prstClr val="black"/>
                </a:solidFill>
                <a:latin typeface="Times New Roman" pitchFamily="18" charset="0"/>
                <a:cs typeface="Times New Roman" pitchFamily="18" charset="0"/>
              </a:rPr>
              <a:t>L’abbé Jean-Antoine Nollet (1700-1770</a:t>
            </a:r>
            <a:r>
              <a:rPr lang="fr-FR" sz="2400" dirty="0">
                <a:solidFill>
                  <a:prstClr val="black"/>
                </a:solidFill>
              </a:rPr>
              <a:t>)</a:t>
            </a:r>
          </a:p>
          <a:p>
            <a:endParaRPr lang="fr-FR" dirty="0">
              <a:solidFill>
                <a:prstClr val="black"/>
              </a:solidFill>
            </a:endParaRPr>
          </a:p>
          <a:p>
            <a:endParaRPr lang="fr-FR" dirty="0">
              <a:solidFill>
                <a:prstClr val="black"/>
              </a:solidFill>
            </a:endParaRPr>
          </a:p>
          <a:p>
            <a:r>
              <a:rPr lang="fr-FR" dirty="0">
                <a:solidFill>
                  <a:prstClr val="black"/>
                </a:solidFill>
              </a:rPr>
              <a:t>
</a:t>
            </a:r>
          </a:p>
        </p:txBody>
      </p:sp>
      <p:sp>
        <p:nvSpPr>
          <p:cNvPr id="5" name="ZoneTexte 4"/>
          <p:cNvSpPr txBox="1"/>
          <p:nvPr/>
        </p:nvSpPr>
        <p:spPr>
          <a:xfrm>
            <a:off x="8615363" y="580742"/>
            <a:ext cx="2085975" cy="369332"/>
          </a:xfrm>
          <a:prstGeom prst="rect">
            <a:avLst/>
          </a:prstGeom>
          <a:noFill/>
        </p:spPr>
        <p:txBody>
          <a:bodyPr wrap="square" rtlCol="0">
            <a:spAutoFit/>
          </a:bodyPr>
          <a:lstStyle/>
          <a:p>
            <a:r>
              <a:rPr lang="fr-FR" dirty="0"/>
              <a:t>Revenus de Nollet</a:t>
            </a:r>
          </a:p>
        </p:txBody>
      </p:sp>
    </p:spTree>
    <p:extLst>
      <p:ext uri="{BB962C8B-B14F-4D97-AF65-F5344CB8AC3E}">
        <p14:creationId xmlns:p14="http://schemas.microsoft.com/office/powerpoint/2010/main" val="5453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ZoneTexte 1"/>
          <p:cNvSpPr txBox="1"/>
          <p:nvPr/>
        </p:nvSpPr>
        <p:spPr>
          <a:xfrm>
            <a:off x="293096" y="532598"/>
            <a:ext cx="11414481" cy="1077218"/>
          </a:xfrm>
          <a:prstGeom prst="rect">
            <a:avLst/>
          </a:prstGeom>
          <a:noFill/>
        </p:spPr>
        <p:txBody>
          <a:bodyPr wrap="square" rtlCol="0">
            <a:spAutoFit/>
          </a:bodyPr>
          <a:lstStyle/>
          <a:p>
            <a:r>
              <a:rPr lang="fr-FR" sz="3200" b="1" dirty="0">
                <a:solidFill>
                  <a:prstClr val="black"/>
                </a:solidFill>
              </a:rPr>
              <a:t>2-2 La science « utile ». Astronomie, cartographie, voyages. Les entreprises d’Etat</a:t>
            </a:r>
          </a:p>
        </p:txBody>
      </p:sp>
      <p:sp>
        <p:nvSpPr>
          <p:cNvPr id="3" name="ZoneTexte 2"/>
          <p:cNvSpPr txBox="1"/>
          <p:nvPr/>
        </p:nvSpPr>
        <p:spPr>
          <a:xfrm>
            <a:off x="211681" y="1659988"/>
            <a:ext cx="8027587" cy="3693319"/>
          </a:xfrm>
          <a:prstGeom prst="rect">
            <a:avLst/>
          </a:prstGeom>
          <a:noFill/>
        </p:spPr>
        <p:txBody>
          <a:bodyPr wrap="square" rtlCol="0">
            <a:spAutoFit/>
          </a:bodyPr>
          <a:lstStyle/>
          <a:p>
            <a:r>
              <a:rPr lang="fr-FR" dirty="0">
                <a:solidFill>
                  <a:prstClr val="black"/>
                </a:solidFill>
              </a:rPr>
              <a:t>Carte géodésique et la mobilisation du Roi Louis XV.</a:t>
            </a:r>
          </a:p>
          <a:p>
            <a:endParaRPr lang="fr-FR" dirty="0">
              <a:solidFill>
                <a:prstClr val="black"/>
              </a:solidFill>
            </a:endParaRPr>
          </a:p>
          <a:p>
            <a:r>
              <a:rPr lang="fr-FR" dirty="0">
                <a:solidFill>
                  <a:prstClr val="black"/>
                </a:solidFill>
              </a:rPr>
              <a:t>Jean Dominique Cassini I (1625-1712)</a:t>
            </a:r>
          </a:p>
          <a:p>
            <a:r>
              <a:rPr lang="fr-FR" dirty="0">
                <a:solidFill>
                  <a:prstClr val="black"/>
                </a:solidFill>
              </a:rPr>
              <a:t>Jacques Cassini II (1677-1756)</a:t>
            </a:r>
          </a:p>
          <a:p>
            <a:endParaRPr lang="fr-FR" dirty="0">
              <a:solidFill>
                <a:prstClr val="black"/>
              </a:solidFill>
            </a:endParaRPr>
          </a:p>
          <a:p>
            <a:r>
              <a:rPr lang="fr-FR" dirty="0">
                <a:solidFill>
                  <a:prstClr val="black"/>
                </a:solidFill>
              </a:rPr>
              <a:t>Ministre de la Marine Maurepas</a:t>
            </a:r>
          </a:p>
          <a:p>
            <a:r>
              <a:rPr lang="fr-FR" dirty="0">
                <a:solidFill>
                  <a:prstClr val="black"/>
                </a:solidFill>
              </a:rPr>
              <a:t>Expéditions maritimes : Pérou (1735-1743) – Laponie (1736-1737)</a:t>
            </a:r>
          </a:p>
          <a:p>
            <a:r>
              <a:rPr lang="fr-FR" dirty="0">
                <a:solidFill>
                  <a:prstClr val="black"/>
                </a:solidFill>
              </a:rPr>
              <a:t>Charles-Marie de la </a:t>
            </a:r>
            <a:r>
              <a:rPr lang="fr-FR" dirty="0" err="1">
                <a:solidFill>
                  <a:prstClr val="black"/>
                </a:solidFill>
              </a:rPr>
              <a:t>Condamine</a:t>
            </a:r>
            <a:r>
              <a:rPr lang="fr-FR" dirty="0">
                <a:solidFill>
                  <a:prstClr val="black"/>
                </a:solidFill>
              </a:rPr>
              <a:t> (1701-1774)</a:t>
            </a:r>
          </a:p>
          <a:p>
            <a:r>
              <a:rPr lang="fr-FR" dirty="0">
                <a:solidFill>
                  <a:prstClr val="black"/>
                </a:solidFill>
              </a:rPr>
              <a:t>Pierre-Louis Moreau de Maupertuis (1698-1759)</a:t>
            </a:r>
          </a:p>
          <a:p>
            <a:endParaRPr lang="fr-FR" dirty="0">
              <a:solidFill>
                <a:prstClr val="black"/>
              </a:solidFill>
            </a:endParaRPr>
          </a:p>
          <a:p>
            <a:r>
              <a:rPr lang="fr-FR" dirty="0">
                <a:solidFill>
                  <a:prstClr val="black"/>
                </a:solidFill>
              </a:rPr>
              <a:t>René-Antoine </a:t>
            </a:r>
            <a:r>
              <a:rPr lang="fr-FR" dirty="0" err="1">
                <a:solidFill>
                  <a:prstClr val="black"/>
                </a:solidFill>
              </a:rPr>
              <a:t>Ferchault</a:t>
            </a:r>
            <a:r>
              <a:rPr lang="fr-FR" dirty="0">
                <a:solidFill>
                  <a:prstClr val="black"/>
                </a:solidFill>
              </a:rPr>
              <a:t> de Réaumur (1683-1757) </a:t>
            </a:r>
          </a:p>
          <a:p>
            <a:r>
              <a:rPr lang="fr-FR" dirty="0">
                <a:solidFill>
                  <a:prstClr val="black"/>
                </a:solidFill>
              </a:rPr>
              <a:t>Anders </a:t>
            </a:r>
            <a:r>
              <a:rPr lang="fr-FR" dirty="0" err="1">
                <a:solidFill>
                  <a:prstClr val="black"/>
                </a:solidFill>
              </a:rPr>
              <a:t>Celcius</a:t>
            </a:r>
            <a:r>
              <a:rPr lang="fr-FR" dirty="0">
                <a:solidFill>
                  <a:prstClr val="black"/>
                </a:solidFill>
              </a:rPr>
              <a:t> (1701-1744)</a:t>
            </a:r>
          </a:p>
          <a:p>
            <a:r>
              <a:rPr lang="fr-FR" dirty="0">
                <a:solidFill>
                  <a:prstClr val="black"/>
                </a:solidFill>
              </a:rPr>
              <a:t>Alexis-Claude Clairaut (1713-1765) </a:t>
            </a:r>
          </a:p>
        </p:txBody>
      </p:sp>
      <p:sp>
        <p:nvSpPr>
          <p:cNvPr id="4" name="ZoneTexte 3"/>
          <p:cNvSpPr txBox="1"/>
          <p:nvPr/>
        </p:nvSpPr>
        <p:spPr>
          <a:xfrm rot="10800000" flipV="1">
            <a:off x="112294" y="5933255"/>
            <a:ext cx="11919284" cy="646331"/>
          </a:xfrm>
          <a:prstGeom prst="rect">
            <a:avLst/>
          </a:prstGeom>
          <a:noFill/>
        </p:spPr>
        <p:txBody>
          <a:bodyPr wrap="square" rtlCol="0">
            <a:spAutoFit/>
          </a:bodyPr>
          <a:lstStyle/>
          <a:p>
            <a:pPr algn="just"/>
            <a:r>
              <a:rPr lang="en-US" dirty="0">
                <a:solidFill>
                  <a:prstClr val="black"/>
                </a:solidFill>
              </a:rPr>
              <a:t>Mary </a:t>
            </a:r>
            <a:r>
              <a:rPr lang="en-US" cap="small" dirty="0" err="1">
                <a:solidFill>
                  <a:prstClr val="black"/>
                </a:solidFill>
              </a:rPr>
              <a:t>Terral</a:t>
            </a:r>
            <a:r>
              <a:rPr lang="en-US" dirty="0">
                <a:solidFill>
                  <a:prstClr val="black"/>
                </a:solidFill>
              </a:rPr>
              <a:t>, </a:t>
            </a:r>
            <a:r>
              <a:rPr lang="en-US" i="1" dirty="0">
                <a:solidFill>
                  <a:prstClr val="black"/>
                </a:solidFill>
              </a:rPr>
              <a:t>The Man Who Flattened the Earth : </a:t>
            </a:r>
            <a:r>
              <a:rPr lang="en-US" i="1" dirty="0" err="1">
                <a:solidFill>
                  <a:prstClr val="black"/>
                </a:solidFill>
              </a:rPr>
              <a:t>Maupertuis</a:t>
            </a:r>
            <a:r>
              <a:rPr lang="en-US" i="1" dirty="0">
                <a:solidFill>
                  <a:prstClr val="black"/>
                </a:solidFill>
              </a:rPr>
              <a:t> and the Sciences of the Enlightenment</a:t>
            </a:r>
            <a:r>
              <a:rPr lang="en-US" dirty="0">
                <a:solidFill>
                  <a:prstClr val="black"/>
                </a:solidFill>
              </a:rPr>
              <a:t>, Chicago, University of Chicago Press, 2003</a:t>
            </a:r>
            <a:endParaRPr lang="fr-FR" dirty="0">
              <a:solidFill>
                <a:prstClr val="black"/>
              </a:solidFill>
            </a:endParaRPr>
          </a:p>
        </p:txBody>
      </p:sp>
      <p:pic>
        <p:nvPicPr>
          <p:cNvPr id="5" name="Image 4"/>
          <p:cNvPicPr>
            <a:picLocks noChangeAspect="1"/>
          </p:cNvPicPr>
          <p:nvPr/>
        </p:nvPicPr>
        <p:blipFill>
          <a:blip r:embed="rId3"/>
          <a:stretch>
            <a:fillRect/>
          </a:stretch>
        </p:blipFill>
        <p:spPr>
          <a:xfrm>
            <a:off x="9622989" y="1565036"/>
            <a:ext cx="2293240" cy="1728000"/>
          </a:xfrm>
          <a:prstGeom prst="rect">
            <a:avLst/>
          </a:prstGeom>
        </p:spPr>
      </p:pic>
      <p:pic>
        <p:nvPicPr>
          <p:cNvPr id="6" name="Image 5"/>
          <p:cNvPicPr>
            <a:picLocks noChangeAspect="1"/>
          </p:cNvPicPr>
          <p:nvPr/>
        </p:nvPicPr>
        <p:blipFill>
          <a:blip r:embed="rId4"/>
          <a:stretch>
            <a:fillRect/>
          </a:stretch>
        </p:blipFill>
        <p:spPr>
          <a:xfrm>
            <a:off x="8415139" y="3200589"/>
            <a:ext cx="2819400" cy="2768600"/>
          </a:xfrm>
          <a:prstGeom prst="rect">
            <a:avLst/>
          </a:prstGeom>
        </p:spPr>
      </p:pic>
    </p:spTree>
    <p:extLst>
      <p:ext uri="{BB962C8B-B14F-4D97-AF65-F5344CB8AC3E}">
        <p14:creationId xmlns:p14="http://schemas.microsoft.com/office/powerpoint/2010/main" val="26633870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ZoneTexte 1"/>
          <p:cNvSpPr txBox="1"/>
          <p:nvPr/>
        </p:nvSpPr>
        <p:spPr>
          <a:xfrm>
            <a:off x="798286" y="609600"/>
            <a:ext cx="7271657" cy="523220"/>
          </a:xfrm>
          <a:prstGeom prst="rect">
            <a:avLst/>
          </a:prstGeom>
          <a:noFill/>
        </p:spPr>
        <p:txBody>
          <a:bodyPr wrap="square" rtlCol="0">
            <a:spAutoFit/>
          </a:bodyPr>
          <a:lstStyle/>
          <a:p>
            <a:r>
              <a:rPr lang="fr-FR" sz="2800" b="1" dirty="0">
                <a:solidFill>
                  <a:prstClr val="black"/>
                </a:solidFill>
                <a:latin typeface="Times New Roman" pitchFamily="18" charset="0"/>
                <a:cs typeface="Times New Roman" pitchFamily="18" charset="0"/>
              </a:rPr>
              <a:t>2.3. Lunéville et le newtonisme mondain</a:t>
            </a:r>
            <a:endParaRPr lang="fr-FR" sz="2800" dirty="0">
              <a:solidFill>
                <a:prstClr val="black"/>
              </a:solidFill>
              <a:latin typeface="Times New Roman" pitchFamily="18" charset="0"/>
              <a:cs typeface="Times New Roman" pitchFamily="18" charset="0"/>
            </a:endParaRPr>
          </a:p>
        </p:txBody>
      </p:sp>
      <p:sp>
        <p:nvSpPr>
          <p:cNvPr id="3" name="Rectangle 2"/>
          <p:cNvSpPr/>
          <p:nvPr/>
        </p:nvSpPr>
        <p:spPr>
          <a:xfrm>
            <a:off x="176463" y="1122947"/>
            <a:ext cx="8133348" cy="3139321"/>
          </a:xfrm>
          <a:prstGeom prst="rect">
            <a:avLst/>
          </a:prstGeom>
        </p:spPr>
        <p:txBody>
          <a:bodyPr wrap="square">
            <a:spAutoFit/>
          </a:bodyPr>
          <a:lstStyle/>
          <a:p>
            <a:endParaRPr lang="fr-FR" dirty="0">
              <a:solidFill>
                <a:prstClr val="black"/>
              </a:solidFill>
              <a:latin typeface="Times New Roman" panose="02020603050405020304" pitchFamily="18" charset="0"/>
              <a:ea typeface="Calibri" panose="020F0502020204030204" pitchFamily="34" charset="0"/>
            </a:endParaRPr>
          </a:p>
          <a:p>
            <a:endParaRPr lang="fr-FR" dirty="0">
              <a:solidFill>
                <a:prstClr val="black"/>
              </a:solidFill>
              <a:latin typeface="Times New Roman" panose="02020603050405020304" pitchFamily="18" charset="0"/>
              <a:ea typeface="Calibri" panose="020F0502020204030204" pitchFamily="34" charset="0"/>
            </a:endParaRPr>
          </a:p>
          <a:p>
            <a:endParaRPr lang="fr-FR" dirty="0">
              <a:solidFill>
                <a:prstClr val="black"/>
              </a:solidFill>
              <a:latin typeface="Times New Roman" panose="02020603050405020304" pitchFamily="18" charset="0"/>
              <a:ea typeface="Calibri" panose="020F0502020204030204" pitchFamily="34" charset="0"/>
            </a:endParaRPr>
          </a:p>
          <a:p>
            <a:r>
              <a:rPr lang="fr-FR" b="1" dirty="0">
                <a:solidFill>
                  <a:prstClr val="black"/>
                </a:solidFill>
              </a:rPr>
              <a:t>Emilie du Châtelet </a:t>
            </a:r>
            <a:r>
              <a:rPr lang="fr-FR" dirty="0">
                <a:solidFill>
                  <a:prstClr val="black"/>
                </a:solidFill>
              </a:rPr>
              <a:t>(1706-1749) – château de Cirey-sur-Blaise</a:t>
            </a:r>
          </a:p>
          <a:p>
            <a:r>
              <a:rPr lang="fr-FR" dirty="0">
                <a:solidFill>
                  <a:prstClr val="black"/>
                </a:solidFill>
              </a:rPr>
              <a:t>Château de Lunéville – Philippe </a:t>
            </a:r>
            <a:r>
              <a:rPr lang="fr-FR" dirty="0" err="1">
                <a:solidFill>
                  <a:prstClr val="black"/>
                </a:solidFill>
              </a:rPr>
              <a:t>Vayringe</a:t>
            </a:r>
            <a:endParaRPr lang="fr-FR" dirty="0">
              <a:solidFill>
                <a:prstClr val="black"/>
              </a:solidFill>
            </a:endParaRPr>
          </a:p>
          <a:p>
            <a:pPr algn="just"/>
            <a:endParaRPr lang="fr-FR" dirty="0">
              <a:solidFill>
                <a:prstClr val="black"/>
              </a:solidFill>
            </a:endParaRPr>
          </a:p>
          <a:p>
            <a:pPr algn="just"/>
            <a:r>
              <a:rPr lang="fr-FR" dirty="0">
                <a:solidFill>
                  <a:prstClr val="black"/>
                </a:solidFill>
              </a:rPr>
              <a:t>Voltaire – </a:t>
            </a:r>
            <a:r>
              <a:rPr lang="fr-FR" i="1" dirty="0">
                <a:solidFill>
                  <a:prstClr val="black"/>
                </a:solidFill>
              </a:rPr>
              <a:t>Lettres philosophiques</a:t>
            </a:r>
            <a:r>
              <a:rPr lang="fr-FR" dirty="0">
                <a:solidFill>
                  <a:prstClr val="black"/>
                </a:solidFill>
              </a:rPr>
              <a:t> (1734) ; </a:t>
            </a:r>
            <a:r>
              <a:rPr lang="fr-FR" i="1" dirty="0">
                <a:solidFill>
                  <a:prstClr val="black"/>
                </a:solidFill>
              </a:rPr>
              <a:t>Eléments de la philosophie de </a:t>
            </a:r>
          </a:p>
          <a:p>
            <a:pPr algn="just"/>
            <a:r>
              <a:rPr lang="fr-FR" i="1" dirty="0">
                <a:solidFill>
                  <a:prstClr val="black"/>
                </a:solidFill>
              </a:rPr>
              <a:t>Newton</a:t>
            </a:r>
            <a:r>
              <a:rPr lang="fr-FR" dirty="0">
                <a:solidFill>
                  <a:prstClr val="black"/>
                </a:solidFill>
              </a:rPr>
              <a:t> (1738) ; </a:t>
            </a:r>
            <a:r>
              <a:rPr lang="fr-FR" i="1" dirty="0">
                <a:solidFill>
                  <a:prstClr val="black"/>
                </a:solidFill>
              </a:rPr>
              <a:t>Métaphysique de Newton</a:t>
            </a:r>
            <a:r>
              <a:rPr lang="fr-FR" dirty="0">
                <a:solidFill>
                  <a:prstClr val="black"/>
                </a:solidFill>
              </a:rPr>
              <a:t> (1740)</a:t>
            </a:r>
          </a:p>
          <a:p>
            <a:endParaRPr lang="fr-FR" dirty="0">
              <a:solidFill>
                <a:prstClr val="black"/>
              </a:solidFill>
            </a:endParaRPr>
          </a:p>
          <a:p>
            <a:endParaRPr lang="fr-FR" dirty="0">
              <a:solidFill>
                <a:prstClr val="black"/>
              </a:solidFill>
            </a:endParaRPr>
          </a:p>
          <a:p>
            <a:r>
              <a:rPr lang="fr-FR" dirty="0">
                <a:solidFill>
                  <a:prstClr val="black"/>
                </a:solidFill>
                <a:latin typeface="Times New Roman" panose="02020603050405020304" pitchFamily="18" charset="0"/>
                <a:ea typeface="Calibri" panose="020F0502020204030204" pitchFamily="34" charset="0"/>
              </a:rPr>
              <a:t> </a:t>
            </a:r>
            <a:endParaRPr lang="fr-FR" dirty="0">
              <a:solidFill>
                <a:prstClr val="black"/>
              </a:solidFill>
            </a:endParaRPr>
          </a:p>
        </p:txBody>
      </p:sp>
      <p:sp>
        <p:nvSpPr>
          <p:cNvPr id="4" name="ZoneTexte 3"/>
          <p:cNvSpPr txBox="1"/>
          <p:nvPr/>
        </p:nvSpPr>
        <p:spPr>
          <a:xfrm>
            <a:off x="420915" y="4107543"/>
            <a:ext cx="7649028" cy="1200329"/>
          </a:xfrm>
          <a:prstGeom prst="rect">
            <a:avLst/>
          </a:prstGeom>
          <a:noFill/>
        </p:spPr>
        <p:txBody>
          <a:bodyPr wrap="square" rtlCol="0">
            <a:spAutoFit/>
          </a:bodyPr>
          <a:lstStyle/>
          <a:p>
            <a:pPr algn="just"/>
            <a:r>
              <a:rPr lang="fr-FR" dirty="0">
                <a:solidFill>
                  <a:prstClr val="black"/>
                </a:solidFill>
              </a:rPr>
              <a:t>François de </a:t>
            </a:r>
            <a:r>
              <a:rPr lang="fr-FR" cap="small" dirty="0" err="1">
                <a:solidFill>
                  <a:prstClr val="black"/>
                </a:solidFill>
              </a:rPr>
              <a:t>Gandt</a:t>
            </a:r>
            <a:r>
              <a:rPr lang="fr-FR" dirty="0">
                <a:solidFill>
                  <a:prstClr val="black"/>
                </a:solidFill>
              </a:rPr>
              <a:t> (</a:t>
            </a:r>
            <a:r>
              <a:rPr lang="fr-FR" dirty="0" err="1">
                <a:solidFill>
                  <a:prstClr val="black"/>
                </a:solidFill>
              </a:rPr>
              <a:t>dir</a:t>
            </a:r>
            <a:r>
              <a:rPr lang="fr-FR" dirty="0">
                <a:solidFill>
                  <a:prstClr val="black"/>
                </a:solidFill>
              </a:rPr>
              <a:t>.), </a:t>
            </a:r>
            <a:r>
              <a:rPr lang="fr-FR" i="1" dirty="0" err="1">
                <a:solidFill>
                  <a:prstClr val="black"/>
                </a:solidFill>
              </a:rPr>
              <a:t>Cirey</a:t>
            </a:r>
            <a:r>
              <a:rPr lang="fr-FR" i="1" dirty="0">
                <a:solidFill>
                  <a:prstClr val="black"/>
                </a:solidFill>
              </a:rPr>
              <a:t> dans la vie intellectuelle. La réception de Newton en France</a:t>
            </a:r>
            <a:r>
              <a:rPr lang="fr-FR" dirty="0">
                <a:solidFill>
                  <a:prstClr val="black"/>
                </a:solidFill>
              </a:rPr>
              <a:t>, Oxford, Voltaire </a:t>
            </a:r>
            <a:r>
              <a:rPr lang="fr-FR" dirty="0" err="1">
                <a:solidFill>
                  <a:prstClr val="black"/>
                </a:solidFill>
              </a:rPr>
              <a:t>Foundation</a:t>
            </a:r>
            <a:r>
              <a:rPr lang="fr-FR" dirty="0">
                <a:solidFill>
                  <a:prstClr val="black"/>
                </a:solidFill>
              </a:rPr>
              <a:t>, 2001 </a:t>
            </a:r>
            <a:r>
              <a:rPr lang="fr-FR" b="1" dirty="0">
                <a:solidFill>
                  <a:prstClr val="black"/>
                </a:solidFill>
              </a:rPr>
              <a:t>; Judith P. </a:t>
            </a:r>
            <a:r>
              <a:rPr lang="fr-FR" b="1" dirty="0" err="1">
                <a:solidFill>
                  <a:prstClr val="black"/>
                </a:solidFill>
              </a:rPr>
              <a:t>ZInsser</a:t>
            </a:r>
            <a:r>
              <a:rPr lang="fr-FR" b="1" dirty="0">
                <a:solidFill>
                  <a:prstClr val="black"/>
                </a:solidFill>
              </a:rPr>
              <a:t> &amp; Julie </a:t>
            </a:r>
            <a:r>
              <a:rPr lang="fr-FR" b="1" dirty="0" err="1">
                <a:solidFill>
                  <a:prstClr val="black"/>
                </a:solidFill>
              </a:rPr>
              <a:t>Candler</a:t>
            </a:r>
            <a:r>
              <a:rPr lang="fr-FR" b="1" dirty="0">
                <a:solidFill>
                  <a:prstClr val="black"/>
                </a:solidFill>
              </a:rPr>
              <a:t> Hayes</a:t>
            </a:r>
            <a:r>
              <a:rPr lang="fr-FR" dirty="0">
                <a:solidFill>
                  <a:prstClr val="black"/>
                </a:solidFill>
              </a:rPr>
              <a:t> (</a:t>
            </a:r>
            <a:r>
              <a:rPr lang="fr-FR" dirty="0" err="1">
                <a:solidFill>
                  <a:prstClr val="black"/>
                </a:solidFill>
              </a:rPr>
              <a:t>ed</a:t>
            </a:r>
            <a:r>
              <a:rPr lang="fr-FR" dirty="0">
                <a:solidFill>
                  <a:prstClr val="black"/>
                </a:solidFill>
              </a:rPr>
              <a:t>.), </a:t>
            </a:r>
            <a:r>
              <a:rPr lang="fr-FR" i="1" dirty="0">
                <a:solidFill>
                  <a:prstClr val="black"/>
                </a:solidFill>
              </a:rPr>
              <a:t>Emilie du Châtelet: rewriting </a:t>
            </a:r>
            <a:r>
              <a:rPr lang="fr-FR" i="1" dirty="0" err="1">
                <a:solidFill>
                  <a:prstClr val="black"/>
                </a:solidFill>
              </a:rPr>
              <a:t>Enlightenment</a:t>
            </a:r>
            <a:r>
              <a:rPr lang="fr-FR" i="1" dirty="0">
                <a:solidFill>
                  <a:prstClr val="black"/>
                </a:solidFill>
              </a:rPr>
              <a:t> </a:t>
            </a:r>
            <a:r>
              <a:rPr lang="fr-FR" i="1" dirty="0" err="1">
                <a:solidFill>
                  <a:prstClr val="black"/>
                </a:solidFill>
              </a:rPr>
              <a:t>philosophy</a:t>
            </a:r>
            <a:r>
              <a:rPr lang="fr-FR" i="1" dirty="0">
                <a:solidFill>
                  <a:prstClr val="black"/>
                </a:solidFill>
              </a:rPr>
              <a:t> and science</a:t>
            </a:r>
            <a:r>
              <a:rPr lang="fr-FR" dirty="0">
                <a:solidFill>
                  <a:prstClr val="black"/>
                </a:solidFill>
              </a:rPr>
              <a:t>, Oxford, Voltaire </a:t>
            </a:r>
            <a:r>
              <a:rPr lang="fr-FR" dirty="0" err="1">
                <a:solidFill>
                  <a:prstClr val="black"/>
                </a:solidFill>
              </a:rPr>
              <a:t>Foundation</a:t>
            </a:r>
            <a:r>
              <a:rPr lang="fr-FR" dirty="0">
                <a:solidFill>
                  <a:prstClr val="black"/>
                </a:solidFill>
              </a:rPr>
              <a:t>, 2006.</a:t>
            </a:r>
          </a:p>
        </p:txBody>
      </p:sp>
      <p:sp>
        <p:nvSpPr>
          <p:cNvPr id="5" name="Rectangle 4"/>
          <p:cNvSpPr/>
          <p:nvPr/>
        </p:nvSpPr>
        <p:spPr>
          <a:xfrm>
            <a:off x="8069943" y="348343"/>
            <a:ext cx="3599543" cy="6186309"/>
          </a:xfrm>
          <a:prstGeom prst="rect">
            <a:avLst/>
          </a:prstGeom>
        </p:spPr>
        <p:txBody>
          <a:bodyPr wrap="square">
            <a:spAutoFit/>
          </a:bodyPr>
          <a:lstStyle/>
          <a:p>
            <a:pPr algn="just"/>
            <a:r>
              <a:rPr lang="fr-FR" dirty="0">
                <a:solidFill>
                  <a:prstClr val="black"/>
                </a:solidFill>
              </a:rPr>
              <a:t>« Un Français qui arrive à Londres trouve les choses bien changées en philosophie comme dans tout le reste. Il a laissé le monde plein, il le trouve vide. À Paris on voit l’univers composé de tourbillons de matière subtile ; à Londres on ne voit rien de cela. Chez nous c’est la pression de la lune qui cause le flux de la mer ; chez les Anglais c’est la mer qui gravite vers la lune ; de façon que quand vous croyez que la lune devrait nous donner marée haute, ces messieurs croient qu’on doit avoir marée basse ; ce qui malheureusement ne peut se vérifier, car il aurait fallu, pour s’en éclaircir, examiner la lune et les marées au premier instant de la création ».</a:t>
            </a:r>
          </a:p>
          <a:p>
            <a:pPr algn="just"/>
            <a:r>
              <a:rPr lang="fr-FR" sz="1200" dirty="0">
                <a:solidFill>
                  <a:prstClr val="black"/>
                </a:solidFill>
              </a:rPr>
              <a:t>Voltaire,</a:t>
            </a:r>
            <a:r>
              <a:rPr lang="fr-FR" sz="1200" i="1" dirty="0">
                <a:solidFill>
                  <a:prstClr val="black"/>
                </a:solidFill>
              </a:rPr>
              <a:t> Lettres philosophiques</a:t>
            </a:r>
            <a:r>
              <a:rPr lang="fr-FR" sz="1200" dirty="0">
                <a:solidFill>
                  <a:prstClr val="black"/>
                </a:solidFill>
              </a:rPr>
              <a:t>, « Lettre XV, Sur Descartes et Newton », </a:t>
            </a:r>
            <a:r>
              <a:rPr lang="fr-FR" sz="1200" i="1" dirty="0">
                <a:solidFill>
                  <a:prstClr val="black"/>
                </a:solidFill>
              </a:rPr>
              <a:t>Œuvres complètes de Voltaire</a:t>
            </a:r>
            <a:r>
              <a:rPr lang="fr-FR" sz="1200" dirty="0">
                <a:solidFill>
                  <a:prstClr val="black"/>
                </a:solidFill>
              </a:rPr>
              <a:t>, Paris, Baudouin, 1827, t. XXXV, p. 112-117.</a:t>
            </a:r>
          </a:p>
        </p:txBody>
      </p:sp>
    </p:spTree>
    <p:extLst>
      <p:ext uri="{BB962C8B-B14F-4D97-AF65-F5344CB8AC3E}">
        <p14:creationId xmlns:p14="http://schemas.microsoft.com/office/powerpoint/2010/main" val="39767243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re 1"/>
          <p:cNvSpPr>
            <a:spLocks noGrp="1"/>
          </p:cNvSpPr>
          <p:nvPr>
            <p:ph type="title"/>
          </p:nvPr>
        </p:nvSpPr>
        <p:spPr>
          <a:xfrm>
            <a:off x="833002" y="365125"/>
            <a:ext cx="10520702" cy="1325563"/>
          </a:xfrm>
        </p:spPr>
        <p:txBody>
          <a:bodyPr>
            <a:normAutofit/>
          </a:bodyPr>
          <a:lstStyle/>
          <a:p>
            <a:pPr algn="ctr"/>
            <a:r>
              <a:rPr lang="fr-FR" dirty="0">
                <a:latin typeface="Arial Black" panose="020B0A04020102020204" pitchFamily="34" charset="0"/>
              </a:rPr>
              <a:t>Indications bibliographiques</a:t>
            </a:r>
          </a:p>
        </p:txBody>
      </p:sp>
      <p:sp>
        <p:nvSpPr>
          <p:cNvPr id="3" name="Espace réservé du contenu 2"/>
          <p:cNvSpPr>
            <a:spLocks noGrp="1"/>
          </p:cNvSpPr>
          <p:nvPr>
            <p:ph idx="1"/>
          </p:nvPr>
        </p:nvSpPr>
        <p:spPr>
          <a:xfrm>
            <a:off x="838201" y="1465943"/>
            <a:ext cx="10515598" cy="5283200"/>
          </a:xfrm>
        </p:spPr>
        <p:txBody>
          <a:bodyPr>
            <a:normAutofit/>
          </a:bodyPr>
          <a:lstStyle/>
          <a:p>
            <a:pPr algn="just">
              <a:lnSpc>
                <a:spcPct val="80000"/>
              </a:lnSpc>
            </a:pPr>
            <a:r>
              <a:rPr lang="fr-FR" sz="2400" dirty="0">
                <a:latin typeface="Times New Roman" panose="02020603050405020304" pitchFamily="18" charset="0"/>
                <a:cs typeface="Times New Roman" panose="02020603050405020304" pitchFamily="18" charset="0"/>
              </a:rPr>
              <a:t>Pierre </a:t>
            </a:r>
            <a:r>
              <a:rPr lang="fr-FR" sz="2400" cap="small" dirty="0">
                <a:latin typeface="Times New Roman" panose="02020603050405020304" pitchFamily="18" charset="0"/>
                <a:cs typeface="Times New Roman" panose="02020603050405020304" pitchFamily="18" charset="0"/>
              </a:rPr>
              <a:t>Brunet</a:t>
            </a:r>
            <a:r>
              <a:rPr lang="fr-FR" sz="2400" dirty="0">
                <a:latin typeface="Times New Roman" panose="02020603050405020304" pitchFamily="18" charset="0"/>
                <a:cs typeface="Times New Roman" panose="02020603050405020304" pitchFamily="18" charset="0"/>
              </a:rPr>
              <a:t>, </a:t>
            </a:r>
            <a:r>
              <a:rPr lang="fr-FR" sz="2400" i="1" dirty="0">
                <a:latin typeface="Times New Roman" panose="02020603050405020304" pitchFamily="18" charset="0"/>
                <a:cs typeface="Times New Roman" panose="02020603050405020304" pitchFamily="18" charset="0"/>
              </a:rPr>
              <a:t>L’introduction des théories de Newton en France</a:t>
            </a:r>
            <a:r>
              <a:rPr lang="fr-FR" sz="2400" dirty="0">
                <a:latin typeface="Times New Roman" panose="02020603050405020304" pitchFamily="18" charset="0"/>
                <a:cs typeface="Times New Roman" panose="02020603050405020304" pitchFamily="18" charset="0"/>
              </a:rPr>
              <a:t>, 1931.</a:t>
            </a:r>
          </a:p>
          <a:p>
            <a:pPr algn="just">
              <a:lnSpc>
                <a:spcPct val="80000"/>
              </a:lnSpc>
            </a:pPr>
            <a:r>
              <a:rPr lang="fr-FR" sz="2400" dirty="0">
                <a:latin typeface="Times New Roman" panose="02020603050405020304" pitchFamily="18" charset="0"/>
                <a:cs typeface="Times New Roman" panose="02020603050405020304" pitchFamily="18" charset="0"/>
              </a:rPr>
              <a:t>Paul </a:t>
            </a:r>
            <a:r>
              <a:rPr lang="fr-FR" sz="2400" cap="small" dirty="0">
                <a:latin typeface="Times New Roman" panose="02020603050405020304" pitchFamily="18" charset="0"/>
                <a:cs typeface="Times New Roman" panose="02020603050405020304" pitchFamily="18" charset="0"/>
              </a:rPr>
              <a:t>Hazard</a:t>
            </a:r>
            <a:r>
              <a:rPr lang="fr-FR" sz="2400" i="1" dirty="0">
                <a:latin typeface="Times New Roman" panose="02020603050405020304" pitchFamily="18" charset="0"/>
                <a:cs typeface="Times New Roman" panose="02020603050405020304" pitchFamily="18" charset="0"/>
              </a:rPr>
              <a:t>, La Crise de la conscience européenne (1680-1715)</a:t>
            </a:r>
            <a:r>
              <a:rPr lang="fr-FR" sz="2400" dirty="0">
                <a:latin typeface="Times New Roman" panose="02020603050405020304" pitchFamily="18" charset="0"/>
                <a:cs typeface="Times New Roman" panose="02020603050405020304" pitchFamily="18" charset="0"/>
              </a:rPr>
              <a:t>, Boivin et Librairie générale française, 1935. </a:t>
            </a:r>
          </a:p>
          <a:p>
            <a:pPr algn="just">
              <a:lnSpc>
                <a:spcPct val="80000"/>
              </a:lnSpc>
            </a:pPr>
            <a:r>
              <a:rPr lang="fr-FR" sz="2400" dirty="0">
                <a:latin typeface="Times New Roman" panose="02020603050405020304" pitchFamily="18" charset="0"/>
                <a:cs typeface="Times New Roman" panose="02020603050405020304" pitchFamily="18" charset="0"/>
              </a:rPr>
              <a:t>Christian </a:t>
            </a:r>
            <a:r>
              <a:rPr lang="fr-FR" sz="2400" cap="small" dirty="0" err="1">
                <a:latin typeface="Times New Roman" panose="02020603050405020304" pitchFamily="18" charset="0"/>
                <a:cs typeface="Times New Roman" panose="02020603050405020304" pitchFamily="18" charset="0"/>
              </a:rPr>
              <a:t>Licoppe</a:t>
            </a:r>
            <a:r>
              <a:rPr lang="fr-FR" sz="2400" dirty="0">
                <a:latin typeface="Times New Roman" panose="02020603050405020304" pitchFamily="18" charset="0"/>
                <a:cs typeface="Times New Roman" panose="02020603050405020304" pitchFamily="18" charset="0"/>
              </a:rPr>
              <a:t>, </a:t>
            </a:r>
            <a:r>
              <a:rPr lang="fr-FR" sz="2400" i="1" dirty="0">
                <a:latin typeface="Times New Roman" panose="02020603050405020304" pitchFamily="18" charset="0"/>
                <a:cs typeface="Times New Roman" panose="02020603050405020304" pitchFamily="18" charset="0"/>
              </a:rPr>
              <a:t>La formation de la pratique scientifique. Le discours de l’expérience en France et en Angleterre (1630-1820)</a:t>
            </a:r>
            <a:r>
              <a:rPr lang="fr-FR" sz="2400" dirty="0">
                <a:latin typeface="Times New Roman" panose="02020603050405020304" pitchFamily="18" charset="0"/>
                <a:cs typeface="Times New Roman" panose="02020603050405020304" pitchFamily="18" charset="0"/>
              </a:rPr>
              <a:t>, La Découverte, 1996.</a:t>
            </a:r>
          </a:p>
          <a:p>
            <a:pPr algn="just">
              <a:lnSpc>
                <a:spcPct val="80000"/>
              </a:lnSpc>
            </a:pPr>
            <a:r>
              <a:rPr lang="en-US" sz="2400" dirty="0">
                <a:latin typeface="Times New Roman" panose="02020603050405020304" pitchFamily="18" charset="0"/>
                <a:cs typeface="Times New Roman" panose="02020603050405020304" pitchFamily="18" charset="0"/>
              </a:rPr>
              <a:t>John B. </a:t>
            </a:r>
            <a:r>
              <a:rPr lang="en-US" sz="2400" cap="small" dirty="0">
                <a:latin typeface="Times New Roman" panose="02020603050405020304" pitchFamily="18" charset="0"/>
                <a:cs typeface="Times New Roman" panose="02020603050405020304" pitchFamily="18" charset="0"/>
              </a:rPr>
              <a:t>Shank</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The Newton Wars and the beginning of the French Enlightenment</a:t>
            </a:r>
            <a:r>
              <a:rPr lang="en-US" sz="2400" dirty="0">
                <a:latin typeface="Times New Roman" panose="02020603050405020304" pitchFamily="18" charset="0"/>
                <a:cs typeface="Times New Roman" panose="02020603050405020304" pitchFamily="18" charset="0"/>
              </a:rPr>
              <a:t>. Chicago, Il., and London: The University of Chicago Press, 2008.</a:t>
            </a:r>
          </a:p>
          <a:p>
            <a:pPr algn="just"/>
            <a:r>
              <a:rPr lang="fr-FR" sz="2400" dirty="0">
                <a:latin typeface="Times New Roman" panose="02020603050405020304" pitchFamily="18" charset="0"/>
                <a:cs typeface="Times New Roman" panose="02020603050405020304" pitchFamily="18" charset="0"/>
              </a:rPr>
              <a:t>Margaret </a:t>
            </a:r>
            <a:r>
              <a:rPr lang="fr-FR" sz="2400" cap="small" dirty="0">
                <a:latin typeface="Times New Roman" panose="02020603050405020304" pitchFamily="18" charset="0"/>
                <a:cs typeface="Times New Roman" panose="02020603050405020304" pitchFamily="18" charset="0"/>
              </a:rPr>
              <a:t>Jacob</a:t>
            </a:r>
            <a:r>
              <a:rPr lang="fr-FR" sz="2400" dirty="0">
                <a:latin typeface="Times New Roman" panose="02020603050405020304" pitchFamily="18" charset="0"/>
                <a:cs typeface="Times New Roman" panose="02020603050405020304" pitchFamily="18" charset="0"/>
              </a:rPr>
              <a:t>, </a:t>
            </a:r>
            <a:r>
              <a:rPr lang="fr-FR" sz="2400" i="1" dirty="0">
                <a:latin typeface="Times New Roman" panose="02020603050405020304" pitchFamily="18" charset="0"/>
                <a:cs typeface="Times New Roman" panose="02020603050405020304" pitchFamily="18" charset="0"/>
              </a:rPr>
              <a:t>The </a:t>
            </a:r>
            <a:r>
              <a:rPr lang="fr-FR" sz="2400" i="1" dirty="0" err="1">
                <a:latin typeface="Times New Roman" panose="02020603050405020304" pitchFamily="18" charset="0"/>
                <a:cs typeface="Times New Roman" panose="02020603050405020304" pitchFamily="18" charset="0"/>
              </a:rPr>
              <a:t>Newtonians</a:t>
            </a:r>
            <a:r>
              <a:rPr lang="fr-FR" sz="2400" i="1" dirty="0">
                <a:latin typeface="Times New Roman" panose="02020603050405020304" pitchFamily="18" charset="0"/>
                <a:cs typeface="Times New Roman" panose="02020603050405020304" pitchFamily="18" charset="0"/>
              </a:rPr>
              <a:t> and the British </a:t>
            </a:r>
            <a:r>
              <a:rPr lang="fr-FR" sz="2400" i="1" dirty="0" err="1">
                <a:latin typeface="Times New Roman" panose="02020603050405020304" pitchFamily="18" charset="0"/>
                <a:cs typeface="Times New Roman" panose="02020603050405020304" pitchFamily="18" charset="0"/>
              </a:rPr>
              <a:t>Revolution</a:t>
            </a:r>
            <a:r>
              <a:rPr lang="fr-FR" sz="2400" dirty="0">
                <a:latin typeface="Times New Roman" panose="02020603050405020304" pitchFamily="18" charset="0"/>
                <a:cs typeface="Times New Roman" panose="02020603050405020304" pitchFamily="18" charset="0"/>
              </a:rPr>
              <a:t>, Ithaca, </a:t>
            </a:r>
            <a:r>
              <a:rPr lang="fr-FR" sz="2400" dirty="0" err="1">
                <a:latin typeface="Times New Roman" panose="02020603050405020304" pitchFamily="18" charset="0"/>
                <a:cs typeface="Times New Roman" panose="02020603050405020304" pitchFamily="18" charset="0"/>
              </a:rPr>
              <a:t>Cornell</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University</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Press</a:t>
            </a:r>
            <a:r>
              <a:rPr lang="fr-FR" sz="2400" dirty="0">
                <a:latin typeface="Times New Roman" panose="02020603050405020304" pitchFamily="18" charset="0"/>
                <a:cs typeface="Times New Roman" panose="02020603050405020304" pitchFamily="18" charset="0"/>
              </a:rPr>
              <a:t>, 1976.</a:t>
            </a:r>
          </a:p>
          <a:p>
            <a:pPr algn="just"/>
            <a:r>
              <a:rPr lang="fr-FR" sz="2400" dirty="0">
                <a:latin typeface="Times New Roman" panose="02020603050405020304" pitchFamily="18" charset="0"/>
                <a:cs typeface="Times New Roman" panose="02020603050405020304" pitchFamily="18" charset="0"/>
              </a:rPr>
              <a:t>Simon </a:t>
            </a:r>
            <a:r>
              <a:rPr lang="fr-FR" sz="2400" dirty="0" err="1">
                <a:latin typeface="Times New Roman" panose="02020603050405020304" pitchFamily="18" charset="0"/>
                <a:cs typeface="Times New Roman" panose="02020603050405020304" pitchFamily="18" charset="0"/>
              </a:rPr>
              <a:t>Schaffer</a:t>
            </a:r>
            <a:r>
              <a:rPr lang="fr-FR" sz="2400" dirty="0">
                <a:latin typeface="Times New Roman" panose="02020603050405020304" pitchFamily="18" charset="0"/>
                <a:cs typeface="Times New Roman" panose="02020603050405020304" pitchFamily="18" charset="0"/>
              </a:rPr>
              <a:t>, « Newton à la plage : l’ordre de l’information dans les </a:t>
            </a:r>
            <a:r>
              <a:rPr lang="fr-FR" sz="2400" i="1" dirty="0" err="1">
                <a:latin typeface="Times New Roman" panose="02020603050405020304" pitchFamily="18" charset="0"/>
                <a:cs typeface="Times New Roman" panose="02020603050405020304" pitchFamily="18" charset="0"/>
              </a:rPr>
              <a:t>Principia</a:t>
            </a:r>
            <a:r>
              <a:rPr lang="fr-FR" sz="2400" i="1" dirty="0">
                <a:latin typeface="Times New Roman" panose="02020603050405020304" pitchFamily="18" charset="0"/>
                <a:cs typeface="Times New Roman" panose="02020603050405020304" pitchFamily="18" charset="0"/>
              </a:rPr>
              <a:t> </a:t>
            </a:r>
            <a:r>
              <a:rPr lang="fr-FR" sz="2400" i="1" dirty="0" err="1">
                <a:latin typeface="Times New Roman" panose="02020603050405020304" pitchFamily="18" charset="0"/>
                <a:cs typeface="Times New Roman" panose="02020603050405020304" pitchFamily="18" charset="0"/>
              </a:rPr>
              <a:t>mathematica</a:t>
            </a:r>
            <a:r>
              <a:rPr lang="fr-FR" sz="2400" dirty="0">
                <a:latin typeface="Times New Roman" panose="02020603050405020304" pitchFamily="18" charset="0"/>
                <a:cs typeface="Times New Roman" panose="02020603050405020304" pitchFamily="18" charset="0"/>
              </a:rPr>
              <a:t> », </a:t>
            </a:r>
            <a:r>
              <a:rPr lang="fr-FR" sz="2400" i="1" dirty="0">
                <a:latin typeface="Times New Roman" panose="02020603050405020304" pitchFamily="18" charset="0"/>
                <a:cs typeface="Times New Roman" panose="02020603050405020304" pitchFamily="18" charset="0"/>
              </a:rPr>
              <a:t>La fabrique des sciences modernes</a:t>
            </a:r>
            <a:r>
              <a:rPr lang="fr-FR" sz="2400" dirty="0">
                <a:latin typeface="Times New Roman" panose="02020603050405020304" pitchFamily="18" charset="0"/>
                <a:cs typeface="Times New Roman" panose="02020603050405020304" pitchFamily="18" charset="0"/>
              </a:rPr>
              <a:t>, Paris, Seuil, 2014, chapitre 1</a:t>
            </a:r>
          </a:p>
          <a:p>
            <a:pPr algn="just"/>
            <a:r>
              <a:rPr lang="fr-FR" sz="2400" dirty="0">
                <a:latin typeface="Times New Roman" panose="02020603050405020304" pitchFamily="18" charset="0"/>
                <a:cs typeface="Times New Roman" panose="02020603050405020304" pitchFamily="18" charset="0"/>
              </a:rPr>
              <a:t> Stéphane Van Damme, « Les newtoniens, portrait de groupe », </a:t>
            </a:r>
            <a:r>
              <a:rPr lang="fr-FR" sz="2400" i="1" dirty="0">
                <a:latin typeface="Times New Roman" panose="02020603050405020304" pitchFamily="18" charset="0"/>
                <a:cs typeface="Times New Roman" panose="02020603050405020304" pitchFamily="18" charset="0"/>
              </a:rPr>
              <a:t>Histoire des sciences et des savoirs</a:t>
            </a:r>
            <a:r>
              <a:rPr lang="fr-FR" sz="2400" dirty="0">
                <a:latin typeface="Times New Roman" panose="02020603050405020304" pitchFamily="18" charset="0"/>
                <a:cs typeface="Times New Roman" panose="02020603050405020304" pitchFamily="18" charset="0"/>
              </a:rPr>
              <a:t>, Paris, Seuil, 2016, t. 1, p. 60-61.</a:t>
            </a:r>
          </a:p>
          <a:p>
            <a:pPr algn="just">
              <a:lnSpc>
                <a:spcPct val="80000"/>
              </a:lnSpc>
            </a:pPr>
            <a:endParaRPr lang="fr-FR" sz="2000" dirty="0"/>
          </a:p>
        </p:txBody>
      </p:sp>
    </p:spTree>
    <p:extLst>
      <p:ext uri="{BB962C8B-B14F-4D97-AF65-F5344CB8AC3E}">
        <p14:creationId xmlns:p14="http://schemas.microsoft.com/office/powerpoint/2010/main" val="1850582057"/>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3002" y="365125"/>
            <a:ext cx="10520702" cy="1325563"/>
          </a:xfrm>
        </p:spPr>
        <p:txBody>
          <a:bodyPr>
            <a:normAutofit/>
          </a:bodyPr>
          <a:lstStyle/>
          <a:p>
            <a:r>
              <a:rPr lang="fr-FR" b="1" dirty="0"/>
              <a:t>3. Newton et l’Italie</a:t>
            </a:r>
          </a:p>
        </p:txBody>
      </p:sp>
      <p:sp>
        <p:nvSpPr>
          <p:cNvPr id="3" name="Espace réservé du contenu 2"/>
          <p:cNvSpPr>
            <a:spLocks noGrp="1"/>
          </p:cNvSpPr>
          <p:nvPr>
            <p:ph idx="1"/>
          </p:nvPr>
        </p:nvSpPr>
        <p:spPr>
          <a:xfrm>
            <a:off x="833002" y="1103586"/>
            <a:ext cx="10928074" cy="5754413"/>
          </a:xfrm>
        </p:spPr>
        <p:txBody>
          <a:bodyPr>
            <a:noAutofit/>
          </a:bodyPr>
          <a:lstStyle/>
          <a:p>
            <a:pPr marL="0" indent="0">
              <a:lnSpc>
                <a:spcPct val="70000"/>
              </a:lnSpc>
              <a:buNone/>
            </a:pPr>
            <a:r>
              <a:rPr lang="fr-FR" sz="1800" dirty="0">
                <a:latin typeface="Times New Roman" panose="02020603050405020304" pitchFamily="18" charset="0"/>
                <a:cs typeface="Times New Roman" panose="02020603050405020304" pitchFamily="18" charset="0"/>
              </a:rPr>
              <a:t>1/ Les circulations méditerranéennes </a:t>
            </a:r>
          </a:p>
          <a:p>
            <a:pPr marL="0" indent="0">
              <a:lnSpc>
                <a:spcPct val="70000"/>
              </a:lnSpc>
              <a:buNone/>
            </a:pPr>
            <a:endParaRPr lang="fr-FR" sz="1800" dirty="0">
              <a:latin typeface="Times New Roman" panose="02020603050405020304" pitchFamily="18" charset="0"/>
              <a:cs typeface="Times New Roman" panose="02020603050405020304" pitchFamily="18" charset="0"/>
            </a:endParaRPr>
          </a:p>
          <a:p>
            <a:pPr marL="0" indent="0">
              <a:lnSpc>
                <a:spcPct val="70000"/>
              </a:lnSpc>
              <a:buNone/>
            </a:pPr>
            <a:r>
              <a:rPr lang="fr-FR" sz="1800" dirty="0">
                <a:latin typeface="Times New Roman" panose="02020603050405020304" pitchFamily="18" charset="0"/>
                <a:cs typeface="Times New Roman" panose="02020603050405020304" pitchFamily="18" charset="0"/>
              </a:rPr>
              <a:t>2/ Le pôle romain :</a:t>
            </a:r>
          </a:p>
          <a:p>
            <a:pPr>
              <a:lnSpc>
                <a:spcPct val="70000"/>
              </a:lnSpc>
            </a:pPr>
            <a:r>
              <a:rPr lang="fr-FR" sz="1800" dirty="0">
                <a:latin typeface="Times New Roman" panose="02020603050405020304" pitchFamily="18" charset="0"/>
                <a:cs typeface="Times New Roman" panose="02020603050405020304" pitchFamily="18" charset="0"/>
              </a:rPr>
              <a:t>L'</a:t>
            </a:r>
            <a:r>
              <a:rPr lang="fr-FR" sz="1800" dirty="0" err="1">
                <a:latin typeface="Times New Roman" panose="02020603050405020304" pitchFamily="18" charset="0"/>
                <a:cs typeface="Times New Roman" panose="02020603050405020304" pitchFamily="18" charset="0"/>
              </a:rPr>
              <a:t>Instituto</a:t>
            </a:r>
            <a:r>
              <a:rPr lang="fr-FR" sz="1800" dirty="0">
                <a:latin typeface="Times New Roman" panose="02020603050405020304" pitchFamily="18" charset="0"/>
                <a:cs typeface="Times New Roman" panose="02020603050405020304" pitchFamily="18" charset="0"/>
              </a:rPr>
              <a:t> delle </a:t>
            </a:r>
            <a:r>
              <a:rPr lang="fr-FR" sz="1800" dirty="0" err="1">
                <a:latin typeface="Times New Roman" panose="02020603050405020304" pitchFamily="18" charset="0"/>
                <a:cs typeface="Times New Roman" panose="02020603050405020304" pitchFamily="18" charset="0"/>
              </a:rPr>
              <a:t>Scienze</a:t>
            </a:r>
            <a:r>
              <a:rPr lang="fr-FR" sz="1800" dirty="0">
                <a:latin typeface="Times New Roman" panose="02020603050405020304" pitchFamily="18" charset="0"/>
                <a:cs typeface="Times New Roman" panose="02020603050405020304" pitchFamily="18" charset="0"/>
              </a:rPr>
              <a:t> (1712) Luigi Ferdinando Marsili (1658-1730)</a:t>
            </a:r>
          </a:p>
          <a:p>
            <a:pPr>
              <a:lnSpc>
                <a:spcPct val="70000"/>
              </a:lnSpc>
            </a:pPr>
            <a:r>
              <a:rPr lang="fr-FR" sz="1800" b="1" dirty="0" err="1">
                <a:latin typeface="Times New Roman" panose="02020603050405020304" pitchFamily="18" charset="0"/>
                <a:cs typeface="Times New Roman" panose="02020603050405020304" pitchFamily="18" charset="0"/>
              </a:rPr>
              <a:t>Prospero</a:t>
            </a:r>
            <a:r>
              <a:rPr lang="fr-FR" sz="1800" b="1" dirty="0">
                <a:latin typeface="Times New Roman" panose="02020603050405020304" pitchFamily="18" charset="0"/>
                <a:cs typeface="Times New Roman" panose="02020603050405020304" pitchFamily="18" charset="0"/>
              </a:rPr>
              <a:t> </a:t>
            </a:r>
            <a:r>
              <a:rPr lang="fr-FR" sz="1800" b="1" dirty="0" err="1">
                <a:latin typeface="Times New Roman" panose="02020603050405020304" pitchFamily="18" charset="0"/>
                <a:cs typeface="Times New Roman" panose="02020603050405020304" pitchFamily="18" charset="0"/>
              </a:rPr>
              <a:t>Lambertini</a:t>
            </a:r>
            <a:r>
              <a:rPr lang="fr-FR" sz="1800" b="1" dirty="0">
                <a:latin typeface="Times New Roman" panose="02020603050405020304" pitchFamily="18" charset="0"/>
                <a:cs typeface="Times New Roman" panose="02020603050405020304" pitchFamily="18" charset="0"/>
              </a:rPr>
              <a:t> (Benoit XIV) (1675-1758) </a:t>
            </a:r>
          </a:p>
          <a:p>
            <a:pPr>
              <a:lnSpc>
                <a:spcPct val="70000"/>
              </a:lnSpc>
            </a:pPr>
            <a:r>
              <a:rPr lang="fr-FR" sz="1800" dirty="0">
                <a:latin typeface="Times New Roman" panose="02020603050405020304" pitchFamily="18" charset="0"/>
                <a:cs typeface="Times New Roman" panose="02020603050405020304" pitchFamily="18" charset="0"/>
              </a:rPr>
              <a:t>François Jacquier (1711-1788), Thomas Le Sueur,</a:t>
            </a:r>
            <a:r>
              <a:rPr lang="en-US" sz="1800" dirty="0">
                <a:latin typeface="Times New Roman" panose="02020603050405020304" pitchFamily="18" charset="0"/>
                <a:cs typeface="Times New Roman" panose="02020603050405020304" pitchFamily="18" charset="0"/>
              </a:rPr>
              <a:t> </a:t>
            </a:r>
            <a:r>
              <a:rPr lang="fr-FR" sz="1800" i="1" dirty="0" err="1">
                <a:latin typeface="Times New Roman" panose="02020603050405020304" pitchFamily="18" charset="0"/>
                <a:cs typeface="Times New Roman" panose="02020603050405020304" pitchFamily="18" charset="0"/>
              </a:rPr>
              <a:t>Isaaci</a:t>
            </a:r>
            <a:r>
              <a:rPr lang="fr-FR" sz="1800" i="1" dirty="0">
                <a:latin typeface="Times New Roman" panose="02020603050405020304" pitchFamily="18" charset="0"/>
                <a:cs typeface="Times New Roman" panose="02020603050405020304" pitchFamily="18" charset="0"/>
              </a:rPr>
              <a:t> </a:t>
            </a:r>
            <a:r>
              <a:rPr lang="fr-FR" sz="1800" i="1" dirty="0" err="1">
                <a:latin typeface="Times New Roman" panose="02020603050405020304" pitchFamily="18" charset="0"/>
                <a:cs typeface="Times New Roman" panose="02020603050405020304" pitchFamily="18" charset="0"/>
              </a:rPr>
              <a:t>Newtoni</a:t>
            </a:r>
            <a:r>
              <a:rPr lang="fr-FR" sz="1800" i="1" dirty="0">
                <a:latin typeface="Times New Roman" panose="02020603050405020304" pitchFamily="18" charset="0"/>
                <a:cs typeface="Times New Roman" panose="02020603050405020304" pitchFamily="18" charset="0"/>
              </a:rPr>
              <a:t> </a:t>
            </a:r>
            <a:r>
              <a:rPr lang="fr-FR" sz="1800" i="1" dirty="0" err="1">
                <a:latin typeface="Times New Roman" panose="02020603050405020304" pitchFamily="18" charset="0"/>
                <a:cs typeface="Times New Roman" panose="02020603050405020304" pitchFamily="18" charset="0"/>
              </a:rPr>
              <a:t>philosophiæ</a:t>
            </a:r>
            <a:r>
              <a:rPr lang="fr-FR" sz="1800" i="1" u="sng" dirty="0">
                <a:latin typeface="Times New Roman" panose="02020603050405020304" pitchFamily="18" charset="0"/>
                <a:cs typeface="Times New Roman" panose="02020603050405020304" pitchFamily="18" charset="0"/>
                <a:hlinkClick r:id="rId3"/>
              </a:rPr>
              <a:t> </a:t>
            </a:r>
            <a:r>
              <a:rPr lang="fr-FR" sz="1800" i="1" dirty="0" err="1">
                <a:latin typeface="Times New Roman" panose="02020603050405020304" pitchFamily="18" charset="0"/>
                <a:cs typeface="Times New Roman" panose="02020603050405020304" pitchFamily="18" charset="0"/>
              </a:rPr>
              <a:t>naturalis</a:t>
            </a:r>
            <a:r>
              <a:rPr lang="fr-FR" sz="1800" i="1" u="sng" dirty="0">
                <a:latin typeface="Times New Roman" panose="02020603050405020304" pitchFamily="18" charset="0"/>
                <a:cs typeface="Times New Roman" panose="02020603050405020304" pitchFamily="18" charset="0"/>
                <a:hlinkClick r:id="rId3"/>
              </a:rPr>
              <a:t> </a:t>
            </a:r>
            <a:r>
              <a:rPr lang="fr-FR" sz="1800" i="1" dirty="0" err="1">
                <a:latin typeface="Times New Roman" panose="02020603050405020304" pitchFamily="18" charset="0"/>
                <a:cs typeface="Times New Roman" panose="02020603050405020304" pitchFamily="18" charset="0"/>
              </a:rPr>
              <a:t>principia</a:t>
            </a:r>
            <a:r>
              <a:rPr lang="fr-FR" sz="1800" i="1" u="sng" dirty="0">
                <a:latin typeface="Times New Roman" panose="02020603050405020304" pitchFamily="18" charset="0"/>
                <a:cs typeface="Times New Roman" panose="02020603050405020304" pitchFamily="18" charset="0"/>
                <a:hlinkClick r:id="rId3"/>
              </a:rPr>
              <a:t> </a:t>
            </a:r>
            <a:r>
              <a:rPr lang="fr-FR" sz="1800" i="1" dirty="0" err="1">
                <a:latin typeface="Times New Roman" panose="02020603050405020304" pitchFamily="18" charset="0"/>
                <a:cs typeface="Times New Roman" panose="02020603050405020304" pitchFamily="18" charset="0"/>
              </a:rPr>
              <a:t>mathematica</a:t>
            </a:r>
            <a:r>
              <a:rPr lang="fr-FR" sz="1800" i="1" dirty="0">
                <a:latin typeface="Times New Roman" panose="02020603050405020304" pitchFamily="18" charset="0"/>
                <a:cs typeface="Times New Roman" panose="02020603050405020304" pitchFamily="18" charset="0"/>
              </a:rPr>
              <a:t>, </a:t>
            </a:r>
            <a:r>
              <a:rPr lang="fr-FR" sz="1800" i="1" dirty="0" err="1">
                <a:latin typeface="Times New Roman" panose="02020603050405020304" pitchFamily="18" charset="0"/>
                <a:cs typeface="Times New Roman" panose="02020603050405020304" pitchFamily="18" charset="0"/>
              </a:rPr>
              <a:t>perpetuis</a:t>
            </a:r>
            <a:r>
              <a:rPr lang="fr-FR" sz="1800" i="1" dirty="0">
                <a:latin typeface="Times New Roman" panose="02020603050405020304" pitchFamily="18" charset="0"/>
                <a:cs typeface="Times New Roman" panose="02020603050405020304" pitchFamily="18" charset="0"/>
              </a:rPr>
              <a:t> </a:t>
            </a:r>
            <a:r>
              <a:rPr lang="fr-FR" sz="1800" i="1" dirty="0" err="1">
                <a:latin typeface="Times New Roman" panose="02020603050405020304" pitchFamily="18" charset="0"/>
                <a:cs typeface="Times New Roman" panose="02020603050405020304" pitchFamily="18" charset="0"/>
              </a:rPr>
              <a:t>commentariis</a:t>
            </a:r>
            <a:r>
              <a:rPr lang="fr-FR" sz="1800" i="1" dirty="0">
                <a:latin typeface="Times New Roman" panose="02020603050405020304" pitchFamily="18" charset="0"/>
                <a:cs typeface="Times New Roman" panose="02020603050405020304" pitchFamily="18" charset="0"/>
              </a:rPr>
              <a:t> </a:t>
            </a:r>
            <a:r>
              <a:rPr lang="fr-FR" sz="1800" i="1" dirty="0" err="1">
                <a:latin typeface="Times New Roman" panose="02020603050405020304" pitchFamily="18" charset="0"/>
                <a:cs typeface="Times New Roman" panose="02020603050405020304" pitchFamily="18" charset="0"/>
              </a:rPr>
              <a:t>illustrata</a:t>
            </a:r>
            <a:r>
              <a:rPr lang="fr-FR" sz="1800" dirty="0">
                <a:latin typeface="Times New Roman" panose="02020603050405020304" pitchFamily="18" charset="0"/>
                <a:cs typeface="Times New Roman" panose="02020603050405020304" pitchFamily="18" charset="0"/>
              </a:rPr>
              <a:t>, 3 vol., Genève, 1739-42. </a:t>
            </a:r>
          </a:p>
          <a:p>
            <a:pPr>
              <a:lnSpc>
                <a:spcPct val="70000"/>
              </a:lnSpc>
            </a:pPr>
            <a:r>
              <a:rPr lang="fr-FR" sz="1800" dirty="0">
                <a:latin typeface="Times New Roman" panose="02020603050405020304" pitchFamily="18" charset="0"/>
                <a:cs typeface="Times New Roman" panose="02020603050405020304" pitchFamily="18" charset="0"/>
              </a:rPr>
              <a:t>Francesco Algarotti (1712-1764), </a:t>
            </a:r>
            <a:r>
              <a:rPr lang="fr-FR" sz="1800" i="1" dirty="0">
                <a:latin typeface="Times New Roman" panose="02020603050405020304" pitchFamily="18" charset="0"/>
                <a:cs typeface="Times New Roman" panose="02020603050405020304" pitchFamily="18" charset="0"/>
              </a:rPr>
              <a:t>Newtonisme pour les dames ou Entretiens sur la lumière, sur les couleurs et sur l’attraction</a:t>
            </a:r>
            <a:r>
              <a:rPr lang="fr-FR" sz="1800" dirty="0">
                <a:latin typeface="Times New Roman" panose="02020603050405020304" pitchFamily="18" charset="0"/>
                <a:cs typeface="Times New Roman" panose="02020603050405020304" pitchFamily="18" charset="0"/>
              </a:rPr>
              <a:t> (1737)</a:t>
            </a:r>
          </a:p>
          <a:p>
            <a:pPr marL="0" indent="0">
              <a:lnSpc>
                <a:spcPct val="70000"/>
              </a:lnSpc>
              <a:buNone/>
            </a:pPr>
            <a:endParaRPr lang="fr-FR" sz="1800" dirty="0">
              <a:latin typeface="Times New Roman" panose="02020603050405020304" pitchFamily="18" charset="0"/>
              <a:cs typeface="Times New Roman" panose="02020603050405020304" pitchFamily="18" charset="0"/>
            </a:endParaRPr>
          </a:p>
          <a:p>
            <a:pPr marL="0" indent="0">
              <a:lnSpc>
                <a:spcPct val="70000"/>
              </a:lnSpc>
              <a:buNone/>
            </a:pPr>
            <a:r>
              <a:rPr lang="fr-FR" sz="1800" dirty="0">
                <a:latin typeface="Times New Roman" panose="02020603050405020304" pitchFamily="18" charset="0"/>
                <a:cs typeface="Times New Roman" panose="02020603050405020304" pitchFamily="18" charset="0"/>
              </a:rPr>
              <a:t>3/ Florence</a:t>
            </a:r>
          </a:p>
          <a:p>
            <a:pPr>
              <a:lnSpc>
                <a:spcPct val="70000"/>
              </a:lnSpc>
            </a:pPr>
            <a:r>
              <a:rPr lang="fr-FR" sz="1800" dirty="0">
                <a:latin typeface="Times New Roman" panose="02020603050405020304" pitchFamily="18" charset="0"/>
                <a:cs typeface="Times New Roman" panose="02020603050405020304" pitchFamily="18" charset="0"/>
              </a:rPr>
              <a:t>Guido</a:t>
            </a:r>
            <a:r>
              <a:rPr lang="fr-FR" sz="1800" u="sng" dirty="0">
                <a:latin typeface="Times New Roman" panose="02020603050405020304" pitchFamily="18" charset="0"/>
                <a:cs typeface="Times New Roman" panose="02020603050405020304" pitchFamily="18" charset="0"/>
              </a:rPr>
              <a:t> </a:t>
            </a:r>
            <a:r>
              <a:rPr lang="fr-FR" sz="1800" dirty="0">
                <a:latin typeface="Times New Roman" panose="02020603050405020304" pitchFamily="18" charset="0"/>
                <a:cs typeface="Times New Roman" panose="02020603050405020304" pitchFamily="18" charset="0"/>
              </a:rPr>
              <a:t>Grandi (1671-1742) : professeur à l’Université de Florence ; membre de la Royal Society</a:t>
            </a:r>
          </a:p>
          <a:p>
            <a:pPr>
              <a:lnSpc>
                <a:spcPct val="70000"/>
              </a:lnSpc>
            </a:pPr>
            <a:r>
              <a:rPr lang="fr-FR" sz="1800" dirty="0">
                <a:latin typeface="Times New Roman" panose="02020603050405020304" pitchFamily="18" charset="0"/>
                <a:cs typeface="Times New Roman" panose="02020603050405020304" pitchFamily="18" charset="0"/>
              </a:rPr>
              <a:t>Horace Mann (1706-1786) : diplomate britannique en place à Florence</a:t>
            </a:r>
          </a:p>
          <a:p>
            <a:pPr>
              <a:lnSpc>
                <a:spcPct val="70000"/>
              </a:lnSpc>
            </a:pPr>
            <a:endParaRPr lang="fr-FR" sz="1800" dirty="0">
              <a:latin typeface="Times New Roman" panose="02020603050405020304" pitchFamily="18" charset="0"/>
              <a:cs typeface="Times New Roman" panose="02020603050405020304" pitchFamily="18" charset="0"/>
            </a:endParaRPr>
          </a:p>
          <a:p>
            <a:pPr>
              <a:lnSpc>
                <a:spcPct val="70000"/>
              </a:lnSpc>
            </a:pPr>
            <a:endParaRPr lang="fr-FR" sz="1800" dirty="0">
              <a:latin typeface="Times New Roman" panose="02020603050405020304" pitchFamily="18" charset="0"/>
              <a:cs typeface="Times New Roman" panose="02020603050405020304" pitchFamily="18" charset="0"/>
            </a:endParaRPr>
          </a:p>
          <a:p>
            <a:pPr marL="0" indent="0" algn="just">
              <a:lnSpc>
                <a:spcPct val="70000"/>
              </a:lnSpc>
              <a:buNone/>
            </a:pPr>
            <a:r>
              <a:rPr lang="fr-FR" sz="1800" dirty="0">
                <a:latin typeface="Times New Roman" panose="02020603050405020304" pitchFamily="18" charset="0"/>
                <a:cs typeface="Times New Roman" panose="02020603050405020304" pitchFamily="18" charset="0"/>
              </a:rPr>
              <a:t>Marco </a:t>
            </a:r>
            <a:r>
              <a:rPr lang="fr-FR" sz="1800" cap="small" dirty="0" err="1">
                <a:latin typeface="Times New Roman" panose="02020603050405020304" pitchFamily="18" charset="0"/>
                <a:cs typeface="Times New Roman" panose="02020603050405020304" pitchFamily="18" charset="0"/>
              </a:rPr>
              <a:t>Bianchini</a:t>
            </a:r>
            <a:r>
              <a:rPr lang="fr-FR" sz="1800" dirty="0">
                <a:latin typeface="Times New Roman" panose="02020603050405020304" pitchFamily="18" charset="0"/>
                <a:cs typeface="Times New Roman" panose="02020603050405020304" pitchFamily="18" charset="0"/>
              </a:rPr>
              <a:t>, </a:t>
            </a:r>
            <a:r>
              <a:rPr lang="fr-FR" sz="1800" i="1" dirty="0">
                <a:latin typeface="Times New Roman" panose="02020603050405020304" pitchFamily="18" charset="0"/>
                <a:cs typeface="Times New Roman" panose="02020603050405020304" pitchFamily="18" charset="0"/>
              </a:rPr>
              <a:t>Bonheur public et méthode géométrique. Enquête sur les économistes italiens (1711-1803)</a:t>
            </a:r>
            <a:r>
              <a:rPr lang="fr-FR" sz="1800" dirty="0">
                <a:latin typeface="Times New Roman" panose="02020603050405020304" pitchFamily="18" charset="0"/>
                <a:cs typeface="Times New Roman" panose="02020603050405020304" pitchFamily="18" charset="0"/>
              </a:rPr>
              <a:t>, Paris, INED, 2002 ; Paolo </a:t>
            </a:r>
            <a:r>
              <a:rPr lang="fr-FR" sz="1800" cap="small" dirty="0" err="1">
                <a:latin typeface="Times New Roman" panose="02020603050405020304" pitchFamily="18" charset="0"/>
                <a:cs typeface="Times New Roman" panose="02020603050405020304" pitchFamily="18" charset="0"/>
              </a:rPr>
              <a:t>Casini</a:t>
            </a:r>
            <a:r>
              <a:rPr lang="fr-FR" sz="1800" dirty="0">
                <a:latin typeface="Times New Roman" panose="02020603050405020304" pitchFamily="18" charset="0"/>
                <a:cs typeface="Times New Roman" panose="02020603050405020304" pitchFamily="18" charset="0"/>
              </a:rPr>
              <a:t>, « Les débuts du newtonisme en Italie (1700-1740) », </a:t>
            </a:r>
            <a:r>
              <a:rPr lang="fr-FR" sz="1800" i="1" dirty="0">
                <a:latin typeface="Times New Roman" panose="02020603050405020304" pitchFamily="18" charset="0"/>
                <a:cs typeface="Times New Roman" panose="02020603050405020304" pitchFamily="18" charset="0"/>
              </a:rPr>
              <a:t>Dix-huitième siècle</a:t>
            </a:r>
            <a:r>
              <a:rPr lang="fr-FR" sz="1800" dirty="0">
                <a:latin typeface="Times New Roman" panose="02020603050405020304" pitchFamily="18" charset="0"/>
                <a:cs typeface="Times New Roman" panose="02020603050405020304" pitchFamily="18" charset="0"/>
              </a:rPr>
              <a:t>, 1978, volume 10, p. 85-100 ; Francesco </a:t>
            </a:r>
            <a:r>
              <a:rPr lang="fr-FR" sz="1800" cap="small" dirty="0">
                <a:latin typeface="Times New Roman" panose="02020603050405020304" pitchFamily="18" charset="0"/>
                <a:cs typeface="Times New Roman" panose="02020603050405020304" pitchFamily="18" charset="0"/>
              </a:rPr>
              <a:t>Beretta</a:t>
            </a:r>
            <a:r>
              <a:rPr lang="fr-FR" sz="1800" dirty="0">
                <a:latin typeface="Times New Roman" panose="02020603050405020304" pitchFamily="18" charset="0"/>
                <a:cs typeface="Times New Roman" panose="02020603050405020304" pitchFamily="18" charset="0"/>
              </a:rPr>
              <a:t>. « Universités, science, censure en Italie (16</a:t>
            </a:r>
            <a:r>
              <a:rPr lang="fr-FR" sz="1800" baseline="30000" dirty="0">
                <a:latin typeface="Times New Roman" panose="02020603050405020304" pitchFamily="18" charset="0"/>
                <a:cs typeface="Times New Roman" panose="02020603050405020304" pitchFamily="18" charset="0"/>
              </a:rPr>
              <a:t>e</a:t>
            </a:r>
            <a:r>
              <a:rPr lang="fr-FR" sz="1800" dirty="0">
                <a:latin typeface="Times New Roman" panose="02020603050405020304" pitchFamily="18" charset="0"/>
                <a:cs typeface="Times New Roman" panose="02020603050405020304" pitchFamily="18" charset="0"/>
              </a:rPr>
              <a:t>-18</a:t>
            </a:r>
            <a:r>
              <a:rPr lang="fr-FR" sz="1800" baseline="30000" dirty="0">
                <a:latin typeface="Times New Roman" panose="02020603050405020304" pitchFamily="18" charset="0"/>
                <a:cs typeface="Times New Roman" panose="02020603050405020304" pitchFamily="18" charset="0"/>
              </a:rPr>
              <a:t>e</a:t>
            </a:r>
            <a:r>
              <a:rPr lang="fr-FR" sz="1800" dirty="0">
                <a:latin typeface="Times New Roman" panose="02020603050405020304" pitchFamily="18" charset="0"/>
                <a:cs typeface="Times New Roman" panose="02020603050405020304" pitchFamily="18" charset="0"/>
              </a:rPr>
              <a:t> siècles). Les Universités à l’époque moderne », Paris, PUPS, 2013, p. 237-264.</a:t>
            </a:r>
          </a:p>
          <a:p>
            <a:pPr>
              <a:lnSpc>
                <a:spcPct val="70000"/>
              </a:lnSpc>
            </a:pPr>
            <a:endParaRPr lang="fr-FR" sz="1800" dirty="0">
              <a:latin typeface="Times New Roman" panose="02020603050405020304" pitchFamily="18" charset="0"/>
              <a:cs typeface="Times New Roman" panose="02020603050405020304" pitchFamily="18" charset="0"/>
            </a:endParaRPr>
          </a:p>
          <a:p>
            <a:pPr>
              <a:lnSpc>
                <a:spcPct val="70000"/>
              </a:lnSpc>
            </a:pPr>
            <a:endParaRPr lang="fr-FR"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78190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3"/>
          <a:srcRect t="23622" r="9091" b="8196"/>
          <a:stretch/>
        </p:blipFill>
        <p:spPr>
          <a:xfrm>
            <a:off x="20" y="10"/>
            <a:ext cx="12191980" cy="6857990"/>
          </a:xfrm>
          <a:prstGeom prst="rect">
            <a:avLst/>
          </a:prstGeom>
        </p:spPr>
      </p:pic>
      <p:sp>
        <p:nvSpPr>
          <p:cNvPr id="7" name="Rectangle 3"/>
          <p:cNvSpPr>
            <a:spLocks noChangeArrowheads="1"/>
          </p:cNvSpPr>
          <p:nvPr/>
        </p:nvSpPr>
        <p:spPr bwMode="auto">
          <a:xfrm>
            <a:off x="0" y="43934"/>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fr-FR" altLang="fr-FR" dirty="0">
              <a:solidFill>
                <a:prstClr val="black"/>
              </a:solidFill>
            </a:endParaRPr>
          </a:p>
        </p:txBody>
      </p:sp>
      <p:sp>
        <p:nvSpPr>
          <p:cNvPr id="2" name="ZoneTexte 1"/>
          <p:cNvSpPr txBox="1"/>
          <p:nvPr/>
        </p:nvSpPr>
        <p:spPr>
          <a:xfrm>
            <a:off x="594805" y="640263"/>
            <a:ext cx="5221266" cy="1344975"/>
          </a:xfrm>
          <a:prstGeom prst="rect">
            <a:avLst/>
          </a:prstGeom>
        </p:spPr>
        <p:txBody>
          <a:bodyPr vert="horz" lIns="91440" tIns="45720" rIns="91440" bIns="45720" rtlCol="0" anchor="ctr">
            <a:normAutofit/>
          </a:bodyPr>
          <a:lstStyle/>
          <a:p>
            <a:pPr>
              <a:lnSpc>
                <a:spcPct val="90000"/>
              </a:lnSpc>
              <a:spcBef>
                <a:spcPct val="0"/>
              </a:spcBef>
            </a:pPr>
            <a:r>
              <a:rPr lang="en-US" sz="4000" b="1" u="sng">
                <a:solidFill>
                  <a:prstClr val="black"/>
                </a:solidFill>
                <a:latin typeface="Calibri Light"/>
              </a:rPr>
              <a:t>Conclusion</a:t>
            </a:r>
          </a:p>
        </p:txBody>
      </p:sp>
      <p:sp>
        <p:nvSpPr>
          <p:cNvPr id="3" name="ZoneTexte 2"/>
          <p:cNvSpPr txBox="1"/>
          <p:nvPr/>
        </p:nvSpPr>
        <p:spPr>
          <a:xfrm>
            <a:off x="594110" y="2121763"/>
            <a:ext cx="5235490" cy="3773010"/>
          </a:xfrm>
          <a:prstGeom prst="rect">
            <a:avLst/>
          </a:prstGeom>
        </p:spPr>
        <p:txBody>
          <a:bodyPr vert="horz" lIns="91440" tIns="45720" rIns="91440" bIns="45720" rtlCol="0">
            <a:normAutofit/>
          </a:bodyPr>
          <a:lstStyle/>
          <a:p>
            <a:pPr>
              <a:lnSpc>
                <a:spcPct val="70000"/>
              </a:lnSpc>
            </a:pPr>
            <a:r>
              <a:rPr lang="en-US" sz="2000" dirty="0">
                <a:solidFill>
                  <a:prstClr val="black"/>
                </a:solidFill>
                <a:latin typeface="Times New Roman" pitchFamily="18" charset="0"/>
                <a:cs typeface="Times New Roman" pitchFamily="18" charset="0"/>
              </a:rPr>
              <a:t>Les anti-</a:t>
            </a:r>
            <a:r>
              <a:rPr lang="en-US" sz="2000" dirty="0" err="1">
                <a:solidFill>
                  <a:prstClr val="black"/>
                </a:solidFill>
                <a:latin typeface="Times New Roman" pitchFamily="18" charset="0"/>
                <a:cs typeface="Times New Roman" pitchFamily="18" charset="0"/>
              </a:rPr>
              <a:t>newtoniens</a:t>
            </a:r>
            <a:r>
              <a:rPr lang="en-US" sz="2000" dirty="0">
                <a:solidFill>
                  <a:prstClr val="black"/>
                </a:solidFill>
                <a:latin typeface="Times New Roman" pitchFamily="18" charset="0"/>
                <a:cs typeface="Times New Roman" pitchFamily="18" charset="0"/>
              </a:rPr>
              <a:t>. Tout au long du </a:t>
            </a:r>
            <a:r>
              <a:rPr lang="en-US" sz="2000" dirty="0" err="1">
                <a:solidFill>
                  <a:prstClr val="black"/>
                </a:solidFill>
                <a:latin typeface="Times New Roman" pitchFamily="18" charset="0"/>
                <a:cs typeface="Times New Roman" pitchFamily="18" charset="0"/>
              </a:rPr>
              <a:t>XVIIIe</a:t>
            </a:r>
            <a:r>
              <a:rPr lang="en-US" sz="2000" dirty="0">
                <a:solidFill>
                  <a:prstClr val="black"/>
                </a:solidFill>
                <a:latin typeface="Times New Roman" pitchFamily="18" charset="0"/>
                <a:cs typeface="Times New Roman" pitchFamily="18" charset="0"/>
              </a:rPr>
              <a:t> siècle, Newton </a:t>
            </a:r>
            <a:r>
              <a:rPr lang="en-US" sz="2000" dirty="0" err="1">
                <a:solidFill>
                  <a:prstClr val="black"/>
                </a:solidFill>
                <a:latin typeface="Times New Roman" pitchFamily="18" charset="0"/>
                <a:cs typeface="Times New Roman" pitchFamily="18" charset="0"/>
              </a:rPr>
              <a:t>reste</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contesté</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Cette</a:t>
            </a:r>
            <a:r>
              <a:rPr lang="en-US" sz="2000" dirty="0">
                <a:solidFill>
                  <a:prstClr val="black"/>
                </a:solidFill>
                <a:latin typeface="Times New Roman" pitchFamily="18" charset="0"/>
                <a:cs typeface="Times New Roman" pitchFamily="18" charset="0"/>
              </a:rPr>
              <a:t> contestation </a:t>
            </a:r>
            <a:r>
              <a:rPr lang="en-US" sz="2000" dirty="0" err="1">
                <a:solidFill>
                  <a:prstClr val="black"/>
                </a:solidFill>
                <a:latin typeface="Times New Roman" pitchFamily="18" charset="0"/>
                <a:cs typeface="Times New Roman" pitchFamily="18" charset="0"/>
              </a:rPr>
              <a:t>s’exacerbe</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dans</a:t>
            </a:r>
            <a:r>
              <a:rPr lang="en-US" sz="2000" dirty="0">
                <a:solidFill>
                  <a:prstClr val="black"/>
                </a:solidFill>
                <a:latin typeface="Times New Roman" pitchFamily="18" charset="0"/>
                <a:cs typeface="Times New Roman" pitchFamily="18" charset="0"/>
              </a:rPr>
              <a:t> les </a:t>
            </a:r>
            <a:r>
              <a:rPr lang="en-US" sz="2000" dirty="0" err="1">
                <a:solidFill>
                  <a:prstClr val="black"/>
                </a:solidFill>
                <a:latin typeface="Times New Roman" pitchFamily="18" charset="0"/>
                <a:cs typeface="Times New Roman" pitchFamily="18" charset="0"/>
              </a:rPr>
              <a:t>années</a:t>
            </a:r>
            <a:r>
              <a:rPr lang="en-US" sz="2000" dirty="0">
                <a:solidFill>
                  <a:prstClr val="black"/>
                </a:solidFill>
                <a:latin typeface="Times New Roman" pitchFamily="18" charset="0"/>
                <a:cs typeface="Times New Roman" pitchFamily="18" charset="0"/>
              </a:rPr>
              <a:t> 1780.</a:t>
            </a:r>
          </a:p>
          <a:p>
            <a:pPr>
              <a:lnSpc>
                <a:spcPct val="70000"/>
              </a:lnSpc>
            </a:pPr>
            <a:endParaRPr lang="en-US" sz="2000" dirty="0">
              <a:solidFill>
                <a:prstClr val="black"/>
              </a:solidFill>
              <a:latin typeface="Times New Roman" pitchFamily="18" charset="0"/>
              <a:cs typeface="Times New Roman" pitchFamily="18" charset="0"/>
            </a:endParaRPr>
          </a:p>
          <a:p>
            <a:pPr>
              <a:lnSpc>
                <a:spcPct val="70000"/>
              </a:lnSpc>
            </a:pPr>
            <a:r>
              <a:rPr lang="en-US" sz="2000" dirty="0">
                <a:solidFill>
                  <a:prstClr val="black"/>
                </a:solidFill>
                <a:latin typeface="Times New Roman" pitchFamily="18" charset="0"/>
                <a:cs typeface="Times New Roman" pitchFamily="18" charset="0"/>
              </a:rPr>
              <a:t>Jean-Paul Marat (1743-1793)</a:t>
            </a:r>
          </a:p>
          <a:p>
            <a:pPr indent="-228600">
              <a:lnSpc>
                <a:spcPct val="70000"/>
              </a:lnSpc>
              <a:buFont typeface="Arial" panose="020B0604020202020204" pitchFamily="34" charset="0"/>
              <a:buChar char="•"/>
            </a:pPr>
            <a:endParaRPr lang="en-US" sz="2000" dirty="0">
              <a:solidFill>
                <a:prstClr val="black"/>
              </a:solidFill>
              <a:latin typeface="Times New Roman" pitchFamily="18" charset="0"/>
              <a:cs typeface="Times New Roman" pitchFamily="18" charset="0"/>
            </a:endParaRPr>
          </a:p>
          <a:p>
            <a:pPr indent="-228600">
              <a:lnSpc>
                <a:spcPct val="70000"/>
              </a:lnSpc>
              <a:buFont typeface="Arial" panose="020B0604020202020204" pitchFamily="34" charset="0"/>
              <a:buChar char="•"/>
            </a:pPr>
            <a:endParaRPr lang="en-US" sz="2000" dirty="0">
              <a:solidFill>
                <a:prstClr val="black"/>
              </a:solidFill>
              <a:latin typeface="Times New Roman" pitchFamily="18" charset="0"/>
              <a:cs typeface="Times New Roman" pitchFamily="18" charset="0"/>
            </a:endParaRPr>
          </a:p>
          <a:p>
            <a:pPr indent="-228600">
              <a:lnSpc>
                <a:spcPct val="70000"/>
              </a:lnSpc>
              <a:buFont typeface="Arial" panose="020B0604020202020204" pitchFamily="34" charset="0"/>
              <a:buChar char="•"/>
            </a:pPr>
            <a:r>
              <a:rPr lang="en-US" sz="2000" dirty="0">
                <a:solidFill>
                  <a:prstClr val="black"/>
                </a:solidFill>
                <a:latin typeface="Times New Roman" pitchFamily="18" charset="0"/>
                <a:cs typeface="Times New Roman" pitchFamily="18" charset="0"/>
              </a:rPr>
              <a:t>Robert </a:t>
            </a:r>
            <a:r>
              <a:rPr lang="en-US" sz="2000" dirty="0" err="1">
                <a:solidFill>
                  <a:prstClr val="black"/>
                </a:solidFill>
                <a:latin typeface="Times New Roman" pitchFamily="18" charset="0"/>
                <a:cs typeface="Times New Roman" pitchFamily="18" charset="0"/>
              </a:rPr>
              <a:t>Darnton</a:t>
            </a:r>
            <a:r>
              <a:rPr lang="en-US" sz="2000" dirty="0">
                <a:solidFill>
                  <a:prstClr val="black"/>
                </a:solidFill>
                <a:latin typeface="Times New Roman" pitchFamily="18" charset="0"/>
                <a:cs typeface="Times New Roman" pitchFamily="18" charset="0"/>
              </a:rPr>
              <a:t>, </a:t>
            </a:r>
            <a:r>
              <a:rPr lang="en-US" sz="2000" i="1" dirty="0">
                <a:solidFill>
                  <a:prstClr val="black"/>
                </a:solidFill>
                <a:latin typeface="Times New Roman" pitchFamily="18" charset="0"/>
                <a:cs typeface="Times New Roman" pitchFamily="18" charset="0"/>
              </a:rPr>
              <a:t>La fin des </a:t>
            </a:r>
            <a:r>
              <a:rPr lang="en-US" sz="2000" i="1" dirty="0" err="1">
                <a:solidFill>
                  <a:prstClr val="black"/>
                </a:solidFill>
                <a:latin typeface="Times New Roman" pitchFamily="18" charset="0"/>
                <a:cs typeface="Times New Roman" pitchFamily="18" charset="0"/>
              </a:rPr>
              <a:t>Lumières</a:t>
            </a:r>
            <a:r>
              <a:rPr lang="en-US" sz="2000" dirty="0">
                <a:solidFill>
                  <a:prstClr val="black"/>
                </a:solidFill>
                <a:latin typeface="Times New Roman" pitchFamily="18" charset="0"/>
                <a:cs typeface="Times New Roman" pitchFamily="18" charset="0"/>
              </a:rPr>
              <a:t>, Perrin, 1983.</a:t>
            </a:r>
          </a:p>
          <a:p>
            <a:pPr indent="-228600">
              <a:lnSpc>
                <a:spcPct val="70000"/>
              </a:lnSpc>
              <a:buFont typeface="Arial" panose="020B0604020202020204" pitchFamily="34" charset="0"/>
              <a:buChar char="•"/>
            </a:pPr>
            <a:r>
              <a:rPr lang="en-US" sz="2000" dirty="0">
                <a:solidFill>
                  <a:prstClr val="black"/>
                </a:solidFill>
                <a:latin typeface="Times New Roman" pitchFamily="18" charset="0"/>
                <a:cs typeface="Times New Roman" pitchFamily="18" charset="0"/>
              </a:rPr>
              <a:t>Jeremy L </a:t>
            </a:r>
            <a:r>
              <a:rPr lang="en-US" sz="2000" cap="small" dirty="0" err="1">
                <a:solidFill>
                  <a:prstClr val="black"/>
                </a:solidFill>
                <a:latin typeface="Times New Roman" pitchFamily="18" charset="0"/>
                <a:cs typeface="Times New Roman" pitchFamily="18" charset="0"/>
              </a:rPr>
              <a:t>Caradonna</a:t>
            </a:r>
            <a:r>
              <a:rPr lang="en-US" sz="2000" dirty="0">
                <a:solidFill>
                  <a:prstClr val="black"/>
                </a:solidFill>
                <a:latin typeface="Times New Roman" pitchFamily="18" charset="0"/>
                <a:cs typeface="Times New Roman" pitchFamily="18" charset="0"/>
              </a:rPr>
              <a:t> ., « </a:t>
            </a:r>
            <a:r>
              <a:rPr lang="en-US" sz="2000" dirty="0" err="1">
                <a:solidFill>
                  <a:prstClr val="black"/>
                </a:solidFill>
                <a:latin typeface="Times New Roman" pitchFamily="18" charset="0"/>
                <a:cs typeface="Times New Roman" pitchFamily="18" charset="0"/>
              </a:rPr>
              <a:t>Prendre</a:t>
            </a:r>
            <a:r>
              <a:rPr lang="en-US" sz="2000" dirty="0">
                <a:solidFill>
                  <a:prstClr val="black"/>
                </a:solidFill>
                <a:latin typeface="Times New Roman" pitchFamily="18" charset="0"/>
                <a:cs typeface="Times New Roman" pitchFamily="18" charset="0"/>
              </a:rPr>
              <a:t> part au siècle des </a:t>
            </a:r>
            <a:r>
              <a:rPr lang="en-US" sz="2000" dirty="0" err="1">
                <a:solidFill>
                  <a:prstClr val="black"/>
                </a:solidFill>
                <a:latin typeface="Times New Roman" pitchFamily="18" charset="0"/>
                <a:cs typeface="Times New Roman" pitchFamily="18" charset="0"/>
              </a:rPr>
              <a:t>Lumières</a:t>
            </a:r>
            <a:r>
              <a:rPr lang="en-US" sz="2000" dirty="0">
                <a:solidFill>
                  <a:prstClr val="black"/>
                </a:solidFill>
                <a:latin typeface="Times New Roman" pitchFamily="18" charset="0"/>
                <a:cs typeface="Times New Roman" pitchFamily="18" charset="0"/>
              </a:rPr>
              <a:t> Le </a:t>
            </a:r>
            <a:r>
              <a:rPr lang="en-US" sz="2000" dirty="0" err="1">
                <a:solidFill>
                  <a:prstClr val="black"/>
                </a:solidFill>
                <a:latin typeface="Times New Roman" pitchFamily="18" charset="0"/>
                <a:cs typeface="Times New Roman" pitchFamily="18" charset="0"/>
              </a:rPr>
              <a:t>concours</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académique</a:t>
            </a:r>
            <a:r>
              <a:rPr lang="en-US" sz="2000" dirty="0">
                <a:solidFill>
                  <a:prstClr val="black"/>
                </a:solidFill>
                <a:latin typeface="Times New Roman" pitchFamily="18" charset="0"/>
                <a:cs typeface="Times New Roman" pitchFamily="18" charset="0"/>
              </a:rPr>
              <a:t> et la culture </a:t>
            </a:r>
            <a:r>
              <a:rPr lang="en-US" sz="2000" dirty="0" err="1">
                <a:solidFill>
                  <a:prstClr val="black"/>
                </a:solidFill>
                <a:latin typeface="Times New Roman" pitchFamily="18" charset="0"/>
                <a:cs typeface="Times New Roman" pitchFamily="18" charset="0"/>
              </a:rPr>
              <a:t>intellectuelle</a:t>
            </a:r>
            <a:r>
              <a:rPr lang="en-US" sz="2000" dirty="0">
                <a:solidFill>
                  <a:prstClr val="black"/>
                </a:solidFill>
                <a:latin typeface="Times New Roman" pitchFamily="18" charset="0"/>
                <a:cs typeface="Times New Roman" pitchFamily="18" charset="0"/>
              </a:rPr>
              <a:t> au </a:t>
            </a:r>
            <a:r>
              <a:rPr lang="en-US" sz="2000" dirty="0" err="1">
                <a:solidFill>
                  <a:prstClr val="black"/>
                </a:solidFill>
                <a:latin typeface="Times New Roman" pitchFamily="18" charset="0"/>
                <a:cs typeface="Times New Roman" pitchFamily="18" charset="0"/>
              </a:rPr>
              <a:t>XVIII</a:t>
            </a:r>
            <a:r>
              <a:rPr lang="en-US" sz="2000" baseline="30000" dirty="0" err="1">
                <a:solidFill>
                  <a:prstClr val="black"/>
                </a:solidFill>
                <a:latin typeface="Times New Roman" pitchFamily="18" charset="0"/>
                <a:cs typeface="Times New Roman" pitchFamily="18" charset="0"/>
              </a:rPr>
              <a:t>e</a:t>
            </a:r>
            <a:r>
              <a:rPr lang="en-US" sz="2000" dirty="0">
                <a:solidFill>
                  <a:prstClr val="black"/>
                </a:solidFill>
                <a:latin typeface="Times New Roman" pitchFamily="18" charset="0"/>
                <a:cs typeface="Times New Roman" pitchFamily="18" charset="0"/>
              </a:rPr>
              <a:t> siècle », </a:t>
            </a:r>
            <a:r>
              <a:rPr lang="en-US" sz="2000" i="1" dirty="0" err="1">
                <a:solidFill>
                  <a:prstClr val="black"/>
                </a:solidFill>
                <a:latin typeface="Times New Roman" pitchFamily="18" charset="0"/>
                <a:cs typeface="Times New Roman" pitchFamily="18" charset="0"/>
              </a:rPr>
              <a:t>Annales</a:t>
            </a:r>
            <a:r>
              <a:rPr lang="en-US" sz="2000" i="1" dirty="0">
                <a:solidFill>
                  <a:prstClr val="black"/>
                </a:solidFill>
                <a:latin typeface="Times New Roman" pitchFamily="18" charset="0"/>
                <a:cs typeface="Times New Roman" pitchFamily="18" charset="0"/>
              </a:rPr>
              <a:t>. Histoire, Sciences </a:t>
            </a:r>
            <a:r>
              <a:rPr lang="en-US" sz="2000" i="1" dirty="0" err="1">
                <a:solidFill>
                  <a:prstClr val="black"/>
                </a:solidFill>
                <a:latin typeface="Times New Roman" pitchFamily="18" charset="0"/>
                <a:cs typeface="Times New Roman" pitchFamily="18" charset="0"/>
              </a:rPr>
              <a:t>Sociales</a:t>
            </a:r>
            <a:r>
              <a:rPr lang="en-US" sz="2000" dirty="0">
                <a:solidFill>
                  <a:prstClr val="black"/>
                </a:solidFill>
                <a:latin typeface="Times New Roman" pitchFamily="18" charset="0"/>
                <a:cs typeface="Times New Roman" pitchFamily="18" charset="0"/>
              </a:rPr>
              <a:t>, 3/2009 (64</a:t>
            </a:r>
            <a:r>
              <a:rPr lang="en-US" sz="2000" baseline="30000" dirty="0">
                <a:solidFill>
                  <a:prstClr val="black"/>
                </a:solidFill>
                <a:latin typeface="Times New Roman" pitchFamily="18" charset="0"/>
                <a:cs typeface="Times New Roman" pitchFamily="18" charset="0"/>
              </a:rPr>
              <a:t>e</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année</a:t>
            </a:r>
            <a:r>
              <a:rPr lang="en-US" sz="2000" dirty="0">
                <a:solidFill>
                  <a:prstClr val="black"/>
                </a:solidFill>
                <a:latin typeface="Times New Roman" pitchFamily="18" charset="0"/>
                <a:cs typeface="Times New Roman" pitchFamily="18" charset="0"/>
              </a:rPr>
              <a:t>), p. 633-662.</a:t>
            </a:r>
          </a:p>
          <a:p>
            <a:pPr indent="-228600">
              <a:lnSpc>
                <a:spcPct val="70000"/>
              </a:lnSpc>
              <a:buFont typeface="Arial" panose="020B0604020202020204" pitchFamily="34" charset="0"/>
              <a:buChar char="•"/>
            </a:pPr>
            <a:endParaRPr lang="en-US" sz="20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1834028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ctrTitle"/>
          </p:nvPr>
        </p:nvSpPr>
        <p:spPr>
          <a:xfrm>
            <a:off x="-1" y="504685"/>
            <a:ext cx="10152993" cy="1109803"/>
          </a:xfrm>
        </p:spPr>
        <p:txBody>
          <a:bodyPr>
            <a:normAutofit/>
          </a:bodyPr>
          <a:lstStyle/>
          <a:p>
            <a:r>
              <a:rPr lang="fr-FR" sz="3600" b="1" dirty="0">
                <a:latin typeface="Times New Roman" pitchFamily="18" charset="0"/>
                <a:cs typeface="Times New Roman" pitchFamily="18" charset="0"/>
              </a:rPr>
              <a:t>Partie I – Les </a:t>
            </a:r>
            <a:r>
              <a:rPr lang="fr-FR" sz="3600" b="1" i="1" dirty="0" err="1">
                <a:latin typeface="Times New Roman" pitchFamily="18" charset="0"/>
                <a:cs typeface="Times New Roman" pitchFamily="18" charset="0"/>
              </a:rPr>
              <a:t>Principia</a:t>
            </a:r>
            <a:r>
              <a:rPr lang="fr-FR" sz="3600" b="1" i="1" dirty="0">
                <a:latin typeface="Times New Roman" pitchFamily="18" charset="0"/>
                <a:cs typeface="Times New Roman" pitchFamily="18" charset="0"/>
              </a:rPr>
              <a:t>. </a:t>
            </a:r>
            <a:r>
              <a:rPr lang="fr-FR" sz="3600" b="1" dirty="0">
                <a:latin typeface="Times New Roman" pitchFamily="18" charset="0"/>
                <a:cs typeface="Times New Roman" pitchFamily="18" charset="0"/>
              </a:rPr>
              <a:t>Publier la science</a:t>
            </a:r>
            <a:endParaRPr lang="fr-FR" sz="3600" dirty="0">
              <a:latin typeface="Times New Roman" pitchFamily="18" charset="0"/>
              <a:cs typeface="Times New Roman" pitchFamily="18" charset="0"/>
            </a:endParaRPr>
          </a:p>
        </p:txBody>
      </p:sp>
      <p:sp>
        <p:nvSpPr>
          <p:cNvPr id="3" name="Sous-titre 2"/>
          <p:cNvSpPr>
            <a:spLocks noGrp="1"/>
          </p:cNvSpPr>
          <p:nvPr>
            <p:ph type="subTitle" idx="1"/>
          </p:nvPr>
        </p:nvSpPr>
        <p:spPr>
          <a:xfrm>
            <a:off x="1523999" y="3602038"/>
            <a:ext cx="10196347" cy="1655762"/>
          </a:xfrm>
        </p:spPr>
        <p:txBody>
          <a:bodyPr/>
          <a:lstStyle/>
          <a:p>
            <a:r>
              <a:rPr lang="fr-FR" i="1" dirty="0" err="1">
                <a:latin typeface="Times New Roman" panose="02020603050405020304" pitchFamily="18" charset="0"/>
                <a:cs typeface="Times New Roman" panose="02020603050405020304" pitchFamily="18" charset="0"/>
              </a:rPr>
              <a:t>Philosophiae</a:t>
            </a:r>
            <a:r>
              <a:rPr lang="fr-FR" i="1" dirty="0">
                <a:latin typeface="Times New Roman" panose="02020603050405020304" pitchFamily="18" charset="0"/>
                <a:cs typeface="Times New Roman" panose="02020603050405020304" pitchFamily="18" charset="0"/>
              </a:rPr>
              <a:t> </a:t>
            </a:r>
            <a:r>
              <a:rPr lang="fr-FR" i="1" dirty="0" err="1">
                <a:latin typeface="Times New Roman" panose="02020603050405020304" pitchFamily="18" charset="0"/>
                <a:cs typeface="Times New Roman" panose="02020603050405020304" pitchFamily="18" charset="0"/>
              </a:rPr>
              <a:t>naturalis</a:t>
            </a:r>
            <a:r>
              <a:rPr lang="fr-FR" i="1" dirty="0">
                <a:latin typeface="Times New Roman" panose="02020603050405020304" pitchFamily="18" charset="0"/>
                <a:cs typeface="Times New Roman" panose="02020603050405020304" pitchFamily="18" charset="0"/>
              </a:rPr>
              <a:t> </a:t>
            </a:r>
            <a:r>
              <a:rPr lang="fr-FR" i="1" dirty="0" err="1">
                <a:latin typeface="Times New Roman" panose="02020603050405020304" pitchFamily="18" charset="0"/>
                <a:cs typeface="Times New Roman" panose="02020603050405020304" pitchFamily="18" charset="0"/>
              </a:rPr>
              <a:t>principia</a:t>
            </a:r>
            <a:r>
              <a:rPr lang="fr-FR" i="1" dirty="0">
                <a:latin typeface="Times New Roman" panose="02020603050405020304" pitchFamily="18" charset="0"/>
                <a:cs typeface="Times New Roman" panose="02020603050405020304" pitchFamily="18" charset="0"/>
              </a:rPr>
              <a:t> </a:t>
            </a:r>
            <a:r>
              <a:rPr lang="fr-FR" i="1" dirty="0" err="1">
                <a:latin typeface="Times New Roman" panose="02020603050405020304" pitchFamily="18" charset="0"/>
                <a:cs typeface="Times New Roman" panose="02020603050405020304" pitchFamily="18" charset="0"/>
              </a:rPr>
              <a:t>mathématica</a:t>
            </a:r>
            <a:r>
              <a:rPr lang="fr-FR" i="1" dirty="0">
                <a:latin typeface="Times New Roman" panose="02020603050405020304" pitchFamily="18" charset="0"/>
                <a:cs typeface="Times New Roman" panose="02020603050405020304" pitchFamily="18" charset="0"/>
              </a:rPr>
              <a:t>,</a:t>
            </a:r>
            <a:r>
              <a:rPr lang="fr-FR" dirty="0">
                <a:latin typeface="Times New Roman" panose="02020603050405020304" pitchFamily="18" charset="0"/>
                <a:cs typeface="Times New Roman" panose="02020603050405020304" pitchFamily="18" charset="0"/>
              </a:rPr>
              <a:t> 1687 (1 vol., in quarto, 510 p.)</a:t>
            </a:r>
          </a:p>
          <a:p>
            <a:endParaRPr lang="fr-FR" dirty="0">
              <a:latin typeface="Times New Roman" panose="02020603050405020304" pitchFamily="18" charset="0"/>
              <a:cs typeface="Times New Roman" panose="02020603050405020304" pitchFamily="18" charset="0"/>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90793" y="139201"/>
            <a:ext cx="2313333" cy="320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9441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ZoneTexte 1"/>
          <p:cNvSpPr txBox="1"/>
          <p:nvPr/>
        </p:nvSpPr>
        <p:spPr>
          <a:xfrm>
            <a:off x="267287" y="1"/>
            <a:ext cx="11924714" cy="7940635"/>
          </a:xfrm>
          <a:prstGeom prst="rect">
            <a:avLst/>
          </a:prstGeom>
          <a:noFill/>
        </p:spPr>
        <p:txBody>
          <a:bodyPr wrap="square" numCol="2" rtlCol="0">
            <a:spAutoFit/>
          </a:bodyPr>
          <a:lstStyle/>
          <a:p>
            <a:pPr algn="ctr"/>
            <a:endParaRPr lang="fr-FR" sz="2000" b="1" dirty="0"/>
          </a:p>
          <a:p>
            <a:pPr algn="ctr"/>
            <a:r>
              <a:rPr lang="fr-FR" sz="2000" b="1" dirty="0"/>
              <a:t>Newton (1642-1727)… Quelques dates</a:t>
            </a:r>
          </a:p>
          <a:p>
            <a:pPr algn="ctr"/>
            <a:endParaRPr lang="fr-FR" dirty="0"/>
          </a:p>
          <a:p>
            <a:r>
              <a:rPr lang="fr-FR" dirty="0">
                <a:latin typeface="Times New Roman" panose="02020603050405020304" pitchFamily="18" charset="0"/>
                <a:cs typeface="Times New Roman" panose="02020603050405020304" pitchFamily="18" charset="0"/>
              </a:rPr>
              <a:t>1642 • Naissance d’Isaac Newton à </a:t>
            </a:r>
            <a:r>
              <a:rPr lang="fr-FR" dirty="0" err="1">
                <a:latin typeface="Times New Roman" panose="02020603050405020304" pitchFamily="18" charset="0"/>
                <a:cs typeface="Times New Roman" panose="02020603050405020304" pitchFamily="18" charset="0"/>
              </a:rPr>
              <a:t>Woolsthorpe</a:t>
            </a:r>
            <a:r>
              <a:rPr lang="fr-FR" dirty="0">
                <a:latin typeface="Times New Roman" panose="02020603050405020304" pitchFamily="18" charset="0"/>
                <a:cs typeface="Times New Roman" panose="02020603050405020304" pitchFamily="18" charset="0"/>
              </a:rPr>
              <a:t> (Lincolnshire).</a:t>
            </a:r>
            <a:br>
              <a:rPr lang="fr-FR" dirty="0">
                <a:latin typeface="Times New Roman" panose="02020603050405020304" pitchFamily="18" charset="0"/>
                <a:cs typeface="Times New Roman" panose="02020603050405020304" pitchFamily="18" charset="0"/>
              </a:rPr>
            </a:br>
            <a:r>
              <a:rPr lang="fr-FR" dirty="0">
                <a:latin typeface="Times New Roman" panose="02020603050405020304" pitchFamily="18" charset="0"/>
                <a:cs typeface="Times New Roman" panose="02020603050405020304" pitchFamily="18" charset="0"/>
              </a:rPr>
              <a:t>Mort de Galilée (né en 1564).</a:t>
            </a:r>
            <a:br>
              <a:rPr lang="fr-FR" dirty="0">
                <a:latin typeface="Times New Roman" panose="02020603050405020304" pitchFamily="18" charset="0"/>
                <a:cs typeface="Times New Roman" panose="02020603050405020304" pitchFamily="18" charset="0"/>
              </a:rPr>
            </a:br>
            <a:r>
              <a:rPr lang="fr-FR" dirty="0">
                <a:latin typeface="Times New Roman" panose="02020603050405020304" pitchFamily="18" charset="0"/>
                <a:cs typeface="Times New Roman" panose="02020603050405020304" pitchFamily="18" charset="0"/>
              </a:rPr>
              <a:t>1650 • Mort de Descartes (né en 1596).</a:t>
            </a:r>
            <a:br>
              <a:rPr lang="fr-FR" dirty="0">
                <a:latin typeface="Times New Roman" panose="02020603050405020304" pitchFamily="18" charset="0"/>
                <a:cs typeface="Times New Roman" panose="02020603050405020304" pitchFamily="18" charset="0"/>
              </a:rPr>
            </a:br>
            <a:r>
              <a:rPr lang="fr-FR" dirty="0">
                <a:latin typeface="Times New Roman" panose="02020603050405020304" pitchFamily="18" charset="0"/>
                <a:cs typeface="Times New Roman" panose="02020603050405020304" pitchFamily="18" charset="0"/>
              </a:rPr>
              <a:t>1661 • Admis au Trinity </a:t>
            </a:r>
            <a:r>
              <a:rPr lang="fr-FR" dirty="0" err="1">
                <a:latin typeface="Times New Roman" panose="02020603050405020304" pitchFamily="18" charset="0"/>
                <a:cs typeface="Times New Roman" panose="02020603050405020304" pitchFamily="18" charset="0"/>
              </a:rPr>
              <a:t>College</a:t>
            </a:r>
            <a:r>
              <a:rPr lang="fr-FR" dirty="0">
                <a:latin typeface="Times New Roman" panose="02020603050405020304" pitchFamily="18" charset="0"/>
                <a:cs typeface="Times New Roman" panose="02020603050405020304" pitchFamily="18" charset="0"/>
              </a:rPr>
              <a:t> (Cambridge)</a:t>
            </a:r>
            <a:br>
              <a:rPr lang="fr-FR" dirty="0">
                <a:latin typeface="Times New Roman" panose="02020603050405020304" pitchFamily="18" charset="0"/>
                <a:cs typeface="Times New Roman" panose="02020603050405020304" pitchFamily="18" charset="0"/>
              </a:rPr>
            </a:br>
            <a:r>
              <a:rPr lang="fr-FR" dirty="0">
                <a:latin typeface="Times New Roman" panose="02020603050405020304" pitchFamily="18" charset="0"/>
                <a:cs typeface="Times New Roman" panose="02020603050405020304" pitchFamily="18" charset="0"/>
              </a:rPr>
              <a:t>1665 • Obtient son diplôme</a:t>
            </a:r>
            <a:br>
              <a:rPr lang="fr-FR" dirty="0">
                <a:latin typeface="Times New Roman" panose="02020603050405020304" pitchFamily="18" charset="0"/>
                <a:cs typeface="Times New Roman" panose="02020603050405020304" pitchFamily="18" charset="0"/>
              </a:rPr>
            </a:br>
            <a:r>
              <a:rPr lang="fr-FR" dirty="0">
                <a:latin typeface="Times New Roman" panose="02020603050405020304" pitchFamily="18" charset="0"/>
                <a:cs typeface="Times New Roman" panose="02020603050405020304" pitchFamily="18" charset="0"/>
              </a:rPr>
              <a:t>1665–1666 • Grande peste de Londres. Quitte Cambridge pour </a:t>
            </a:r>
            <a:r>
              <a:rPr lang="fr-FR" dirty="0" err="1">
                <a:latin typeface="Times New Roman" panose="02020603050405020304" pitchFamily="18" charset="0"/>
                <a:cs typeface="Times New Roman" panose="02020603050405020304" pitchFamily="18" charset="0"/>
              </a:rPr>
              <a:t>Woolsthorpe</a:t>
            </a:r>
            <a:r>
              <a:rPr lang="fr-FR" dirty="0">
                <a:latin typeface="Times New Roman" panose="02020603050405020304" pitchFamily="18" charset="0"/>
                <a:cs typeface="Times New Roman" panose="02020603050405020304" pitchFamily="18" charset="0"/>
              </a:rPr>
              <a:t>. Découvre ses quatre lois qui restent non publiées.</a:t>
            </a:r>
            <a:br>
              <a:rPr lang="fr-FR" dirty="0">
                <a:latin typeface="Times New Roman" panose="02020603050405020304" pitchFamily="18" charset="0"/>
                <a:cs typeface="Times New Roman" panose="02020603050405020304" pitchFamily="18" charset="0"/>
              </a:rPr>
            </a:br>
            <a:r>
              <a:rPr lang="fr-FR" dirty="0">
                <a:latin typeface="Times New Roman" panose="02020603050405020304" pitchFamily="18" charset="0"/>
                <a:cs typeface="Times New Roman" panose="02020603050405020304" pitchFamily="18" charset="0"/>
              </a:rPr>
              <a:t>1669 • Successeur de Barrow à la chaire de mathématiques.</a:t>
            </a:r>
          </a:p>
          <a:p>
            <a:r>
              <a:rPr lang="fr-FR" dirty="0">
                <a:latin typeface="Times New Roman" panose="02020603050405020304" pitchFamily="18" charset="0"/>
                <a:cs typeface="Times New Roman" panose="02020603050405020304" pitchFamily="18" charset="0"/>
              </a:rPr>
              <a:t>1668 • Construit son premier télescope à miroir.</a:t>
            </a:r>
            <a:br>
              <a:rPr lang="fr-FR" dirty="0">
                <a:latin typeface="Times New Roman" panose="02020603050405020304" pitchFamily="18" charset="0"/>
                <a:cs typeface="Times New Roman" panose="02020603050405020304" pitchFamily="18" charset="0"/>
              </a:rPr>
            </a:br>
            <a:r>
              <a:rPr lang="fr-FR" dirty="0">
                <a:latin typeface="Times New Roman" panose="02020603050405020304" pitchFamily="18" charset="0"/>
                <a:cs typeface="Times New Roman" panose="02020603050405020304" pitchFamily="18" charset="0"/>
              </a:rPr>
              <a:t>1671 • Présentation de son télescope à la Royal Society.</a:t>
            </a:r>
            <a:br>
              <a:rPr lang="fr-FR" dirty="0">
                <a:latin typeface="Times New Roman" panose="02020603050405020304" pitchFamily="18" charset="0"/>
                <a:cs typeface="Times New Roman" panose="02020603050405020304" pitchFamily="18" charset="0"/>
              </a:rPr>
            </a:br>
            <a:r>
              <a:rPr lang="fr-FR" dirty="0">
                <a:latin typeface="Times New Roman" panose="02020603050405020304" pitchFamily="18" charset="0"/>
                <a:cs typeface="Times New Roman" panose="02020603050405020304" pitchFamily="18" charset="0"/>
              </a:rPr>
              <a:t>Première communication sur l’optique.</a:t>
            </a:r>
          </a:p>
          <a:p>
            <a:r>
              <a:rPr lang="fr-FR" dirty="0">
                <a:latin typeface="Times New Roman" panose="02020603050405020304" pitchFamily="18" charset="0"/>
                <a:cs typeface="Times New Roman" panose="02020603050405020304" pitchFamily="18" charset="0"/>
              </a:rPr>
              <a:t>1672 (11 janvier) • Devient membre de la Royal Society.</a:t>
            </a:r>
            <a:br>
              <a:rPr lang="fr-FR" dirty="0">
                <a:latin typeface="Times New Roman" panose="02020603050405020304" pitchFamily="18" charset="0"/>
                <a:cs typeface="Times New Roman" panose="02020603050405020304" pitchFamily="18" charset="0"/>
              </a:rPr>
            </a:br>
            <a:r>
              <a:rPr lang="fr-FR" dirty="0">
                <a:latin typeface="Times New Roman" panose="02020603050405020304" pitchFamily="18" charset="0"/>
                <a:cs typeface="Times New Roman" panose="02020603050405020304" pitchFamily="18" charset="0"/>
              </a:rPr>
              <a:t>1672 (6 février) • Communication sur la décomposition de la lumière blanche.</a:t>
            </a:r>
            <a:br>
              <a:rPr lang="fr-FR" dirty="0">
                <a:latin typeface="Times New Roman" panose="02020603050405020304" pitchFamily="18" charset="0"/>
                <a:cs typeface="Times New Roman" panose="02020603050405020304" pitchFamily="18" charset="0"/>
              </a:rPr>
            </a:br>
            <a:r>
              <a:rPr lang="fr-FR" dirty="0">
                <a:latin typeface="Times New Roman" panose="02020603050405020304" pitchFamily="18" charset="0"/>
                <a:cs typeface="Times New Roman" panose="02020603050405020304" pitchFamily="18" charset="0"/>
              </a:rPr>
              <a:t>1675 • Deuxième communication sur l’optique.</a:t>
            </a:r>
            <a:br>
              <a:rPr lang="fr-FR" dirty="0">
                <a:latin typeface="Times New Roman" panose="02020603050405020304" pitchFamily="18" charset="0"/>
                <a:cs typeface="Times New Roman" panose="02020603050405020304" pitchFamily="18" charset="0"/>
              </a:rPr>
            </a:br>
            <a:r>
              <a:rPr lang="fr-FR" dirty="0">
                <a:latin typeface="Times New Roman" panose="02020603050405020304" pitchFamily="18" charset="0"/>
                <a:cs typeface="Times New Roman" panose="02020603050405020304" pitchFamily="18" charset="0"/>
              </a:rPr>
              <a:t>l676 • Théorème du binôme pour exposants négatifs et fractionnaires.</a:t>
            </a:r>
            <a:br>
              <a:rPr lang="fr-FR" dirty="0">
                <a:latin typeface="Times New Roman" panose="02020603050405020304" pitchFamily="18" charset="0"/>
                <a:cs typeface="Times New Roman" panose="02020603050405020304" pitchFamily="18" charset="0"/>
              </a:rPr>
            </a:br>
            <a:r>
              <a:rPr lang="fr-FR" dirty="0">
                <a:latin typeface="Times New Roman" panose="02020603050405020304" pitchFamily="18" charset="0"/>
                <a:cs typeface="Times New Roman" panose="02020603050405020304" pitchFamily="18" charset="0"/>
              </a:rPr>
              <a:t>1684 • Publication de Leibniz sur le calcul différentiel ; querelle.</a:t>
            </a:r>
            <a:br>
              <a:rPr lang="fr-FR" dirty="0">
                <a:latin typeface="Times New Roman" panose="02020603050405020304" pitchFamily="18" charset="0"/>
                <a:cs typeface="Times New Roman" panose="02020603050405020304" pitchFamily="18" charset="0"/>
              </a:rPr>
            </a:br>
            <a:endParaRPr lang="fr-FR" dirty="0">
              <a:latin typeface="Times New Roman" panose="02020603050405020304" pitchFamily="18" charset="0"/>
              <a:cs typeface="Times New Roman" panose="02020603050405020304" pitchFamily="18" charset="0"/>
            </a:endParaRPr>
          </a:p>
          <a:p>
            <a:endParaRPr lang="fr-FR" dirty="0">
              <a:latin typeface="Times New Roman" panose="02020603050405020304" pitchFamily="18" charset="0"/>
              <a:cs typeface="Times New Roman" panose="02020603050405020304" pitchFamily="18" charset="0"/>
            </a:endParaRPr>
          </a:p>
          <a:p>
            <a:endParaRPr lang="fr-FR" dirty="0">
              <a:latin typeface="Times New Roman" panose="02020603050405020304" pitchFamily="18" charset="0"/>
              <a:cs typeface="Times New Roman" panose="02020603050405020304" pitchFamily="18" charset="0"/>
            </a:endParaRPr>
          </a:p>
          <a:p>
            <a:endParaRPr lang="fr-FR" dirty="0">
              <a:latin typeface="Times New Roman" panose="02020603050405020304" pitchFamily="18" charset="0"/>
              <a:cs typeface="Times New Roman" panose="02020603050405020304" pitchFamily="18" charset="0"/>
            </a:endParaRPr>
          </a:p>
          <a:p>
            <a:endParaRPr lang="fr-FR" dirty="0">
              <a:latin typeface="Times New Roman" panose="02020603050405020304" pitchFamily="18" charset="0"/>
              <a:cs typeface="Times New Roman" panose="02020603050405020304" pitchFamily="18" charset="0"/>
            </a:endParaRPr>
          </a:p>
          <a:p>
            <a:endParaRPr lang="fr-FR" dirty="0">
              <a:latin typeface="Times New Roman" panose="02020603050405020304" pitchFamily="18" charset="0"/>
              <a:cs typeface="Times New Roman" panose="02020603050405020304" pitchFamily="18" charset="0"/>
            </a:endParaRPr>
          </a:p>
          <a:p>
            <a:endParaRPr lang="fr-FR" dirty="0">
              <a:latin typeface="Times New Roman" panose="02020603050405020304" pitchFamily="18" charset="0"/>
              <a:cs typeface="Times New Roman" panose="02020603050405020304" pitchFamily="18" charset="0"/>
            </a:endParaRPr>
          </a:p>
          <a:p>
            <a:pPr algn="just"/>
            <a:r>
              <a:rPr lang="fr-FR" dirty="0">
                <a:latin typeface="Times New Roman" panose="02020603050405020304" pitchFamily="18" charset="0"/>
                <a:cs typeface="Times New Roman" panose="02020603050405020304" pitchFamily="18" charset="0"/>
              </a:rPr>
              <a:t>1684–1686 • Rédaction des</a:t>
            </a:r>
            <a:r>
              <a:rPr lang="fr-FR" i="1" dirty="0">
                <a:latin typeface="Times New Roman" panose="02020603050405020304" pitchFamily="18" charset="0"/>
                <a:cs typeface="Times New Roman" panose="02020603050405020304" pitchFamily="18" charset="0"/>
              </a:rPr>
              <a:t> </a:t>
            </a:r>
            <a:r>
              <a:rPr lang="fr-FR" i="1" dirty="0" err="1">
                <a:latin typeface="Times New Roman" panose="02020603050405020304" pitchFamily="18" charset="0"/>
                <a:cs typeface="Times New Roman" panose="02020603050405020304" pitchFamily="18" charset="0"/>
              </a:rPr>
              <a:t>Principia</a:t>
            </a:r>
            <a:r>
              <a:rPr lang="fr-FR" dirty="0">
                <a:latin typeface="Times New Roman" panose="02020603050405020304" pitchFamily="18" charset="0"/>
                <a:cs typeface="Times New Roman" panose="02020603050405020304" pitchFamily="18" charset="0"/>
              </a:rPr>
              <a:t> (</a:t>
            </a:r>
            <a:r>
              <a:rPr lang="fr-FR" i="1" dirty="0">
                <a:latin typeface="Times New Roman" panose="02020603050405020304" pitchFamily="18" charset="0"/>
                <a:cs typeface="Times New Roman" panose="02020603050405020304" pitchFamily="18" charset="0"/>
              </a:rPr>
              <a:t>Principes mathématiques de philosophie naturelle</a:t>
            </a:r>
            <a:r>
              <a:rPr lang="fr-FR" dirty="0">
                <a:latin typeface="Times New Roman" panose="02020603050405020304" pitchFamily="18" charset="0"/>
                <a:cs typeface="Times New Roman" panose="02020603050405020304" pitchFamily="18" charset="0"/>
              </a:rPr>
              <a:t>). Démonstration de ce que, pour l’interaction entre objets célestes, on peut concentrer la masse d’une sphère en son centre.</a:t>
            </a:r>
          </a:p>
          <a:p>
            <a:r>
              <a:rPr lang="fr-FR" b="1" dirty="0">
                <a:latin typeface="Times New Roman" panose="02020603050405020304" pitchFamily="18" charset="0"/>
                <a:cs typeface="Times New Roman" panose="02020603050405020304" pitchFamily="18" charset="0"/>
              </a:rPr>
              <a:t>1687 </a:t>
            </a:r>
            <a:r>
              <a:rPr lang="fr-FR" dirty="0">
                <a:latin typeface="Times New Roman" panose="02020603050405020304" pitchFamily="18" charset="0"/>
                <a:cs typeface="Times New Roman" panose="02020603050405020304" pitchFamily="18" charset="0"/>
              </a:rPr>
              <a:t>• Publication des </a:t>
            </a:r>
            <a:r>
              <a:rPr lang="fr-FR" i="1" dirty="0" err="1">
                <a:latin typeface="Times New Roman" panose="02020603050405020304" pitchFamily="18" charset="0"/>
                <a:cs typeface="Times New Roman" panose="02020603050405020304" pitchFamily="18" charset="0"/>
              </a:rPr>
              <a:t>Principia</a:t>
            </a:r>
            <a:r>
              <a:rPr lang="fr-FR" dirty="0">
                <a:latin typeface="Times New Roman" panose="02020603050405020304" pitchFamily="18" charset="0"/>
                <a:cs typeface="Times New Roman" panose="02020603050405020304" pitchFamily="18" charset="0"/>
              </a:rPr>
              <a:t>, aux frais de Halley.</a:t>
            </a:r>
            <a:br>
              <a:rPr lang="fr-FR" dirty="0">
                <a:latin typeface="Times New Roman" panose="02020603050405020304" pitchFamily="18" charset="0"/>
                <a:cs typeface="Times New Roman" panose="02020603050405020304" pitchFamily="18" charset="0"/>
              </a:rPr>
            </a:br>
            <a:r>
              <a:rPr lang="fr-FR" dirty="0">
                <a:latin typeface="Times New Roman" panose="02020603050405020304" pitchFamily="18" charset="0"/>
                <a:cs typeface="Times New Roman" panose="02020603050405020304" pitchFamily="18" charset="0"/>
              </a:rPr>
              <a:t>1688 • Élu au Parlement.</a:t>
            </a:r>
            <a:br>
              <a:rPr lang="fr-FR" dirty="0">
                <a:latin typeface="Times New Roman" panose="02020603050405020304" pitchFamily="18" charset="0"/>
                <a:cs typeface="Times New Roman" panose="02020603050405020304" pitchFamily="18" charset="0"/>
              </a:rPr>
            </a:br>
            <a:r>
              <a:rPr lang="fr-FR" dirty="0">
                <a:latin typeface="Times New Roman" panose="02020603050405020304" pitchFamily="18" charset="0"/>
                <a:cs typeface="Times New Roman" panose="02020603050405020304" pitchFamily="18" charset="0"/>
              </a:rPr>
              <a:t>1699 • Nommé directeur de la Monnaie. Présente son nouveau sextant à la cour ; querelle avec Hooke.</a:t>
            </a:r>
            <a:br>
              <a:rPr lang="fr-FR" dirty="0">
                <a:latin typeface="Times New Roman" panose="02020603050405020304" pitchFamily="18" charset="0"/>
                <a:cs typeface="Times New Roman" panose="02020603050405020304" pitchFamily="18" charset="0"/>
              </a:rPr>
            </a:br>
            <a:r>
              <a:rPr lang="fr-FR" dirty="0">
                <a:latin typeface="Times New Roman" panose="02020603050405020304" pitchFamily="18" charset="0"/>
                <a:cs typeface="Times New Roman" panose="02020603050405020304" pitchFamily="18" charset="0"/>
              </a:rPr>
              <a:t>1703 • Mort de Hooke. Élu président de la Royal Society.</a:t>
            </a:r>
            <a:br>
              <a:rPr lang="fr-FR" dirty="0">
                <a:latin typeface="Times New Roman" panose="02020603050405020304" pitchFamily="18" charset="0"/>
                <a:cs typeface="Times New Roman" panose="02020603050405020304" pitchFamily="18" charset="0"/>
              </a:rPr>
            </a:br>
            <a:r>
              <a:rPr lang="fr-FR" dirty="0">
                <a:latin typeface="Times New Roman" panose="02020603050405020304" pitchFamily="18" charset="0"/>
                <a:cs typeface="Times New Roman" panose="02020603050405020304" pitchFamily="18" charset="0"/>
              </a:rPr>
              <a:t>1704 • Publication de l</a:t>
            </a:r>
            <a:r>
              <a:rPr lang="fr-FR" i="1" dirty="0">
                <a:latin typeface="Times New Roman" panose="02020603050405020304" pitchFamily="18" charset="0"/>
                <a:cs typeface="Times New Roman" panose="02020603050405020304" pitchFamily="18" charset="0"/>
              </a:rPr>
              <a:t>’Optique</a:t>
            </a:r>
            <a:r>
              <a:rPr lang="fr-FR" dirty="0">
                <a:latin typeface="Times New Roman" panose="02020603050405020304" pitchFamily="18" charset="0"/>
                <a:cs typeface="Times New Roman" panose="02020603050405020304" pitchFamily="18" charset="0"/>
              </a:rPr>
              <a:t>.</a:t>
            </a:r>
            <a:br>
              <a:rPr lang="fr-FR" dirty="0">
                <a:latin typeface="Times New Roman" panose="02020603050405020304" pitchFamily="18" charset="0"/>
                <a:cs typeface="Times New Roman" panose="02020603050405020304" pitchFamily="18" charset="0"/>
              </a:rPr>
            </a:br>
            <a:r>
              <a:rPr lang="fr-FR" dirty="0">
                <a:latin typeface="Times New Roman" panose="02020603050405020304" pitchFamily="18" charset="0"/>
                <a:cs typeface="Times New Roman" panose="02020603050405020304" pitchFamily="18" charset="0"/>
              </a:rPr>
              <a:t>1705 • Fait chevalier par la reine Anne Stuart.</a:t>
            </a:r>
            <a:br>
              <a:rPr lang="fr-FR" dirty="0">
                <a:latin typeface="Times New Roman" panose="02020603050405020304" pitchFamily="18" charset="0"/>
                <a:cs typeface="Times New Roman" panose="02020603050405020304" pitchFamily="18" charset="0"/>
              </a:rPr>
            </a:br>
            <a:r>
              <a:rPr lang="fr-FR" dirty="0">
                <a:latin typeface="Times New Roman" panose="02020603050405020304" pitchFamily="18" charset="0"/>
                <a:cs typeface="Times New Roman" panose="02020603050405020304" pitchFamily="18" charset="0"/>
              </a:rPr>
              <a:t>1707 • Publication de </a:t>
            </a:r>
            <a:r>
              <a:rPr lang="fr-FR" i="1" dirty="0" err="1">
                <a:latin typeface="Times New Roman" panose="02020603050405020304" pitchFamily="18" charset="0"/>
                <a:cs typeface="Times New Roman" panose="02020603050405020304" pitchFamily="18" charset="0"/>
              </a:rPr>
              <a:t>Arithmetica</a:t>
            </a:r>
            <a:r>
              <a:rPr lang="fr-FR" i="1" dirty="0">
                <a:latin typeface="Times New Roman" panose="02020603050405020304" pitchFamily="18" charset="0"/>
                <a:cs typeface="Times New Roman" panose="02020603050405020304" pitchFamily="18" charset="0"/>
              </a:rPr>
              <a:t> </a:t>
            </a:r>
            <a:r>
              <a:rPr lang="fr-FR" i="1" dirty="0" err="1">
                <a:latin typeface="Times New Roman" panose="02020603050405020304" pitchFamily="18" charset="0"/>
                <a:cs typeface="Times New Roman" panose="02020603050405020304" pitchFamily="18" charset="0"/>
              </a:rPr>
              <a:t>universalis</a:t>
            </a:r>
            <a:r>
              <a:rPr lang="fr-FR" dirty="0">
                <a:latin typeface="Times New Roman" panose="02020603050405020304" pitchFamily="18" charset="0"/>
                <a:cs typeface="Times New Roman" panose="02020603050405020304" pitchFamily="18" charset="0"/>
              </a:rPr>
              <a:t>.</a:t>
            </a:r>
            <a:br>
              <a:rPr lang="fr-FR" dirty="0">
                <a:latin typeface="Times New Roman" panose="02020603050405020304" pitchFamily="18" charset="0"/>
                <a:cs typeface="Times New Roman" panose="02020603050405020304" pitchFamily="18" charset="0"/>
              </a:rPr>
            </a:br>
            <a:r>
              <a:rPr lang="fr-FR" dirty="0">
                <a:latin typeface="Times New Roman" panose="02020603050405020304" pitchFamily="18" charset="0"/>
                <a:cs typeface="Times New Roman" panose="02020603050405020304" pitchFamily="18" charset="0"/>
              </a:rPr>
              <a:t>1712 • Nouvelle querelle avec Leibniz.</a:t>
            </a:r>
            <a:br>
              <a:rPr lang="fr-FR" dirty="0">
                <a:latin typeface="Times New Roman" panose="02020603050405020304" pitchFamily="18" charset="0"/>
                <a:cs typeface="Times New Roman" panose="02020603050405020304" pitchFamily="18" charset="0"/>
              </a:rPr>
            </a:br>
            <a:r>
              <a:rPr lang="fr-FR" dirty="0">
                <a:latin typeface="Times New Roman" panose="02020603050405020304" pitchFamily="18" charset="0"/>
                <a:cs typeface="Times New Roman" panose="02020603050405020304" pitchFamily="18" charset="0"/>
              </a:rPr>
              <a:t>1713 • Deuxième édition des</a:t>
            </a:r>
            <a:r>
              <a:rPr lang="fr-FR" i="1" dirty="0">
                <a:latin typeface="Times New Roman" panose="02020603050405020304" pitchFamily="18" charset="0"/>
                <a:cs typeface="Times New Roman" panose="02020603050405020304" pitchFamily="18" charset="0"/>
              </a:rPr>
              <a:t> </a:t>
            </a:r>
            <a:r>
              <a:rPr lang="fr-FR" i="1" dirty="0" err="1">
                <a:latin typeface="Times New Roman" panose="02020603050405020304" pitchFamily="18" charset="0"/>
                <a:cs typeface="Times New Roman" panose="02020603050405020304" pitchFamily="18" charset="0"/>
              </a:rPr>
              <a:t>Principia</a:t>
            </a:r>
            <a:r>
              <a:rPr lang="fr-FR" i="1" dirty="0">
                <a:latin typeface="Times New Roman" panose="02020603050405020304" pitchFamily="18" charset="0"/>
                <a:cs typeface="Times New Roman" panose="02020603050405020304" pitchFamily="18" charset="0"/>
              </a:rPr>
              <a:t>.</a:t>
            </a:r>
            <a:br>
              <a:rPr lang="fr-FR" dirty="0">
                <a:latin typeface="Times New Roman" panose="02020603050405020304" pitchFamily="18" charset="0"/>
                <a:cs typeface="Times New Roman" panose="02020603050405020304" pitchFamily="18" charset="0"/>
              </a:rPr>
            </a:br>
            <a:r>
              <a:rPr lang="fr-FR" dirty="0">
                <a:latin typeface="Times New Roman" panose="02020603050405020304" pitchFamily="18" charset="0"/>
                <a:cs typeface="Times New Roman" panose="02020603050405020304" pitchFamily="18" charset="0"/>
              </a:rPr>
              <a:t>1717 • Deuxième édition de l</a:t>
            </a:r>
            <a:r>
              <a:rPr lang="fr-FR" i="1" dirty="0">
                <a:latin typeface="Times New Roman" panose="02020603050405020304" pitchFamily="18" charset="0"/>
                <a:cs typeface="Times New Roman" panose="02020603050405020304" pitchFamily="18" charset="0"/>
              </a:rPr>
              <a:t>’Optique</a:t>
            </a:r>
            <a:r>
              <a:rPr lang="fr-FR" dirty="0">
                <a:latin typeface="Times New Roman" panose="02020603050405020304" pitchFamily="18" charset="0"/>
                <a:cs typeface="Times New Roman" panose="02020603050405020304" pitchFamily="18" charset="0"/>
              </a:rPr>
              <a:t> accompagnée de diverses </a:t>
            </a:r>
            <a:r>
              <a:rPr lang="fr-FR" i="1" dirty="0">
                <a:latin typeface="Times New Roman" panose="02020603050405020304" pitchFamily="18" charset="0"/>
                <a:cs typeface="Times New Roman" panose="02020603050405020304" pitchFamily="18" charset="0"/>
              </a:rPr>
              <a:t>Questions</a:t>
            </a:r>
            <a:r>
              <a:rPr lang="fr-FR" dirty="0">
                <a:latin typeface="Times New Roman" panose="02020603050405020304" pitchFamily="18" charset="0"/>
                <a:cs typeface="Times New Roman" panose="02020603050405020304" pitchFamily="18" charset="0"/>
              </a:rPr>
              <a:t>.</a:t>
            </a:r>
            <a:br>
              <a:rPr lang="fr-FR" dirty="0">
                <a:latin typeface="Times New Roman" panose="02020603050405020304" pitchFamily="18" charset="0"/>
                <a:cs typeface="Times New Roman" panose="02020603050405020304" pitchFamily="18" charset="0"/>
              </a:rPr>
            </a:br>
            <a:r>
              <a:rPr lang="fr-FR" dirty="0">
                <a:latin typeface="Times New Roman" panose="02020603050405020304" pitchFamily="18" charset="0"/>
                <a:cs typeface="Times New Roman" panose="02020603050405020304" pitchFamily="18" charset="0"/>
              </a:rPr>
              <a:t>1727 (23 mars) • Mort de Newton.</a:t>
            </a:r>
            <a:br>
              <a:rPr lang="fr-FR" dirty="0">
                <a:latin typeface="Times New Roman" panose="02020603050405020304" pitchFamily="18" charset="0"/>
                <a:cs typeface="Times New Roman" panose="02020603050405020304" pitchFamily="18" charset="0"/>
              </a:rPr>
            </a:br>
            <a:endParaRPr lang="fr-F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4587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ZoneTexte 1"/>
          <p:cNvSpPr txBox="1"/>
          <p:nvPr/>
        </p:nvSpPr>
        <p:spPr>
          <a:xfrm>
            <a:off x="1003194" y="1820588"/>
            <a:ext cx="6220959" cy="2000548"/>
          </a:xfrm>
          <a:prstGeom prst="rect">
            <a:avLst/>
          </a:prstGeom>
          <a:noFill/>
        </p:spPr>
        <p:txBody>
          <a:bodyPr wrap="square" rtlCol="0">
            <a:spAutoFit/>
          </a:bodyPr>
          <a:lstStyle/>
          <a:p>
            <a:r>
              <a:rPr lang="fr-FR" sz="2800" dirty="0">
                <a:latin typeface="Times New Roman" pitchFamily="18" charset="0"/>
                <a:cs typeface="Times New Roman" pitchFamily="18" charset="0"/>
              </a:rPr>
              <a:t>Protecteur : Edmond Halley (1656-1742)</a:t>
            </a:r>
          </a:p>
          <a:p>
            <a:r>
              <a:rPr lang="fr-FR" sz="2800" dirty="0">
                <a:latin typeface="Times New Roman" pitchFamily="18" charset="0"/>
                <a:cs typeface="Times New Roman" pitchFamily="18" charset="0"/>
              </a:rPr>
              <a:t>Editeur : Joseph </a:t>
            </a:r>
            <a:r>
              <a:rPr lang="fr-FR" sz="2800" dirty="0" err="1">
                <a:latin typeface="Times New Roman" pitchFamily="18" charset="0"/>
                <a:cs typeface="Times New Roman" pitchFamily="18" charset="0"/>
              </a:rPr>
              <a:t>Streater</a:t>
            </a:r>
            <a:r>
              <a:rPr lang="fr-FR" sz="2800" dirty="0">
                <a:latin typeface="Times New Roman" pitchFamily="18" charset="0"/>
                <a:cs typeface="Times New Roman" pitchFamily="18" charset="0"/>
              </a:rPr>
              <a:t> (Londres)</a:t>
            </a:r>
          </a:p>
          <a:p>
            <a:r>
              <a:rPr lang="fr-FR" sz="2800" dirty="0">
                <a:latin typeface="Times New Roman" pitchFamily="18" charset="0"/>
                <a:cs typeface="Times New Roman" pitchFamily="18" charset="0"/>
              </a:rPr>
              <a:t>Adversaire : Robert Hooke (1635-1703)</a:t>
            </a:r>
          </a:p>
          <a:p>
            <a:endParaRPr lang="fr-FR" sz="2000" dirty="0">
              <a:latin typeface="Times New Roman" pitchFamily="18" charset="0"/>
              <a:cs typeface="Times New Roman" pitchFamily="18" charset="0"/>
            </a:endParaRPr>
          </a:p>
          <a:p>
            <a:endParaRPr lang="fr-FR" sz="2000" dirty="0">
              <a:latin typeface="Times New Roman" pitchFamily="18" charset="0"/>
              <a:cs typeface="Times New Roman" pitchFamily="18" charset="0"/>
            </a:endParaRPr>
          </a:p>
        </p:txBody>
      </p:sp>
      <p:pic>
        <p:nvPicPr>
          <p:cNvPr id="3" name="Image 2"/>
          <p:cNvPicPr>
            <a:picLocks noChangeAspect="1"/>
          </p:cNvPicPr>
          <p:nvPr/>
        </p:nvPicPr>
        <p:blipFill>
          <a:blip r:embed="rId3"/>
          <a:stretch>
            <a:fillRect/>
          </a:stretch>
        </p:blipFill>
        <p:spPr>
          <a:xfrm>
            <a:off x="9428843" y="1349250"/>
            <a:ext cx="2095500" cy="2943225"/>
          </a:xfrm>
          <a:prstGeom prst="rect">
            <a:avLst/>
          </a:prstGeom>
        </p:spPr>
      </p:pic>
      <p:sp>
        <p:nvSpPr>
          <p:cNvPr id="4" name="ZoneTexte 3"/>
          <p:cNvSpPr txBox="1"/>
          <p:nvPr/>
        </p:nvSpPr>
        <p:spPr>
          <a:xfrm rot="10800000" flipV="1">
            <a:off x="8572500" y="4634429"/>
            <a:ext cx="3114670" cy="369332"/>
          </a:xfrm>
          <a:prstGeom prst="rect">
            <a:avLst/>
          </a:prstGeom>
          <a:noFill/>
        </p:spPr>
        <p:txBody>
          <a:bodyPr wrap="square" rtlCol="0">
            <a:spAutoFit/>
          </a:bodyPr>
          <a:lstStyle/>
          <a:p>
            <a:r>
              <a:rPr lang="fr-FR" dirty="0"/>
              <a:t>Edmond Halley (1656-1742)</a:t>
            </a:r>
          </a:p>
        </p:txBody>
      </p:sp>
      <p:sp>
        <p:nvSpPr>
          <p:cNvPr id="6" name="AutoShape 2" descr="{F}_{{A/B}}={F}_{{B/A}}=G{\frac  {M_{A}M_{B}}{d^{2}}}"/>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4" descr="{F}_{{A/B}}={F}_{{B/A}}=G{\frac  {M_{A}M_{B}}{d^{2}}}"/>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3055881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1353800" cy="1325563"/>
          </a:xfrm>
        </p:spPr>
        <p:txBody>
          <a:bodyPr/>
          <a:lstStyle/>
          <a:p>
            <a:r>
              <a:rPr lang="fr-FR" b="1" dirty="0">
                <a:latin typeface="Times New Roman" pitchFamily="18" charset="0"/>
                <a:cs typeface="Times New Roman" pitchFamily="18" charset="0"/>
              </a:rPr>
              <a:t>1. Une loi mathématique : la loi de gravitation</a:t>
            </a:r>
          </a:p>
        </p:txBody>
      </p:sp>
      <p:sp>
        <p:nvSpPr>
          <p:cNvPr id="3" name="Espace réservé du contenu 2"/>
          <p:cNvSpPr>
            <a:spLocks noGrp="1"/>
          </p:cNvSpPr>
          <p:nvPr>
            <p:ph idx="1"/>
          </p:nvPr>
        </p:nvSpPr>
        <p:spPr>
          <a:xfrm>
            <a:off x="838200" y="1385888"/>
            <a:ext cx="10515600" cy="4943475"/>
          </a:xfrm>
        </p:spPr>
        <p:txBody>
          <a:bodyPr>
            <a:normAutofit fontScale="77500" lnSpcReduction="20000"/>
          </a:bodyPr>
          <a:lstStyle/>
          <a:p>
            <a:pPr marL="0" indent="0" algn="just">
              <a:buNone/>
            </a:pPr>
            <a:r>
              <a:rPr lang="fr-FR" dirty="0">
                <a:latin typeface="Times New Roman" pitchFamily="18" charset="0"/>
                <a:cs typeface="Times New Roman" pitchFamily="18" charset="0"/>
              </a:rPr>
              <a:t>Newton propose une interprétation physique et mécanique de l’héliocentrisme. Le système repose sur l’idée que l’univers est constitué de </a:t>
            </a:r>
            <a:r>
              <a:rPr lang="fr-FR" b="1" dirty="0">
                <a:latin typeface="Times New Roman" pitchFamily="18" charset="0"/>
                <a:cs typeface="Times New Roman" pitchFamily="18" charset="0"/>
              </a:rPr>
              <a:t>vide</a:t>
            </a:r>
            <a:r>
              <a:rPr lang="fr-FR" dirty="0">
                <a:latin typeface="Times New Roman" pitchFamily="18" charset="0"/>
                <a:cs typeface="Times New Roman" pitchFamily="18" charset="0"/>
              </a:rPr>
              <a:t> mais traversé de forces qui s’exercent à distance sur les astres et les planètes. Cette interprétation repose sur des outils mathématiques (calculs différentiels intégral) et physiques fondés en particulier sur les lois de l’astronome allemand</a:t>
            </a:r>
            <a:r>
              <a:rPr lang="fr-FR" u="sng" dirty="0">
                <a:latin typeface="Times New Roman" pitchFamily="18" charset="0"/>
                <a:cs typeface="Times New Roman" pitchFamily="18" charset="0"/>
              </a:rPr>
              <a:t> Johannes Kepler</a:t>
            </a:r>
            <a:r>
              <a:rPr lang="fr-FR" dirty="0">
                <a:latin typeface="Times New Roman" pitchFamily="18" charset="0"/>
                <a:cs typeface="Times New Roman" pitchFamily="18" charset="0"/>
              </a:rPr>
              <a:t> (1571-1630) qui avait montré les trajectoires des planètes sont des ellipses et non des cercles. </a:t>
            </a:r>
            <a:r>
              <a:rPr lang="fr-FR" b="1" dirty="0">
                <a:latin typeface="Times New Roman" pitchFamily="18" charset="0"/>
                <a:cs typeface="Times New Roman" pitchFamily="18" charset="0"/>
              </a:rPr>
              <a:t>Les mouvements des planètes s’expliquent par l’attraction du soleil et l’intensité de cette attraction est inversement proportionnelle au carré de leur distance au soleil. </a:t>
            </a:r>
          </a:p>
          <a:p>
            <a:pPr marL="0" indent="0" algn="just">
              <a:buNone/>
            </a:pPr>
            <a:r>
              <a:rPr lang="fr-FR" dirty="0">
                <a:latin typeface="Times New Roman" pitchFamily="18" charset="0"/>
                <a:cs typeface="Times New Roman" pitchFamily="18" charset="0"/>
              </a:rPr>
              <a:t>Dans les </a:t>
            </a:r>
            <a:r>
              <a:rPr lang="fr-FR" i="1" dirty="0" err="1">
                <a:latin typeface="Times New Roman" pitchFamily="18" charset="0"/>
                <a:cs typeface="Times New Roman" pitchFamily="18" charset="0"/>
              </a:rPr>
              <a:t>Principia</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Newtom</a:t>
            </a:r>
            <a:r>
              <a:rPr lang="fr-FR" dirty="0">
                <a:latin typeface="Times New Roman" pitchFamily="18" charset="0"/>
                <a:cs typeface="Times New Roman" pitchFamily="18" charset="0"/>
              </a:rPr>
              <a:t> démontre de façon mathématique que tous les corps de l’univers sont soumis aux mêmes lois, en, particulier à celle de la gravitation : la </a:t>
            </a:r>
            <a:r>
              <a:rPr lang="fr-FR" b="1" dirty="0">
                <a:solidFill>
                  <a:srgbClr val="FF0000"/>
                </a:solidFill>
                <a:latin typeface="Times New Roman" pitchFamily="18" charset="0"/>
                <a:cs typeface="Times New Roman" pitchFamily="18" charset="0"/>
              </a:rPr>
              <a:t>loi de la gravitation </a:t>
            </a:r>
            <a:r>
              <a:rPr lang="fr-FR" dirty="0">
                <a:latin typeface="Times New Roman" pitchFamily="18" charset="0"/>
                <a:cs typeface="Times New Roman" pitchFamily="18" charset="0"/>
              </a:rPr>
              <a:t>stipule que tous les corps s’attirent avec une force proportionnelle au produit de leur masse et inversement proportionnelle au carré de la distance qui les sépare.</a:t>
            </a:r>
          </a:p>
          <a:p>
            <a:pPr marL="0" indent="0" algn="just">
              <a:buNone/>
            </a:pPr>
            <a:r>
              <a:rPr lang="fr-FR" dirty="0">
                <a:latin typeface="Times New Roman" pitchFamily="18" charset="0"/>
                <a:cs typeface="Times New Roman" pitchFamily="18" charset="0"/>
              </a:rPr>
              <a:t>Si un corps A et un corps B possèdent respectivement une masse mA et une </a:t>
            </a:r>
            <a:r>
              <a:rPr lang="fr-FR" dirty="0" err="1">
                <a:latin typeface="Times New Roman" pitchFamily="18" charset="0"/>
                <a:cs typeface="Times New Roman" pitchFamily="18" charset="0"/>
              </a:rPr>
              <a:t>mB</a:t>
            </a:r>
            <a:r>
              <a:rPr lang="fr-FR" dirty="0">
                <a:latin typeface="Times New Roman" pitchFamily="18" charset="0"/>
                <a:cs typeface="Times New Roman" pitchFamily="18" charset="0"/>
              </a:rPr>
              <a:t> et sont séparés par une distance d, alors la valeur  F de la force de gravitation qui s'exerce entre eux est:</a:t>
            </a:r>
          </a:p>
          <a:p>
            <a:pPr marL="0" indent="0" algn="just">
              <a:buNone/>
            </a:pPr>
            <a:r>
              <a:rPr lang="fr-FR" b="1" dirty="0">
                <a:latin typeface="Times New Roman" pitchFamily="18" charset="0"/>
                <a:cs typeface="Times New Roman" pitchFamily="18" charset="0"/>
              </a:rPr>
              <a:t>F de G =      </a:t>
            </a:r>
            <a:r>
              <a:rPr lang="fr-FR" b="1" u="sng" dirty="0">
                <a:latin typeface="Times New Roman" pitchFamily="18" charset="0"/>
                <a:cs typeface="Times New Roman" pitchFamily="18" charset="0"/>
              </a:rPr>
              <a:t> mA x </a:t>
            </a:r>
            <a:r>
              <a:rPr lang="fr-FR" b="1" u="sng" dirty="0" err="1">
                <a:latin typeface="Times New Roman" pitchFamily="18" charset="0"/>
                <a:cs typeface="Times New Roman" pitchFamily="18" charset="0"/>
              </a:rPr>
              <a:t>mB</a:t>
            </a:r>
            <a:r>
              <a:rPr lang="fr-FR" b="1" u="sng" dirty="0">
                <a:latin typeface="Times New Roman" pitchFamily="18" charset="0"/>
                <a:cs typeface="Times New Roman" pitchFamily="18" charset="0"/>
              </a:rPr>
              <a:t> </a:t>
            </a:r>
            <a:r>
              <a:rPr lang="fr-FR" b="1" dirty="0">
                <a:latin typeface="Times New Roman" pitchFamily="18" charset="0"/>
                <a:cs typeface="Times New Roman" pitchFamily="18" charset="0"/>
              </a:rPr>
              <a:t> </a:t>
            </a:r>
          </a:p>
          <a:p>
            <a:pPr marL="0" indent="0" algn="just">
              <a:buNone/>
            </a:pPr>
            <a:r>
              <a:rPr lang="fr-FR" dirty="0">
                <a:latin typeface="Times New Roman" pitchFamily="18" charset="0"/>
                <a:cs typeface="Times New Roman" pitchFamily="18" charset="0"/>
              </a:rPr>
              <a:t> </a:t>
            </a:r>
            <a:r>
              <a:rPr lang="fr-FR" b="1" dirty="0">
                <a:latin typeface="Times New Roman" pitchFamily="18" charset="0"/>
                <a:cs typeface="Times New Roman" pitchFamily="18" charset="0"/>
              </a:rPr>
              <a:t>                          d </a:t>
            </a:r>
            <a:r>
              <a:rPr lang="fr-FR" b="1" baseline="30000" dirty="0">
                <a:latin typeface="Times New Roman" pitchFamily="18" charset="0"/>
                <a:cs typeface="Times New Roman" pitchFamily="18" charset="0"/>
              </a:rPr>
              <a:t>2</a:t>
            </a:r>
            <a:r>
              <a:rPr lang="fr-FR" b="1" dirty="0">
                <a:latin typeface="Times New Roman" pitchFamily="18" charset="0"/>
                <a:cs typeface="Times New Roman" pitchFamily="18" charset="0"/>
              </a:rPr>
              <a:t>                    </a:t>
            </a:r>
            <a:endParaRPr lang="fr-FR" dirty="0">
              <a:latin typeface="Times New Roman" pitchFamily="18" charset="0"/>
              <a:cs typeface="Times New Roman" pitchFamily="18" charset="0"/>
            </a:endParaRPr>
          </a:p>
          <a:p>
            <a:pPr marL="0" indent="0">
              <a:buNone/>
            </a:pPr>
            <a:endParaRPr lang="fr-FR" dirty="0">
              <a:latin typeface="Times New Roman" pitchFamily="18" charset="0"/>
              <a:cs typeface="Times New Roman" pitchFamily="18" charset="0"/>
            </a:endParaRPr>
          </a:p>
        </p:txBody>
      </p:sp>
    </p:spTree>
    <p:extLst>
      <p:ext uri="{BB962C8B-B14F-4D97-AF65-F5344CB8AC3E}">
        <p14:creationId xmlns:p14="http://schemas.microsoft.com/office/powerpoint/2010/main" val="26809203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ZoneTexte 1"/>
          <p:cNvSpPr txBox="1"/>
          <p:nvPr/>
        </p:nvSpPr>
        <p:spPr>
          <a:xfrm>
            <a:off x="1595718" y="806824"/>
            <a:ext cx="10244590" cy="5201424"/>
          </a:xfrm>
          <a:prstGeom prst="rect">
            <a:avLst/>
          </a:prstGeom>
          <a:noFill/>
        </p:spPr>
        <p:txBody>
          <a:bodyPr wrap="square" rtlCol="0">
            <a:spAutoFit/>
          </a:bodyPr>
          <a:lstStyle/>
          <a:p>
            <a:r>
              <a:rPr lang="fr-FR" sz="2000" b="1" dirty="0">
                <a:latin typeface="Times New Roman" pitchFamily="18" charset="0"/>
                <a:cs typeface="Times New Roman" pitchFamily="18" charset="0"/>
              </a:rPr>
              <a:t>Du mouvement des corps. — Livre Premier. </a:t>
            </a:r>
          </a:p>
          <a:p>
            <a:r>
              <a:rPr lang="fr-FR" sz="2000" i="1" dirty="0">
                <a:latin typeface="Times New Roman" panose="02020603050405020304" pitchFamily="18" charset="0"/>
                <a:cs typeface="Times New Roman" panose="02020603050405020304" pitchFamily="18" charset="0"/>
              </a:rPr>
              <a:t>Section I. — De la méthode des premières et dernières raisons employée dans tout cet ouvrage. </a:t>
            </a:r>
          </a:p>
          <a:p>
            <a:r>
              <a:rPr lang="fr-FR" sz="2000" i="1" dirty="0">
                <a:latin typeface="Times New Roman" panose="02020603050405020304" pitchFamily="18" charset="0"/>
                <a:cs typeface="Times New Roman" panose="02020603050405020304" pitchFamily="18" charset="0"/>
              </a:rPr>
              <a:t>Section II. — De la recherche des forces centripètes. </a:t>
            </a:r>
          </a:p>
          <a:p>
            <a:r>
              <a:rPr lang="fr-FR" sz="2000" i="1" dirty="0">
                <a:latin typeface="Times New Roman" panose="02020603050405020304" pitchFamily="18" charset="0"/>
                <a:cs typeface="Times New Roman" panose="02020603050405020304" pitchFamily="18" charset="0"/>
              </a:rPr>
              <a:t>Section III. — Du mouvement des corps dans les sections coniques excentriques. </a:t>
            </a:r>
          </a:p>
          <a:p>
            <a:r>
              <a:rPr lang="fr-FR" sz="2000" i="1" dirty="0">
                <a:latin typeface="Times New Roman" panose="02020603050405020304" pitchFamily="18" charset="0"/>
                <a:cs typeface="Times New Roman" panose="02020603050405020304" pitchFamily="18" charset="0"/>
              </a:rPr>
              <a:t>Section IV. — De la détermination des orbes elliptiques, paraboliques et hyperboliques, lorsque l’un des foyers est donné. </a:t>
            </a:r>
          </a:p>
          <a:p>
            <a:r>
              <a:rPr lang="fr-FR" sz="2000" i="1" dirty="0">
                <a:latin typeface="Times New Roman" panose="02020603050405020304" pitchFamily="18" charset="0"/>
                <a:cs typeface="Times New Roman" panose="02020603050405020304" pitchFamily="18" charset="0"/>
              </a:rPr>
              <a:t>Section V. — De la détermination des orbites lorsqu’aucun des foyers n’est donné. </a:t>
            </a:r>
          </a:p>
          <a:p>
            <a:r>
              <a:rPr lang="fr-FR" sz="2000" i="1" dirty="0">
                <a:latin typeface="Times New Roman" panose="02020603050405020304" pitchFamily="18" charset="0"/>
                <a:cs typeface="Times New Roman" panose="02020603050405020304" pitchFamily="18" charset="0"/>
              </a:rPr>
              <a:t>Section VI. — De la détermination des mouvements dans des orbes donnés.</a:t>
            </a:r>
          </a:p>
          <a:p>
            <a:r>
              <a:rPr lang="fr-FR" sz="2000" dirty="0">
                <a:latin typeface="Times New Roman" panose="02020603050405020304" pitchFamily="18" charset="0"/>
                <a:cs typeface="Times New Roman" panose="02020603050405020304" pitchFamily="18" charset="0"/>
              </a:rPr>
              <a:t> </a:t>
            </a:r>
          </a:p>
          <a:p>
            <a:r>
              <a:rPr lang="fr-FR" sz="2000" dirty="0">
                <a:latin typeface="Times New Roman" panose="02020603050405020304" pitchFamily="18" charset="0"/>
                <a:cs typeface="Times New Roman" panose="02020603050405020304" pitchFamily="18" charset="0"/>
              </a:rPr>
              <a:t>(…)</a:t>
            </a:r>
          </a:p>
          <a:p>
            <a:r>
              <a:rPr lang="fr-FR" sz="2000" dirty="0">
                <a:latin typeface="Times New Roman" panose="02020603050405020304" pitchFamily="18" charset="0"/>
                <a:cs typeface="Times New Roman" panose="02020603050405020304" pitchFamily="18" charset="0"/>
              </a:rPr>
              <a:t> </a:t>
            </a:r>
          </a:p>
          <a:p>
            <a:r>
              <a:rPr lang="fr-FR" sz="2000" b="1" dirty="0">
                <a:latin typeface="Times New Roman" pitchFamily="18" charset="0"/>
                <a:cs typeface="Times New Roman" pitchFamily="18" charset="0"/>
              </a:rPr>
              <a:t>Du Système du Monde — Livre Troisième. </a:t>
            </a:r>
          </a:p>
          <a:p>
            <a:r>
              <a:rPr lang="fr-FR" sz="2000" i="1" dirty="0">
                <a:latin typeface="Times New Roman" panose="02020603050405020304" pitchFamily="18" charset="0"/>
                <a:cs typeface="Times New Roman" panose="02020603050405020304" pitchFamily="18" charset="0"/>
              </a:rPr>
              <a:t>Règles qu’il faut suivre dans l’étude de la physique. </a:t>
            </a:r>
          </a:p>
          <a:p>
            <a:r>
              <a:rPr lang="fr-FR" sz="2000" i="1" dirty="0">
                <a:latin typeface="Times New Roman" panose="02020603050405020304" pitchFamily="18" charset="0"/>
                <a:cs typeface="Times New Roman" panose="02020603050405020304" pitchFamily="18" charset="0"/>
              </a:rPr>
              <a:t>Phénomènes. </a:t>
            </a:r>
          </a:p>
          <a:p>
            <a:r>
              <a:rPr lang="fr-FR" sz="2000" i="1" dirty="0">
                <a:latin typeface="Times New Roman" panose="02020603050405020304" pitchFamily="18" charset="0"/>
                <a:cs typeface="Times New Roman" panose="02020603050405020304" pitchFamily="18" charset="0"/>
              </a:rPr>
              <a:t>Propositions. </a:t>
            </a:r>
          </a:p>
          <a:p>
            <a:r>
              <a:rPr lang="fr-FR" sz="2000" i="1" dirty="0">
                <a:latin typeface="Times New Roman" panose="02020603050405020304" pitchFamily="18" charset="0"/>
                <a:cs typeface="Times New Roman" panose="02020603050405020304" pitchFamily="18" charset="0"/>
              </a:rPr>
              <a:t>Du mouvement des nœuds de la Lune. </a:t>
            </a:r>
          </a:p>
          <a:p>
            <a:endParaRPr lang="fr-FR" sz="1200" dirty="0">
              <a:latin typeface="Times New Roman" pitchFamily="18" charset="0"/>
              <a:cs typeface="Times New Roman" pitchFamily="18" charset="0"/>
            </a:endParaRPr>
          </a:p>
        </p:txBody>
      </p:sp>
    </p:spTree>
    <p:extLst>
      <p:ext uri="{BB962C8B-B14F-4D97-AF65-F5344CB8AC3E}">
        <p14:creationId xmlns:p14="http://schemas.microsoft.com/office/powerpoint/2010/main" val="3810106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1392238"/>
          </a:xfrm>
        </p:spPr>
        <p:txBody>
          <a:bodyPr/>
          <a:lstStyle/>
          <a:p>
            <a:r>
              <a:rPr lang="fr-FR" b="1" dirty="0">
                <a:latin typeface="Times New Roman" pitchFamily="18" charset="0"/>
                <a:cs typeface="Times New Roman" pitchFamily="18" charset="0"/>
              </a:rPr>
              <a:t>2. Une représentation du monde</a:t>
            </a:r>
          </a:p>
        </p:txBody>
      </p:sp>
      <p:sp>
        <p:nvSpPr>
          <p:cNvPr id="3" name="Espace réservé du contenu 2"/>
          <p:cNvSpPr>
            <a:spLocks noGrp="1"/>
          </p:cNvSpPr>
          <p:nvPr>
            <p:ph idx="1"/>
          </p:nvPr>
        </p:nvSpPr>
        <p:spPr/>
        <p:txBody>
          <a:bodyPr>
            <a:normAutofit fontScale="92500" lnSpcReduction="10000"/>
          </a:bodyPr>
          <a:lstStyle/>
          <a:p>
            <a:pPr marL="0" indent="0" algn="just">
              <a:buNone/>
            </a:pPr>
            <a:r>
              <a:rPr lang="fr-FR" dirty="0">
                <a:latin typeface="Times New Roman" pitchFamily="18" charset="0"/>
                <a:cs typeface="Times New Roman" pitchFamily="18" charset="0"/>
              </a:rPr>
              <a:t>Newton construit une </a:t>
            </a:r>
            <a:r>
              <a:rPr lang="fr-FR" b="1" dirty="0">
                <a:latin typeface="Times New Roman" pitchFamily="18" charset="0"/>
                <a:cs typeface="Times New Roman" pitchFamily="18" charset="0"/>
              </a:rPr>
              <a:t>cosmogonie</a:t>
            </a:r>
            <a:r>
              <a:rPr lang="fr-FR" dirty="0">
                <a:latin typeface="Times New Roman" pitchFamily="18" charset="0"/>
                <a:cs typeface="Times New Roman" pitchFamily="18" charset="0"/>
              </a:rPr>
              <a:t> puisqu’il permet d’expliquer des phénomènes aussi variés que le mouvement des planètes, la trajectoire des comètes, les marées ou l’aplatissement de la terre aux pôles. </a:t>
            </a:r>
          </a:p>
          <a:p>
            <a:pPr marL="0" indent="0" algn="just">
              <a:buNone/>
            </a:pPr>
            <a:r>
              <a:rPr lang="fr-FR" dirty="0">
                <a:latin typeface="Times New Roman" pitchFamily="18" charset="0"/>
                <a:cs typeface="Times New Roman" pitchFamily="18" charset="0"/>
              </a:rPr>
              <a:t>Il confère ainsi un sens mécanique aux mouvements de circulations naturelles (les lois sont les mêmes, sur la terre comme au ciel…). La mécanique newtonienne repose sur des conceptions du temps (absolu et linéaire qui rompt avec tradition aristotélicienne) et d’espace (vide et absolu) qui rompent avec les principes aristotéliciens mais conservent une possibilité d’accord avec la religion puisque l’espace est </a:t>
            </a:r>
            <a:r>
              <a:rPr lang="fr-FR" dirty="0" err="1">
                <a:latin typeface="Times New Roman" pitchFamily="18" charset="0"/>
                <a:cs typeface="Times New Roman" pitchFamily="18" charset="0"/>
              </a:rPr>
              <a:t>co-extensif</a:t>
            </a:r>
            <a:r>
              <a:rPr lang="fr-FR" dirty="0">
                <a:latin typeface="Times New Roman" pitchFamily="18" charset="0"/>
                <a:cs typeface="Times New Roman" pitchFamily="18" charset="0"/>
              </a:rPr>
              <a:t> avec le divin et préexiste à la création du monde matériel. </a:t>
            </a:r>
          </a:p>
          <a:p>
            <a:pPr marL="0" indent="0" algn="just">
              <a:buNone/>
            </a:pPr>
            <a:r>
              <a:rPr lang="fr-FR" dirty="0">
                <a:latin typeface="Times New Roman" pitchFamily="18" charset="0"/>
                <a:cs typeface="Times New Roman" pitchFamily="18" charset="0"/>
              </a:rPr>
              <a:t>Ouvrage de </a:t>
            </a:r>
            <a:r>
              <a:rPr lang="fr-FR" b="1" dirty="0">
                <a:latin typeface="Times New Roman" pitchFamily="18" charset="0"/>
                <a:cs typeface="Times New Roman" pitchFamily="18" charset="0"/>
              </a:rPr>
              <a:t>philosophie naturelle </a:t>
            </a:r>
            <a:r>
              <a:rPr lang="fr-FR" dirty="0">
                <a:latin typeface="Times New Roman" pitchFamily="18" charset="0"/>
                <a:cs typeface="Times New Roman" pitchFamily="18" charset="0"/>
              </a:rPr>
              <a:t>(explication des lois de la nature) fondé sur les lois mathématiques.</a:t>
            </a:r>
          </a:p>
          <a:p>
            <a:pPr marL="0" indent="0" algn="just">
              <a:buNone/>
            </a:pPr>
            <a:endParaRPr lang="fr-FR" dirty="0"/>
          </a:p>
          <a:p>
            <a:pPr marL="0" indent="0" algn="just">
              <a:buNone/>
            </a:pPr>
            <a:endParaRPr lang="fr-FR" dirty="0">
              <a:latin typeface="Times New Roman" pitchFamily="18" charset="0"/>
              <a:cs typeface="Times New Roman" pitchFamily="18" charset="0"/>
            </a:endParaRPr>
          </a:p>
        </p:txBody>
      </p:sp>
    </p:spTree>
    <p:extLst>
      <p:ext uri="{BB962C8B-B14F-4D97-AF65-F5344CB8AC3E}">
        <p14:creationId xmlns:p14="http://schemas.microsoft.com/office/powerpoint/2010/main" val="1277365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ognage">
  <a:themeElements>
    <a:clrScheme name="Rognage">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Rognage">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Rogna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5682</TotalTime>
  <Words>3814</Words>
  <Application>Microsoft Macintosh PowerPoint</Application>
  <PresentationFormat>Grand écran</PresentationFormat>
  <Paragraphs>264</Paragraphs>
  <Slides>31</Slides>
  <Notes>16</Notes>
  <HiddenSlides>0</HiddenSlides>
  <MMClips>0</MMClips>
  <ScaleCrop>false</ScaleCrop>
  <HeadingPairs>
    <vt:vector size="6" baseType="variant">
      <vt:variant>
        <vt:lpstr>Polices utilisées</vt:lpstr>
      </vt:variant>
      <vt:variant>
        <vt:i4>6</vt:i4>
      </vt:variant>
      <vt:variant>
        <vt:lpstr>Thème</vt:lpstr>
      </vt:variant>
      <vt:variant>
        <vt:i4>2</vt:i4>
      </vt:variant>
      <vt:variant>
        <vt:lpstr>Titres des diapositives</vt:lpstr>
      </vt:variant>
      <vt:variant>
        <vt:i4>31</vt:i4>
      </vt:variant>
    </vt:vector>
  </HeadingPairs>
  <TitlesOfParts>
    <vt:vector size="39" baseType="lpstr">
      <vt:lpstr>Arial</vt:lpstr>
      <vt:lpstr>Arial Black</vt:lpstr>
      <vt:lpstr>Calibri</vt:lpstr>
      <vt:lpstr>Calibri Light</vt:lpstr>
      <vt:lpstr>Franklin Gothic Book</vt:lpstr>
      <vt:lpstr>Times New Roman</vt:lpstr>
      <vt:lpstr>Thème Office</vt:lpstr>
      <vt:lpstr>Rognage</vt:lpstr>
      <vt:lpstr>Isaac Newton (1642-1727).  Questions sur la construction d’un paradigme</vt:lpstr>
      <vt:lpstr>La figure du « génie ». Un mythe encore présent.</vt:lpstr>
      <vt:lpstr>Indications bibliographiques</vt:lpstr>
      <vt:lpstr>Partie I – Les Principia. Publier la science</vt:lpstr>
      <vt:lpstr>Présentation PowerPoint</vt:lpstr>
      <vt:lpstr>Présentation PowerPoint</vt:lpstr>
      <vt:lpstr>1. Une loi mathématique : la loi de gravitation</vt:lpstr>
      <vt:lpstr>Présentation PowerPoint</vt:lpstr>
      <vt:lpstr>2. Une représentation du monde</vt:lpstr>
      <vt:lpstr>Présentation PowerPoint</vt:lpstr>
      <vt:lpstr>3. « Obscurités » et corrections</vt:lpstr>
      <vt:lpstr>Un ouvrage qui ne cesse d’être retravaillé…</vt:lpstr>
      <vt:lpstr>Partie II - Conditions de possibilité. Les acteurs invisibles</vt:lpstr>
      <vt:lpstr>Présentation PowerPoint</vt:lpstr>
      <vt:lpstr>Présentation PowerPoint</vt:lpstr>
      <vt:lpstr>2. Newton et le nouveau régime expérimental</vt:lpstr>
      <vt:lpstr>Présentation PowerPoint</vt:lpstr>
      <vt:lpstr>Présentation PowerPoint</vt:lpstr>
      <vt:lpstr>Présentation PowerPoint</vt:lpstr>
      <vt:lpstr>Mesures marines</vt:lpstr>
      <vt:lpstr>De l’électricité aux lumières</vt:lpstr>
      <vt:lpstr>Partie III - « Provincialisation » de Newton Les laboratoires européens des newtonismes </vt:lpstr>
      <vt:lpstr>Partisans et adversaires </vt:lpstr>
      <vt:lpstr>Présentation PowerPoint</vt:lpstr>
      <vt:lpstr>Présentation PowerPoint</vt:lpstr>
      <vt:lpstr>2.1. Controverses </vt:lpstr>
      <vt:lpstr>Présentation PowerPoint</vt:lpstr>
      <vt:lpstr>Présentation PowerPoint</vt:lpstr>
      <vt:lpstr>Présentation PowerPoint</vt:lpstr>
      <vt:lpstr>3. Newton et l’Italie</vt:lpstr>
      <vt:lpstr>Présentation PowerPoint</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Modalités et enjeux de la diffusion du « newtonisme » en Europe (1680-1740) Sciences et Lumières </dc:title>
  <dc:creator>CHAPPEY Jean-Luc</dc:creator>
  <cp:lastModifiedBy>Microsoft Office User</cp:lastModifiedBy>
  <cp:revision>140</cp:revision>
  <dcterms:created xsi:type="dcterms:W3CDTF">2016-10-22T07:26:24Z</dcterms:created>
  <dcterms:modified xsi:type="dcterms:W3CDTF">2024-09-13T11:26:39Z</dcterms:modified>
</cp:coreProperties>
</file>