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5BD3F-9E87-42EC-8FA7-0C0024682C2B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15AD3F2-CFF6-467C-88D2-742CFD2CCF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2103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5BD3F-9E87-42EC-8FA7-0C0024682C2B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5AD3F2-CFF6-467C-88D2-742CFD2CCF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391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5BD3F-9E87-42EC-8FA7-0C0024682C2B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5AD3F2-CFF6-467C-88D2-742CFD2CCF71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203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5BD3F-9E87-42EC-8FA7-0C0024682C2B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5AD3F2-CFF6-467C-88D2-742CFD2CCF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4205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5BD3F-9E87-42EC-8FA7-0C0024682C2B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5AD3F2-CFF6-467C-88D2-742CFD2CCF71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8193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5BD3F-9E87-42EC-8FA7-0C0024682C2B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5AD3F2-CFF6-467C-88D2-742CFD2CCF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92530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5BD3F-9E87-42EC-8FA7-0C0024682C2B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D3F2-CFF6-467C-88D2-742CFD2CCF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4513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5BD3F-9E87-42EC-8FA7-0C0024682C2B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D3F2-CFF6-467C-88D2-742CFD2CCF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05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5BD3F-9E87-42EC-8FA7-0C0024682C2B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D3F2-CFF6-467C-88D2-742CFD2CCF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17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5BD3F-9E87-42EC-8FA7-0C0024682C2B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5AD3F2-CFF6-467C-88D2-742CFD2CCF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59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5BD3F-9E87-42EC-8FA7-0C0024682C2B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5AD3F2-CFF6-467C-88D2-742CFD2CCF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829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5BD3F-9E87-42EC-8FA7-0C0024682C2B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5AD3F2-CFF6-467C-88D2-742CFD2CCF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4424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5BD3F-9E87-42EC-8FA7-0C0024682C2B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D3F2-CFF6-467C-88D2-742CFD2CCF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5606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5BD3F-9E87-42EC-8FA7-0C0024682C2B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D3F2-CFF6-467C-88D2-742CFD2CCF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0028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5BD3F-9E87-42EC-8FA7-0C0024682C2B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D3F2-CFF6-467C-88D2-742CFD2CCF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459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5BD3F-9E87-42EC-8FA7-0C0024682C2B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5AD3F2-CFF6-467C-88D2-742CFD2CCF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9461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5BD3F-9E87-42EC-8FA7-0C0024682C2B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5AD3F2-CFF6-467C-88D2-742CFD2CCF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04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ailymotion.com/video/x281m1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11625" y="624110"/>
            <a:ext cx="7440835" cy="1280890"/>
          </a:xfrm>
        </p:spPr>
        <p:txBody>
          <a:bodyPr>
            <a:normAutofit/>
          </a:bodyPr>
          <a:lstStyle/>
          <a:p>
            <a:pPr algn="just"/>
            <a:r>
              <a:rPr lang="fr-FR" b="1" dirty="0">
                <a:latin typeface="Times New Roman" pitchFamily="18" charset="0"/>
                <a:cs typeface="Times New Roman" pitchFamily="18" charset="0"/>
              </a:rPr>
              <a:t>L’anthropologie des Lumières et la question des « variétés humaines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38400" y="2348880"/>
            <a:ext cx="9300882" cy="43204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400" dirty="0" err="1">
                <a:latin typeface="Garamond" panose="02020404030301010803" pitchFamily="18" charset="0"/>
              </a:rPr>
              <a:t>Jean-Fréderic</a:t>
            </a:r>
            <a:r>
              <a:rPr lang="fr-FR" sz="2400" dirty="0">
                <a:latin typeface="Garamond" panose="02020404030301010803" pitchFamily="18" charset="0"/>
              </a:rPr>
              <a:t> </a:t>
            </a:r>
            <a:r>
              <a:rPr lang="fr-FR" sz="2400" dirty="0" err="1">
                <a:latin typeface="Garamond" panose="02020404030301010803" pitchFamily="18" charset="0"/>
              </a:rPr>
              <a:t>S</a:t>
            </a:r>
            <a:r>
              <a:rPr lang="fr-FR" sz="2400" cap="small" dirty="0" err="1">
                <a:latin typeface="Garamond" panose="02020404030301010803" pitchFamily="18" charset="0"/>
              </a:rPr>
              <a:t>chaub</a:t>
            </a:r>
            <a:r>
              <a:rPr lang="fr-FR" sz="2400" dirty="0">
                <a:latin typeface="Garamond" panose="02020404030301010803" pitchFamily="18" charset="0"/>
              </a:rPr>
              <a:t> &amp; Silvia </a:t>
            </a:r>
            <a:r>
              <a:rPr lang="fr-FR" sz="2400" dirty="0" err="1">
                <a:latin typeface="Garamond" panose="02020404030301010803" pitchFamily="18" charset="0"/>
              </a:rPr>
              <a:t>S</a:t>
            </a:r>
            <a:r>
              <a:rPr lang="fr-FR" sz="2400" cap="small" dirty="0" err="1">
                <a:latin typeface="Garamond" panose="02020404030301010803" pitchFamily="18" charset="0"/>
              </a:rPr>
              <a:t>ebastiani</a:t>
            </a:r>
            <a:r>
              <a:rPr lang="fr-FR" sz="2400" dirty="0">
                <a:latin typeface="Garamond" panose="02020404030301010803" pitchFamily="18" charset="0"/>
              </a:rPr>
              <a:t>, </a:t>
            </a:r>
            <a:r>
              <a:rPr lang="fr-FR" sz="2400" i="1" dirty="0">
                <a:latin typeface="Garamond" panose="02020404030301010803" pitchFamily="18" charset="0"/>
              </a:rPr>
              <a:t>Race et histoire dans les sociétés occidentales (</a:t>
            </a:r>
            <a:r>
              <a:rPr lang="fr-FR" sz="2400" i="1" cap="small" dirty="0" err="1">
                <a:latin typeface="Garamond" panose="02020404030301010803" pitchFamily="18" charset="0"/>
              </a:rPr>
              <a:t>xv</a:t>
            </a:r>
            <a:r>
              <a:rPr lang="fr-FR" sz="2400" i="1" baseline="30000" dirty="0" err="1">
                <a:latin typeface="Garamond" panose="02020404030301010803" pitchFamily="18" charset="0"/>
              </a:rPr>
              <a:t>e</a:t>
            </a:r>
            <a:r>
              <a:rPr lang="fr-FR" sz="2400" i="1" dirty="0" err="1">
                <a:latin typeface="Garamond" panose="02020404030301010803" pitchFamily="18" charset="0"/>
              </a:rPr>
              <a:t>-</a:t>
            </a:r>
            <a:r>
              <a:rPr lang="fr-FR" sz="2400" i="1" cap="small" dirty="0" err="1">
                <a:latin typeface="Garamond" panose="02020404030301010803" pitchFamily="18" charset="0"/>
              </a:rPr>
              <a:t>xviii</a:t>
            </a:r>
            <a:r>
              <a:rPr lang="fr-FR" sz="2400" i="1" baseline="30000" dirty="0" err="1">
                <a:latin typeface="Garamond" panose="02020404030301010803" pitchFamily="18" charset="0"/>
              </a:rPr>
              <a:t>e</a:t>
            </a:r>
            <a:r>
              <a:rPr lang="fr-FR" sz="2400" i="1" dirty="0">
                <a:latin typeface="Garamond" panose="02020404030301010803" pitchFamily="18" charset="0"/>
              </a:rPr>
              <a:t>  siècle)</a:t>
            </a:r>
            <a:r>
              <a:rPr lang="fr-FR" sz="2400" dirty="0">
                <a:latin typeface="Garamond" panose="02020404030301010803" pitchFamily="18" charset="0"/>
              </a:rPr>
              <a:t>, Paris, Albin Michel, </a:t>
            </a:r>
            <a:r>
              <a:rPr lang="fr-FR" sz="2400" dirty="0">
                <a:latin typeface="Garamond" panose="02020404030301010803" pitchFamily="18" charset="0"/>
              </a:rPr>
              <a:t>2021.</a:t>
            </a:r>
          </a:p>
          <a:p>
            <a:pPr marL="0" indent="0" algn="just">
              <a:buNone/>
            </a:pPr>
            <a:r>
              <a:rPr lang="fr-FR" sz="2400" dirty="0">
                <a:latin typeface="Garamond" panose="02020404030301010803" pitchFamily="18" charset="0"/>
                <a:cs typeface="Times New Roman" pitchFamily="18" charset="0"/>
              </a:rPr>
              <a:t>Michèle </a:t>
            </a:r>
            <a:r>
              <a:rPr lang="fr-FR" sz="2400" dirty="0" err="1">
                <a:latin typeface="Garamond" panose="02020404030301010803" pitchFamily="18" charset="0"/>
                <a:cs typeface="Times New Roman" pitchFamily="18" charset="0"/>
              </a:rPr>
              <a:t>Duchet</a:t>
            </a:r>
            <a:r>
              <a:rPr lang="fr-FR" sz="2400" dirty="0">
                <a:latin typeface="Garamond" panose="02020404030301010803" pitchFamily="18" charset="0"/>
                <a:cs typeface="Times New Roman" pitchFamily="18" charset="0"/>
              </a:rPr>
              <a:t>, </a:t>
            </a:r>
            <a:r>
              <a:rPr lang="fr-FR" sz="2400" i="1" dirty="0">
                <a:latin typeface="Garamond" panose="02020404030301010803" pitchFamily="18" charset="0"/>
                <a:cs typeface="Times New Roman" pitchFamily="18" charset="0"/>
              </a:rPr>
              <a:t>Anthropologie et histoire au siècle des Lumières</a:t>
            </a:r>
            <a:r>
              <a:rPr lang="fr-FR" sz="2400" dirty="0">
                <a:latin typeface="Garamond" panose="02020404030301010803" pitchFamily="18" charset="0"/>
                <a:cs typeface="Times New Roman" pitchFamily="18" charset="0"/>
              </a:rPr>
              <a:t> [1971], Paris, Albin Michel, 1995.</a:t>
            </a:r>
          </a:p>
          <a:p>
            <a:pPr marL="0" indent="0">
              <a:buNone/>
            </a:pPr>
            <a:r>
              <a:rPr lang="fr-FR" sz="2400" dirty="0">
                <a:latin typeface="Garamond" panose="02020404030301010803" pitchFamily="18" charset="0"/>
                <a:cs typeface="Times New Roman" pitchFamily="18" charset="0"/>
              </a:rPr>
              <a:t>Conférence de Claude Blanckaert : </a:t>
            </a:r>
          </a:p>
          <a:p>
            <a:pPr marL="0" indent="0">
              <a:buNone/>
            </a:pPr>
            <a:r>
              <a:rPr lang="fr-FR" dirty="0">
                <a:latin typeface="Garamond" panose="02020404030301010803" pitchFamily="18" charset="0"/>
                <a:hlinkClick r:id="rId2"/>
              </a:rPr>
              <a:t>https://www.dailymotion.com/video/x281m1u</a:t>
            </a:r>
            <a:r>
              <a:rPr lang="fr-FR" dirty="0">
                <a:latin typeface="Garamond" panose="02020404030301010803" pitchFamily="18" charset="0"/>
              </a:rPr>
              <a:t> </a:t>
            </a:r>
          </a:p>
          <a:p>
            <a:pPr marL="0" indent="0">
              <a:buNone/>
            </a:pPr>
            <a:endParaRPr lang="fr-FR" dirty="0">
              <a:latin typeface="Garamond" panose="02020404030301010803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fr-FR" dirty="0">
              <a:latin typeface="Garamond" panose="02020404030301010803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180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5641" y="188640"/>
            <a:ext cx="7296819" cy="572258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Linné (1735) et Buffon (1749) : L’histoire naturelle de l’homme : « une monographie empirique du genre humain dans l’espace et le temps ». </a:t>
            </a:r>
          </a:p>
          <a:p>
            <a:pPr marL="0" indent="0" algn="just"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Classer l’homme dans la nature et étudier les populations sous l’angle physique et moral (anthropologie, anatomie, linguistique, géographie, médecine, psychologie…). </a:t>
            </a:r>
          </a:p>
          <a:p>
            <a:pPr marL="0" indent="0" algn="just"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Vocation encyclopédique de l’anthropologie.</a:t>
            </a:r>
          </a:p>
          <a:p>
            <a:pPr marL="0" indent="0"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Questions sur l’histoire naturelle de l’homme : </a:t>
            </a:r>
          </a:p>
          <a:p>
            <a:pPr marL="514350" indent="-514350">
              <a:buAutoNum type="arabicPeriod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La place de l’homme dans la nature et ses relations avec les espèces animales.</a:t>
            </a:r>
          </a:p>
          <a:p>
            <a:pPr marL="514350" indent="-514350">
              <a:buAutoNum type="arabicPeriod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Les variétés ou les races humaines.</a:t>
            </a:r>
          </a:p>
          <a:p>
            <a:pPr marL="514350" indent="-514350">
              <a:buAutoNum type="arabicPeriod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Le « progrès » et le déclin des civilisations.</a:t>
            </a:r>
          </a:p>
          <a:p>
            <a:pPr marL="0" indent="0" algn="just">
              <a:buNone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439220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23592" y="1268760"/>
            <a:ext cx="7787208" cy="5112568"/>
          </a:xfrm>
        </p:spPr>
        <p:txBody>
          <a:bodyPr>
            <a:noAutofit/>
          </a:bodyPr>
          <a:lstStyle/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Le monogénisme </a:t>
            </a:r>
            <a:r>
              <a:rPr lang="fr-FR" sz="2400" b="1" i="1" dirty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le polygénisme</a:t>
            </a:r>
          </a:p>
          <a:p>
            <a:pPr marL="0" indent="0" algn="just"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Le monogénisme biblique vs le polygénisme philosophique		</a:t>
            </a:r>
          </a:p>
          <a:p>
            <a:pPr marL="0" indent="0" algn="just"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Les questions sur la génération : </a:t>
            </a:r>
          </a:p>
          <a:p>
            <a:pPr marL="0" indent="0" algn="just"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Pierre-Louis Maupertuis, 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Dissertation physique à l’occasion du nègre blanc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(Leyde, 1744) </a:t>
            </a:r>
          </a:p>
          <a:p>
            <a:pPr marL="0" indent="0"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Buffon et les « molécules organiques ».</a:t>
            </a:r>
          </a:p>
          <a:p>
            <a:pPr marL="0" indent="0">
              <a:buNone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919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F99CFD-79A1-774C-9581-A363F86A9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A25EF6-5A12-6E4D-88CB-8C3B3A819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9657" y="764704"/>
            <a:ext cx="7152803" cy="5146518"/>
          </a:xfrm>
        </p:spPr>
        <p:txBody>
          <a:bodyPr>
            <a:normAutofit/>
          </a:bodyPr>
          <a:lstStyle/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Les variétés humaines (Buffon)</a:t>
            </a:r>
          </a:p>
          <a:p>
            <a:pPr>
              <a:buFontTx/>
              <a:buChar char="-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Les hommes varient spontanément</a:t>
            </a:r>
          </a:p>
          <a:p>
            <a:pPr>
              <a:buFontTx/>
              <a:buChar char="-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Les groupes s’interpénètrent par leurs marges sans frontières infranchissables.</a:t>
            </a:r>
          </a:p>
          <a:p>
            <a:pPr>
              <a:buFontTx/>
              <a:buChar char="-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Le climat et les influences du milieu naturel selon les lois des rapports du physique et du moral (paradigme hippocratique). </a:t>
            </a:r>
          </a:p>
          <a:p>
            <a:pPr marL="0" indent="0"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012682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38400" y="332656"/>
            <a:ext cx="7772400" cy="568714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fr-FR" sz="2400" dirty="0">
              <a:latin typeface="Garamond" panose="02020404030301010803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fr-FR" sz="2400" dirty="0">
                <a:latin typeface="Garamond" panose="02020404030301010803" pitchFamily="18" charset="0"/>
                <a:cs typeface="Times New Roman" pitchFamily="18" charset="0"/>
              </a:rPr>
              <a:t>3. </a:t>
            </a:r>
            <a:r>
              <a:rPr lang="fr-FR" sz="2400" b="1" dirty="0">
                <a:latin typeface="Garamond" panose="02020404030301010803" pitchFamily="18" charset="0"/>
                <a:cs typeface="Times New Roman" pitchFamily="18" charset="0"/>
              </a:rPr>
              <a:t>Les « degrés » de civilisation : le rôle du climat et des facteurs naturels</a:t>
            </a:r>
          </a:p>
          <a:p>
            <a:pPr marL="0" indent="0">
              <a:buNone/>
            </a:pPr>
            <a:endParaRPr lang="fr-FR" sz="2400" dirty="0">
              <a:latin typeface="Garamond" panose="02020404030301010803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fr-FR" sz="2400" dirty="0">
                <a:latin typeface="Garamond" panose="02020404030301010803" pitchFamily="18" charset="0"/>
                <a:cs typeface="Times New Roman" pitchFamily="18" charset="0"/>
              </a:rPr>
              <a:t>Les genres de vie (climat/société) déterminent le degré de civilisation. : l’homme peut se « perfectionner » et transformer ses conditions de vie.</a:t>
            </a:r>
          </a:p>
          <a:p>
            <a:pPr marL="0" indent="0" algn="just">
              <a:buNone/>
            </a:pPr>
            <a:endParaRPr lang="fr-FR" sz="2400" dirty="0">
              <a:latin typeface="Garamond" panose="02020404030301010803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fr-FR" sz="2400" dirty="0">
                <a:latin typeface="Garamond" panose="02020404030301010803" pitchFamily="18" charset="0"/>
                <a:cs typeface="Times New Roman" pitchFamily="18" charset="0"/>
              </a:rPr>
              <a:t>Étudier les mœurs et les corps… pour en comprendre les spécificités et les transformer (sciences morales et politiques).</a:t>
            </a:r>
          </a:p>
          <a:p>
            <a:pPr marL="0" indent="0">
              <a:buNone/>
            </a:pPr>
            <a:endParaRPr lang="fr-FR" sz="2400" dirty="0">
              <a:latin typeface="Garamond" panose="02020404030301010803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fr-FR" sz="2400" dirty="0">
                <a:latin typeface="Garamond" panose="02020404030301010803" pitchFamily="18" charset="0"/>
                <a:cs typeface="Times New Roman" pitchFamily="18" charset="0"/>
              </a:rPr>
              <a:t>Une histoire comparée des populations (langues, religions…).</a:t>
            </a:r>
          </a:p>
          <a:p>
            <a:pPr marL="0" indent="0" algn="just">
              <a:buNone/>
            </a:pPr>
            <a:endParaRPr lang="fr-FR" sz="2400" dirty="0">
              <a:latin typeface="Garamond" panose="02020404030301010803" pitchFamily="18" charset="0"/>
              <a:cs typeface="Times New Roman" pitchFamily="18" charset="0"/>
            </a:endParaRPr>
          </a:p>
          <a:p>
            <a:endParaRPr lang="fr-FR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215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43673" y="908720"/>
            <a:ext cx="7008787" cy="5002502"/>
          </a:xfrm>
        </p:spPr>
        <p:txBody>
          <a:bodyPr>
            <a:noAutofit/>
          </a:bodyPr>
          <a:lstStyle/>
          <a:p>
            <a:pPr algn="just"/>
            <a:r>
              <a:rPr lang="fr-FR" sz="2400" b="1" dirty="0">
                <a:latin typeface="Garamond" panose="02020404030301010803" pitchFamily="18" charset="0"/>
                <a:cs typeface="Times New Roman" pitchFamily="18" charset="0"/>
              </a:rPr>
              <a:t>4. Du climat au milieu: les travaux des « Écossais » de l’Université d’Edimbourg.</a:t>
            </a:r>
          </a:p>
          <a:p>
            <a:endParaRPr lang="fr-FR" sz="2400" dirty="0">
              <a:latin typeface="Garamond" panose="02020404030301010803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fr-FR" sz="2400" dirty="0">
                <a:latin typeface="Garamond" panose="02020404030301010803" pitchFamily="18" charset="0"/>
                <a:cs typeface="Times New Roman" pitchFamily="18" charset="0"/>
              </a:rPr>
              <a:t>Adam </a:t>
            </a:r>
            <a:r>
              <a:rPr lang="fr-FR" sz="2400" b="1" dirty="0">
                <a:latin typeface="Garamond" panose="02020404030301010803" pitchFamily="18" charset="0"/>
                <a:cs typeface="Times New Roman" pitchFamily="18" charset="0"/>
              </a:rPr>
              <a:t>Ferguson</a:t>
            </a:r>
            <a:r>
              <a:rPr lang="fr-FR" sz="2400" dirty="0">
                <a:latin typeface="Garamond" panose="02020404030301010803" pitchFamily="18" charset="0"/>
                <a:cs typeface="Times New Roman" pitchFamily="18" charset="0"/>
              </a:rPr>
              <a:t> (1723-1816), </a:t>
            </a:r>
            <a:r>
              <a:rPr lang="fr-FR" sz="2400" i="1" dirty="0">
                <a:latin typeface="Garamond" panose="02020404030301010803" pitchFamily="18" charset="0"/>
                <a:cs typeface="Times New Roman" pitchFamily="18" charset="0"/>
              </a:rPr>
              <a:t>An </a:t>
            </a:r>
            <a:r>
              <a:rPr lang="fr-FR" sz="2400" i="1" dirty="0" err="1">
                <a:latin typeface="Garamond" panose="02020404030301010803" pitchFamily="18" charset="0"/>
                <a:cs typeface="Times New Roman" pitchFamily="18" charset="0"/>
              </a:rPr>
              <a:t>Essay</a:t>
            </a:r>
            <a:r>
              <a:rPr lang="fr-FR" sz="2400" i="1" dirty="0">
                <a:latin typeface="Garamond" panose="02020404030301010803" pitchFamily="18" charset="0"/>
                <a:cs typeface="Times New Roman" pitchFamily="18" charset="0"/>
              </a:rPr>
              <a:t> on the </a:t>
            </a:r>
            <a:r>
              <a:rPr lang="fr-FR" sz="2400" i="1" dirty="0" err="1">
                <a:latin typeface="Garamond" panose="02020404030301010803" pitchFamily="18" charset="0"/>
                <a:cs typeface="Times New Roman" pitchFamily="18" charset="0"/>
              </a:rPr>
              <a:t>History</a:t>
            </a:r>
            <a:r>
              <a:rPr lang="fr-FR" sz="2400" i="1" dirty="0">
                <a:latin typeface="Garamond" panose="02020404030301010803" pitchFamily="18" charset="0"/>
                <a:cs typeface="Times New Roman" pitchFamily="18" charset="0"/>
              </a:rPr>
              <a:t> of Civil Society </a:t>
            </a:r>
            <a:r>
              <a:rPr lang="fr-FR" sz="2400" dirty="0">
                <a:latin typeface="Garamond" panose="02020404030301010803" pitchFamily="18" charset="0"/>
                <a:cs typeface="Times New Roman" pitchFamily="18" charset="0"/>
              </a:rPr>
              <a:t>(1767)</a:t>
            </a:r>
          </a:p>
          <a:p>
            <a:pPr marL="0" indent="0">
              <a:buNone/>
            </a:pPr>
            <a:r>
              <a:rPr lang="fr-FR" sz="2400" dirty="0">
                <a:latin typeface="Garamond" panose="02020404030301010803" pitchFamily="18" charset="0"/>
                <a:cs typeface="Times New Roman" pitchFamily="18" charset="0"/>
              </a:rPr>
              <a:t>Henry </a:t>
            </a:r>
            <a:r>
              <a:rPr lang="fr-FR" sz="2400" b="1" dirty="0">
                <a:latin typeface="Garamond" panose="02020404030301010803" pitchFamily="18" charset="0"/>
                <a:cs typeface="Times New Roman" pitchFamily="18" charset="0"/>
              </a:rPr>
              <a:t>Home</a:t>
            </a:r>
            <a:r>
              <a:rPr lang="fr-FR" sz="2400" dirty="0">
                <a:latin typeface="Garamond" panose="02020404030301010803" pitchFamily="18" charset="0"/>
                <a:cs typeface="Times New Roman" pitchFamily="18" charset="0"/>
              </a:rPr>
              <a:t> [anobli sous le nom de Lord </a:t>
            </a:r>
            <a:r>
              <a:rPr lang="fr-FR" sz="2400" b="1" dirty="0" err="1">
                <a:latin typeface="Garamond" panose="02020404030301010803" pitchFamily="18" charset="0"/>
                <a:cs typeface="Times New Roman" pitchFamily="18" charset="0"/>
              </a:rPr>
              <a:t>Kames</a:t>
            </a:r>
            <a:r>
              <a:rPr lang="fr-FR" sz="2400" dirty="0">
                <a:latin typeface="Garamond" panose="02020404030301010803" pitchFamily="18" charset="0"/>
                <a:cs typeface="Times New Roman" pitchFamily="18" charset="0"/>
              </a:rPr>
              <a:t>](1696-1782), </a:t>
            </a:r>
            <a:r>
              <a:rPr lang="fr-FR" sz="2400" i="1" dirty="0">
                <a:latin typeface="Garamond" panose="02020404030301010803" pitchFamily="18" charset="0"/>
                <a:cs typeface="Times New Roman" pitchFamily="18" charset="0"/>
              </a:rPr>
              <a:t>Sketches on the </a:t>
            </a:r>
            <a:r>
              <a:rPr lang="fr-FR" sz="2400" i="1" dirty="0" err="1">
                <a:latin typeface="Garamond" panose="02020404030301010803" pitchFamily="18" charset="0"/>
                <a:cs typeface="Times New Roman" pitchFamily="18" charset="0"/>
              </a:rPr>
              <a:t>History</a:t>
            </a:r>
            <a:r>
              <a:rPr lang="fr-FR" sz="2400" i="1" dirty="0">
                <a:latin typeface="Garamond" panose="02020404030301010803" pitchFamily="18" charset="0"/>
                <a:cs typeface="Times New Roman" pitchFamily="18" charset="0"/>
              </a:rPr>
              <a:t> of Man</a:t>
            </a:r>
            <a:r>
              <a:rPr lang="fr-FR" sz="2400" dirty="0">
                <a:latin typeface="Garamond" panose="02020404030301010803" pitchFamily="18" charset="0"/>
                <a:cs typeface="Times New Roman" pitchFamily="18" charset="0"/>
              </a:rPr>
              <a:t> (1774)</a:t>
            </a:r>
          </a:p>
          <a:p>
            <a:pPr marL="0" indent="0">
              <a:buNone/>
            </a:pPr>
            <a:r>
              <a:rPr lang="fr-FR" sz="2400" dirty="0">
                <a:latin typeface="Garamond" panose="02020404030301010803" pitchFamily="18" charset="0"/>
                <a:cs typeface="Times New Roman" pitchFamily="18" charset="0"/>
              </a:rPr>
              <a:t>Adam </a:t>
            </a:r>
            <a:r>
              <a:rPr lang="fr-FR" sz="2400" b="1" dirty="0">
                <a:latin typeface="Garamond" panose="02020404030301010803" pitchFamily="18" charset="0"/>
                <a:cs typeface="Times New Roman" pitchFamily="18" charset="0"/>
              </a:rPr>
              <a:t>Smith</a:t>
            </a:r>
            <a:r>
              <a:rPr lang="fr-FR" sz="2400" dirty="0">
                <a:latin typeface="Garamond" panose="02020404030301010803" pitchFamily="18" charset="0"/>
                <a:cs typeface="Times New Roman" pitchFamily="18" charset="0"/>
              </a:rPr>
              <a:t> (1723-1790) </a:t>
            </a:r>
            <a:r>
              <a:rPr lang="fr-FR" sz="2400" i="1" dirty="0">
                <a:latin typeface="Garamond" panose="02020404030301010803" pitchFamily="18" charset="0"/>
                <a:cs typeface="Times New Roman" pitchFamily="18" charset="0"/>
              </a:rPr>
              <a:t>Recherche sur la nature et les causes de la richesse des nations </a:t>
            </a:r>
            <a:r>
              <a:rPr lang="fr-FR" sz="2400" dirty="0">
                <a:latin typeface="Garamond" panose="02020404030301010803" pitchFamily="18" charset="0"/>
                <a:cs typeface="Times New Roman" pitchFamily="18" charset="0"/>
              </a:rPr>
              <a:t>(1776). </a:t>
            </a:r>
          </a:p>
          <a:p>
            <a:pPr marL="0" indent="0">
              <a:buNone/>
            </a:pPr>
            <a:endParaRPr lang="fr-FR" sz="2400" dirty="0">
              <a:latin typeface="Garamond" panose="02020404030301010803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fr-FR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558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FCBBE8-92EA-F34D-A3AB-8C6A8DD04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22299C-BBDD-0D4D-BE4E-EC312BF9F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3633" y="476672"/>
            <a:ext cx="7368827" cy="54345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400" b="1" dirty="0">
                <a:latin typeface="Garamond" panose="02020404030301010803" pitchFamily="18" charset="0"/>
              </a:rPr>
              <a:t>5. Ambivalences des Lumières</a:t>
            </a:r>
          </a:p>
          <a:p>
            <a:pPr algn="just"/>
            <a:r>
              <a:rPr lang="fr-FR" sz="2400" b="1" dirty="0">
                <a:latin typeface="Garamond" panose="02020404030301010803" pitchFamily="18" charset="0"/>
                <a:cs typeface="Times New Roman" pitchFamily="18" charset="0"/>
              </a:rPr>
              <a:t>1.  Civilisation et « supériorité » de l’homme blanc</a:t>
            </a:r>
          </a:p>
          <a:p>
            <a:pPr algn="just"/>
            <a:r>
              <a:rPr lang="fr-FR" sz="2400" b="1" dirty="0">
                <a:latin typeface="Garamond" panose="02020404030301010803" pitchFamily="18" charset="0"/>
                <a:cs typeface="Times New Roman" pitchFamily="18" charset="0"/>
              </a:rPr>
              <a:t>2. Races et idéologie nobiliaire</a:t>
            </a:r>
          </a:p>
          <a:p>
            <a:pPr algn="just"/>
            <a:r>
              <a:rPr lang="fr-FR" sz="2400" b="1" dirty="0">
                <a:latin typeface="Garamond" panose="02020404030301010803" pitchFamily="18" charset="0"/>
                <a:cs typeface="Times New Roman" pitchFamily="18" charset="0"/>
              </a:rPr>
              <a:t>3. Race et « beauté ».</a:t>
            </a:r>
          </a:p>
          <a:p>
            <a:pPr marL="0" indent="0" algn="just">
              <a:buNone/>
            </a:pPr>
            <a:r>
              <a:rPr lang="fr-FR" sz="2400" dirty="0">
                <a:latin typeface="Garamond" panose="02020404030301010803" pitchFamily="18" charset="0"/>
                <a:cs typeface="Times New Roman" pitchFamily="18" charset="0"/>
              </a:rPr>
              <a:t>Johann </a:t>
            </a:r>
            <a:r>
              <a:rPr lang="fr-FR" sz="2400" b="1" dirty="0">
                <a:latin typeface="Garamond" panose="02020404030301010803" pitchFamily="18" charset="0"/>
                <a:cs typeface="Times New Roman" pitchFamily="18" charset="0"/>
              </a:rPr>
              <a:t>Winckelmann</a:t>
            </a:r>
            <a:r>
              <a:rPr lang="fr-FR" sz="2400" dirty="0">
                <a:latin typeface="Garamond" panose="02020404030301010803" pitchFamily="18" charset="0"/>
                <a:cs typeface="Times New Roman" pitchFamily="18" charset="0"/>
              </a:rPr>
              <a:t> (1717-1768),  </a:t>
            </a:r>
            <a:r>
              <a:rPr lang="fr-FR" sz="2400" i="1" dirty="0">
                <a:latin typeface="Garamond" panose="02020404030301010803" pitchFamily="18" charset="0"/>
                <a:cs typeface="Times New Roman" pitchFamily="18" charset="0"/>
              </a:rPr>
              <a:t>Histoire de l’art </a:t>
            </a:r>
            <a:r>
              <a:rPr lang="fr-FR" sz="2400" dirty="0">
                <a:latin typeface="Garamond" panose="02020404030301010803" pitchFamily="18" charset="0"/>
                <a:cs typeface="Times New Roman" pitchFamily="18" charset="0"/>
              </a:rPr>
              <a:t>(1767).</a:t>
            </a:r>
          </a:p>
          <a:p>
            <a:pPr marL="0" indent="0">
              <a:buNone/>
            </a:pPr>
            <a:r>
              <a:rPr lang="fr-FR" sz="2400" dirty="0">
                <a:latin typeface="Garamond" panose="02020404030301010803" pitchFamily="18" charset="0"/>
                <a:cs typeface="Times New Roman" pitchFamily="18" charset="0"/>
              </a:rPr>
              <a:t>Johann Kaspar </a:t>
            </a:r>
            <a:r>
              <a:rPr lang="fr-FR" sz="2400" b="1" dirty="0">
                <a:latin typeface="Garamond" panose="02020404030301010803" pitchFamily="18" charset="0"/>
                <a:cs typeface="Times New Roman" pitchFamily="18" charset="0"/>
              </a:rPr>
              <a:t>Lavater</a:t>
            </a:r>
            <a:r>
              <a:rPr lang="fr-FR" sz="2400" dirty="0">
                <a:latin typeface="Garamond" panose="02020404030301010803" pitchFamily="18" charset="0"/>
                <a:cs typeface="Times New Roman" pitchFamily="18" charset="0"/>
              </a:rPr>
              <a:t>  (1741-1801),  </a:t>
            </a:r>
            <a:r>
              <a:rPr lang="fr-FR" sz="2400" i="1" dirty="0">
                <a:latin typeface="Garamond" panose="02020404030301010803" pitchFamily="18" charset="0"/>
                <a:cs typeface="Times New Roman" pitchFamily="18" charset="0"/>
              </a:rPr>
              <a:t>L’Art de connaître les hommes par la physionomie</a:t>
            </a:r>
            <a:r>
              <a:rPr lang="fr-FR" sz="2400" dirty="0">
                <a:latin typeface="Garamond" panose="02020404030301010803" pitchFamily="18" charset="0"/>
                <a:cs typeface="Times New Roman" pitchFamily="18" charset="0"/>
              </a:rPr>
              <a:t> (1775-1778.</a:t>
            </a:r>
          </a:p>
          <a:p>
            <a:pPr marL="0" indent="0">
              <a:buNone/>
            </a:pPr>
            <a:endParaRPr lang="fr-FR" sz="2400" dirty="0">
              <a:latin typeface="Garamond" panose="02020404030301010803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fr-FR" sz="2400" dirty="0">
                <a:latin typeface="Garamond" panose="02020404030301010803" pitchFamily="18" charset="0"/>
                <a:cs typeface="Times New Roman" pitchFamily="18" charset="0"/>
              </a:rPr>
              <a:t>Cf. Anne </a:t>
            </a:r>
            <a:r>
              <a:rPr lang="fr-FR" sz="2400" dirty="0" err="1">
                <a:latin typeface="Garamond" panose="02020404030301010803" pitchFamily="18" charset="0"/>
                <a:cs typeface="Times New Roman" pitchFamily="18" charset="0"/>
              </a:rPr>
              <a:t>Lafont</a:t>
            </a:r>
            <a:r>
              <a:rPr lang="fr-FR" sz="2400" dirty="0">
                <a:latin typeface="Garamond" panose="02020404030301010803" pitchFamily="18" charset="0"/>
                <a:cs typeface="Times New Roman" pitchFamily="18" charset="0"/>
              </a:rPr>
              <a:t>, </a:t>
            </a:r>
            <a:r>
              <a:rPr lang="fr-FR" sz="2400" i="1" dirty="0">
                <a:latin typeface="Garamond" panose="02020404030301010803" pitchFamily="18" charset="0"/>
                <a:cs typeface="Times New Roman" pitchFamily="18" charset="0"/>
              </a:rPr>
              <a:t>L’art et la race</a:t>
            </a:r>
            <a:r>
              <a:rPr lang="fr-FR" sz="2400" dirty="0">
                <a:latin typeface="Garamond" panose="02020404030301010803" pitchFamily="18" charset="0"/>
                <a:cs typeface="Times New Roman" pitchFamily="18" charset="0"/>
              </a:rPr>
              <a:t>, Les Presses du Réel, 2019.</a:t>
            </a:r>
          </a:p>
          <a:p>
            <a:pPr marL="0" indent="0">
              <a:buNone/>
            </a:pPr>
            <a:r>
              <a:rPr lang="fr-FR" sz="2400" dirty="0">
                <a:latin typeface="Garamond" panose="02020404030301010803" pitchFamily="18" charset="0"/>
                <a:cs typeface="Times New Roman" pitchFamily="18" charset="0"/>
              </a:rPr>
              <a:t>https://</a:t>
            </a:r>
            <a:r>
              <a:rPr lang="fr-FR" sz="2400" dirty="0" err="1">
                <a:latin typeface="Garamond" panose="02020404030301010803" pitchFamily="18" charset="0"/>
                <a:cs typeface="Times New Roman" pitchFamily="18" charset="0"/>
              </a:rPr>
              <a:t>www.franceculture.fr</a:t>
            </a:r>
            <a:r>
              <a:rPr lang="fr-FR" sz="2400" dirty="0">
                <a:latin typeface="Garamond" panose="02020404030301010803" pitchFamily="18" charset="0"/>
                <a:cs typeface="Times New Roman" pitchFamily="18" charset="0"/>
              </a:rPr>
              <a:t>/</a:t>
            </a:r>
            <a:r>
              <a:rPr lang="fr-FR" sz="2400" dirty="0" err="1">
                <a:latin typeface="Garamond" panose="02020404030301010803" pitchFamily="18" charset="0"/>
                <a:cs typeface="Times New Roman" pitchFamily="18" charset="0"/>
              </a:rPr>
              <a:t>oeuvre</a:t>
            </a:r>
            <a:r>
              <a:rPr lang="fr-FR" sz="2400" dirty="0">
                <a:latin typeface="Garamond" panose="02020404030301010803" pitchFamily="18" charset="0"/>
                <a:cs typeface="Times New Roman" pitchFamily="18" charset="0"/>
              </a:rPr>
              <a:t>/</a:t>
            </a:r>
            <a:r>
              <a:rPr lang="fr-FR" sz="2400" dirty="0" err="1">
                <a:latin typeface="Garamond" panose="02020404030301010803" pitchFamily="18" charset="0"/>
                <a:cs typeface="Times New Roman" pitchFamily="18" charset="0"/>
              </a:rPr>
              <a:t>lart</a:t>
            </a:r>
            <a:r>
              <a:rPr lang="fr-FR" sz="2400" dirty="0">
                <a:latin typeface="Garamond" panose="02020404030301010803" pitchFamily="18" charset="0"/>
                <a:cs typeface="Times New Roman" pitchFamily="18" charset="0"/>
              </a:rPr>
              <a:t>-et-la-race-</a:t>
            </a:r>
            <a:r>
              <a:rPr lang="fr-FR" sz="2400" dirty="0" err="1">
                <a:latin typeface="Garamond" panose="02020404030301010803" pitchFamily="18" charset="0"/>
                <a:cs typeface="Times New Roman" pitchFamily="18" charset="0"/>
              </a:rPr>
              <a:t>lafricain</a:t>
            </a:r>
            <a:r>
              <a:rPr lang="fr-FR" sz="2400" dirty="0">
                <a:latin typeface="Garamond" panose="02020404030301010803" pitchFamily="18" charset="0"/>
                <a:cs typeface="Times New Roman" pitchFamily="18" charset="0"/>
              </a:rPr>
              <a:t>-tout-contre-</a:t>
            </a:r>
            <a:r>
              <a:rPr lang="fr-FR" sz="2400" dirty="0" err="1">
                <a:latin typeface="Garamond" panose="02020404030301010803" pitchFamily="18" charset="0"/>
                <a:cs typeface="Times New Roman" pitchFamily="18" charset="0"/>
              </a:rPr>
              <a:t>loeil</a:t>
            </a:r>
            <a:r>
              <a:rPr lang="fr-FR" sz="2400" dirty="0">
                <a:latin typeface="Garamond" panose="02020404030301010803" pitchFamily="18" charset="0"/>
                <a:cs typeface="Times New Roman" pitchFamily="18" charset="0"/>
              </a:rPr>
              <a:t>-des-</a:t>
            </a:r>
            <a:r>
              <a:rPr lang="fr-FR" sz="2400" dirty="0" err="1">
                <a:latin typeface="Garamond" panose="02020404030301010803" pitchFamily="18" charset="0"/>
                <a:cs typeface="Times New Roman" pitchFamily="18" charset="0"/>
              </a:rPr>
              <a:t>lumieres</a:t>
            </a:r>
            <a:endParaRPr lang="fr-FR" sz="2400" dirty="0">
              <a:latin typeface="Garamond" panose="02020404030301010803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fr-FR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398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83633" y="624110"/>
            <a:ext cx="7368827" cy="1280890"/>
          </a:xfrm>
        </p:spPr>
        <p:txBody>
          <a:bodyPr>
            <a:normAutofit fontScale="90000"/>
          </a:bodyPr>
          <a:lstStyle/>
          <a:p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Conclusion : de l’histoire naturelle de l’homme aux sciences naturelles (du XVIII</a:t>
            </a:r>
            <a:r>
              <a:rPr lang="fr-FR" sz="2400" b="1" baseline="30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au XIX</a:t>
            </a:r>
            <a:r>
              <a:rPr lang="fr-FR" sz="2400" b="1" baseline="30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siècle…)</a:t>
            </a:r>
            <a:br>
              <a:rPr lang="fr-FR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Craniométrie et angle facial : les mesures des races.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800" dirty="0">
                <a:latin typeface="Times New Roman" pitchFamily="18" charset="0"/>
                <a:cs typeface="Times New Roman" pitchFamily="18" charset="0"/>
              </a:rPr>
            </a:b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Petrus Camper (1722-1789).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83632" y="2276872"/>
            <a:ext cx="6858000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329842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</TotalTime>
  <Words>126</Words>
  <Application>Microsoft Office PowerPoint</Application>
  <PresentationFormat>Grand écran</PresentationFormat>
  <Paragraphs>44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Garamond</vt:lpstr>
      <vt:lpstr>Times New Roman</vt:lpstr>
      <vt:lpstr>Wingdings 3</vt:lpstr>
      <vt:lpstr>Brin</vt:lpstr>
      <vt:lpstr>L’anthropologie des Lumières et la question des « variétés humaines »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Conclusion : de l’histoire naturelle de l’homme aux sciences naturelles (du XVIIIe au XIXe siècle…) Craniométrie et angle facial : les mesures des races. Petrus Camper (1722-1789).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L’anthropologie des Lumières et la question des « variétés humaines »</dc:title>
  <dc:creator>IHMC</dc:creator>
  <cp:lastModifiedBy>IHMC</cp:lastModifiedBy>
  <cp:revision>1</cp:revision>
  <dcterms:created xsi:type="dcterms:W3CDTF">2024-11-06T07:44:57Z</dcterms:created>
  <dcterms:modified xsi:type="dcterms:W3CDTF">2024-11-06T07:46:24Z</dcterms:modified>
</cp:coreProperties>
</file>