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22"/>
  </p:notesMasterIdLst>
  <p:sldIdLst>
    <p:sldId id="256" r:id="rId2"/>
    <p:sldId id="266" r:id="rId3"/>
    <p:sldId id="264" r:id="rId4"/>
    <p:sldId id="282" r:id="rId5"/>
    <p:sldId id="271" r:id="rId6"/>
    <p:sldId id="272" r:id="rId7"/>
    <p:sldId id="273" r:id="rId8"/>
    <p:sldId id="258" r:id="rId9"/>
    <p:sldId id="274" r:id="rId10"/>
    <p:sldId id="283" r:id="rId11"/>
    <p:sldId id="276" r:id="rId12"/>
    <p:sldId id="278" r:id="rId13"/>
    <p:sldId id="257" r:id="rId14"/>
    <p:sldId id="279" r:id="rId15"/>
    <p:sldId id="281" r:id="rId16"/>
    <p:sldId id="262" r:id="rId17"/>
    <p:sldId id="259" r:id="rId18"/>
    <p:sldId id="268" r:id="rId19"/>
    <p:sldId id="280"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90" d="100"/>
          <a:sy n="90" d="100"/>
        </p:scale>
        <p:origin x="52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2F47B-C85C-4164-9CDD-05B6DD626176}" type="datetimeFigureOut">
              <a:rPr lang="fr-FR" smtClean="0"/>
              <a:t>12/11/2024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B72F9-E44D-44FC-822C-72A9E43EACB7}" type="slidenum">
              <a:rPr lang="fr-FR" smtClean="0"/>
              <a:t>‹N°›</a:t>
            </a:fld>
            <a:endParaRPr lang="fr-FR"/>
          </a:p>
        </p:txBody>
      </p:sp>
    </p:spTree>
    <p:extLst>
      <p:ext uri="{BB962C8B-B14F-4D97-AF65-F5344CB8AC3E}">
        <p14:creationId xmlns:p14="http://schemas.microsoft.com/office/powerpoint/2010/main" val="149076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a:t>
            </a:fld>
            <a:endParaRPr lang="fr-FR"/>
          </a:p>
        </p:txBody>
      </p:sp>
    </p:spTree>
    <p:extLst>
      <p:ext uri="{BB962C8B-B14F-4D97-AF65-F5344CB8AC3E}">
        <p14:creationId xmlns:p14="http://schemas.microsoft.com/office/powerpoint/2010/main" val="143736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12</a:t>
            </a:fld>
            <a:endParaRPr lang="fr-FR"/>
          </a:p>
        </p:txBody>
      </p:sp>
    </p:spTree>
    <p:extLst>
      <p:ext uri="{BB962C8B-B14F-4D97-AF65-F5344CB8AC3E}">
        <p14:creationId xmlns:p14="http://schemas.microsoft.com/office/powerpoint/2010/main" val="182024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13</a:t>
            </a:fld>
            <a:endParaRPr lang="fr-FR"/>
          </a:p>
        </p:txBody>
      </p:sp>
    </p:spTree>
    <p:extLst>
      <p:ext uri="{BB962C8B-B14F-4D97-AF65-F5344CB8AC3E}">
        <p14:creationId xmlns:p14="http://schemas.microsoft.com/office/powerpoint/2010/main" val="218586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14</a:t>
            </a:fld>
            <a:endParaRPr lang="fr-FR"/>
          </a:p>
        </p:txBody>
      </p:sp>
    </p:spTree>
    <p:extLst>
      <p:ext uri="{BB962C8B-B14F-4D97-AF65-F5344CB8AC3E}">
        <p14:creationId xmlns:p14="http://schemas.microsoft.com/office/powerpoint/2010/main" val="160729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15</a:t>
            </a:fld>
            <a:endParaRPr lang="fr-FR"/>
          </a:p>
        </p:txBody>
      </p:sp>
    </p:spTree>
    <p:extLst>
      <p:ext uri="{BB962C8B-B14F-4D97-AF65-F5344CB8AC3E}">
        <p14:creationId xmlns:p14="http://schemas.microsoft.com/office/powerpoint/2010/main" val="106650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56BC06-5C3E-4E4A-AEA7-FB239E092170}" type="slidenum">
              <a:rPr lang="fr-FR" smtClean="0"/>
              <a:t>16</a:t>
            </a:fld>
            <a:endParaRPr lang="fr-FR"/>
          </a:p>
        </p:txBody>
      </p:sp>
    </p:spTree>
    <p:extLst>
      <p:ext uri="{BB962C8B-B14F-4D97-AF65-F5344CB8AC3E}">
        <p14:creationId xmlns:p14="http://schemas.microsoft.com/office/powerpoint/2010/main" val="128002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56BC06-5C3E-4E4A-AEA7-FB239E092170}" type="slidenum">
              <a:rPr lang="fr-FR" smtClean="0"/>
              <a:t>17</a:t>
            </a:fld>
            <a:endParaRPr lang="fr-FR"/>
          </a:p>
        </p:txBody>
      </p:sp>
    </p:spTree>
    <p:extLst>
      <p:ext uri="{BB962C8B-B14F-4D97-AF65-F5344CB8AC3E}">
        <p14:creationId xmlns:p14="http://schemas.microsoft.com/office/powerpoint/2010/main" val="320971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18</a:t>
            </a:fld>
            <a:endParaRPr lang="fr-FR"/>
          </a:p>
        </p:txBody>
      </p:sp>
    </p:spTree>
    <p:extLst>
      <p:ext uri="{BB962C8B-B14F-4D97-AF65-F5344CB8AC3E}">
        <p14:creationId xmlns:p14="http://schemas.microsoft.com/office/powerpoint/2010/main" val="3708928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19</a:t>
            </a:fld>
            <a:endParaRPr lang="fr-FR"/>
          </a:p>
        </p:txBody>
      </p:sp>
    </p:spTree>
    <p:extLst>
      <p:ext uri="{BB962C8B-B14F-4D97-AF65-F5344CB8AC3E}">
        <p14:creationId xmlns:p14="http://schemas.microsoft.com/office/powerpoint/2010/main" val="135338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20</a:t>
            </a:fld>
            <a:endParaRPr lang="fr-FR"/>
          </a:p>
        </p:txBody>
      </p:sp>
    </p:spTree>
    <p:extLst>
      <p:ext uri="{BB962C8B-B14F-4D97-AF65-F5344CB8AC3E}">
        <p14:creationId xmlns:p14="http://schemas.microsoft.com/office/powerpoint/2010/main" val="175856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2</a:t>
            </a:fld>
            <a:endParaRPr lang="fr-FR"/>
          </a:p>
        </p:txBody>
      </p:sp>
    </p:spTree>
    <p:extLst>
      <p:ext uri="{BB962C8B-B14F-4D97-AF65-F5344CB8AC3E}">
        <p14:creationId xmlns:p14="http://schemas.microsoft.com/office/powerpoint/2010/main" val="386976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3</a:t>
            </a:fld>
            <a:endParaRPr lang="fr-FR"/>
          </a:p>
        </p:txBody>
      </p:sp>
    </p:spTree>
    <p:extLst>
      <p:ext uri="{BB962C8B-B14F-4D97-AF65-F5344CB8AC3E}">
        <p14:creationId xmlns:p14="http://schemas.microsoft.com/office/powerpoint/2010/main" val="192719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5</a:t>
            </a:fld>
            <a:endParaRPr lang="fr-FR"/>
          </a:p>
        </p:txBody>
      </p:sp>
    </p:spTree>
    <p:extLst>
      <p:ext uri="{BB962C8B-B14F-4D97-AF65-F5344CB8AC3E}">
        <p14:creationId xmlns:p14="http://schemas.microsoft.com/office/powerpoint/2010/main" val="388867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6</a:t>
            </a:fld>
            <a:endParaRPr lang="fr-FR"/>
          </a:p>
        </p:txBody>
      </p:sp>
    </p:spTree>
    <p:extLst>
      <p:ext uri="{BB962C8B-B14F-4D97-AF65-F5344CB8AC3E}">
        <p14:creationId xmlns:p14="http://schemas.microsoft.com/office/powerpoint/2010/main" val="198186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7</a:t>
            </a:fld>
            <a:endParaRPr lang="fr-FR"/>
          </a:p>
        </p:txBody>
      </p:sp>
    </p:spTree>
    <p:extLst>
      <p:ext uri="{BB962C8B-B14F-4D97-AF65-F5344CB8AC3E}">
        <p14:creationId xmlns:p14="http://schemas.microsoft.com/office/powerpoint/2010/main" val="251007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56BC06-5C3E-4E4A-AEA7-FB239E092170}" type="slidenum">
              <a:rPr lang="fr-FR" smtClean="0"/>
              <a:t>8</a:t>
            </a:fld>
            <a:endParaRPr lang="fr-FR"/>
          </a:p>
        </p:txBody>
      </p:sp>
    </p:spTree>
    <p:extLst>
      <p:ext uri="{BB962C8B-B14F-4D97-AF65-F5344CB8AC3E}">
        <p14:creationId xmlns:p14="http://schemas.microsoft.com/office/powerpoint/2010/main" val="385627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9</a:t>
            </a:fld>
            <a:endParaRPr lang="fr-FR"/>
          </a:p>
        </p:txBody>
      </p:sp>
    </p:spTree>
    <p:extLst>
      <p:ext uri="{BB962C8B-B14F-4D97-AF65-F5344CB8AC3E}">
        <p14:creationId xmlns:p14="http://schemas.microsoft.com/office/powerpoint/2010/main" val="202585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CB72F9-E44D-44FC-822C-72A9E43EACB7}" type="slidenum">
              <a:rPr lang="fr-FR" smtClean="0"/>
              <a:t>11</a:t>
            </a:fld>
            <a:endParaRPr lang="fr-FR"/>
          </a:p>
        </p:txBody>
      </p:sp>
    </p:spTree>
    <p:extLst>
      <p:ext uri="{BB962C8B-B14F-4D97-AF65-F5344CB8AC3E}">
        <p14:creationId xmlns:p14="http://schemas.microsoft.com/office/powerpoint/2010/main" val="157456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483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2302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785600" y="274641"/>
            <a:ext cx="36576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12800" y="274641"/>
            <a:ext cx="107696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2406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4334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3127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309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4052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657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2986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8833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t>11/12/24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52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11/12/24</a:t>
            </a:fld>
            <a:endParaRPr lang="en-US" dirty="0"/>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916516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p:cNvPicPr>
            <a:picLocks noChangeAspect="1"/>
          </p:cNvPicPr>
          <p:nvPr/>
        </p:nvPicPr>
        <p:blipFill rotWithShape="1">
          <a:blip r:embed="rId3"/>
          <a:srcRect r="13653" b="9091"/>
          <a:stretch/>
        </p:blipFill>
        <p:spPr>
          <a:xfrm>
            <a:off x="4639732" y="10"/>
            <a:ext cx="7552267" cy="6857990"/>
          </a:xfrm>
          <a:prstGeom prst="rect">
            <a:avLst/>
          </a:prstGeom>
        </p:spPr>
      </p:pic>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ctrTitle"/>
          </p:nvPr>
        </p:nvSpPr>
        <p:spPr>
          <a:xfrm>
            <a:off x="540278" y="1795849"/>
            <a:ext cx="3911753" cy="2423336"/>
          </a:xfrm>
        </p:spPr>
        <p:txBody>
          <a:bodyPr>
            <a:normAutofit/>
          </a:bodyPr>
          <a:lstStyle/>
          <a:p>
            <a:pPr>
              <a:lnSpc>
                <a:spcPct val="90000"/>
              </a:lnSpc>
            </a:pPr>
            <a:r>
              <a:rPr lang="fr-FR" sz="4000" b="1" dirty="0">
                <a:solidFill>
                  <a:srgbClr val="FEFFFF"/>
                </a:solidFill>
              </a:rPr>
              <a:t>Les sciences médicales au XVIII</a:t>
            </a:r>
            <a:r>
              <a:rPr lang="fr-FR" sz="4000" b="1" baseline="30000" dirty="0">
                <a:solidFill>
                  <a:srgbClr val="FEFFFF"/>
                </a:solidFill>
              </a:rPr>
              <a:t>e</a:t>
            </a:r>
            <a:r>
              <a:rPr lang="fr-FR" sz="4000" b="1" dirty="0">
                <a:solidFill>
                  <a:srgbClr val="FEFFFF"/>
                </a:solidFill>
              </a:rPr>
              <a:t> siècle. </a:t>
            </a:r>
          </a:p>
        </p:txBody>
      </p:sp>
      <p:sp>
        <p:nvSpPr>
          <p:cNvPr id="3" name="Sous-titre 2"/>
          <p:cNvSpPr>
            <a:spLocks noGrp="1"/>
          </p:cNvSpPr>
          <p:nvPr>
            <p:ph type="subTitle" idx="1"/>
          </p:nvPr>
        </p:nvSpPr>
        <p:spPr>
          <a:xfrm>
            <a:off x="379518" y="4233785"/>
            <a:ext cx="3853563" cy="2306682"/>
          </a:xfrm>
        </p:spPr>
        <p:txBody>
          <a:bodyPr anchor="ctr">
            <a:noAutofit/>
          </a:bodyPr>
          <a:lstStyle/>
          <a:p>
            <a:r>
              <a:rPr lang="fr-FR" sz="2000" b="1" dirty="0">
                <a:solidFill>
                  <a:srgbClr val="000000"/>
                </a:solidFill>
              </a:rPr>
              <a:t>Questions sur une « biopolitique »</a:t>
            </a:r>
          </a:p>
        </p:txBody>
      </p:sp>
    </p:spTree>
    <p:extLst>
      <p:ext uri="{BB962C8B-B14F-4D97-AF65-F5344CB8AC3E}">
        <p14:creationId xmlns:p14="http://schemas.microsoft.com/office/powerpoint/2010/main" val="348577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buAutoNum type="alphaUcPeriod"/>
            </a:pPr>
            <a:r>
              <a:rPr lang="fr-FR" b="1" dirty="0">
                <a:latin typeface="Times New Roman" pitchFamily="18" charset="0"/>
                <a:cs typeface="Times New Roman" pitchFamily="18" charset="0"/>
              </a:rPr>
              <a:t> Les médecins français : entre pesanteurs et archaïsmes.</a:t>
            </a:r>
          </a:p>
          <a:p>
            <a:pPr algn="just">
              <a:buAutoNum type="alphaUcPeriod"/>
            </a:pPr>
            <a:endParaRPr lang="fr-FR" b="1" dirty="0">
              <a:latin typeface="Times New Roman" pitchFamily="18" charset="0"/>
              <a:cs typeface="Times New Roman" pitchFamily="18" charset="0"/>
            </a:endParaRPr>
          </a:p>
          <a:p>
            <a:pPr marL="0" indent="0">
              <a:buNone/>
            </a:pPr>
            <a:r>
              <a:rPr lang="fr-FR" dirty="0">
                <a:latin typeface="Times New Roman" pitchFamily="18" charset="0"/>
                <a:cs typeface="Times New Roman" pitchFamily="18" charset="0"/>
              </a:rPr>
              <a:t>La Faculté de médecine de Paris.</a:t>
            </a:r>
          </a:p>
          <a:p>
            <a:pPr marL="0" indent="0">
              <a:buNone/>
            </a:pPr>
            <a:r>
              <a:rPr lang="fr-FR" dirty="0">
                <a:latin typeface="Times New Roman" pitchFamily="18" charset="0"/>
                <a:cs typeface="Times New Roman" pitchFamily="18" charset="0"/>
              </a:rPr>
              <a:t>Les études de médecine : coûteuses et théoriques.</a:t>
            </a:r>
          </a:p>
          <a:p>
            <a:pPr marL="0" indent="0">
              <a:buNone/>
            </a:pPr>
            <a:r>
              <a:rPr lang="fr-FR" dirty="0">
                <a:latin typeface="Times New Roman" pitchFamily="18" charset="0"/>
                <a:cs typeface="Times New Roman" pitchFamily="18" charset="0"/>
              </a:rPr>
              <a:t>Les docteurs-régents, une corporation.</a:t>
            </a:r>
          </a:p>
          <a:p>
            <a:endParaRPr lang="fr-FR" dirty="0"/>
          </a:p>
        </p:txBody>
      </p:sp>
    </p:spTree>
    <p:extLst>
      <p:ext uri="{BB962C8B-B14F-4D97-AF65-F5344CB8AC3E}">
        <p14:creationId xmlns:p14="http://schemas.microsoft.com/office/powerpoint/2010/main" val="74015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a:latin typeface="Times New Roman" panose="02020603050405020304" pitchFamily="18" charset="0"/>
                <a:cs typeface="Times New Roman" panose="02020603050405020304" pitchFamily="18" charset="0"/>
              </a:rPr>
              <a:t>B. La Faculté de médecine de Montpellier. Capitale de la réforme médicale en France.</a:t>
            </a:r>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FR" b="1" dirty="0">
                <a:latin typeface="Times New Roman" panose="02020603050405020304" pitchFamily="18" charset="0"/>
                <a:cs typeface="Times New Roman" pitchFamily="18" charset="0"/>
              </a:rPr>
              <a:t>Professeurs de Montpellier : </a:t>
            </a: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Louis de La Caze (1703-1765), </a:t>
            </a:r>
            <a:r>
              <a:rPr lang="fr-FR" i="1" dirty="0">
                <a:latin typeface="Times New Roman" pitchFamily="18" charset="0"/>
                <a:cs typeface="Times New Roman" pitchFamily="18" charset="0"/>
              </a:rPr>
              <a:t>L’idée de l’homme physique et moral pour servir d’introduction à un Traité de médecine </a:t>
            </a:r>
            <a:r>
              <a:rPr lang="fr-FR" dirty="0">
                <a:latin typeface="Times New Roman" pitchFamily="18" charset="0"/>
                <a:cs typeface="Times New Roman" pitchFamily="18" charset="0"/>
              </a:rPr>
              <a:t>(1755)</a:t>
            </a:r>
          </a:p>
          <a:p>
            <a:pPr algn="just"/>
            <a:r>
              <a:rPr lang="fr-FR" dirty="0">
                <a:latin typeface="Times New Roman" pitchFamily="18" charset="0"/>
                <a:cs typeface="Times New Roman" pitchFamily="18" charset="0"/>
              </a:rPr>
              <a:t>François </a:t>
            </a:r>
            <a:r>
              <a:rPr lang="fr-FR" dirty="0" err="1">
                <a:latin typeface="Times New Roman" pitchFamily="18" charset="0"/>
                <a:cs typeface="Times New Roman" pitchFamily="18" charset="0"/>
              </a:rPr>
              <a:t>Boissier</a:t>
            </a:r>
            <a:r>
              <a:rPr lang="fr-FR" dirty="0">
                <a:latin typeface="Times New Roman" pitchFamily="18" charset="0"/>
                <a:cs typeface="Times New Roman" pitchFamily="18" charset="0"/>
              </a:rPr>
              <a:t> des Sauvages (1706-1767), </a:t>
            </a:r>
            <a:r>
              <a:rPr lang="fr-FR" i="1" dirty="0" err="1">
                <a:latin typeface="Times New Roman" pitchFamily="18" charset="0"/>
                <a:cs typeface="Times New Roman" pitchFamily="18" charset="0"/>
              </a:rPr>
              <a:t>Nosologia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methodica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sistens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morborum</a:t>
            </a:r>
            <a:r>
              <a:rPr lang="fr-FR" i="1" dirty="0">
                <a:latin typeface="Times New Roman" pitchFamily="18" charset="0"/>
                <a:cs typeface="Times New Roman" pitchFamily="18" charset="0"/>
              </a:rPr>
              <a:t> classes </a:t>
            </a:r>
            <a:r>
              <a:rPr lang="fr-FR" i="1" dirty="0" err="1">
                <a:latin typeface="Times New Roman" pitchFamily="18" charset="0"/>
                <a:cs typeface="Times New Roman" pitchFamily="18" charset="0"/>
              </a:rPr>
              <a:t>genera</a:t>
            </a:r>
            <a:r>
              <a:rPr lang="fr-FR" i="1" dirty="0">
                <a:latin typeface="Times New Roman" pitchFamily="18" charset="0"/>
                <a:cs typeface="Times New Roman" pitchFamily="18" charset="0"/>
              </a:rPr>
              <a:t> et </a:t>
            </a:r>
            <a:r>
              <a:rPr lang="fr-FR" i="1" dirty="0" err="1">
                <a:latin typeface="Times New Roman" pitchFamily="18" charset="0"/>
                <a:cs typeface="Times New Roman" pitchFamily="18" charset="0"/>
              </a:rPr>
              <a:t>species</a:t>
            </a:r>
            <a:r>
              <a:rPr lang="fr-FR" i="1" dirty="0">
                <a:latin typeface="Times New Roman" pitchFamily="18" charset="0"/>
                <a:cs typeface="Times New Roman" pitchFamily="18" charset="0"/>
              </a:rPr>
              <a:t> juxta </a:t>
            </a:r>
            <a:r>
              <a:rPr lang="fr-FR" i="1" dirty="0" err="1">
                <a:latin typeface="Times New Roman" pitchFamily="18" charset="0"/>
                <a:cs typeface="Times New Roman" pitchFamily="18" charset="0"/>
              </a:rPr>
              <a:t>Sydenhami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mentem</a:t>
            </a:r>
            <a:r>
              <a:rPr lang="fr-FR" i="1" dirty="0">
                <a:latin typeface="Times New Roman" pitchFamily="18" charset="0"/>
                <a:cs typeface="Times New Roman" pitchFamily="18" charset="0"/>
              </a:rPr>
              <a:t> et </a:t>
            </a:r>
            <a:r>
              <a:rPr lang="fr-FR" i="1" dirty="0" err="1">
                <a:latin typeface="Times New Roman" pitchFamily="18" charset="0"/>
                <a:cs typeface="Times New Roman" pitchFamily="18" charset="0"/>
              </a:rPr>
              <a:t>botanicorum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ordinem</a:t>
            </a:r>
            <a:r>
              <a:rPr lang="fr-FR" dirty="0">
                <a:latin typeface="Times New Roman" pitchFamily="18" charset="0"/>
                <a:cs typeface="Times New Roman" pitchFamily="18" charset="0"/>
              </a:rPr>
              <a:t> (quatre volumes, Amsterdam, 1763)</a:t>
            </a:r>
          </a:p>
          <a:p>
            <a:pPr algn="just"/>
            <a:r>
              <a:rPr lang="fr-FR" dirty="0">
                <a:latin typeface="Times New Roman" pitchFamily="18" charset="0"/>
                <a:cs typeface="Times New Roman" pitchFamily="18" charset="0"/>
              </a:rPr>
              <a:t>Théophile de Bordeu (1722-1776)</a:t>
            </a:r>
          </a:p>
          <a:p>
            <a:pPr algn="just"/>
            <a:r>
              <a:rPr lang="fr-FR" dirty="0">
                <a:latin typeface="Times New Roman" pitchFamily="18" charset="0"/>
                <a:cs typeface="Times New Roman" pitchFamily="18" charset="0"/>
              </a:rPr>
              <a:t>Paul-Joseph </a:t>
            </a:r>
            <a:r>
              <a:rPr lang="fr-FR" dirty="0" err="1">
                <a:latin typeface="Times New Roman" pitchFamily="18" charset="0"/>
                <a:cs typeface="Times New Roman" pitchFamily="18" charset="0"/>
              </a:rPr>
              <a:t>Barhez</a:t>
            </a:r>
            <a:r>
              <a:rPr lang="fr-FR" dirty="0">
                <a:latin typeface="Times New Roman" pitchFamily="18" charset="0"/>
                <a:cs typeface="Times New Roman" pitchFamily="18" charset="0"/>
              </a:rPr>
              <a:t> (1734-1806)</a:t>
            </a:r>
          </a:p>
          <a:p>
            <a:pPr marL="0" indent="0">
              <a:buNone/>
            </a:pPr>
            <a:r>
              <a:rPr lang="fr-FR" dirty="0">
                <a:latin typeface="Times New Roman" pitchFamily="18" charset="0"/>
                <a:cs typeface="Times New Roman" pitchFamily="18" charset="0"/>
              </a:rPr>
              <a:t>Roselyne </a:t>
            </a:r>
            <a:r>
              <a:rPr lang="fr-FR" cap="small" dirty="0">
                <a:latin typeface="Times New Roman" panose="02020603050405020304" pitchFamily="18" charset="0"/>
                <a:cs typeface="Times New Roman" panose="02020603050405020304" pitchFamily="18" charset="0"/>
              </a:rPr>
              <a:t>Rey</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Naissance et développement du vitalisme en France : de la deuxième moitié du 18</a:t>
            </a:r>
            <a:r>
              <a:rPr lang="fr-FR" i="1" baseline="30000" dirty="0">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siècle à la fin du premier Empire</a:t>
            </a:r>
            <a:r>
              <a:rPr lang="fr-FR" dirty="0">
                <a:latin typeface="Times New Roman" panose="02020603050405020304" pitchFamily="18" charset="0"/>
                <a:cs typeface="Times New Roman" panose="02020603050405020304" pitchFamily="18" charset="0"/>
              </a:rPr>
              <a:t>, Voltaire </a:t>
            </a:r>
            <a:r>
              <a:rPr lang="fr-FR" dirty="0" err="1">
                <a:latin typeface="Times New Roman" panose="02020603050405020304" pitchFamily="18" charset="0"/>
                <a:cs typeface="Times New Roman" panose="02020603050405020304" pitchFamily="18" charset="0"/>
              </a:rPr>
              <a:t>Foundation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University</a:t>
            </a:r>
            <a:r>
              <a:rPr lang="fr-FR" dirty="0">
                <a:latin typeface="Times New Roman" panose="02020603050405020304" pitchFamily="18" charset="0"/>
                <a:cs typeface="Times New Roman" panose="02020603050405020304" pitchFamily="18" charset="0"/>
              </a:rPr>
              <a:t> of Oxford, 2000.</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49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a:blip r:embed="rId3"/>
          <a:stretch>
            <a:fillRect/>
          </a:stretch>
        </p:blipFill>
        <p:spPr>
          <a:xfrm>
            <a:off x="7584910" y="645106"/>
            <a:ext cx="3935811" cy="5247747"/>
          </a:xfrm>
          <a:prstGeom prst="rect">
            <a:avLst/>
          </a:prstGeom>
        </p:spPr>
      </p:pic>
      <p:sp>
        <p:nvSpPr>
          <p:cNvPr id="2" name="Titre 1"/>
          <p:cNvSpPr>
            <a:spLocks noGrp="1"/>
          </p:cNvSpPr>
          <p:nvPr>
            <p:ph type="title"/>
          </p:nvPr>
        </p:nvSpPr>
        <p:spPr>
          <a:xfrm>
            <a:off x="649224" y="645106"/>
            <a:ext cx="7194010" cy="1259894"/>
          </a:xfrm>
        </p:spPr>
        <p:txBody>
          <a:bodyPr>
            <a:noAutofit/>
          </a:bodyPr>
          <a:lstStyle/>
          <a:p>
            <a:r>
              <a:rPr lang="fr-FR" sz="3200" b="1" dirty="0">
                <a:latin typeface="Times New Roman" panose="02020603050405020304" pitchFamily="18" charset="0"/>
                <a:cs typeface="Times New Roman" panose="02020603050405020304" pitchFamily="18" charset="0"/>
              </a:rPr>
              <a:t>C. Médecine réformatrice et </a:t>
            </a:r>
            <a:r>
              <a:rPr lang="fr-FR" sz="3200" b="1" i="1" dirty="0">
                <a:latin typeface="Times New Roman" panose="02020603050405020304" pitchFamily="18" charset="0"/>
                <a:cs typeface="Times New Roman" panose="02020603050405020304" pitchFamily="18" charset="0"/>
              </a:rPr>
              <a:t>Encyclopédie.</a:t>
            </a:r>
          </a:p>
        </p:txBody>
      </p:sp>
      <p:sp>
        <p:nvSpPr>
          <p:cNvPr id="3" name="Espace réservé du contenu 2"/>
          <p:cNvSpPr>
            <a:spLocks noGrp="1"/>
          </p:cNvSpPr>
          <p:nvPr>
            <p:ph idx="1"/>
          </p:nvPr>
        </p:nvSpPr>
        <p:spPr>
          <a:xfrm>
            <a:off x="649224" y="2133600"/>
            <a:ext cx="6574535" cy="3759253"/>
          </a:xfrm>
        </p:spPr>
        <p:txBody>
          <a:bodyPr>
            <a:normAutofit fontScale="70000" lnSpcReduction="20000"/>
          </a:bodyPr>
          <a:lstStyle/>
          <a:p>
            <a:pPr algn="just"/>
            <a:r>
              <a:rPr lang="fr-FR" dirty="0">
                <a:latin typeface="Times New Roman" panose="02020603050405020304" pitchFamily="18" charset="0"/>
                <a:cs typeface="Times New Roman" panose="02020603050405020304" pitchFamily="18" charset="0"/>
              </a:rPr>
              <a:t>Jean-Joseph </a:t>
            </a:r>
            <a:r>
              <a:rPr lang="fr-FR" b="1" dirty="0" err="1">
                <a:latin typeface="Times New Roman" panose="02020603050405020304" pitchFamily="18" charset="0"/>
                <a:cs typeface="Times New Roman" panose="02020603050405020304" pitchFamily="18" charset="0"/>
              </a:rPr>
              <a:t>Ménuret</a:t>
            </a:r>
            <a:r>
              <a:rPr lang="fr-FR" b="1" dirty="0">
                <a:latin typeface="Times New Roman" panose="02020603050405020304" pitchFamily="18" charset="0"/>
                <a:cs typeface="Times New Roman" panose="02020603050405020304" pitchFamily="18" charset="0"/>
              </a:rPr>
              <a:t> de </a:t>
            </a:r>
            <a:r>
              <a:rPr lang="fr-FR" b="1" dirty="0" err="1">
                <a:latin typeface="Times New Roman" panose="02020603050405020304" pitchFamily="18" charset="0"/>
                <a:cs typeface="Times New Roman" panose="02020603050405020304" pitchFamily="18" charset="0"/>
              </a:rPr>
              <a:t>Chambaud</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(1739, Montélimar, 1815, Paris)</a:t>
            </a:r>
            <a:r>
              <a:rPr lang="fr-FR" b="1"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Avis aux mères sur la petite vérole et la rougeole</a:t>
            </a:r>
            <a:r>
              <a:rPr lang="fr-FR" dirty="0">
                <a:latin typeface="Times New Roman" panose="02020603050405020304" pitchFamily="18" charset="0"/>
                <a:cs typeface="Times New Roman" panose="02020603050405020304" pitchFamily="18" charset="0"/>
              </a:rPr>
              <a:t> (1770) ; </a:t>
            </a:r>
            <a:r>
              <a:rPr lang="fr-FR" i="1" dirty="0">
                <a:latin typeface="Times New Roman" panose="02020603050405020304" pitchFamily="18" charset="0"/>
                <a:cs typeface="Times New Roman" panose="02020603050405020304" pitchFamily="18" charset="0"/>
              </a:rPr>
              <a:t>Essai sur l’action de l’air dans les maladies contagieuses</a:t>
            </a:r>
            <a:r>
              <a:rPr lang="fr-FR" dirty="0">
                <a:latin typeface="Times New Roman" panose="02020603050405020304" pitchFamily="18" charset="0"/>
                <a:cs typeface="Times New Roman" panose="02020603050405020304" pitchFamily="18" charset="0"/>
              </a:rPr>
              <a:t> (1781)</a:t>
            </a:r>
          </a:p>
          <a:p>
            <a:pPr algn="just"/>
            <a:r>
              <a:rPr lang="fr-FR" dirty="0">
                <a:latin typeface="Times New Roman" panose="02020603050405020304" pitchFamily="18" charset="0"/>
                <a:cs typeface="Times New Roman" panose="02020603050405020304" pitchFamily="18" charset="0"/>
              </a:rPr>
              <a:t>Traduction et publication (Buisson, 1746-1748) par Diderot du </a:t>
            </a:r>
            <a:r>
              <a:rPr lang="fr-FR" i="1" dirty="0" err="1">
                <a:latin typeface="Times New Roman" panose="02020603050405020304" pitchFamily="18" charset="0"/>
                <a:cs typeface="Times New Roman" panose="02020603050405020304" pitchFamily="18" charset="0"/>
              </a:rPr>
              <a:t>Medicinal</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Dictionary</a:t>
            </a:r>
            <a:r>
              <a:rPr lang="fr-FR" dirty="0">
                <a:latin typeface="Times New Roman" panose="02020603050405020304" pitchFamily="18" charset="0"/>
                <a:cs typeface="Times New Roman" panose="02020603050405020304" pitchFamily="18" charset="0"/>
              </a:rPr>
              <a:t> (Londres, 1735-1745) de Robert </a:t>
            </a:r>
            <a:r>
              <a:rPr lang="fr-FR" b="1" dirty="0">
                <a:latin typeface="Times New Roman" panose="02020603050405020304" pitchFamily="18" charset="0"/>
                <a:cs typeface="Times New Roman" panose="02020603050405020304" pitchFamily="18" charset="0"/>
              </a:rPr>
              <a:t>James</a:t>
            </a:r>
            <a:r>
              <a:rPr lang="fr-FR" dirty="0">
                <a:latin typeface="Times New Roman" panose="02020603050405020304" pitchFamily="18" charset="0"/>
                <a:cs typeface="Times New Roman" panose="02020603050405020304" pitchFamily="18" charset="0"/>
              </a:rPr>
              <a:t> (1703-1776)</a:t>
            </a:r>
          </a:p>
          <a:p>
            <a:pPr algn="just"/>
            <a:r>
              <a:rPr lang="fr-FR" dirty="0">
                <a:latin typeface="Times New Roman" panose="02020603050405020304" pitchFamily="18" charset="0"/>
                <a:cs typeface="Times New Roman" panose="02020603050405020304" pitchFamily="18" charset="0"/>
              </a:rPr>
              <a:t>Denis </a:t>
            </a:r>
            <a:r>
              <a:rPr lang="fr-FR" b="1" dirty="0">
                <a:latin typeface="Times New Roman" panose="02020603050405020304" pitchFamily="18" charset="0"/>
                <a:cs typeface="Times New Roman" panose="02020603050405020304" pitchFamily="18" charset="0"/>
              </a:rPr>
              <a:t>DIDEROT</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Éléments de physiologie</a:t>
            </a:r>
            <a:r>
              <a:rPr lang="fr-FR" dirty="0">
                <a:latin typeface="Times New Roman" panose="02020603050405020304" pitchFamily="18" charset="0"/>
                <a:cs typeface="Times New Roman" panose="02020603050405020304" pitchFamily="18" charset="0"/>
              </a:rPr>
              <a:t>, texte établi, présenté et commenté par Paolo </a:t>
            </a:r>
            <a:r>
              <a:rPr lang="fr-FR" dirty="0" err="1">
                <a:latin typeface="Times New Roman" panose="02020603050405020304" pitchFamily="18" charset="0"/>
                <a:cs typeface="Times New Roman" panose="02020603050405020304" pitchFamily="18" charset="0"/>
              </a:rPr>
              <a:t>Quintili</a:t>
            </a:r>
            <a:r>
              <a:rPr lang="fr-FR" dirty="0">
                <a:latin typeface="Times New Roman" panose="02020603050405020304" pitchFamily="18" charset="0"/>
                <a:cs typeface="Times New Roman" panose="02020603050405020304" pitchFamily="18" charset="0"/>
              </a:rPr>
              <a:t>, Honoré Champion, Paris, 2004, 500 p.</a:t>
            </a:r>
          </a:p>
          <a:p>
            <a:pPr algn="just"/>
            <a:r>
              <a:rPr lang="fr-FR" dirty="0">
                <a:latin typeface="Times New Roman" panose="02020603050405020304" pitchFamily="18" charset="0"/>
                <a:cs typeface="Times New Roman" panose="02020603050405020304" pitchFamily="18" charset="0"/>
              </a:rPr>
              <a:t>Jacques </a:t>
            </a:r>
            <a:r>
              <a:rPr lang="fr-FR" b="1" dirty="0">
                <a:latin typeface="Times New Roman" panose="02020603050405020304" pitchFamily="18" charset="0"/>
                <a:cs typeface="Times New Roman" panose="02020603050405020304" pitchFamily="18" charset="0"/>
              </a:rPr>
              <a:t>GARDANNE</a:t>
            </a:r>
            <a:r>
              <a:rPr lang="fr-FR" dirty="0">
                <a:latin typeface="Times New Roman" panose="02020603050405020304" pitchFamily="18" charset="0"/>
                <a:cs typeface="Times New Roman" panose="02020603050405020304" pitchFamily="18" charset="0"/>
              </a:rPr>
              <a:t> (1726-) et la </a:t>
            </a:r>
            <a:r>
              <a:rPr lang="fr-FR" i="1" dirty="0">
                <a:latin typeface="Times New Roman" panose="02020603050405020304" pitchFamily="18" charset="0"/>
                <a:cs typeface="Times New Roman" panose="02020603050405020304" pitchFamily="18" charset="0"/>
              </a:rPr>
              <a:t>Gazette de Santé</a:t>
            </a:r>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42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Néo-hippocratisme dans l’</a:t>
            </a:r>
            <a:r>
              <a:rPr lang="fr-FR" sz="3200" b="1" i="1" dirty="0"/>
              <a:t>Encyclopédie</a:t>
            </a:r>
            <a:endParaRPr lang="fr-FR" sz="3200" b="1" dirty="0"/>
          </a:p>
        </p:txBody>
      </p:sp>
      <p:sp>
        <p:nvSpPr>
          <p:cNvPr id="3" name="Espace réservé du contenu 2"/>
          <p:cNvSpPr>
            <a:spLocks noGrp="1"/>
          </p:cNvSpPr>
          <p:nvPr>
            <p:ph idx="1"/>
          </p:nvPr>
        </p:nvSpPr>
        <p:spPr>
          <a:xfrm>
            <a:off x="2592924" y="1775791"/>
            <a:ext cx="8911687" cy="4135431"/>
          </a:xfrm>
        </p:spPr>
        <p:txBody>
          <a:bodyPr>
            <a:normAutofit fontScale="55000" lnSpcReduction="20000"/>
          </a:bodyPr>
          <a:lstStyle/>
          <a:p>
            <a:r>
              <a:rPr lang="fr-FR" dirty="0">
                <a:latin typeface="Times New Roman" panose="02020603050405020304" pitchFamily="18" charset="0"/>
                <a:cs typeface="Times New Roman" panose="02020603050405020304" pitchFamily="18" charset="0"/>
              </a:rPr>
              <a:t>Hippocrate, </a:t>
            </a:r>
            <a:r>
              <a:rPr lang="fr-FR" i="1" dirty="0">
                <a:latin typeface="Times New Roman" panose="02020603050405020304" pitchFamily="18" charset="0"/>
                <a:cs typeface="Times New Roman" panose="02020603050405020304" pitchFamily="18" charset="0"/>
              </a:rPr>
              <a:t>Traité des airs, des eaux et des lieux</a:t>
            </a:r>
          </a:p>
          <a:p>
            <a:endParaRPr lang="fr-FR" i="1"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 ÉPIDEMIE, s. f. (</a:t>
            </a:r>
            <a:r>
              <a:rPr lang="fr-FR" i="1" dirty="0">
                <a:latin typeface="Times New Roman" panose="02020603050405020304" pitchFamily="18" charset="0"/>
                <a:cs typeface="Times New Roman" panose="02020603050405020304" pitchFamily="18" charset="0"/>
              </a:rPr>
              <a:t>Médecine.</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maladie épidémique</a:t>
            </a:r>
            <a:r>
              <a:rPr lang="fr-FR" dirty="0">
                <a:latin typeface="Times New Roman" panose="02020603050405020304" pitchFamily="18" charset="0"/>
                <a:cs typeface="Times New Roman" panose="02020603050405020304" pitchFamily="18" charset="0"/>
              </a:rPr>
              <a:t>, c’est-à-dire, qui affecte presque en même tems &amp; dans un même lieu un grand nombre de personnes de quelque sexe, âge &amp; qualité qu’elles soient, avec les mêmes symptômes essentiels, dont la cause réside le plus souvent dans les choses desquelles on ne peut pas éviter de faire usage pour les besoins de la vie, &amp; dont le traitement est dirigé par une même méthode », </a:t>
            </a:r>
            <a:r>
              <a:rPr lang="fr-FR" dirty="0" err="1">
                <a:latin typeface="Times New Roman" panose="02020603050405020304" pitchFamily="18" charset="0"/>
                <a:cs typeface="Times New Roman" panose="02020603050405020304" pitchFamily="18" charset="0"/>
              </a:rPr>
              <a:t>Arnulphe</a:t>
            </a:r>
            <a:r>
              <a:rPr lang="fr-FR" dirty="0">
                <a:latin typeface="Times New Roman" panose="02020603050405020304" pitchFamily="18" charset="0"/>
                <a:cs typeface="Times New Roman" panose="02020603050405020304" pitchFamily="18" charset="0"/>
              </a:rPr>
              <a:t> d’Aumont (1721-1800), </a:t>
            </a:r>
            <a:r>
              <a:rPr lang="fr-FR" i="1" dirty="0">
                <a:latin typeface="Times New Roman" panose="02020603050405020304" pitchFamily="18" charset="0"/>
                <a:cs typeface="Times New Roman" panose="02020603050405020304" pitchFamily="18" charset="0"/>
              </a:rPr>
              <a:t>Encyclopédie</a:t>
            </a:r>
            <a:r>
              <a:rPr lang="fr-FR" dirty="0">
                <a:latin typeface="Times New Roman" panose="02020603050405020304" pitchFamily="18" charset="0"/>
                <a:cs typeface="Times New Roman" panose="02020603050405020304" pitchFamily="18" charset="0"/>
              </a:rPr>
              <a:t>, 1751, t. V, p. 778-789.</a:t>
            </a:r>
          </a:p>
          <a:p>
            <a:pPr marL="0" indent="0" algn="just">
              <a:buNone/>
            </a:pPr>
            <a:endParaRPr lang="fr-FR" dirty="0">
              <a:latin typeface="Times New Roman" panose="02020603050405020304" pitchFamily="18" charset="0"/>
              <a:cs typeface="Times New Roman" panose="02020603050405020304" pitchFamily="18" charset="0"/>
            </a:endParaRPr>
          </a:p>
          <a:p>
            <a:pPr marL="0" indent="0" algn="just">
              <a:buNone/>
            </a:pPr>
            <a:r>
              <a:rPr lang="fr-FR" dirty="0">
                <a:latin typeface="Times New Roman" panose="02020603050405020304" pitchFamily="18" charset="0"/>
                <a:cs typeface="Times New Roman" panose="02020603050405020304" pitchFamily="18" charset="0"/>
              </a:rPr>
              <a:t>« CONTAGION, s. f. (</a:t>
            </a:r>
            <a:r>
              <a:rPr lang="fr-FR" i="1" dirty="0">
                <a:latin typeface="Times New Roman" panose="02020603050405020304" pitchFamily="18" charset="0"/>
                <a:cs typeface="Times New Roman" panose="02020603050405020304" pitchFamily="18" charset="0"/>
              </a:rPr>
              <a:t>Med.</a:t>
            </a:r>
            <a:r>
              <a:rPr lang="fr-FR" dirty="0">
                <a:latin typeface="Times New Roman" panose="02020603050405020304" pitchFamily="18" charset="0"/>
                <a:cs typeface="Times New Roman" panose="02020603050405020304" pitchFamily="18" charset="0"/>
              </a:rPr>
              <a:t>) qualité d’une maladie, par laquelle elle peut passer du sujet affecté à un sujet sain, &amp; produire chez le dernier une maladie de la même espèce. Les maladies contagieuses se communiquent, soit par le contact immédiat, soit par celui des habits ou de quelques meubles ou autres corps infectés, soit même par le moyen de l’air qui peut transmettre à des distances assez considérables certains miasmes ou semences </a:t>
            </a:r>
            <a:r>
              <a:rPr lang="fr-FR" dirty="0" err="1">
                <a:latin typeface="Times New Roman" panose="02020603050405020304" pitchFamily="18" charset="0"/>
                <a:cs typeface="Times New Roman" panose="02020603050405020304" pitchFamily="18" charset="0"/>
              </a:rPr>
              <a:t>morbifiques</a:t>
            </a:r>
            <a:r>
              <a:rPr lang="fr-FR" dirty="0">
                <a:latin typeface="Times New Roman" panose="02020603050405020304" pitchFamily="18" charset="0"/>
                <a:cs typeface="Times New Roman" panose="02020603050405020304" pitchFamily="18" charset="0"/>
              </a:rPr>
              <a:t> », Gabriel François </a:t>
            </a:r>
            <a:r>
              <a:rPr lang="fr-FR" dirty="0" err="1">
                <a:latin typeface="Times New Roman" panose="02020603050405020304" pitchFamily="18" charset="0"/>
                <a:cs typeface="Times New Roman" panose="02020603050405020304" pitchFamily="18" charset="0"/>
              </a:rPr>
              <a:t>Venel</a:t>
            </a:r>
            <a:r>
              <a:rPr lang="fr-FR" dirty="0">
                <a:latin typeface="Times New Roman" panose="02020603050405020304" pitchFamily="18" charset="0"/>
                <a:cs typeface="Times New Roman" panose="02020603050405020304" pitchFamily="18" charset="0"/>
              </a:rPr>
              <a:t> (1723-1775), </a:t>
            </a:r>
            <a:r>
              <a:rPr lang="fr-FR" i="1" dirty="0">
                <a:latin typeface="Times New Roman" panose="02020603050405020304" pitchFamily="18" charset="0"/>
                <a:cs typeface="Times New Roman" panose="02020603050405020304" pitchFamily="18" charset="0"/>
              </a:rPr>
              <a:t>Encyclopédie</a:t>
            </a:r>
            <a:r>
              <a:rPr lang="fr-FR" dirty="0">
                <a:latin typeface="Times New Roman" panose="02020603050405020304" pitchFamily="18" charset="0"/>
                <a:cs typeface="Times New Roman" panose="02020603050405020304" pitchFamily="18" charset="0"/>
              </a:rPr>
              <a:t>, 1751, t. IV, p. 110.</a:t>
            </a:r>
          </a:p>
          <a:p>
            <a:pPr marL="0" indent="0" algn="just">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11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 name="Group 19"/>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1"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3"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4"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5"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6"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7"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8"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9"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0"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1"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2"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Image 3"/>
          <p:cNvPicPr>
            <a:picLocks noChangeAspect="1"/>
          </p:cNvPicPr>
          <p:nvPr/>
        </p:nvPicPr>
        <p:blipFill rotWithShape="1">
          <a:blip r:embed="rId3"/>
          <a:srcRect l="36249" r="16754" b="1"/>
          <a:stretch/>
        </p:blipFill>
        <p:spPr>
          <a:xfrm>
            <a:off x="-1555" y="1731"/>
            <a:ext cx="4671091" cy="6858000"/>
          </a:xfrm>
          <a:prstGeom prst="rect">
            <a:avLst/>
          </a:prstGeom>
        </p:spPr>
      </p:pic>
      <p:sp>
        <p:nvSpPr>
          <p:cNvPr id="2" name="Titre 1"/>
          <p:cNvSpPr>
            <a:spLocks noGrp="1"/>
          </p:cNvSpPr>
          <p:nvPr>
            <p:ph type="title"/>
          </p:nvPr>
        </p:nvSpPr>
        <p:spPr>
          <a:xfrm>
            <a:off x="5692595" y="624110"/>
            <a:ext cx="5812017" cy="1280890"/>
          </a:xfrm>
        </p:spPr>
        <p:txBody>
          <a:bodyPr>
            <a:normAutofit fontScale="90000"/>
          </a:bodyPr>
          <a:lstStyle/>
          <a:p>
            <a:pPr algn="just"/>
            <a:r>
              <a:rPr lang="fr-FR" sz="3300" b="1" dirty="0">
                <a:latin typeface="Times New Roman" panose="02020603050405020304" pitchFamily="18" charset="0"/>
                <a:cs typeface="Times New Roman" panose="02020603050405020304" pitchFamily="18" charset="0"/>
              </a:rPr>
              <a:t>Partie III – La médecine, un savoir au service de l’État royal.</a:t>
            </a:r>
          </a:p>
        </p:txBody>
      </p:sp>
      <p:sp>
        <p:nvSpPr>
          <p:cNvPr id="3" name="Espace réservé du contenu 2"/>
          <p:cNvSpPr>
            <a:spLocks noGrp="1"/>
          </p:cNvSpPr>
          <p:nvPr>
            <p:ph idx="1"/>
          </p:nvPr>
        </p:nvSpPr>
        <p:spPr>
          <a:xfrm>
            <a:off x="6438191" y="2133600"/>
            <a:ext cx="5066419" cy="3777622"/>
          </a:xfrm>
        </p:spPr>
        <p:txBody>
          <a:bodyPr>
            <a:normAutofit fontScale="70000" lnSpcReduction="20000"/>
          </a:bodyPr>
          <a:lstStyle/>
          <a:p>
            <a:pPr marL="0" indent="0" algn="just">
              <a:buNone/>
            </a:pPr>
            <a:r>
              <a:rPr lang="fr-FR" dirty="0">
                <a:latin typeface="Times New Roman" panose="02020603050405020304" pitchFamily="18" charset="0"/>
                <a:cs typeface="Times New Roman" panose="02020603050405020304" pitchFamily="18" charset="0"/>
              </a:rPr>
              <a:t>Soigner les populations :  une mission royale.</a:t>
            </a:r>
          </a:p>
          <a:p>
            <a:pPr algn="just">
              <a:buFontTx/>
              <a:buChar char="-"/>
            </a:pPr>
            <a:r>
              <a:rPr lang="fr-FR" dirty="0">
                <a:latin typeface="Times New Roman" panose="02020603050405020304" pitchFamily="18" charset="0"/>
                <a:cs typeface="Times New Roman" panose="02020603050405020304" pitchFamily="18" charset="0"/>
              </a:rPr>
              <a:t>Lutte contre les épidémies (</a:t>
            </a:r>
            <a:r>
              <a:rPr lang="fr-FR" i="1" dirty="0">
                <a:latin typeface="Times New Roman" panose="02020603050405020304" pitchFamily="18" charset="0"/>
                <a:cs typeface="Times New Roman" panose="02020603050405020304" pitchFamily="18" charset="0"/>
              </a:rPr>
              <a:t>peste</a:t>
            </a:r>
            <a:r>
              <a:rPr lang="fr-FR" dirty="0">
                <a:latin typeface="Times New Roman" panose="02020603050405020304" pitchFamily="18" charset="0"/>
                <a:cs typeface="Times New Roman" panose="02020603050405020304" pitchFamily="18" charset="0"/>
              </a:rPr>
              <a:t> de Marseille en 1720).</a:t>
            </a:r>
          </a:p>
          <a:p>
            <a:pPr algn="just">
              <a:buFontTx/>
              <a:buChar char="-"/>
            </a:pPr>
            <a:r>
              <a:rPr lang="fr-FR" dirty="0">
                <a:latin typeface="Times New Roman" panose="02020603050405020304" pitchFamily="18" charset="0"/>
                <a:cs typeface="Times New Roman" panose="02020603050405020304" pitchFamily="18" charset="0"/>
              </a:rPr>
              <a:t>La lutte contre la variole (ou petite vérole). La question de l’inoculation.</a:t>
            </a:r>
          </a:p>
          <a:p>
            <a:pPr algn="just">
              <a:buFontTx/>
              <a:buChar char="-"/>
            </a:pPr>
            <a:r>
              <a:rPr lang="fr-FR" dirty="0">
                <a:latin typeface="Times New Roman" panose="02020603050405020304" pitchFamily="18" charset="0"/>
                <a:cs typeface="Times New Roman" panose="02020603050405020304" pitchFamily="18" charset="0"/>
              </a:rPr>
              <a:t>L’art de l’accouchement : Marie Angélique de </a:t>
            </a:r>
            <a:r>
              <a:rPr lang="fr-FR" dirty="0" err="1">
                <a:latin typeface="Times New Roman" panose="02020603050405020304" pitchFamily="18" charset="0"/>
                <a:cs typeface="Times New Roman" panose="02020603050405020304" pitchFamily="18" charset="0"/>
              </a:rPr>
              <a:t>Coudray</a:t>
            </a:r>
            <a:r>
              <a:rPr lang="fr-FR" dirty="0">
                <a:latin typeface="Times New Roman" panose="02020603050405020304" pitchFamily="18" charset="0"/>
                <a:cs typeface="Times New Roman" panose="02020603050405020304" pitchFamily="18" charset="0"/>
              </a:rPr>
              <a:t> (1712-1789).</a:t>
            </a:r>
          </a:p>
          <a:p>
            <a:pPr algn="just">
              <a:buFontTx/>
              <a:buChar char="-"/>
            </a:pPr>
            <a:r>
              <a:rPr lang="fr-FR" dirty="0">
                <a:latin typeface="Times New Roman" panose="02020603050405020304" pitchFamily="18" charset="0"/>
                <a:cs typeface="Times New Roman" panose="02020603050405020304" pitchFamily="18" charset="0"/>
              </a:rPr>
              <a:t>La question de l’allaitement maternel et la dénonciation des « nourrices ».</a:t>
            </a:r>
          </a:p>
          <a:p>
            <a:pPr marL="0" indent="0" algn="just">
              <a:buNone/>
            </a:pPr>
            <a:endParaRPr lang="fr-FR" dirty="0"/>
          </a:p>
        </p:txBody>
      </p:sp>
    </p:spTree>
    <p:extLst>
      <p:ext uri="{BB962C8B-B14F-4D97-AF65-F5344CB8AC3E}">
        <p14:creationId xmlns:p14="http://schemas.microsoft.com/office/powerpoint/2010/main" val="295235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040" y="450761"/>
            <a:ext cx="10534918" cy="4678204"/>
          </a:xfrm>
          <a:prstGeom prst="rect">
            <a:avLst/>
          </a:prstGeom>
        </p:spPr>
        <p:txBody>
          <a:bodyPr wrap="square">
            <a:spAutoFit/>
          </a:bodyPr>
          <a:lstStyle/>
          <a:p>
            <a:pPr marL="514350" indent="-514350">
              <a:buAutoNum type="alphaUcPeriod"/>
            </a:pPr>
            <a:r>
              <a:rPr lang="fr-FR" sz="2800" b="1" dirty="0">
                <a:latin typeface="Times New Roman" panose="02020603050405020304" pitchFamily="18" charset="0"/>
                <a:cs typeface="Times New Roman" panose="02020603050405020304" pitchFamily="18" charset="0"/>
              </a:rPr>
              <a:t>Les médecins &amp; chirurgiens, conseillers du Prince.</a:t>
            </a: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François Gigot de La </a:t>
            </a:r>
            <a:r>
              <a:rPr lang="fr-FR" b="1" dirty="0">
                <a:latin typeface="Times New Roman" panose="02020603050405020304" pitchFamily="18" charset="0"/>
                <a:cs typeface="Times New Roman" panose="02020603050405020304" pitchFamily="18" charset="0"/>
              </a:rPr>
              <a:t>PEYRONNIE</a:t>
            </a:r>
            <a:r>
              <a:rPr lang="fr-FR" dirty="0">
                <a:latin typeface="Times New Roman" panose="02020603050405020304" pitchFamily="18" charset="0"/>
                <a:cs typeface="Times New Roman" panose="02020603050405020304" pitchFamily="18" charset="0"/>
              </a:rPr>
              <a:t> (1678-1747). Élève de Pierre Chirac (Montpellier) ; « maître chirurgien et barbier » (1695). Enseigne l’anatomie au Jardin du Roi  (amphithéâtre) : opérations publiques et mondaines.</a:t>
            </a:r>
          </a:p>
          <a:p>
            <a:r>
              <a:rPr lang="fr-FR" dirty="0">
                <a:latin typeface="Times New Roman" panose="02020603050405020304" pitchFamily="18" charset="0"/>
                <a:cs typeface="Times New Roman" panose="02020603050405020304" pitchFamily="18" charset="0"/>
              </a:rPr>
              <a:t>1731 : création de l’Académie royale de Chirurgie.</a:t>
            </a:r>
          </a:p>
          <a:p>
            <a:r>
              <a:rPr lang="fr-FR" b="1" dirty="0">
                <a:latin typeface="Times New Roman" panose="02020603050405020304" pitchFamily="18" charset="0"/>
                <a:cs typeface="Times New Roman" panose="02020603050405020304" pitchFamily="18" charset="0"/>
              </a:rPr>
              <a:t>1736</a:t>
            </a:r>
            <a:r>
              <a:rPr lang="fr-FR" dirty="0">
                <a:latin typeface="Times New Roman" panose="02020603050405020304" pitchFamily="18" charset="0"/>
                <a:cs typeface="Times New Roman" panose="02020603050405020304" pitchFamily="18" charset="0"/>
              </a:rPr>
              <a:t> : Premier chirurgien de Louis XV. Président de l’Académie de chirurgie.</a:t>
            </a:r>
          </a:p>
          <a:p>
            <a:r>
              <a:rPr lang="fr-FR" dirty="0">
                <a:latin typeface="Times New Roman" panose="02020603050405020304" pitchFamily="18" charset="0"/>
                <a:cs typeface="Times New Roman" panose="02020603050405020304" pitchFamily="18" charset="0"/>
              </a:rPr>
              <a:t>Déclaration du 23 avril </a:t>
            </a:r>
            <a:r>
              <a:rPr lang="fr-FR" b="1" dirty="0">
                <a:latin typeface="Times New Roman" panose="02020603050405020304" pitchFamily="18" charset="0"/>
                <a:cs typeface="Times New Roman" panose="02020603050405020304" pitchFamily="18" charset="0"/>
              </a:rPr>
              <a:t>1743</a:t>
            </a:r>
            <a:r>
              <a:rPr lang="fr-FR" dirty="0">
                <a:latin typeface="Times New Roman" panose="02020603050405020304" pitchFamily="18" charset="0"/>
                <a:cs typeface="Times New Roman" panose="02020603050405020304" pitchFamily="18" charset="0"/>
              </a:rPr>
              <a:t> sur le métier de chirurgien (distincts des barbiers).</a:t>
            </a: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Antoine </a:t>
            </a:r>
            <a:r>
              <a:rPr lang="fr-FR" b="1" dirty="0">
                <a:latin typeface="Times New Roman" panose="02020603050405020304" pitchFamily="18" charset="0"/>
                <a:cs typeface="Times New Roman" panose="02020603050405020304" pitchFamily="18" charset="0"/>
              </a:rPr>
              <a:t>LOUIS</a:t>
            </a:r>
            <a:r>
              <a:rPr lang="fr-FR" dirty="0">
                <a:latin typeface="Times New Roman" panose="02020603050405020304" pitchFamily="18" charset="0"/>
                <a:cs typeface="Times New Roman" panose="02020603050405020304" pitchFamily="18" charset="0"/>
              </a:rPr>
              <a:t> (1723-1792) : chirurgien militaire ; professeur de physiologie, </a:t>
            </a:r>
          </a:p>
          <a:p>
            <a:pPr algn="just"/>
            <a:r>
              <a:rPr lang="fr-FR" dirty="0">
                <a:latin typeface="Times New Roman" panose="02020603050405020304" pitchFamily="18" charset="0"/>
                <a:cs typeface="Times New Roman" panose="02020603050405020304" pitchFamily="18" charset="0"/>
              </a:rPr>
              <a:t>chirurgien à la Salpetrière (cours de chirurgie pratique sur les plaies des armes à feu) ; </a:t>
            </a:r>
          </a:p>
          <a:p>
            <a:pPr algn="just"/>
            <a:r>
              <a:rPr lang="fr-FR" dirty="0">
                <a:latin typeface="Times New Roman" panose="02020603050405020304" pitchFamily="18" charset="0"/>
                <a:cs typeface="Times New Roman" panose="02020603050405020304" pitchFamily="18" charset="0"/>
              </a:rPr>
              <a:t>membre de l’Académie royal de chirurgie. </a:t>
            </a:r>
          </a:p>
          <a:p>
            <a:pPr algn="just"/>
            <a:r>
              <a:rPr lang="fr-FR" dirty="0">
                <a:latin typeface="Times New Roman" panose="02020603050405020304" pitchFamily="18" charset="0"/>
                <a:cs typeface="Times New Roman" panose="02020603050405020304" pitchFamily="18" charset="0"/>
              </a:rPr>
              <a:t>Réputation : médecin légiste après l’exécution de Calas ; Diderot lui rend hommage </a:t>
            </a:r>
          </a:p>
          <a:p>
            <a:pPr algn="just"/>
            <a:r>
              <a:rPr lang="fr-FR" dirty="0">
                <a:latin typeface="Times New Roman" panose="02020603050405020304" pitchFamily="18" charset="0"/>
                <a:cs typeface="Times New Roman" panose="02020603050405020304" pitchFamily="18" charset="0"/>
              </a:rPr>
              <a:t>dans </a:t>
            </a:r>
            <a:r>
              <a:rPr lang="fr-FR" i="1" dirty="0">
                <a:latin typeface="Times New Roman" panose="02020603050405020304" pitchFamily="18" charset="0"/>
                <a:cs typeface="Times New Roman" panose="02020603050405020304" pitchFamily="18" charset="0"/>
              </a:rPr>
              <a:t>Jacques le Fataliste. </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315" y="3476491"/>
            <a:ext cx="20955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64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076" name="Espace réservé du contenu 3"/>
          <p:cNvPicPr>
            <a:picLocks noChangeAspect="1"/>
          </p:cNvPicPr>
          <p:nvPr/>
        </p:nvPicPr>
        <p:blipFill rotWithShape="1">
          <a:blip r:embed="rId3"/>
          <a:srcRect l="1724" r="1" b="1"/>
          <a:stretch/>
        </p:blipFill>
        <p:spPr>
          <a:xfrm>
            <a:off x="8491470" y="-129575"/>
            <a:ext cx="3380136" cy="5271142"/>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94" r="5507" b="1"/>
          <a:stretch/>
        </p:blipFill>
        <p:spPr bwMode="auto">
          <a:xfrm>
            <a:off x="5817117" y="3001252"/>
            <a:ext cx="2481170" cy="3852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649224" y="645106"/>
            <a:ext cx="6524308" cy="1259894"/>
          </a:xfrm>
        </p:spPr>
        <p:txBody>
          <a:bodyPr>
            <a:normAutofit/>
          </a:bodyPr>
          <a:lstStyle/>
          <a:p>
            <a:r>
              <a:rPr lang="fr-FR" sz="2400" b="1" dirty="0">
                <a:latin typeface="Times New Roman" panose="02020603050405020304" pitchFamily="18" charset="0"/>
                <a:cs typeface="Times New Roman" panose="02020603050405020304" pitchFamily="18" charset="0"/>
              </a:rPr>
              <a:t>Félix </a:t>
            </a:r>
            <a:r>
              <a:rPr lang="fr-FR" sz="2400" b="1" dirty="0" err="1">
                <a:latin typeface="Times New Roman" panose="02020603050405020304" pitchFamily="18" charset="0"/>
                <a:cs typeface="Times New Roman" panose="02020603050405020304" pitchFamily="18" charset="0"/>
              </a:rPr>
              <a:t>Vicq</a:t>
            </a:r>
            <a:r>
              <a:rPr lang="fr-FR" sz="2400" b="1" dirty="0">
                <a:latin typeface="Times New Roman" panose="02020603050405020304" pitchFamily="18" charset="0"/>
                <a:cs typeface="Times New Roman" panose="02020603050405020304" pitchFamily="18" charset="0"/>
              </a:rPr>
              <a:t> d’</a:t>
            </a:r>
            <a:r>
              <a:rPr lang="fr-FR" sz="2400" b="1" dirty="0" err="1">
                <a:latin typeface="Times New Roman" panose="02020603050405020304" pitchFamily="18" charset="0"/>
                <a:cs typeface="Times New Roman" panose="02020603050405020304" pitchFamily="18" charset="0"/>
              </a:rPr>
              <a:t>Azyr</a:t>
            </a:r>
            <a:r>
              <a:rPr lang="fr-FR" sz="2400" b="1" dirty="0">
                <a:latin typeface="Times New Roman" panose="02020603050405020304" pitchFamily="18" charset="0"/>
                <a:cs typeface="Times New Roman" panose="02020603050405020304" pitchFamily="18" charset="0"/>
              </a:rPr>
              <a:t> (1747-1794)</a:t>
            </a:r>
          </a:p>
        </p:txBody>
      </p:sp>
      <p:sp>
        <p:nvSpPr>
          <p:cNvPr id="3078" name="Content Placeholder 3077"/>
          <p:cNvSpPr>
            <a:spLocks noGrp="1"/>
          </p:cNvSpPr>
          <p:nvPr>
            <p:ph idx="1"/>
          </p:nvPr>
        </p:nvSpPr>
        <p:spPr>
          <a:xfrm>
            <a:off x="649224" y="1403797"/>
            <a:ext cx="4721265" cy="4504341"/>
          </a:xfrm>
        </p:spPr>
        <p:txBody>
          <a:bodyPr>
            <a:normAutofit fontScale="62500" lnSpcReduction="20000"/>
          </a:bodyPr>
          <a:lstStyle/>
          <a:p>
            <a:pPr marL="0" indent="0" algn="just">
              <a:buNone/>
            </a:pPr>
            <a:r>
              <a:rPr lang="fr-FR" dirty="0">
                <a:solidFill>
                  <a:schemeClr val="tx1"/>
                </a:solidFill>
                <a:latin typeface="Times New Roman" panose="02020603050405020304" pitchFamily="18" charset="0"/>
                <a:cs typeface="Times New Roman" panose="02020603050405020304" pitchFamily="18" charset="0"/>
              </a:rPr>
              <a:t>Médecin-régent de la Faculté de Paris. Professeur d’anatomie comparée (École vétérinaire d’Alfort). Académie des sciences (1774). Marié à une nièce de Daubenton. Secrétaire perpétuel de l’Académie de médecine. Professeur d’anatomie physiologique à la Faculté de Paris.</a:t>
            </a:r>
          </a:p>
          <a:p>
            <a:pPr marL="0" indent="0">
              <a:buNone/>
            </a:pPr>
            <a:r>
              <a:rPr lang="fr-FR" i="1" dirty="0">
                <a:solidFill>
                  <a:schemeClr val="tx1"/>
                </a:solidFill>
                <a:latin typeface="Times New Roman" panose="02020603050405020304" pitchFamily="18" charset="0"/>
                <a:cs typeface="Times New Roman" panose="02020603050405020304" pitchFamily="18" charset="0"/>
              </a:rPr>
              <a:t>Traité d’anatomie et de physiologie</a:t>
            </a:r>
            <a:r>
              <a:rPr lang="fr-FR" dirty="0">
                <a:solidFill>
                  <a:schemeClr val="tx1"/>
                </a:solidFill>
                <a:latin typeface="Times New Roman" panose="02020603050405020304" pitchFamily="18" charset="0"/>
                <a:cs typeface="Times New Roman" panose="02020603050405020304" pitchFamily="18" charset="0"/>
              </a:rPr>
              <a:t> (1786). </a:t>
            </a:r>
          </a:p>
          <a:p>
            <a:pPr marL="0" indent="0">
              <a:buNone/>
            </a:pPr>
            <a:r>
              <a:rPr lang="fr-FR" dirty="0">
                <a:solidFill>
                  <a:schemeClr val="tx1"/>
                </a:solidFill>
                <a:latin typeface="Times New Roman" panose="02020603050405020304" pitchFamily="18" charset="0"/>
                <a:cs typeface="Times New Roman" panose="02020603050405020304" pitchFamily="18" charset="0"/>
              </a:rPr>
              <a:t>Spécialiste de l’anatomie du cerveau (vivisection et dissection).</a:t>
            </a:r>
          </a:p>
          <a:p>
            <a:pPr marL="0" indent="0" algn="just">
              <a:buNone/>
            </a:pPr>
            <a:r>
              <a:rPr lang="fr-FR" dirty="0">
                <a:solidFill>
                  <a:schemeClr val="tx1"/>
                </a:solidFill>
                <a:latin typeface="Times New Roman" panose="02020603050405020304" pitchFamily="18" charset="0"/>
                <a:cs typeface="Times New Roman" panose="02020603050405020304" pitchFamily="18" charset="0"/>
              </a:rPr>
              <a:t>Premier médecin de la reine en 1789 (Marie-Antoinette). Il remplace Joseph-Marie-François de </a:t>
            </a:r>
            <a:r>
              <a:rPr lang="fr-FR" b="1" dirty="0" err="1">
                <a:solidFill>
                  <a:schemeClr val="tx1"/>
                </a:solidFill>
                <a:latin typeface="Times New Roman" pitchFamily="18" charset="0"/>
                <a:cs typeface="Times New Roman" pitchFamily="18" charset="0"/>
              </a:rPr>
              <a:t>Lassonne</a:t>
            </a:r>
            <a:r>
              <a:rPr lang="fr-FR" dirty="0">
                <a:solidFill>
                  <a:schemeClr val="tx1"/>
                </a:solidFill>
                <a:latin typeface="Times New Roman" pitchFamily="18" charset="0"/>
                <a:cs typeface="Times New Roman" pitchFamily="18" charset="0"/>
              </a:rPr>
              <a:t> (1717-1788), premier médecin du Roi et de la Reine.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09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2" name="Rectangle 1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p:cNvPicPr>
            <a:picLocks noChangeAspect="1"/>
          </p:cNvPicPr>
          <p:nvPr/>
        </p:nvPicPr>
        <p:blipFill rotWithShape="1">
          <a:blip r:embed="rId3"/>
          <a:srcRect l="2912" r="3272" b="-3"/>
          <a:stretch/>
        </p:blipFill>
        <p:spPr>
          <a:xfrm>
            <a:off x="8229598" y="-5534"/>
            <a:ext cx="3962402" cy="3431766"/>
          </a:xfrm>
          <a:prstGeom prst="rect">
            <a:avLst/>
          </a:prstGeom>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540" r="-4" b="10419"/>
          <a:stretch/>
        </p:blipFill>
        <p:spPr bwMode="auto">
          <a:xfrm>
            <a:off x="8229598" y="3426232"/>
            <a:ext cx="3962402" cy="34317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 name="Straight Connector 132"/>
          <p:cNvCxnSpPr>
            <a:cxnSpLocks noGrp="1" noRot="1" noChangeAspect="1" noMove="1" noResize="1" noEditPoints="1" noAdjustHandles="1" noChangeArrowheads="1" noChangeShapeType="1"/>
            <a:stCxn id="37" idx="3"/>
          </p:cNvCxnSpPr>
          <p:nvPr>
            <p:extLst>
              <p:ext uri="{386F3935-93C4-4BCD-93E2-E3B085C9AB24}">
                <p16:designElem xmlns:p16="http://schemas.microsoft.com/office/powerpoint/2015/main" val="1"/>
              </p:ext>
            </p:extLst>
          </p:nvPr>
        </p:nvCxnSpPr>
        <p:spPr>
          <a:xfrm flipV="1">
            <a:off x="8229599" y="3426234"/>
            <a:ext cx="3962401" cy="276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4" name="Rectangle 1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541867" y="787400"/>
            <a:ext cx="7145866" cy="778933"/>
          </a:xfrm>
        </p:spPr>
        <p:txBody>
          <a:bodyPr anchor="ctr">
            <a:normAutofit fontScale="90000"/>
          </a:bodyPr>
          <a:lstStyle/>
          <a:p>
            <a:r>
              <a:rPr lang="fr-FR" sz="3200" dirty="0">
                <a:solidFill>
                  <a:srgbClr val="FEFFFF"/>
                </a:solidFill>
                <a:latin typeface="Times New Roman" pitchFamily="18" charset="0"/>
                <a:cs typeface="Times New Roman" pitchFamily="18" charset="0"/>
              </a:rPr>
              <a:t>B. Société royale de médecine (1776-1793) : un outil étatique de police sanitaire.</a:t>
            </a:r>
          </a:p>
        </p:txBody>
      </p:sp>
      <p:sp>
        <p:nvSpPr>
          <p:cNvPr id="3" name="Espace réservé du contenu 2"/>
          <p:cNvSpPr>
            <a:spLocks noGrp="1"/>
          </p:cNvSpPr>
          <p:nvPr>
            <p:ph idx="1"/>
          </p:nvPr>
        </p:nvSpPr>
        <p:spPr>
          <a:xfrm>
            <a:off x="541866" y="2031999"/>
            <a:ext cx="7145867" cy="3969555"/>
          </a:xfrm>
        </p:spPr>
        <p:txBody>
          <a:bodyPr>
            <a:normAutofit fontScale="62500" lnSpcReduction="20000"/>
          </a:bodyPr>
          <a:lstStyle/>
          <a:p>
            <a:pPr marL="0" indent="0">
              <a:lnSpc>
                <a:spcPct val="90000"/>
              </a:lnSpc>
              <a:buNone/>
            </a:pPr>
            <a:r>
              <a:rPr lang="fr-FR" dirty="0">
                <a:solidFill>
                  <a:srgbClr val="FEFFFF"/>
                </a:solidFill>
                <a:latin typeface="Times New Roman" panose="02020603050405020304" pitchFamily="18" charset="0"/>
                <a:cs typeface="Times New Roman" pitchFamily="18" charset="0"/>
              </a:rPr>
              <a:t>1776 :  Sacre de Louis XVI. Contrôleur général des Finances : Turgot (1776-1778) et les réformes. </a:t>
            </a:r>
          </a:p>
          <a:p>
            <a:pPr marL="0" indent="0">
              <a:lnSpc>
                <a:spcPct val="90000"/>
              </a:lnSpc>
              <a:buNone/>
            </a:pPr>
            <a:endParaRPr lang="fr-FR" dirty="0">
              <a:solidFill>
                <a:srgbClr val="FEFFFF"/>
              </a:solidFill>
              <a:latin typeface="Times New Roman" panose="02020603050405020304" pitchFamily="18" charset="0"/>
              <a:cs typeface="Times New Roman" pitchFamily="18" charset="0"/>
            </a:endParaRPr>
          </a:p>
          <a:p>
            <a:pPr marL="0" indent="0">
              <a:lnSpc>
                <a:spcPct val="90000"/>
              </a:lnSpc>
              <a:buNone/>
            </a:pPr>
            <a:r>
              <a:rPr lang="fr-FR" dirty="0">
                <a:solidFill>
                  <a:srgbClr val="FEFFFF"/>
                </a:solidFill>
                <a:latin typeface="Times New Roman" panose="02020603050405020304" pitchFamily="18" charset="0"/>
                <a:cs typeface="Times New Roman" pitchFamily="18" charset="0"/>
              </a:rPr>
              <a:t>180 membres associés ; 400 correspondants. </a:t>
            </a:r>
          </a:p>
          <a:p>
            <a:pPr marL="0" indent="0">
              <a:lnSpc>
                <a:spcPct val="90000"/>
              </a:lnSpc>
              <a:buNone/>
            </a:pPr>
            <a:r>
              <a:rPr lang="fr-FR" i="1" dirty="0">
                <a:solidFill>
                  <a:srgbClr val="FEFFFF"/>
                </a:solidFill>
                <a:latin typeface="Times New Roman" pitchFamily="18" charset="0"/>
                <a:cs typeface="Times New Roman" pitchFamily="18" charset="0"/>
              </a:rPr>
              <a:t>Fonctions</a:t>
            </a:r>
            <a:r>
              <a:rPr lang="fr-FR" dirty="0">
                <a:solidFill>
                  <a:srgbClr val="FEFFFF"/>
                </a:solidFill>
                <a:latin typeface="Times New Roman" pitchFamily="18" charset="0"/>
                <a:cs typeface="Times New Roman" pitchFamily="18" charset="0"/>
              </a:rPr>
              <a:t> : </a:t>
            </a:r>
          </a:p>
          <a:p>
            <a:pPr marL="0" indent="0">
              <a:lnSpc>
                <a:spcPct val="90000"/>
              </a:lnSpc>
              <a:buNone/>
            </a:pPr>
            <a:r>
              <a:rPr lang="fr-FR" dirty="0">
                <a:solidFill>
                  <a:srgbClr val="FEFFFF"/>
                </a:solidFill>
                <a:latin typeface="Times New Roman" pitchFamily="18" charset="0"/>
                <a:cs typeface="Times New Roman" pitchFamily="18" charset="0"/>
              </a:rPr>
              <a:t>Surveillance des épidémies et des épizooties.</a:t>
            </a:r>
          </a:p>
          <a:p>
            <a:pPr marL="0" indent="0">
              <a:lnSpc>
                <a:spcPct val="90000"/>
              </a:lnSpc>
              <a:buNone/>
            </a:pPr>
            <a:r>
              <a:rPr lang="fr-FR" dirty="0">
                <a:solidFill>
                  <a:srgbClr val="FEFFFF"/>
                </a:solidFill>
                <a:latin typeface="Times New Roman" pitchFamily="18" charset="0"/>
                <a:cs typeface="Times New Roman" pitchFamily="18" charset="0"/>
              </a:rPr>
              <a:t>Cf. Jean-Pierre Peter, « Une enquête de la Société royale de médecine sur les épidémies, 1774-1794. Malades et maladies à la fin du XVIIIe siècle »,  </a:t>
            </a:r>
            <a:r>
              <a:rPr lang="fr-FR" i="1" dirty="0">
                <a:solidFill>
                  <a:srgbClr val="FEFFFF"/>
                </a:solidFill>
                <a:latin typeface="Times New Roman" panose="02020603050405020304" pitchFamily="18" charset="0"/>
                <a:cs typeface="Times New Roman" panose="02020603050405020304" pitchFamily="18" charset="0"/>
              </a:rPr>
              <a:t>Annales ESC</a:t>
            </a:r>
            <a:r>
              <a:rPr lang="fr-FR" dirty="0">
                <a:solidFill>
                  <a:srgbClr val="FEFFFF"/>
                </a:solidFill>
                <a:latin typeface="Times New Roman" pitchFamily="18" charset="0"/>
                <a:cs typeface="Times New Roman" pitchFamily="18" charset="0"/>
              </a:rPr>
              <a:t>, t. 22, n° 4, 1967.</a:t>
            </a:r>
          </a:p>
          <a:p>
            <a:pPr marL="0" indent="0">
              <a:lnSpc>
                <a:spcPct val="90000"/>
              </a:lnSpc>
              <a:buNone/>
            </a:pPr>
            <a:endParaRPr lang="fr-FR" dirty="0">
              <a:solidFill>
                <a:srgbClr val="FEFFFF"/>
              </a:solidFill>
              <a:latin typeface="Times New Roman" pitchFamily="18" charset="0"/>
              <a:cs typeface="Times New Roman" pitchFamily="18" charset="0"/>
            </a:endParaRPr>
          </a:p>
          <a:p>
            <a:pPr marL="0" indent="0">
              <a:lnSpc>
                <a:spcPct val="90000"/>
              </a:lnSpc>
              <a:buNone/>
            </a:pPr>
            <a:r>
              <a:rPr lang="fr-FR" dirty="0">
                <a:solidFill>
                  <a:srgbClr val="FEFFFF"/>
                </a:solidFill>
                <a:latin typeface="Times New Roman" pitchFamily="18" charset="0"/>
                <a:cs typeface="Times New Roman" pitchFamily="18" charset="0"/>
              </a:rPr>
              <a:t>Contrôle de la production et de la circulation des médicaments (contrôle des « remèdes secrets »).</a:t>
            </a:r>
          </a:p>
          <a:p>
            <a:pPr marL="0" indent="0">
              <a:lnSpc>
                <a:spcPct val="90000"/>
              </a:lnSpc>
              <a:buNone/>
            </a:pPr>
            <a:r>
              <a:rPr lang="fr-FR" dirty="0">
                <a:solidFill>
                  <a:srgbClr val="FEFFFF"/>
                </a:solidFill>
                <a:latin typeface="Times New Roman" pitchFamily="18" charset="0"/>
                <a:cs typeface="Times New Roman" pitchFamily="18" charset="0"/>
              </a:rPr>
              <a:t>Contrôle des « eaux » minérales.</a:t>
            </a:r>
          </a:p>
          <a:p>
            <a:pPr marL="0" indent="0">
              <a:lnSpc>
                <a:spcPct val="90000"/>
              </a:lnSpc>
              <a:buNone/>
            </a:pPr>
            <a:r>
              <a:rPr lang="fr-FR" dirty="0">
                <a:solidFill>
                  <a:srgbClr val="FEFFFF"/>
                </a:solidFill>
                <a:latin typeface="Times New Roman" pitchFamily="18" charset="0"/>
                <a:cs typeface="Times New Roman" pitchFamily="18" charset="0"/>
              </a:rPr>
              <a:t>Les enquêtes et les topographies médicales</a:t>
            </a:r>
          </a:p>
          <a:p>
            <a:pPr marL="0" indent="0">
              <a:lnSpc>
                <a:spcPct val="90000"/>
              </a:lnSpc>
              <a:buNone/>
            </a:pPr>
            <a:endParaRPr lang="fr-FR" dirty="0">
              <a:solidFill>
                <a:srgbClr val="FEFFFF"/>
              </a:solidFill>
              <a:latin typeface="Times New Roman" pitchFamily="18" charset="0"/>
              <a:cs typeface="Times New Roman" pitchFamily="18" charset="0"/>
            </a:endParaRPr>
          </a:p>
          <a:p>
            <a:pPr marL="0" indent="0">
              <a:lnSpc>
                <a:spcPct val="90000"/>
              </a:lnSpc>
              <a:buNone/>
            </a:pPr>
            <a:endParaRPr lang="fr-FR" dirty="0">
              <a:solidFill>
                <a:srgbClr val="FEFFFF"/>
              </a:solidFill>
              <a:latin typeface="Times New Roman" pitchFamily="18" charset="0"/>
              <a:cs typeface="Times New Roman" pitchFamily="18" charset="0"/>
            </a:endParaRPr>
          </a:p>
        </p:txBody>
      </p:sp>
    </p:spTree>
    <p:extLst>
      <p:ext uri="{BB962C8B-B14F-4D97-AF65-F5344CB8AC3E}">
        <p14:creationId xmlns:p14="http://schemas.microsoft.com/office/powerpoint/2010/main" val="63098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 5" descr="eudiometre.jpg"/>
          <p:cNvPicPr>
            <a:picLocks noChangeAspect="1"/>
          </p:cNvPicPr>
          <p:nvPr/>
        </p:nvPicPr>
        <p:blipFill rotWithShape="1">
          <a:blip r:embed="rId3">
            <a:extLst>
              <a:ext uri="{28A0092B-C50C-407E-A947-70E740481C1C}">
                <a14:useLocalDpi xmlns:a14="http://schemas.microsoft.com/office/drawing/2010/main" val="0"/>
              </a:ext>
            </a:extLst>
          </a:blip>
          <a:srcRect l="2370" r="7353"/>
          <a:stretch/>
        </p:blipFill>
        <p:spPr>
          <a:xfrm>
            <a:off x="8229598" y="10"/>
            <a:ext cx="3962401"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Titre 3"/>
          <p:cNvSpPr>
            <a:spLocks noGrp="1"/>
          </p:cNvSpPr>
          <p:nvPr>
            <p:ph type="title"/>
          </p:nvPr>
        </p:nvSpPr>
        <p:spPr>
          <a:xfrm>
            <a:off x="541867" y="787400"/>
            <a:ext cx="7145866" cy="778933"/>
          </a:xfrm>
        </p:spPr>
        <p:txBody>
          <a:bodyPr anchor="ctr">
            <a:normAutofit fontScale="90000"/>
          </a:bodyPr>
          <a:lstStyle/>
          <a:p>
            <a:r>
              <a:rPr lang="fr-FR" sz="3200" dirty="0">
                <a:solidFill>
                  <a:srgbClr val="FEFFFF"/>
                </a:solidFill>
              </a:rPr>
              <a:t>C. </a:t>
            </a:r>
            <a:r>
              <a:rPr lang="fr-FR" sz="3200" b="1" dirty="0">
                <a:solidFill>
                  <a:srgbClr val="FEFFFF"/>
                </a:solidFill>
              </a:rPr>
              <a:t>Hygiénisme et urbanisme des Lumières</a:t>
            </a:r>
            <a:br>
              <a:rPr lang="fr-FR" sz="3200" b="1" dirty="0">
                <a:solidFill>
                  <a:srgbClr val="FEFFFF"/>
                </a:solidFill>
              </a:rPr>
            </a:br>
            <a:endParaRPr lang="fr-FR" sz="3200" dirty="0">
              <a:solidFill>
                <a:srgbClr val="FEFFFF"/>
              </a:solidFill>
            </a:endParaRPr>
          </a:p>
        </p:txBody>
      </p:sp>
      <p:sp>
        <p:nvSpPr>
          <p:cNvPr id="5" name="Espace réservé du contenu 4"/>
          <p:cNvSpPr>
            <a:spLocks noGrp="1"/>
          </p:cNvSpPr>
          <p:nvPr>
            <p:ph idx="1"/>
          </p:nvPr>
        </p:nvSpPr>
        <p:spPr>
          <a:xfrm>
            <a:off x="541866" y="2032000"/>
            <a:ext cx="7145867" cy="3879222"/>
          </a:xfrm>
        </p:spPr>
        <p:txBody>
          <a:bodyPr>
            <a:normAutofit fontScale="62500" lnSpcReduction="20000"/>
          </a:bodyPr>
          <a:lstStyle/>
          <a:p>
            <a:pPr marL="0" indent="0" algn="just">
              <a:buNone/>
            </a:pPr>
            <a:r>
              <a:rPr lang="fr-FR" b="1" dirty="0">
                <a:solidFill>
                  <a:schemeClr val="bg1"/>
                </a:solidFill>
                <a:latin typeface="Times New Roman" panose="02020603050405020304" pitchFamily="18" charset="0"/>
                <a:cs typeface="Times New Roman" panose="02020603050405020304" pitchFamily="18" charset="0"/>
              </a:rPr>
              <a:t>1. De la science pneumatique à l’étude des « milieux » urbains.</a:t>
            </a:r>
          </a:p>
          <a:p>
            <a:pPr algn="just"/>
            <a:r>
              <a:rPr lang="fr-FR" dirty="0">
                <a:solidFill>
                  <a:srgbClr val="FEFFFF"/>
                </a:solidFill>
                <a:latin typeface="Times New Roman" panose="02020603050405020304" pitchFamily="18" charset="0"/>
                <a:cs typeface="Times New Roman" panose="02020603050405020304" pitchFamily="18" charset="0"/>
              </a:rPr>
              <a:t>Eudiomètre de </a:t>
            </a:r>
            <a:r>
              <a:rPr lang="fr-FR" dirty="0" err="1">
                <a:solidFill>
                  <a:srgbClr val="FEFFFF"/>
                </a:solidFill>
                <a:latin typeface="Times New Roman" panose="02020603050405020304" pitchFamily="18" charset="0"/>
                <a:cs typeface="Times New Roman" panose="02020603050405020304" pitchFamily="18" charset="0"/>
              </a:rPr>
              <a:t>Marsilio</a:t>
            </a:r>
            <a:r>
              <a:rPr lang="fr-FR" dirty="0">
                <a:solidFill>
                  <a:srgbClr val="FEFFFF"/>
                </a:solidFill>
                <a:latin typeface="Times New Roman" panose="02020603050405020304" pitchFamily="18" charset="0"/>
                <a:cs typeface="Times New Roman" panose="02020603050405020304" pitchFamily="18" charset="0"/>
              </a:rPr>
              <a:t> </a:t>
            </a:r>
            <a:r>
              <a:rPr lang="fr-FR" dirty="0" err="1">
                <a:solidFill>
                  <a:srgbClr val="FEFFFF"/>
                </a:solidFill>
                <a:latin typeface="Times New Roman" panose="02020603050405020304" pitchFamily="18" charset="0"/>
                <a:cs typeface="Times New Roman" panose="02020603050405020304" pitchFamily="18" charset="0"/>
              </a:rPr>
              <a:t>Landriani</a:t>
            </a:r>
            <a:r>
              <a:rPr lang="fr-FR" dirty="0">
                <a:solidFill>
                  <a:srgbClr val="FEFFFF"/>
                </a:solidFill>
                <a:latin typeface="Times New Roman" panose="02020603050405020304" pitchFamily="18" charset="0"/>
                <a:cs typeface="Times New Roman" panose="02020603050405020304" pitchFamily="18" charset="0"/>
              </a:rPr>
              <a:t> (1751-1815).</a:t>
            </a:r>
          </a:p>
          <a:p>
            <a:pPr marL="0" indent="0" algn="just">
              <a:buNone/>
            </a:pPr>
            <a:endParaRPr lang="fr-FR" dirty="0">
              <a:solidFill>
                <a:srgbClr val="FEFFFF"/>
              </a:solidFill>
              <a:latin typeface="Times New Roman" panose="02020603050405020304" pitchFamily="18" charset="0"/>
              <a:cs typeface="Times New Roman" panose="02020603050405020304" pitchFamily="18" charset="0"/>
            </a:endParaRPr>
          </a:p>
          <a:p>
            <a:pPr marL="0" indent="0" algn="just">
              <a:buNone/>
            </a:pPr>
            <a:r>
              <a:rPr lang="fr-FR" b="1" dirty="0">
                <a:solidFill>
                  <a:srgbClr val="FEFFFF"/>
                </a:solidFill>
                <a:latin typeface="Times New Roman" panose="02020603050405020304" pitchFamily="18" charset="0"/>
                <a:cs typeface="Times New Roman" panose="02020603050405020304" pitchFamily="18" charset="0"/>
              </a:rPr>
              <a:t>2. Hygiène et réformes politiques en Europe.</a:t>
            </a:r>
            <a:endParaRPr lang="fr-FR" b="1" dirty="0">
              <a:solidFill>
                <a:schemeClr val="bg1"/>
              </a:solidFill>
              <a:latin typeface="Times New Roman" panose="02020603050405020304" pitchFamily="18" charset="0"/>
              <a:cs typeface="Times New Roman" panose="02020603050405020304" pitchFamily="18" charset="0"/>
            </a:endParaRPr>
          </a:p>
          <a:p>
            <a:pPr algn="just"/>
            <a:r>
              <a:rPr lang="fr-FR" dirty="0">
                <a:solidFill>
                  <a:schemeClr val="bg1"/>
                </a:solidFill>
                <a:latin typeface="Times New Roman" panose="02020603050405020304" pitchFamily="18" charset="0"/>
                <a:cs typeface="Times New Roman" panose="02020603050405020304" pitchFamily="18" charset="0"/>
              </a:rPr>
              <a:t>République de Genève et Samuel-August </a:t>
            </a:r>
            <a:r>
              <a:rPr lang="fr-FR" cap="small" dirty="0">
                <a:solidFill>
                  <a:schemeClr val="bg1"/>
                </a:solidFill>
                <a:latin typeface="Times New Roman" panose="02020603050405020304" pitchFamily="18" charset="0"/>
                <a:cs typeface="Times New Roman" panose="02020603050405020304" pitchFamily="18" charset="0"/>
              </a:rPr>
              <a:t>Tissot</a:t>
            </a:r>
            <a:r>
              <a:rPr lang="fr-FR" dirty="0">
                <a:solidFill>
                  <a:schemeClr val="bg1"/>
                </a:solidFill>
                <a:latin typeface="Times New Roman" panose="02020603050405020304" pitchFamily="18" charset="0"/>
                <a:cs typeface="Times New Roman" panose="02020603050405020304" pitchFamily="18" charset="0"/>
              </a:rPr>
              <a:t>, </a:t>
            </a:r>
            <a:r>
              <a:rPr lang="fr-FR" i="1" dirty="0">
                <a:solidFill>
                  <a:schemeClr val="bg1"/>
                </a:solidFill>
                <a:latin typeface="Times New Roman" panose="02020603050405020304" pitchFamily="18" charset="0"/>
                <a:cs typeface="Times New Roman" panose="02020603050405020304" pitchFamily="18" charset="0"/>
              </a:rPr>
              <a:t>Avis au peuple sur sa santé </a:t>
            </a:r>
            <a:r>
              <a:rPr lang="fr-FR" dirty="0">
                <a:solidFill>
                  <a:schemeClr val="bg1"/>
                </a:solidFill>
                <a:latin typeface="Times New Roman" panose="02020603050405020304" pitchFamily="18" charset="0"/>
                <a:cs typeface="Times New Roman" panose="02020603050405020304" pitchFamily="18" charset="0"/>
              </a:rPr>
              <a:t>(1761) ; </a:t>
            </a:r>
            <a:r>
              <a:rPr lang="fr-FR" i="1" dirty="0">
                <a:solidFill>
                  <a:schemeClr val="bg1"/>
                </a:solidFill>
                <a:latin typeface="Times New Roman" panose="02020603050405020304" pitchFamily="18" charset="0"/>
                <a:cs typeface="Times New Roman" panose="02020603050405020304" pitchFamily="18" charset="0"/>
              </a:rPr>
              <a:t>De la santé des gens de lettres </a:t>
            </a:r>
            <a:r>
              <a:rPr lang="fr-FR" dirty="0">
                <a:solidFill>
                  <a:schemeClr val="bg1"/>
                </a:solidFill>
                <a:latin typeface="Times New Roman" panose="02020603050405020304" pitchFamily="18" charset="0"/>
                <a:cs typeface="Times New Roman" panose="02020603050405020304" pitchFamily="18" charset="0"/>
              </a:rPr>
              <a:t>(1768) et </a:t>
            </a:r>
            <a:r>
              <a:rPr lang="fr-FR" i="1" dirty="0">
                <a:solidFill>
                  <a:schemeClr val="bg1"/>
                </a:solidFill>
                <a:latin typeface="Times New Roman" panose="02020603050405020304" pitchFamily="18" charset="0"/>
                <a:cs typeface="Times New Roman" panose="02020603050405020304" pitchFamily="18" charset="0"/>
              </a:rPr>
              <a:t>Essai sur les maladies des gens du monde</a:t>
            </a:r>
            <a:r>
              <a:rPr lang="fr-FR" dirty="0">
                <a:solidFill>
                  <a:schemeClr val="bg1"/>
                </a:solidFill>
                <a:latin typeface="Times New Roman" panose="02020603050405020304" pitchFamily="18" charset="0"/>
                <a:cs typeface="Times New Roman" panose="02020603050405020304" pitchFamily="18" charset="0"/>
              </a:rPr>
              <a:t> (1770). </a:t>
            </a:r>
          </a:p>
          <a:p>
            <a:pPr marL="0" indent="0" algn="just">
              <a:buNone/>
            </a:pPr>
            <a:endParaRPr lang="fr-FR" dirty="0">
              <a:solidFill>
                <a:srgbClr val="FEFFFF"/>
              </a:solidFill>
              <a:latin typeface="Times New Roman" panose="02020603050405020304" pitchFamily="18" charset="0"/>
              <a:cs typeface="Times New Roman" panose="02020603050405020304" pitchFamily="18" charset="0"/>
            </a:endParaRPr>
          </a:p>
          <a:p>
            <a:pPr marL="0" indent="0" algn="just">
              <a:buNone/>
            </a:pPr>
            <a:endParaRPr lang="fr-FR" dirty="0">
              <a:solidFill>
                <a:srgbClr val="FEFFFF"/>
              </a:solidFill>
              <a:latin typeface="Times New Roman" panose="02020603050405020304" pitchFamily="18" charset="0"/>
              <a:cs typeface="Times New Roman" panose="02020603050405020304" pitchFamily="18" charset="0"/>
            </a:endParaRPr>
          </a:p>
          <a:p>
            <a:pPr marL="0" indent="0" algn="just">
              <a:buNone/>
            </a:pPr>
            <a:r>
              <a:rPr lang="fr-FR" dirty="0">
                <a:solidFill>
                  <a:schemeClr val="bg1"/>
                </a:solidFill>
                <a:latin typeface="Times New Roman" panose="02020603050405020304" pitchFamily="18" charset="0"/>
                <a:cs typeface="Times New Roman" panose="02020603050405020304" pitchFamily="18" charset="0"/>
              </a:rPr>
              <a:t>Sabine </a:t>
            </a:r>
            <a:r>
              <a:rPr lang="fr-FR" cap="small" dirty="0" err="1">
                <a:solidFill>
                  <a:schemeClr val="bg1"/>
                </a:solidFill>
                <a:latin typeface="Times New Roman" panose="02020603050405020304" pitchFamily="18" charset="0"/>
                <a:cs typeface="Times New Roman" panose="02020603050405020304" pitchFamily="18" charset="0"/>
              </a:rPr>
              <a:t>Barles</a:t>
            </a:r>
            <a:r>
              <a:rPr lang="fr-FR" dirty="0">
                <a:solidFill>
                  <a:schemeClr val="bg1"/>
                </a:solidFill>
                <a:latin typeface="Times New Roman" panose="02020603050405020304" pitchFamily="18" charset="0"/>
                <a:cs typeface="Times New Roman" panose="02020603050405020304" pitchFamily="18" charset="0"/>
              </a:rPr>
              <a:t>, </a:t>
            </a:r>
            <a:r>
              <a:rPr lang="fr-FR" i="1" dirty="0">
                <a:solidFill>
                  <a:schemeClr val="bg1"/>
                </a:solidFill>
                <a:latin typeface="Times New Roman" panose="02020603050405020304" pitchFamily="18" charset="0"/>
                <a:cs typeface="Times New Roman" panose="02020603050405020304" pitchFamily="18" charset="0"/>
              </a:rPr>
              <a:t>La ville délétère : médecins et ingénieurs dans l’espace urbain XVIII</a:t>
            </a:r>
            <a:r>
              <a:rPr lang="fr-FR" i="1" baseline="30000" dirty="0">
                <a:solidFill>
                  <a:schemeClr val="bg1"/>
                </a:solidFill>
                <a:latin typeface="Times New Roman" panose="02020603050405020304" pitchFamily="18" charset="0"/>
                <a:cs typeface="Times New Roman" panose="02020603050405020304" pitchFamily="18" charset="0"/>
              </a:rPr>
              <a:t>e</a:t>
            </a:r>
            <a:r>
              <a:rPr lang="fr-FR" i="1" dirty="0">
                <a:solidFill>
                  <a:schemeClr val="bg1"/>
                </a:solidFill>
                <a:latin typeface="Times New Roman" panose="02020603050405020304" pitchFamily="18" charset="0"/>
                <a:cs typeface="Times New Roman" panose="02020603050405020304" pitchFamily="18" charset="0"/>
              </a:rPr>
              <a:t> – XIX</a:t>
            </a:r>
            <a:r>
              <a:rPr lang="fr-FR" i="1" baseline="30000" dirty="0">
                <a:solidFill>
                  <a:schemeClr val="bg1"/>
                </a:solidFill>
                <a:latin typeface="Times New Roman" panose="02020603050405020304" pitchFamily="18" charset="0"/>
                <a:cs typeface="Times New Roman" panose="02020603050405020304" pitchFamily="18" charset="0"/>
              </a:rPr>
              <a:t>e</a:t>
            </a:r>
            <a:r>
              <a:rPr lang="fr-FR" i="1" dirty="0">
                <a:solidFill>
                  <a:schemeClr val="bg1"/>
                </a:solidFill>
                <a:latin typeface="Times New Roman" panose="02020603050405020304" pitchFamily="18" charset="0"/>
                <a:cs typeface="Times New Roman" panose="02020603050405020304" pitchFamily="18" charset="0"/>
              </a:rPr>
              <a:t> siècle</a:t>
            </a:r>
            <a:r>
              <a:rPr lang="fr-FR" dirty="0">
                <a:solidFill>
                  <a:schemeClr val="bg1"/>
                </a:solidFill>
                <a:latin typeface="Times New Roman" panose="02020603050405020304" pitchFamily="18" charset="0"/>
                <a:cs typeface="Times New Roman" panose="02020603050405020304" pitchFamily="18" charset="0"/>
              </a:rPr>
              <a:t>, Seyssel, Champ Vallon, 1999.</a:t>
            </a:r>
          </a:p>
          <a:p>
            <a:pPr algn="just"/>
            <a:endParaRPr lang="fr-FR" dirty="0">
              <a:solidFill>
                <a:srgbClr val="FE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15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35000"/>
            <a:ext cx="8458200" cy="5909310"/>
          </a:xfrm>
          <a:prstGeom prst="rect">
            <a:avLst/>
          </a:prstGeom>
        </p:spPr>
        <p:txBody>
          <a:bodyPr wrap="square">
            <a:spAutoFit/>
          </a:bodyPr>
          <a:lstStyle/>
          <a:p>
            <a:pPr algn="just"/>
            <a:r>
              <a:rPr lang="fr-FR" sz="2400" b="1" dirty="0">
                <a:latin typeface="Times New Roman" panose="02020603050405020304" pitchFamily="18" charset="0"/>
                <a:cs typeface="Times New Roman" panose="02020603050405020304" pitchFamily="18" charset="0"/>
              </a:rPr>
              <a:t>3. La question des activités polluantes, des cimetières et des égouts : une police médicale de l’espace urbain. </a:t>
            </a: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lieutenance générale de Paris - Jean-Charles-Pierre </a:t>
            </a:r>
            <a:r>
              <a:rPr lang="fr-FR" sz="2400" b="1" dirty="0">
                <a:latin typeface="Times New Roman" panose="02020603050405020304" pitchFamily="18" charset="0"/>
                <a:cs typeface="Times New Roman" panose="02020603050405020304" pitchFamily="18" charset="0"/>
              </a:rPr>
              <a:t>Lenoir</a:t>
            </a:r>
            <a:r>
              <a:rPr lang="fr-FR" sz="2400" dirty="0">
                <a:latin typeface="Times New Roman" panose="02020603050405020304" pitchFamily="18" charset="0"/>
                <a:cs typeface="Times New Roman" panose="02020603050405020304" pitchFamily="18" charset="0"/>
              </a:rPr>
              <a:t> (1732-1807) - et les 48 commissaires de quartiers : une administration de l’environnement.</a:t>
            </a:r>
          </a:p>
          <a:p>
            <a:endParaRPr lang="fr-FR" sz="2400" dirty="0">
              <a:latin typeface="Times New Roman" panose="02020603050405020304" pitchFamily="18" charset="0"/>
              <a:cs typeface="Times New Roman" panose="02020603050405020304" pitchFamily="18" charset="0"/>
            </a:endParaRPr>
          </a:p>
          <a:p>
            <a:r>
              <a:rPr lang="fr-FR" sz="2400" i="1" dirty="0">
                <a:latin typeface="Times New Roman" panose="02020603050405020304" pitchFamily="18" charset="0"/>
                <a:cs typeface="Times New Roman" panose="02020603050405020304" pitchFamily="18" charset="0"/>
              </a:rPr>
              <a:t>Traductions </a:t>
            </a:r>
            <a:r>
              <a:rPr lang="fr-FR" sz="2400" dirty="0">
                <a:latin typeface="Times New Roman" panose="02020603050405020304" pitchFamily="18" charset="0"/>
                <a:cs typeface="Times New Roman" panose="02020603050405020304" pitchFamily="18" charset="0"/>
              </a:rPr>
              <a:t>: </a:t>
            </a:r>
            <a:endParaRPr lang="fr-FR" sz="2400" i="1"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Antoine Fourcroy, </a:t>
            </a:r>
            <a:r>
              <a:rPr lang="fr-FR" sz="2400" i="1" dirty="0">
                <a:latin typeface="Times New Roman" panose="02020603050405020304" pitchFamily="18" charset="0"/>
                <a:cs typeface="Times New Roman" panose="02020603050405020304" pitchFamily="18" charset="0"/>
              </a:rPr>
              <a:t>Essai sur la maladie des artisans de </a:t>
            </a:r>
            <a:r>
              <a:rPr lang="fr-FR" sz="2400" dirty="0" err="1">
                <a:latin typeface="Times New Roman" panose="02020603050405020304" pitchFamily="18" charset="0"/>
                <a:cs typeface="Times New Roman" panose="02020603050405020304" pitchFamily="18" charset="0"/>
              </a:rPr>
              <a:t>Ramazzini</a:t>
            </a:r>
            <a:r>
              <a:rPr lang="fr-FR" sz="2400" dirty="0">
                <a:latin typeface="Times New Roman" panose="02020603050405020304" pitchFamily="18" charset="0"/>
                <a:cs typeface="Times New Roman" panose="02020603050405020304" pitchFamily="18" charset="0"/>
              </a:rPr>
              <a:t>, (Paris, Moutard, 1777).</a:t>
            </a:r>
          </a:p>
          <a:p>
            <a:pPr algn="just"/>
            <a:r>
              <a:rPr lang="fr-FR" sz="2400" dirty="0">
                <a:latin typeface="Times New Roman" panose="02020603050405020304" pitchFamily="18" charset="0"/>
                <a:cs typeface="Times New Roman" panose="02020603050405020304" pitchFamily="18" charset="0"/>
              </a:rPr>
              <a:t>Félix </a:t>
            </a:r>
            <a:r>
              <a:rPr lang="fr-FR" sz="2400" dirty="0" err="1">
                <a:latin typeface="Times New Roman" panose="02020603050405020304" pitchFamily="18" charset="0"/>
                <a:cs typeface="Times New Roman" panose="02020603050405020304" pitchFamily="18" charset="0"/>
              </a:rPr>
              <a:t>Vicq</a:t>
            </a:r>
            <a:r>
              <a:rPr lang="fr-FR" sz="2400" dirty="0">
                <a:latin typeface="Times New Roman" panose="02020603050405020304" pitchFamily="18" charset="0"/>
                <a:cs typeface="Times New Roman" panose="02020603050405020304" pitchFamily="18" charset="0"/>
              </a:rPr>
              <a:t> d’</a:t>
            </a:r>
            <a:r>
              <a:rPr lang="fr-FR" sz="2400" dirty="0" err="1">
                <a:latin typeface="Times New Roman" panose="02020603050405020304" pitchFamily="18" charset="0"/>
                <a:cs typeface="Times New Roman" panose="02020603050405020304" pitchFamily="18" charset="0"/>
              </a:rPr>
              <a:t>Azyr</a:t>
            </a: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Essai  sur les lieux et les dangers des sépultures  de </a:t>
            </a:r>
            <a:r>
              <a:rPr lang="fr-FR" sz="2400" dirty="0" err="1">
                <a:latin typeface="Times New Roman" panose="02020603050405020304" pitchFamily="18" charset="0"/>
                <a:cs typeface="Times New Roman" panose="02020603050405020304" pitchFamily="18" charset="0"/>
              </a:rPr>
              <a:t>Scipione</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Piatolli</a:t>
            </a:r>
            <a:r>
              <a:rPr lang="fr-FR" sz="2400" dirty="0">
                <a:latin typeface="Times New Roman" panose="02020603050405020304" pitchFamily="18" charset="0"/>
                <a:cs typeface="Times New Roman" panose="02020603050405020304" pitchFamily="18" charset="0"/>
              </a:rPr>
              <a:t>, (Paris, Didot, 1778).</a:t>
            </a:r>
          </a:p>
          <a:p>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Michel Augustin Thouret (1748-1810) ; Jean-Noël </a:t>
            </a:r>
            <a:r>
              <a:rPr lang="fr-FR" sz="2400" dirty="0" err="1">
                <a:latin typeface="Times New Roman" panose="02020603050405020304" pitchFamily="18" charset="0"/>
                <a:cs typeface="Times New Roman" panose="02020603050405020304" pitchFamily="18" charset="0"/>
              </a:rPr>
              <a:t>Hallé</a:t>
            </a:r>
            <a:r>
              <a:rPr lang="fr-FR" sz="2400" dirty="0">
                <a:latin typeface="Times New Roman" panose="02020603050405020304" pitchFamily="18" charset="0"/>
                <a:cs typeface="Times New Roman" panose="02020603050405020304" pitchFamily="18" charset="0"/>
              </a:rPr>
              <a:t> (1757-1833) : la lutte contre les lieux « malsains » (méphitisme).</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3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6"/>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 name="Group 19"/>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1"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2"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3"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4"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5"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6"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7"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8"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9"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0"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1"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2"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Image 3"/>
          <p:cNvPicPr>
            <a:picLocks noChangeAspect="1"/>
          </p:cNvPicPr>
          <p:nvPr/>
        </p:nvPicPr>
        <p:blipFill rotWithShape="1">
          <a:blip r:embed="rId3"/>
          <a:srcRect t="4201" r="1" b="1"/>
          <a:stretch/>
        </p:blipFill>
        <p:spPr>
          <a:xfrm>
            <a:off x="-1555" y="1731"/>
            <a:ext cx="5090611" cy="6858000"/>
          </a:xfrm>
          <a:prstGeom prst="rect">
            <a:avLst/>
          </a:prstGeom>
        </p:spPr>
      </p:pic>
      <p:sp>
        <p:nvSpPr>
          <p:cNvPr id="2" name="Titre 1"/>
          <p:cNvSpPr>
            <a:spLocks noGrp="1"/>
          </p:cNvSpPr>
          <p:nvPr>
            <p:ph type="title"/>
          </p:nvPr>
        </p:nvSpPr>
        <p:spPr>
          <a:xfrm>
            <a:off x="6328705" y="648753"/>
            <a:ext cx="5021516" cy="1280890"/>
          </a:xfrm>
        </p:spPr>
        <p:txBody>
          <a:bodyPr>
            <a:normAutofit fontScale="90000"/>
          </a:bodyPr>
          <a:lstStyle/>
          <a:p>
            <a:r>
              <a:rPr lang="fr-FR" b="1" dirty="0"/>
              <a:t>De l’histoire de la médecine à l’histoire de la santé.</a:t>
            </a:r>
          </a:p>
        </p:txBody>
      </p:sp>
      <p:sp>
        <p:nvSpPr>
          <p:cNvPr id="3" name="Espace réservé du contenu 2"/>
          <p:cNvSpPr>
            <a:spLocks noGrp="1"/>
          </p:cNvSpPr>
          <p:nvPr>
            <p:ph idx="1"/>
          </p:nvPr>
        </p:nvSpPr>
        <p:spPr>
          <a:xfrm>
            <a:off x="5439966" y="2554747"/>
            <a:ext cx="6612333" cy="3495804"/>
          </a:xfrm>
        </p:spPr>
        <p:txBody>
          <a:bodyPr>
            <a:normAutofit/>
          </a:bodyPr>
          <a:lstStyle/>
          <a:p>
            <a:pPr algn="just"/>
            <a:r>
              <a:rPr lang="fr-FR" sz="1700" dirty="0">
                <a:latin typeface="Times New Roman" panose="02020603050405020304" pitchFamily="18" charset="0"/>
                <a:cs typeface="Times New Roman" panose="02020603050405020304" pitchFamily="18" charset="0"/>
              </a:rPr>
              <a:t>Laurence </a:t>
            </a:r>
            <a:r>
              <a:rPr lang="fr-FR" sz="1700" cap="small" dirty="0" err="1">
                <a:latin typeface="Times New Roman" panose="02020603050405020304" pitchFamily="18" charset="0"/>
                <a:cs typeface="Times New Roman" panose="02020603050405020304" pitchFamily="18" charset="0"/>
              </a:rPr>
              <a:t>Brockliss</a:t>
            </a:r>
            <a:r>
              <a:rPr lang="fr-FR" sz="1700" dirty="0">
                <a:latin typeface="Times New Roman" panose="02020603050405020304" pitchFamily="18" charset="0"/>
                <a:cs typeface="Times New Roman" panose="02020603050405020304" pitchFamily="18" charset="0"/>
              </a:rPr>
              <a:t>, Colin </a:t>
            </a:r>
            <a:r>
              <a:rPr lang="fr-FR" sz="1700" cap="small" dirty="0">
                <a:latin typeface="Times New Roman" panose="02020603050405020304" pitchFamily="18" charset="0"/>
                <a:cs typeface="Times New Roman" panose="02020603050405020304" pitchFamily="18" charset="0"/>
              </a:rPr>
              <a:t>Jones</a:t>
            </a:r>
            <a:r>
              <a:rPr lang="fr-FR" sz="1700" dirty="0">
                <a:latin typeface="Times New Roman" panose="02020603050405020304" pitchFamily="18" charset="0"/>
                <a:cs typeface="Times New Roman" panose="02020603050405020304" pitchFamily="18" charset="0"/>
              </a:rPr>
              <a:t>, </a:t>
            </a:r>
            <a:r>
              <a:rPr lang="fr-FR" sz="1700" i="1" dirty="0">
                <a:latin typeface="Times New Roman" panose="02020603050405020304" pitchFamily="18" charset="0"/>
                <a:cs typeface="Times New Roman" panose="02020603050405020304" pitchFamily="18" charset="0"/>
              </a:rPr>
              <a:t>The </a:t>
            </a:r>
            <a:r>
              <a:rPr lang="fr-FR" sz="1700" i="1" dirty="0" err="1">
                <a:latin typeface="Times New Roman" panose="02020603050405020304" pitchFamily="18" charset="0"/>
                <a:cs typeface="Times New Roman" panose="02020603050405020304" pitchFamily="18" charset="0"/>
              </a:rPr>
              <a:t>Medical</a:t>
            </a:r>
            <a:r>
              <a:rPr lang="fr-FR" sz="1700" i="1" dirty="0">
                <a:latin typeface="Times New Roman" panose="02020603050405020304" pitchFamily="18" charset="0"/>
                <a:cs typeface="Times New Roman" panose="02020603050405020304" pitchFamily="18" charset="0"/>
              </a:rPr>
              <a:t> World of </a:t>
            </a:r>
            <a:r>
              <a:rPr lang="fr-FR" sz="1700" i="1" dirty="0" err="1">
                <a:latin typeface="Times New Roman" panose="02020603050405020304" pitchFamily="18" charset="0"/>
                <a:cs typeface="Times New Roman" panose="02020603050405020304" pitchFamily="18" charset="0"/>
              </a:rPr>
              <a:t>Early</a:t>
            </a:r>
            <a:r>
              <a:rPr lang="fr-FR" sz="1700" i="1" dirty="0">
                <a:latin typeface="Times New Roman" panose="02020603050405020304" pitchFamily="18" charset="0"/>
                <a:cs typeface="Times New Roman" panose="02020603050405020304" pitchFamily="18" charset="0"/>
              </a:rPr>
              <a:t> Modern France</a:t>
            </a:r>
            <a:r>
              <a:rPr lang="fr-FR" sz="1700" dirty="0">
                <a:latin typeface="Times New Roman" panose="02020603050405020304" pitchFamily="18" charset="0"/>
                <a:cs typeface="Times New Roman" panose="02020603050405020304" pitchFamily="18" charset="0"/>
              </a:rPr>
              <a:t>, Oxford, </a:t>
            </a:r>
            <a:r>
              <a:rPr lang="fr-FR" sz="1700" dirty="0" err="1">
                <a:latin typeface="Times New Roman" panose="02020603050405020304" pitchFamily="18" charset="0"/>
                <a:cs typeface="Times New Roman" panose="02020603050405020304" pitchFamily="18" charset="0"/>
              </a:rPr>
              <a:t>Clarendon</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Press</a:t>
            </a:r>
            <a:r>
              <a:rPr lang="fr-FR" sz="1700" dirty="0">
                <a:latin typeface="Times New Roman" panose="02020603050405020304" pitchFamily="18" charset="0"/>
                <a:cs typeface="Times New Roman" panose="02020603050405020304" pitchFamily="18" charset="0"/>
              </a:rPr>
              <a:t>, 1997.</a:t>
            </a:r>
          </a:p>
          <a:p>
            <a:pPr algn="just"/>
            <a:r>
              <a:rPr lang="fr-FR" sz="1700" dirty="0">
                <a:latin typeface="Times New Roman" panose="02020603050405020304" pitchFamily="18" charset="0"/>
                <a:cs typeface="Times New Roman" panose="02020603050405020304" pitchFamily="18" charset="0"/>
              </a:rPr>
              <a:t>Michel </a:t>
            </a:r>
            <a:r>
              <a:rPr lang="fr-FR" sz="1700" cap="small" dirty="0">
                <a:latin typeface="Times New Roman" panose="02020603050405020304" pitchFamily="18" charset="0"/>
                <a:cs typeface="Times New Roman" panose="02020603050405020304" pitchFamily="18" charset="0"/>
              </a:rPr>
              <a:t>Foucault</a:t>
            </a:r>
            <a:r>
              <a:rPr lang="fr-FR" sz="1700" dirty="0">
                <a:latin typeface="Times New Roman" panose="02020603050405020304" pitchFamily="18" charset="0"/>
                <a:cs typeface="Times New Roman" panose="02020603050405020304" pitchFamily="18" charset="0"/>
              </a:rPr>
              <a:t>, </a:t>
            </a:r>
            <a:r>
              <a:rPr lang="fr-FR" sz="1700" i="1" dirty="0">
                <a:latin typeface="Times New Roman" panose="02020603050405020304" pitchFamily="18" charset="0"/>
                <a:cs typeface="Times New Roman" panose="02020603050405020304" pitchFamily="18" charset="0"/>
              </a:rPr>
              <a:t>Naissance de la clinique. Une archéologie du regard médical</a:t>
            </a:r>
            <a:r>
              <a:rPr lang="fr-FR" sz="1700" dirty="0">
                <a:latin typeface="Times New Roman" panose="02020603050405020304" pitchFamily="18" charset="0"/>
                <a:cs typeface="Times New Roman" panose="02020603050405020304" pitchFamily="18" charset="0"/>
              </a:rPr>
              <a:t>, Paris, PUF, 1963.</a:t>
            </a:r>
          </a:p>
          <a:p>
            <a:pPr algn="just"/>
            <a:r>
              <a:rPr lang="fr-FR" sz="1700" dirty="0" err="1">
                <a:latin typeface="Times New Roman" panose="02020603050405020304" pitchFamily="18" charset="0"/>
                <a:cs typeface="Times New Roman" panose="02020603050405020304" pitchFamily="18" charset="0"/>
              </a:rPr>
              <a:t>Othmar</a:t>
            </a:r>
            <a:r>
              <a:rPr lang="fr-FR" sz="1700" dirty="0">
                <a:latin typeface="Times New Roman" panose="02020603050405020304" pitchFamily="18" charset="0"/>
                <a:cs typeface="Times New Roman" panose="02020603050405020304" pitchFamily="18" charset="0"/>
              </a:rPr>
              <a:t> </a:t>
            </a:r>
            <a:r>
              <a:rPr lang="fr-FR" sz="1700" cap="small" dirty="0" err="1">
                <a:latin typeface="Times New Roman" panose="02020603050405020304" pitchFamily="18" charset="0"/>
                <a:cs typeface="Times New Roman" panose="02020603050405020304" pitchFamily="18" charset="0"/>
              </a:rPr>
              <a:t>Keel</a:t>
            </a:r>
            <a:r>
              <a:rPr lang="fr-FR" sz="1700" dirty="0">
                <a:latin typeface="Times New Roman" panose="02020603050405020304" pitchFamily="18" charset="0"/>
                <a:cs typeface="Times New Roman" panose="02020603050405020304" pitchFamily="18" charset="0"/>
              </a:rPr>
              <a:t>, </a:t>
            </a:r>
            <a:r>
              <a:rPr lang="fr-FR" sz="1700" i="1" dirty="0">
                <a:latin typeface="Times New Roman" panose="02020603050405020304" pitchFamily="18" charset="0"/>
                <a:cs typeface="Times New Roman" panose="02020603050405020304" pitchFamily="18" charset="0"/>
              </a:rPr>
              <a:t>L’avènement de la médecine clinique moderne en Europe 1750-1815</a:t>
            </a:r>
            <a:r>
              <a:rPr lang="fr-FR" sz="1700" dirty="0">
                <a:latin typeface="Times New Roman" panose="02020603050405020304" pitchFamily="18" charset="0"/>
                <a:cs typeface="Times New Roman" panose="02020603050405020304" pitchFamily="18" charset="0"/>
              </a:rPr>
              <a:t>, Les Presses de l’Université de Montréal, 2001.</a:t>
            </a:r>
          </a:p>
          <a:p>
            <a:pPr algn="just"/>
            <a:r>
              <a:rPr lang="fr-FR" sz="1700" dirty="0">
                <a:latin typeface="Times New Roman" panose="02020603050405020304" pitchFamily="18" charset="0"/>
                <a:cs typeface="Times New Roman" panose="02020603050405020304" pitchFamily="18" charset="0"/>
              </a:rPr>
              <a:t>Alexandre </a:t>
            </a:r>
            <a:r>
              <a:rPr lang="fr-FR" sz="1700" cap="small" dirty="0">
                <a:latin typeface="Times New Roman" panose="02020603050405020304" pitchFamily="18" charset="0"/>
                <a:cs typeface="Times New Roman" panose="02020603050405020304" pitchFamily="18" charset="0"/>
              </a:rPr>
              <a:t>Lunel</a:t>
            </a:r>
            <a:r>
              <a:rPr lang="fr-FR" sz="1700" dirty="0">
                <a:latin typeface="Times New Roman" panose="02020603050405020304" pitchFamily="18" charset="0"/>
                <a:cs typeface="Times New Roman" panose="02020603050405020304" pitchFamily="18" charset="0"/>
              </a:rPr>
              <a:t>, </a:t>
            </a:r>
            <a:r>
              <a:rPr lang="fr-FR" sz="1700" i="1" dirty="0">
                <a:latin typeface="Times New Roman" panose="02020603050405020304" pitchFamily="18" charset="0"/>
                <a:cs typeface="Times New Roman" panose="02020603050405020304" pitchFamily="18" charset="0"/>
              </a:rPr>
              <a:t>La maison médicale du Roi,. Le pouvoir royal et les professions de santé, </a:t>
            </a:r>
            <a:r>
              <a:rPr lang="fr-FR" sz="1700" dirty="0">
                <a:latin typeface="Times New Roman" panose="02020603050405020304" pitchFamily="18" charset="0"/>
                <a:cs typeface="Times New Roman" panose="02020603050405020304" pitchFamily="18" charset="0"/>
              </a:rPr>
              <a:t>Seyssel, Champ Vallon, 2008.</a:t>
            </a:r>
          </a:p>
          <a:p>
            <a:pPr marL="0" indent="0" algn="just">
              <a:buNone/>
            </a:pPr>
            <a:endParaRPr lang="fr-FR"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91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p:cNvPicPr>
            <a:picLocks noChangeAspect="1"/>
          </p:cNvPicPr>
          <p:nvPr/>
        </p:nvPicPr>
        <p:blipFill rotWithShape="1">
          <a:blip r:embed="rId3"/>
          <a:srcRect l="24038" r="32628"/>
          <a:stretch/>
        </p:blipFill>
        <p:spPr>
          <a:xfrm>
            <a:off x="8229598" y="10"/>
            <a:ext cx="3962401" cy="6857990"/>
          </a:xfrm>
          <a:prstGeom prst="rect">
            <a:avLst/>
          </a:prstGeom>
        </p:spPr>
      </p:pic>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541867" y="787400"/>
            <a:ext cx="7145866" cy="778933"/>
          </a:xfrm>
        </p:spPr>
        <p:txBody>
          <a:bodyPr anchor="ctr">
            <a:normAutofit/>
          </a:bodyPr>
          <a:lstStyle/>
          <a:p>
            <a:pPr>
              <a:lnSpc>
                <a:spcPct val="80000"/>
              </a:lnSpc>
            </a:pPr>
            <a:r>
              <a:rPr lang="fr-FR" sz="2700" dirty="0">
                <a:solidFill>
                  <a:srgbClr val="FEFFFF"/>
                </a:solidFill>
                <a:latin typeface="Times New Roman" panose="02020603050405020304" pitchFamily="18" charset="0"/>
                <a:cs typeface="Times New Roman" panose="02020603050405020304" pitchFamily="18" charset="0"/>
              </a:rPr>
              <a:t>Conclusion. Le médecin, l’académicien et le « charlatan ». Retour sur le </a:t>
            </a:r>
            <a:r>
              <a:rPr lang="fr-FR" sz="2700" i="1" dirty="0">
                <a:solidFill>
                  <a:srgbClr val="FEFFFF"/>
                </a:solidFill>
                <a:latin typeface="Times New Roman" panose="02020603050405020304" pitchFamily="18" charset="0"/>
                <a:cs typeface="Times New Roman" panose="02020603050405020304" pitchFamily="18" charset="0"/>
              </a:rPr>
              <a:t>mesmérisme</a:t>
            </a:r>
          </a:p>
        </p:txBody>
      </p:sp>
      <p:sp>
        <p:nvSpPr>
          <p:cNvPr id="3" name="Espace réservé du contenu 2"/>
          <p:cNvSpPr>
            <a:spLocks noGrp="1"/>
          </p:cNvSpPr>
          <p:nvPr>
            <p:ph idx="1"/>
          </p:nvPr>
        </p:nvSpPr>
        <p:spPr>
          <a:xfrm>
            <a:off x="541866" y="2032000"/>
            <a:ext cx="7145867" cy="3879222"/>
          </a:xfrm>
        </p:spPr>
        <p:txBody>
          <a:bodyPr>
            <a:normAutofit fontScale="62500" lnSpcReduction="20000"/>
          </a:bodyPr>
          <a:lstStyle/>
          <a:p>
            <a:pPr marL="0" indent="0" algn="just">
              <a:buNone/>
            </a:pPr>
            <a:r>
              <a:rPr lang="fr-FR" b="1" dirty="0">
                <a:solidFill>
                  <a:schemeClr val="bg1"/>
                </a:solidFill>
                <a:latin typeface="Times New Roman" panose="02020603050405020304" pitchFamily="18" charset="0"/>
                <a:cs typeface="Times New Roman" panose="02020603050405020304" pitchFamily="18" charset="0"/>
              </a:rPr>
              <a:t>La médecine électrique </a:t>
            </a:r>
            <a:r>
              <a:rPr lang="fr-FR" dirty="0">
                <a:solidFill>
                  <a:schemeClr val="bg1"/>
                </a:solidFill>
                <a:latin typeface="Times New Roman" panose="02020603050405020304" pitchFamily="18" charset="0"/>
                <a:cs typeface="Times New Roman" panose="02020603050405020304" pitchFamily="18" charset="0"/>
              </a:rPr>
              <a:t>: Charles-François </a:t>
            </a:r>
            <a:r>
              <a:rPr lang="fr-FR" dirty="0" err="1">
                <a:solidFill>
                  <a:schemeClr val="bg1"/>
                </a:solidFill>
                <a:latin typeface="Times New Roman" panose="02020603050405020304" pitchFamily="18" charset="0"/>
                <a:cs typeface="Times New Roman" panose="02020603050405020304" pitchFamily="18" charset="0"/>
              </a:rPr>
              <a:t>Cisternay</a:t>
            </a:r>
            <a:r>
              <a:rPr lang="fr-FR" dirty="0">
                <a:solidFill>
                  <a:schemeClr val="bg1"/>
                </a:solidFill>
                <a:latin typeface="Times New Roman" panose="02020603050405020304" pitchFamily="18" charset="0"/>
                <a:cs typeface="Times New Roman" panose="02020603050405020304" pitchFamily="18" charset="0"/>
              </a:rPr>
              <a:t> du </a:t>
            </a:r>
            <a:r>
              <a:rPr lang="fr-FR" dirty="0" err="1">
                <a:solidFill>
                  <a:schemeClr val="bg1"/>
                </a:solidFill>
                <a:latin typeface="Times New Roman" panose="02020603050405020304" pitchFamily="18" charset="0"/>
                <a:cs typeface="Times New Roman" panose="02020603050405020304" pitchFamily="18" charset="0"/>
              </a:rPr>
              <a:t>Fay</a:t>
            </a:r>
            <a:r>
              <a:rPr lang="fr-FR" dirty="0">
                <a:solidFill>
                  <a:schemeClr val="bg1"/>
                </a:solidFill>
                <a:latin typeface="Times New Roman" panose="02020603050405020304" pitchFamily="18" charset="0"/>
                <a:cs typeface="Times New Roman" panose="02020603050405020304" pitchFamily="18" charset="0"/>
              </a:rPr>
              <a:t> (1698-1739) ; Pierre </a:t>
            </a:r>
            <a:r>
              <a:rPr lang="fr-FR" dirty="0" err="1">
                <a:solidFill>
                  <a:schemeClr val="bg1"/>
                </a:solidFill>
                <a:latin typeface="Times New Roman" panose="02020603050405020304" pitchFamily="18" charset="0"/>
                <a:cs typeface="Times New Roman" panose="02020603050405020304" pitchFamily="18" charset="0"/>
              </a:rPr>
              <a:t>Mauduy</a:t>
            </a:r>
            <a:r>
              <a:rPr lang="fr-FR" dirty="0">
                <a:solidFill>
                  <a:schemeClr val="bg1"/>
                </a:solidFill>
                <a:latin typeface="Times New Roman" panose="02020603050405020304" pitchFamily="18" charset="0"/>
                <a:cs typeface="Times New Roman" panose="02020603050405020304" pitchFamily="18" charset="0"/>
              </a:rPr>
              <a:t> de la Varenne (1732-1792). </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Franz-Anton Mesmer (1734-1815) &amp; « l’harmonie universelle ».</a:t>
            </a:r>
          </a:p>
          <a:p>
            <a:pPr marL="0" indent="0" algn="just">
              <a:buNone/>
            </a:pPr>
            <a:r>
              <a:rPr lang="fr-FR" dirty="0">
                <a:solidFill>
                  <a:schemeClr val="bg1"/>
                </a:solidFill>
                <a:latin typeface="Times New Roman" panose="02020603050405020304" pitchFamily="18" charset="0"/>
                <a:cs typeface="Times New Roman" panose="02020603050405020304" pitchFamily="18" charset="0"/>
              </a:rPr>
              <a:t>La Commission royale de 1784 : Lavoisier et la dénonciation du </a:t>
            </a:r>
            <a:r>
              <a:rPr lang="fr-FR" i="1" dirty="0">
                <a:solidFill>
                  <a:schemeClr val="bg1"/>
                </a:solidFill>
                <a:latin typeface="Times New Roman" panose="02020603050405020304" pitchFamily="18" charset="0"/>
                <a:cs typeface="Times New Roman" panose="02020603050405020304" pitchFamily="18" charset="0"/>
              </a:rPr>
              <a:t>charlatanisme</a:t>
            </a:r>
            <a:r>
              <a:rPr lang="fr-FR" dirty="0">
                <a:solidFill>
                  <a:schemeClr val="bg1"/>
                </a:solidFill>
                <a:latin typeface="Times New Roman" panose="02020603050405020304" pitchFamily="18" charset="0"/>
                <a:cs typeface="Times New Roman" panose="02020603050405020304" pitchFamily="18" charset="0"/>
              </a:rPr>
              <a:t> médical.</a:t>
            </a:r>
          </a:p>
          <a:p>
            <a:pPr marL="0" indent="0">
              <a:buNone/>
            </a:pPr>
            <a:endParaRPr lang="fr-FR" dirty="0">
              <a:solidFill>
                <a:srgbClr val="FEFFFF"/>
              </a:solidFill>
              <a:latin typeface="Times New Roman" panose="02020603050405020304" pitchFamily="18" charset="0"/>
              <a:cs typeface="Times New Roman" panose="02020603050405020304" pitchFamily="18" charset="0"/>
            </a:endParaRPr>
          </a:p>
          <a:p>
            <a:pPr marL="0" indent="0">
              <a:buNone/>
            </a:pPr>
            <a:endParaRPr lang="fr-FR" dirty="0">
              <a:solidFill>
                <a:srgbClr val="FEFFFF"/>
              </a:solidFill>
              <a:latin typeface="Times New Roman" panose="02020603050405020304" pitchFamily="18" charset="0"/>
              <a:cs typeface="Times New Roman" panose="02020603050405020304" pitchFamily="18" charset="0"/>
            </a:endParaRPr>
          </a:p>
          <a:p>
            <a:r>
              <a:rPr lang="fr-FR" dirty="0">
                <a:solidFill>
                  <a:srgbClr val="FEFFFF"/>
                </a:solidFill>
                <a:latin typeface="Times New Roman" panose="02020603050405020304" pitchFamily="18" charset="0"/>
                <a:cs typeface="Times New Roman" panose="02020603050405020304" pitchFamily="18" charset="0"/>
              </a:rPr>
              <a:t>Robert </a:t>
            </a:r>
            <a:r>
              <a:rPr lang="fr-FR" cap="small" dirty="0" err="1">
                <a:solidFill>
                  <a:srgbClr val="FEFFFF"/>
                </a:solidFill>
                <a:latin typeface="Times New Roman" panose="02020603050405020304" pitchFamily="18" charset="0"/>
                <a:cs typeface="Times New Roman" panose="02020603050405020304" pitchFamily="18" charset="0"/>
              </a:rPr>
              <a:t>Darnton</a:t>
            </a:r>
            <a:r>
              <a:rPr lang="fr-FR" dirty="0">
                <a:solidFill>
                  <a:srgbClr val="FEFFFF"/>
                </a:solidFill>
                <a:latin typeface="Times New Roman" panose="02020603050405020304" pitchFamily="18" charset="0"/>
                <a:cs typeface="Times New Roman" panose="02020603050405020304" pitchFamily="18" charset="0"/>
              </a:rPr>
              <a:t>, </a:t>
            </a:r>
            <a:r>
              <a:rPr lang="fr-FR" i="1" dirty="0">
                <a:solidFill>
                  <a:srgbClr val="FEFFFF"/>
                </a:solidFill>
                <a:latin typeface="Times New Roman" panose="02020603050405020304" pitchFamily="18" charset="0"/>
                <a:cs typeface="Times New Roman" panose="02020603050405020304" pitchFamily="18" charset="0"/>
              </a:rPr>
              <a:t>La fin des Lumières. Le mesmérisme et la Révolution</a:t>
            </a:r>
            <a:r>
              <a:rPr lang="fr-FR" dirty="0">
                <a:solidFill>
                  <a:srgbClr val="FEFFFF"/>
                </a:solidFill>
                <a:latin typeface="Times New Roman" panose="02020603050405020304" pitchFamily="18" charset="0"/>
                <a:cs typeface="Times New Roman" panose="02020603050405020304" pitchFamily="18" charset="0"/>
              </a:rPr>
              <a:t> [1968], Paris, Perrin, 1984.</a:t>
            </a:r>
          </a:p>
          <a:p>
            <a:pPr algn="just"/>
            <a:r>
              <a:rPr lang="fr-FR" dirty="0">
                <a:solidFill>
                  <a:srgbClr val="FEFFFF"/>
                </a:solidFill>
                <a:latin typeface="Times New Roman" panose="02020603050405020304" pitchFamily="18" charset="0"/>
                <a:cs typeface="Times New Roman" panose="02020603050405020304" pitchFamily="18" charset="0"/>
              </a:rPr>
              <a:t>Bruno </a:t>
            </a:r>
            <a:r>
              <a:rPr lang="fr-FR" cap="small" dirty="0" err="1">
                <a:solidFill>
                  <a:srgbClr val="FEFFFF"/>
                </a:solidFill>
                <a:latin typeface="Times New Roman" panose="02020603050405020304" pitchFamily="18" charset="0"/>
                <a:cs typeface="Times New Roman" panose="02020603050405020304" pitchFamily="18" charset="0"/>
              </a:rPr>
              <a:t>Belhoste</a:t>
            </a:r>
            <a:r>
              <a:rPr lang="fr-FR" dirty="0">
                <a:solidFill>
                  <a:srgbClr val="FEFFFF"/>
                </a:solidFill>
                <a:latin typeface="Times New Roman" panose="02020603050405020304" pitchFamily="18" charset="0"/>
                <a:cs typeface="Times New Roman" panose="02020603050405020304" pitchFamily="18" charset="0"/>
              </a:rPr>
              <a:t> &amp; Nicole </a:t>
            </a:r>
            <a:r>
              <a:rPr lang="fr-FR" cap="small" dirty="0" err="1">
                <a:solidFill>
                  <a:srgbClr val="FEFFFF"/>
                </a:solidFill>
                <a:latin typeface="Times New Roman" panose="02020603050405020304" pitchFamily="18" charset="0"/>
                <a:cs typeface="Times New Roman" panose="02020603050405020304" pitchFamily="18" charset="0"/>
              </a:rPr>
              <a:t>Edelman</a:t>
            </a:r>
            <a:r>
              <a:rPr lang="fr-FR" dirty="0">
                <a:solidFill>
                  <a:srgbClr val="FEFFFF"/>
                </a:solidFill>
                <a:latin typeface="Times New Roman" panose="02020603050405020304" pitchFamily="18" charset="0"/>
                <a:cs typeface="Times New Roman" panose="02020603050405020304" pitchFamily="18" charset="0"/>
              </a:rPr>
              <a:t> (</a:t>
            </a:r>
            <a:r>
              <a:rPr lang="fr-FR" dirty="0" err="1">
                <a:solidFill>
                  <a:srgbClr val="FEFFFF"/>
                </a:solidFill>
                <a:latin typeface="Times New Roman" panose="02020603050405020304" pitchFamily="18" charset="0"/>
                <a:cs typeface="Times New Roman" panose="02020603050405020304" pitchFamily="18" charset="0"/>
              </a:rPr>
              <a:t>dir</a:t>
            </a:r>
            <a:r>
              <a:rPr lang="fr-FR" dirty="0">
                <a:solidFill>
                  <a:srgbClr val="FEFFFF"/>
                </a:solidFill>
                <a:latin typeface="Times New Roman" panose="02020603050405020304" pitchFamily="18" charset="0"/>
                <a:cs typeface="Times New Roman" panose="02020603050405020304" pitchFamily="18" charset="0"/>
              </a:rPr>
              <a:t>.), </a:t>
            </a:r>
            <a:r>
              <a:rPr lang="fr-FR" i="1" dirty="0">
                <a:solidFill>
                  <a:srgbClr val="FEFFFF"/>
                </a:solidFill>
                <a:latin typeface="Times New Roman" panose="02020603050405020304" pitchFamily="18" charset="0"/>
                <a:cs typeface="Times New Roman" panose="02020603050405020304" pitchFamily="18" charset="0"/>
              </a:rPr>
              <a:t>Mesmer et mesmérismes. Le magnétisme animal en contexte</a:t>
            </a:r>
            <a:r>
              <a:rPr lang="fr-FR" dirty="0">
                <a:solidFill>
                  <a:srgbClr val="FEFFFF"/>
                </a:solidFill>
                <a:latin typeface="Times New Roman" panose="02020603050405020304" pitchFamily="18" charset="0"/>
                <a:cs typeface="Times New Roman" panose="02020603050405020304" pitchFamily="18" charset="0"/>
              </a:rPr>
              <a:t>, Omniscience, 2015.</a:t>
            </a:r>
          </a:p>
          <a:p>
            <a:pPr marL="0" indent="0">
              <a:buNone/>
            </a:pPr>
            <a:endParaRPr lang="fr-FR" dirty="0">
              <a:solidFill>
                <a:srgbClr val="FE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81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341" y="624110"/>
            <a:ext cx="10833372" cy="1280890"/>
          </a:xfrm>
        </p:spPr>
        <p:txBody>
          <a:bodyPr>
            <a:normAutofit/>
          </a:bodyPr>
          <a:lstStyle/>
          <a:p>
            <a:r>
              <a:rPr lang="fr-FR" sz="3600" b="1" dirty="0">
                <a:latin typeface="Times New Roman" pitchFamily="18" charset="0"/>
                <a:cs typeface="Times New Roman" pitchFamily="18" charset="0"/>
              </a:rPr>
              <a:t>Partie I –Lieux et circuits de la médecine réformatrice en Europe</a:t>
            </a:r>
          </a:p>
        </p:txBody>
      </p:sp>
      <p:sp>
        <p:nvSpPr>
          <p:cNvPr id="3" name="Espace réservé du contenu 2"/>
          <p:cNvSpPr>
            <a:spLocks noGrp="1"/>
          </p:cNvSpPr>
          <p:nvPr>
            <p:ph idx="1"/>
          </p:nvPr>
        </p:nvSpPr>
        <p:spPr>
          <a:xfrm>
            <a:off x="1159099" y="2133600"/>
            <a:ext cx="10345513" cy="3777622"/>
          </a:xfrm>
        </p:spPr>
        <p:txBody>
          <a:bodyPr>
            <a:normAutofit/>
          </a:bodyPr>
          <a:lstStyle/>
          <a:p>
            <a:pPr marL="0" indent="0" algn="just">
              <a:buNone/>
            </a:pPr>
            <a:endParaRPr lang="fr-FR" b="1" dirty="0">
              <a:solidFill>
                <a:schemeClr val="tx1"/>
              </a:solidFill>
            </a:endParaRPr>
          </a:p>
        </p:txBody>
      </p:sp>
    </p:spTree>
    <p:extLst>
      <p:ext uri="{BB962C8B-B14F-4D97-AF65-F5344CB8AC3E}">
        <p14:creationId xmlns:p14="http://schemas.microsoft.com/office/powerpoint/2010/main" val="198544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latin typeface="Times New Roman" panose="02020603050405020304" pitchFamily="18" charset="0"/>
                <a:cs typeface="Times New Roman" panose="02020603050405020304" pitchFamily="18" charset="0"/>
              </a:rPr>
              <a:t>A. </a:t>
            </a:r>
            <a:r>
              <a:rPr lang="fr-FR" sz="3200" b="1" dirty="0">
                <a:solidFill>
                  <a:schemeClr val="tx1"/>
                </a:solidFill>
                <a:latin typeface="Times New Roman" pitchFamily="18" charset="0"/>
                <a:cs typeface="Times New Roman" pitchFamily="18" charset="0"/>
              </a:rPr>
              <a:t>Innovations britanniques et cultures expérimentales : </a:t>
            </a:r>
            <a:endParaRPr lang="fr-FR" sz="32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lgn="just">
              <a:buNone/>
            </a:pPr>
            <a:endParaRPr lang="fr-FR" sz="4000" b="1" dirty="0">
              <a:solidFill>
                <a:schemeClr val="tx1"/>
              </a:solidFill>
              <a:latin typeface="Times New Roman" panose="02020603050405020304" pitchFamily="18" charset="0"/>
              <a:cs typeface="Times New Roman" pitchFamily="18" charset="0"/>
            </a:endParaRPr>
          </a:p>
          <a:p>
            <a:pPr>
              <a:buAutoNum type="arabicPeriod"/>
            </a:pPr>
            <a:r>
              <a:rPr lang="fr-FR" b="1" dirty="0">
                <a:solidFill>
                  <a:schemeClr val="tx1"/>
                </a:solidFill>
                <a:latin typeface="Times New Roman" panose="02020603050405020304" pitchFamily="18" charset="0"/>
                <a:cs typeface="Times New Roman" panose="02020603050405020304" pitchFamily="18" charset="0"/>
              </a:rPr>
              <a:t>Enquêtes et nosographies :</a:t>
            </a:r>
          </a:p>
          <a:p>
            <a:pPr marL="0" indent="0">
              <a:buNone/>
            </a:pPr>
            <a:r>
              <a:rPr lang="fr-FR" dirty="0">
                <a:solidFill>
                  <a:schemeClr val="tx1"/>
                </a:solidFill>
                <a:latin typeface="Times New Roman" panose="02020603050405020304" pitchFamily="18" charset="0"/>
                <a:cs typeface="Times New Roman" panose="02020603050405020304" pitchFamily="18" charset="0"/>
              </a:rPr>
              <a:t>Thomas Sydenham (1624-1689) </a:t>
            </a:r>
          </a:p>
          <a:p>
            <a:pPr marL="0" indent="0">
              <a:buNone/>
            </a:pPr>
            <a:r>
              <a:rPr lang="fr-FR" b="1" dirty="0">
                <a:solidFill>
                  <a:schemeClr val="tx1"/>
                </a:solidFill>
                <a:latin typeface="Times New Roman" panose="02020603050405020304" pitchFamily="18" charset="0"/>
                <a:cs typeface="Times New Roman" panose="02020603050405020304" pitchFamily="18" charset="0"/>
              </a:rPr>
              <a:t>2. Un enseignement expérimental : l’Université d’Edimbourg</a:t>
            </a:r>
          </a:p>
          <a:p>
            <a:pPr marL="0" indent="0">
              <a:buNone/>
            </a:pPr>
            <a:r>
              <a:rPr lang="fr-FR" dirty="0">
                <a:solidFill>
                  <a:schemeClr val="tx1"/>
                </a:solidFill>
                <a:latin typeface="Times New Roman" panose="02020603050405020304" pitchFamily="18" charset="0"/>
                <a:cs typeface="Times New Roman" panose="02020603050405020304" pitchFamily="18" charset="0"/>
              </a:rPr>
              <a:t>William Cullen (1710-1790)</a:t>
            </a:r>
          </a:p>
          <a:p>
            <a:pPr marL="0" indent="0">
              <a:buNone/>
            </a:pPr>
            <a:r>
              <a:rPr lang="fr-FR" dirty="0">
                <a:solidFill>
                  <a:schemeClr val="tx1"/>
                </a:solidFill>
                <a:latin typeface="Times New Roman" panose="02020603050405020304" pitchFamily="18" charset="0"/>
                <a:cs typeface="Times New Roman" panose="02020603050405020304" pitchFamily="18" charset="0"/>
              </a:rPr>
              <a:t>3. </a:t>
            </a:r>
            <a:r>
              <a:rPr lang="fr-FR" b="1" dirty="0">
                <a:solidFill>
                  <a:schemeClr val="tx1"/>
                </a:solidFill>
                <a:latin typeface="Times New Roman" panose="02020603050405020304" pitchFamily="18" charset="0"/>
                <a:cs typeface="Times New Roman" panose="02020603050405020304" pitchFamily="18" charset="0"/>
              </a:rPr>
              <a:t>Médecine militaire et chirurgie :</a:t>
            </a:r>
          </a:p>
          <a:p>
            <a:pPr marL="0" indent="0">
              <a:buNone/>
            </a:pPr>
            <a:r>
              <a:rPr lang="fr-FR" dirty="0">
                <a:solidFill>
                  <a:schemeClr val="tx1"/>
                </a:solidFill>
                <a:latin typeface="Times New Roman" panose="02020603050405020304" pitchFamily="18" charset="0"/>
                <a:cs typeface="Times New Roman" panose="02020603050405020304" pitchFamily="18" charset="0"/>
              </a:rPr>
              <a:t>John Hunter (1737-1793) &amp; William Hunter (1718-1783)</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28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p:cNvPicPr>
            <a:picLocks noChangeAspect="1"/>
          </p:cNvPicPr>
          <p:nvPr/>
        </p:nvPicPr>
        <p:blipFill rotWithShape="1">
          <a:blip r:embed="rId3"/>
          <a:srcRect l="6885" r="22222"/>
          <a:stretch/>
        </p:blipFill>
        <p:spPr>
          <a:xfrm>
            <a:off x="8229598" y="10"/>
            <a:ext cx="3962401" cy="6857990"/>
          </a:xfrm>
          <a:prstGeom prst="rect">
            <a:avLst/>
          </a:prstGeom>
        </p:spPr>
      </p:pic>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541867" y="787400"/>
            <a:ext cx="7145866" cy="778933"/>
          </a:xfrm>
        </p:spPr>
        <p:txBody>
          <a:bodyPr anchor="ctr">
            <a:normAutofit/>
          </a:bodyPr>
          <a:lstStyle/>
          <a:p>
            <a:pPr>
              <a:lnSpc>
                <a:spcPct val="80000"/>
              </a:lnSpc>
            </a:pPr>
            <a:r>
              <a:rPr lang="fr-FR" sz="2700" b="1" dirty="0">
                <a:solidFill>
                  <a:srgbClr val="FEFFFF"/>
                </a:solidFill>
              </a:rPr>
              <a:t>B. L’université de Leyde et la médecine clinique.</a:t>
            </a:r>
          </a:p>
        </p:txBody>
      </p:sp>
      <p:sp>
        <p:nvSpPr>
          <p:cNvPr id="3" name="Espace réservé du contenu 2"/>
          <p:cNvSpPr>
            <a:spLocks noGrp="1"/>
          </p:cNvSpPr>
          <p:nvPr>
            <p:ph idx="1"/>
          </p:nvPr>
        </p:nvSpPr>
        <p:spPr>
          <a:xfrm>
            <a:off x="541866" y="2032000"/>
            <a:ext cx="7145867" cy="3879222"/>
          </a:xfrm>
        </p:spPr>
        <p:txBody>
          <a:bodyPr>
            <a:normAutofit/>
          </a:bodyPr>
          <a:lstStyle/>
          <a:p>
            <a:r>
              <a:rPr lang="fr-FR" sz="1800" dirty="0">
                <a:solidFill>
                  <a:schemeClr val="bg1"/>
                </a:solidFill>
                <a:latin typeface="Times New Roman" panose="02020603050405020304" pitchFamily="18" charset="0"/>
                <a:cs typeface="Times New Roman" panose="02020603050405020304" pitchFamily="18" charset="0"/>
              </a:rPr>
              <a:t>Hermann BOERHAAVE (1668-1738), </a:t>
            </a:r>
            <a:r>
              <a:rPr lang="fr-FR" sz="1800" i="1" dirty="0">
                <a:solidFill>
                  <a:schemeClr val="bg1"/>
                </a:solidFill>
                <a:latin typeface="Times New Roman" panose="02020603050405020304" pitchFamily="18" charset="0"/>
                <a:cs typeface="Times New Roman" panose="02020603050405020304" pitchFamily="18" charset="0"/>
              </a:rPr>
              <a:t>De </a:t>
            </a:r>
            <a:r>
              <a:rPr lang="fr-FR" sz="1800" i="1" dirty="0" err="1">
                <a:solidFill>
                  <a:schemeClr val="bg1"/>
                </a:solidFill>
                <a:latin typeface="Times New Roman" panose="02020603050405020304" pitchFamily="18" charset="0"/>
                <a:cs typeface="Times New Roman" panose="02020603050405020304" pitchFamily="18" charset="0"/>
              </a:rPr>
              <a:t>commendando</a:t>
            </a:r>
            <a:r>
              <a:rPr lang="fr-FR" sz="1800" i="1" dirty="0">
                <a:solidFill>
                  <a:schemeClr val="bg1"/>
                </a:solidFill>
                <a:latin typeface="Times New Roman" panose="02020603050405020304" pitchFamily="18" charset="0"/>
                <a:cs typeface="Times New Roman" panose="02020603050405020304" pitchFamily="18" charset="0"/>
              </a:rPr>
              <a:t> </a:t>
            </a:r>
            <a:r>
              <a:rPr lang="fr-FR" sz="1800" i="1" dirty="0" err="1">
                <a:solidFill>
                  <a:schemeClr val="bg1"/>
                </a:solidFill>
                <a:latin typeface="Times New Roman" panose="02020603050405020304" pitchFamily="18" charset="0"/>
                <a:cs typeface="Times New Roman" panose="02020603050405020304" pitchFamily="18" charset="0"/>
              </a:rPr>
              <a:t>Hippocratis</a:t>
            </a:r>
            <a:r>
              <a:rPr lang="fr-FR" sz="1800" i="1" dirty="0">
                <a:solidFill>
                  <a:schemeClr val="bg1"/>
                </a:solidFill>
                <a:latin typeface="Times New Roman" panose="02020603050405020304" pitchFamily="18" charset="0"/>
                <a:cs typeface="Times New Roman" panose="02020603050405020304" pitchFamily="18" charset="0"/>
              </a:rPr>
              <a:t> Studio</a:t>
            </a:r>
            <a:r>
              <a:rPr lang="fr-FR" sz="1800" dirty="0">
                <a:solidFill>
                  <a:schemeClr val="bg1"/>
                </a:solidFill>
                <a:latin typeface="Times New Roman" panose="02020603050405020304" pitchFamily="18" charset="0"/>
                <a:cs typeface="Times New Roman" panose="02020603050405020304" pitchFamily="18" charset="0"/>
              </a:rPr>
              <a:t> (1701). </a:t>
            </a:r>
            <a:endParaRPr lang="fr-FR" sz="1800" i="1" dirty="0">
              <a:solidFill>
                <a:schemeClr val="bg1"/>
              </a:solidFill>
              <a:latin typeface="Times New Roman" panose="02020603050405020304" pitchFamily="18" charset="0"/>
              <a:cs typeface="Times New Roman" panose="02020603050405020304" pitchFamily="18" charset="0"/>
            </a:endParaRPr>
          </a:p>
          <a:p>
            <a:pPr algn="just"/>
            <a:endParaRPr lang="fr-FR" sz="1800" i="1"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458" y="3428999"/>
            <a:ext cx="3130425"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3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rotWithShape="1">
          <a:blip r:embed="rId3"/>
          <a:srcRect r="13624" b="2"/>
          <a:stretch/>
        </p:blipFill>
        <p:spPr>
          <a:xfrm>
            <a:off x="4619543" y="640080"/>
            <a:ext cx="6953577" cy="5252773"/>
          </a:xfrm>
          <a:prstGeom prst="rect">
            <a:avLst/>
          </a:prstGeom>
        </p:spPr>
      </p:pic>
      <p:sp>
        <p:nvSpPr>
          <p:cNvPr id="2" name="Titre 1"/>
          <p:cNvSpPr>
            <a:spLocks noGrp="1"/>
          </p:cNvSpPr>
          <p:nvPr>
            <p:ph type="title"/>
          </p:nvPr>
        </p:nvSpPr>
        <p:spPr>
          <a:xfrm>
            <a:off x="519017" y="928441"/>
            <a:ext cx="3650279" cy="1259894"/>
          </a:xfrm>
        </p:spPr>
        <p:txBody>
          <a:bodyPr>
            <a:normAutofit/>
          </a:bodyPr>
          <a:lstStyle/>
          <a:p>
            <a:r>
              <a:rPr lang="fr-FR" sz="2400" b="1" dirty="0">
                <a:latin typeface="Times New Roman" pitchFamily="18" charset="0"/>
                <a:cs typeface="Times New Roman" pitchFamily="18" charset="0"/>
              </a:rPr>
              <a:t>C. Les médecins italiens : enquêteurs et observateurs sociaux.</a:t>
            </a:r>
          </a:p>
        </p:txBody>
      </p:sp>
      <p:sp>
        <p:nvSpPr>
          <p:cNvPr id="3" name="Espace réservé du contenu 2"/>
          <p:cNvSpPr>
            <a:spLocks noGrp="1"/>
          </p:cNvSpPr>
          <p:nvPr>
            <p:ph idx="1"/>
          </p:nvPr>
        </p:nvSpPr>
        <p:spPr>
          <a:xfrm>
            <a:off x="649225" y="2653048"/>
            <a:ext cx="3650278" cy="3239805"/>
          </a:xfrm>
        </p:spPr>
        <p:txBody>
          <a:bodyPr>
            <a:normAutofit/>
          </a:bodyPr>
          <a:lstStyle/>
          <a:p>
            <a:pPr algn="just">
              <a:lnSpc>
                <a:spcPct val="90000"/>
              </a:lnSpc>
            </a:pPr>
            <a:r>
              <a:rPr lang="fr-FR" sz="1700" dirty="0">
                <a:latin typeface="Times New Roman" pitchFamily="18" charset="0"/>
                <a:cs typeface="Times New Roman" pitchFamily="18" charset="0"/>
              </a:rPr>
              <a:t>Bernardino RAMMAZZINI (1633-1714), </a:t>
            </a:r>
            <a:r>
              <a:rPr lang="fr-FR" sz="1700" i="1" dirty="0" err="1">
                <a:latin typeface="Times New Roman" pitchFamily="18" charset="0"/>
                <a:cs typeface="Times New Roman" pitchFamily="18" charset="0"/>
              </a:rPr>
              <a:t>Constitutio</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epidemica</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urbana</a:t>
            </a:r>
            <a:r>
              <a:rPr lang="fr-FR" sz="1700" dirty="0">
                <a:latin typeface="Times New Roman" pitchFamily="18" charset="0"/>
                <a:cs typeface="Times New Roman" pitchFamily="18" charset="0"/>
              </a:rPr>
              <a:t> (1690) ; De</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Morbis</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artificum</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diatriba</a:t>
            </a:r>
            <a:r>
              <a:rPr lang="fr-FR" sz="1700" i="1" dirty="0">
                <a:latin typeface="Times New Roman" pitchFamily="18" charset="0"/>
                <a:cs typeface="Times New Roman" pitchFamily="18" charset="0"/>
              </a:rPr>
              <a:t> </a:t>
            </a:r>
            <a:r>
              <a:rPr lang="fr-FR" sz="1700" dirty="0">
                <a:latin typeface="Times New Roman" pitchFamily="18" charset="0"/>
                <a:cs typeface="Times New Roman" pitchFamily="18" charset="0"/>
              </a:rPr>
              <a:t>(1700)</a:t>
            </a:r>
          </a:p>
          <a:p>
            <a:pPr algn="just">
              <a:lnSpc>
                <a:spcPct val="90000"/>
              </a:lnSpc>
            </a:pPr>
            <a:r>
              <a:rPr lang="fr-FR" sz="1700" dirty="0">
                <a:latin typeface="Times New Roman" pitchFamily="18" charset="0"/>
                <a:cs typeface="Times New Roman" pitchFamily="18" charset="0"/>
              </a:rPr>
              <a:t>Giovanni </a:t>
            </a:r>
            <a:r>
              <a:rPr lang="fr-FR" sz="1700" dirty="0" err="1">
                <a:latin typeface="Times New Roman" pitchFamily="18" charset="0"/>
                <a:cs typeface="Times New Roman" pitchFamily="18" charset="0"/>
              </a:rPr>
              <a:t>Battista</a:t>
            </a:r>
            <a:r>
              <a:rPr lang="fr-FR" sz="1700" dirty="0">
                <a:latin typeface="Times New Roman" pitchFamily="18" charset="0"/>
                <a:cs typeface="Times New Roman" pitchFamily="18" charset="0"/>
              </a:rPr>
              <a:t> MORGAGNI (1682-1771), </a:t>
            </a:r>
            <a:r>
              <a:rPr lang="fr-FR" sz="1700" i="1" dirty="0">
                <a:latin typeface="Times New Roman" pitchFamily="18" charset="0"/>
                <a:cs typeface="Times New Roman" pitchFamily="18" charset="0"/>
              </a:rPr>
              <a:t>De </a:t>
            </a:r>
            <a:r>
              <a:rPr lang="fr-FR" sz="1700" i="1" dirty="0" err="1">
                <a:latin typeface="Times New Roman" pitchFamily="18" charset="0"/>
                <a:cs typeface="Times New Roman" pitchFamily="18" charset="0"/>
              </a:rPr>
              <a:t>Sedibus</a:t>
            </a:r>
            <a:r>
              <a:rPr lang="fr-FR" sz="1700" i="1" dirty="0">
                <a:latin typeface="Times New Roman" pitchFamily="18" charset="0"/>
                <a:cs typeface="Times New Roman" pitchFamily="18" charset="0"/>
              </a:rPr>
              <a:t> et </a:t>
            </a:r>
            <a:r>
              <a:rPr lang="fr-FR" sz="1700" i="1" dirty="0" err="1">
                <a:latin typeface="Times New Roman" pitchFamily="18" charset="0"/>
                <a:cs typeface="Times New Roman" pitchFamily="18" charset="0"/>
              </a:rPr>
              <a:t>causis</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morborum</a:t>
            </a:r>
            <a:r>
              <a:rPr lang="fr-FR" sz="1700" i="1" dirty="0">
                <a:latin typeface="Times New Roman" pitchFamily="18" charset="0"/>
                <a:cs typeface="Times New Roman" pitchFamily="18" charset="0"/>
              </a:rPr>
              <a:t> per </a:t>
            </a:r>
            <a:r>
              <a:rPr lang="fr-FR" sz="1700" i="1" dirty="0" err="1">
                <a:latin typeface="Times New Roman" pitchFamily="18" charset="0"/>
                <a:cs typeface="Times New Roman" pitchFamily="18" charset="0"/>
              </a:rPr>
              <a:t>anatomen</a:t>
            </a:r>
            <a:r>
              <a:rPr lang="fr-FR" sz="1700" i="1" dirty="0">
                <a:latin typeface="Times New Roman" pitchFamily="18" charset="0"/>
                <a:cs typeface="Times New Roman" pitchFamily="18" charset="0"/>
              </a:rPr>
              <a:t> </a:t>
            </a:r>
            <a:r>
              <a:rPr lang="fr-FR" sz="1700" i="1" dirty="0" err="1">
                <a:latin typeface="Times New Roman" pitchFamily="18" charset="0"/>
                <a:cs typeface="Times New Roman" pitchFamily="18" charset="0"/>
              </a:rPr>
              <a:t>indagatis</a:t>
            </a:r>
            <a:r>
              <a:rPr lang="fr-FR" sz="1700" i="1" dirty="0">
                <a:latin typeface="Times New Roman" pitchFamily="18" charset="0"/>
                <a:cs typeface="Times New Roman" pitchFamily="18" charset="0"/>
              </a:rPr>
              <a:t> </a:t>
            </a:r>
            <a:r>
              <a:rPr lang="fr-FR" sz="1700" dirty="0">
                <a:latin typeface="Times New Roman" pitchFamily="18" charset="0"/>
                <a:cs typeface="Times New Roman" pitchFamily="18" charset="0"/>
              </a:rPr>
              <a:t>(1761)</a:t>
            </a:r>
          </a:p>
          <a:p>
            <a:pPr algn="just">
              <a:lnSpc>
                <a:spcPct val="90000"/>
              </a:lnSpc>
            </a:pPr>
            <a:endParaRPr lang="fr-FR" sz="1700" dirty="0">
              <a:latin typeface="Times New Roman" pitchFamily="18" charset="0"/>
              <a:cs typeface="Times New Roman" pitchFamily="18" charset="0"/>
            </a:endParaRPr>
          </a:p>
        </p:txBody>
      </p:sp>
    </p:spTree>
    <p:extLst>
      <p:ext uri="{BB962C8B-B14F-4D97-AF65-F5344CB8AC3E}">
        <p14:creationId xmlns:p14="http://schemas.microsoft.com/office/powerpoint/2010/main" val="203097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p:cNvPicPr>
            <a:picLocks noChangeAspect="1"/>
          </p:cNvPicPr>
          <p:nvPr/>
        </p:nvPicPr>
        <p:blipFill rotWithShape="1">
          <a:blip r:embed="rId3"/>
          <a:srcRect l="6851" r="19311"/>
          <a:stretch/>
        </p:blipFill>
        <p:spPr>
          <a:xfrm>
            <a:off x="8229598" y="10"/>
            <a:ext cx="3962401" cy="6857990"/>
          </a:xfrm>
          <a:prstGeom prst="rect">
            <a:avLst/>
          </a:prstGeom>
        </p:spPr>
      </p:pic>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nvPr>
        </p:nvSpPr>
        <p:spPr>
          <a:xfrm>
            <a:off x="541867" y="787400"/>
            <a:ext cx="7145866" cy="778933"/>
          </a:xfrm>
        </p:spPr>
        <p:txBody>
          <a:bodyPr anchor="ctr">
            <a:normAutofit/>
          </a:bodyPr>
          <a:lstStyle/>
          <a:p>
            <a:pPr>
              <a:lnSpc>
                <a:spcPct val="80000"/>
              </a:lnSpc>
            </a:pPr>
            <a:r>
              <a:rPr lang="fr-FR" sz="2200" b="1" dirty="0">
                <a:solidFill>
                  <a:srgbClr val="FEFFFF"/>
                </a:solidFill>
              </a:rPr>
              <a:t>D. Albrecht </a:t>
            </a:r>
            <a:r>
              <a:rPr lang="fr-FR" sz="2200" b="1" dirty="0" err="1">
                <a:solidFill>
                  <a:srgbClr val="FEFFFF"/>
                </a:solidFill>
              </a:rPr>
              <a:t>von</a:t>
            </a:r>
            <a:r>
              <a:rPr lang="fr-FR" sz="2200" b="1" dirty="0">
                <a:solidFill>
                  <a:srgbClr val="FEFFFF"/>
                </a:solidFill>
              </a:rPr>
              <a:t> Haller et le « vitalisme »</a:t>
            </a:r>
          </a:p>
        </p:txBody>
      </p:sp>
      <p:sp>
        <p:nvSpPr>
          <p:cNvPr id="3" name="Espace réservé du contenu 2"/>
          <p:cNvSpPr>
            <a:spLocks noGrp="1"/>
          </p:cNvSpPr>
          <p:nvPr>
            <p:ph idx="1"/>
          </p:nvPr>
        </p:nvSpPr>
        <p:spPr>
          <a:xfrm>
            <a:off x="541866" y="2032000"/>
            <a:ext cx="7145867" cy="4600620"/>
          </a:xfrm>
        </p:spPr>
        <p:txBody>
          <a:bodyPr>
            <a:normAutofit/>
          </a:bodyPr>
          <a:lstStyle/>
          <a:p>
            <a:pPr marL="0" indent="0" algn="just">
              <a:buNone/>
            </a:pPr>
            <a:r>
              <a:rPr lang="fr-FR" sz="2800" dirty="0">
                <a:solidFill>
                  <a:schemeClr val="bg1"/>
                </a:solidFill>
                <a:latin typeface="Times New Roman" panose="02020603050405020304" pitchFamily="18" charset="0"/>
                <a:cs typeface="Times New Roman" panose="02020603050405020304" pitchFamily="18" charset="0"/>
              </a:rPr>
              <a:t>Albrecht </a:t>
            </a:r>
            <a:r>
              <a:rPr lang="fr-FR" sz="2800" dirty="0" err="1">
                <a:solidFill>
                  <a:schemeClr val="bg1"/>
                </a:solidFill>
                <a:latin typeface="Times New Roman" panose="02020603050405020304" pitchFamily="18" charset="0"/>
                <a:cs typeface="Times New Roman" panose="02020603050405020304" pitchFamily="18" charset="0"/>
              </a:rPr>
              <a:t>von</a:t>
            </a:r>
            <a:r>
              <a:rPr lang="fr-FR" sz="2800" dirty="0">
                <a:solidFill>
                  <a:schemeClr val="bg1"/>
                </a:solidFill>
                <a:latin typeface="Times New Roman" panose="02020603050405020304" pitchFamily="18" charset="0"/>
                <a:cs typeface="Times New Roman" panose="02020603050405020304" pitchFamily="18" charset="0"/>
              </a:rPr>
              <a:t> HALLER (1708-1777), </a:t>
            </a:r>
            <a:r>
              <a:rPr lang="fr-FR" sz="2800" i="1" dirty="0" err="1">
                <a:solidFill>
                  <a:schemeClr val="bg1"/>
                </a:solidFill>
                <a:latin typeface="Times New Roman" panose="02020603050405020304" pitchFamily="18" charset="0"/>
                <a:cs typeface="Times New Roman" panose="02020603050405020304" pitchFamily="18" charset="0"/>
              </a:rPr>
              <a:t>Elementa</a:t>
            </a:r>
            <a:r>
              <a:rPr lang="fr-FR" sz="2800" i="1" dirty="0">
                <a:solidFill>
                  <a:schemeClr val="bg1"/>
                </a:solidFill>
                <a:latin typeface="Times New Roman" panose="02020603050405020304" pitchFamily="18" charset="0"/>
                <a:cs typeface="Times New Roman" panose="02020603050405020304" pitchFamily="18" charset="0"/>
              </a:rPr>
              <a:t> </a:t>
            </a:r>
            <a:r>
              <a:rPr lang="fr-FR" sz="2800" i="1" dirty="0" err="1">
                <a:solidFill>
                  <a:schemeClr val="bg1"/>
                </a:solidFill>
                <a:latin typeface="Times New Roman" panose="02020603050405020304" pitchFamily="18" charset="0"/>
                <a:cs typeface="Times New Roman" panose="02020603050405020304" pitchFamily="18" charset="0"/>
              </a:rPr>
              <a:t>physiologogiae</a:t>
            </a:r>
            <a:r>
              <a:rPr lang="fr-FR" sz="2800" i="1" dirty="0">
                <a:solidFill>
                  <a:schemeClr val="bg1"/>
                </a:solidFill>
                <a:latin typeface="Times New Roman" panose="02020603050405020304" pitchFamily="18" charset="0"/>
                <a:cs typeface="Times New Roman" panose="02020603050405020304" pitchFamily="18" charset="0"/>
              </a:rPr>
              <a:t> </a:t>
            </a:r>
            <a:r>
              <a:rPr lang="fr-FR" sz="2800" i="1" dirty="0" err="1">
                <a:solidFill>
                  <a:schemeClr val="bg1"/>
                </a:solidFill>
                <a:latin typeface="Times New Roman" panose="02020603050405020304" pitchFamily="18" charset="0"/>
                <a:cs typeface="Times New Roman" panose="02020603050405020304" pitchFamily="18" charset="0"/>
              </a:rPr>
              <a:t>coporis</a:t>
            </a:r>
            <a:r>
              <a:rPr lang="fr-FR" sz="2800" i="1" dirty="0">
                <a:solidFill>
                  <a:schemeClr val="bg1"/>
                </a:solidFill>
                <a:latin typeface="Times New Roman" panose="02020603050405020304" pitchFamily="18" charset="0"/>
                <a:cs typeface="Times New Roman" panose="02020603050405020304" pitchFamily="18" charset="0"/>
              </a:rPr>
              <a:t> </a:t>
            </a:r>
            <a:r>
              <a:rPr lang="fr-FR" sz="2800" i="1" dirty="0" err="1">
                <a:solidFill>
                  <a:schemeClr val="bg1"/>
                </a:solidFill>
                <a:latin typeface="Times New Roman" panose="02020603050405020304" pitchFamily="18" charset="0"/>
                <a:cs typeface="Times New Roman" panose="02020603050405020304" pitchFamily="18" charset="0"/>
              </a:rPr>
              <a:t>humani</a:t>
            </a:r>
            <a:r>
              <a:rPr lang="fr-FR" sz="2800" dirty="0">
                <a:solidFill>
                  <a:schemeClr val="bg1"/>
                </a:solidFill>
                <a:latin typeface="Times New Roman" panose="02020603050405020304" pitchFamily="18" charset="0"/>
                <a:cs typeface="Times New Roman" panose="02020603050405020304" pitchFamily="18" charset="0"/>
              </a:rPr>
              <a:t> (1757-1766)</a:t>
            </a:r>
          </a:p>
          <a:p>
            <a:pPr marL="0" indent="0" algn="just">
              <a:buNone/>
            </a:pPr>
            <a:r>
              <a:rPr lang="fr-FR" sz="2800" dirty="0">
                <a:solidFill>
                  <a:schemeClr val="bg1"/>
                </a:solidFill>
                <a:latin typeface="Times New Roman" panose="02020603050405020304" pitchFamily="18" charset="0"/>
                <a:cs typeface="Times New Roman" panose="02020603050405020304" pitchFamily="18" charset="0"/>
              </a:rPr>
              <a:t>1736 : Haller nommé professeur d'anatomie, de botanique et de chirurgie à l'université de Göttingen.</a:t>
            </a:r>
          </a:p>
          <a:p>
            <a:pPr marL="0" indent="0" algn="just">
              <a:buNone/>
            </a:pPr>
            <a:r>
              <a:rPr lang="fr-FR" sz="2800" b="1" dirty="0">
                <a:solidFill>
                  <a:schemeClr val="bg1"/>
                </a:solidFill>
                <a:latin typeface="Times New Roman" panose="02020603050405020304" pitchFamily="18" charset="0"/>
                <a:cs typeface="Times New Roman" panose="02020603050405020304" pitchFamily="18" charset="0"/>
              </a:rPr>
              <a:t>Physiologie</a:t>
            </a:r>
            <a:r>
              <a:rPr lang="fr-FR" sz="2800" dirty="0">
                <a:solidFill>
                  <a:schemeClr val="bg1"/>
                </a:solidFill>
                <a:latin typeface="Times New Roman" panose="02020603050405020304" pitchFamily="18" charset="0"/>
                <a:cs typeface="Times New Roman" panose="02020603050405020304" pitchFamily="18" charset="0"/>
              </a:rPr>
              <a:t> : la vie comme produit des rapports entre les organes (irritabilité) ; le rôle des rapports entre le corps et les milieux (stimuli).</a:t>
            </a:r>
          </a:p>
        </p:txBody>
      </p:sp>
    </p:spTree>
    <p:extLst>
      <p:ext uri="{BB962C8B-B14F-4D97-AF65-F5344CB8AC3E}">
        <p14:creationId xmlns:p14="http://schemas.microsoft.com/office/powerpoint/2010/main" val="311962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33214" y="645106"/>
            <a:ext cx="5169030" cy="52477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373487" y="645106"/>
            <a:ext cx="5398389" cy="1259894"/>
          </a:xfrm>
        </p:spPr>
        <p:txBody>
          <a:bodyPr>
            <a:normAutofit/>
          </a:bodyPr>
          <a:lstStyle/>
          <a:p>
            <a:r>
              <a:rPr lang="fr-FR" sz="2400" dirty="0">
                <a:latin typeface="Times New Roman" panose="02020603050405020304" pitchFamily="18" charset="0"/>
                <a:cs typeface="Times New Roman" panose="02020603050405020304" pitchFamily="18" charset="0"/>
              </a:rPr>
              <a:t>Albrecht </a:t>
            </a:r>
            <a:r>
              <a:rPr lang="fr-FR" sz="2400" dirty="0" err="1">
                <a:latin typeface="Times New Roman" panose="02020603050405020304" pitchFamily="18" charset="0"/>
                <a:cs typeface="Times New Roman" panose="02020603050405020304" pitchFamily="18" charset="0"/>
              </a:rPr>
              <a:t>von</a:t>
            </a:r>
            <a:r>
              <a:rPr lang="fr-FR" sz="2400" dirty="0">
                <a:latin typeface="Times New Roman" panose="02020603050405020304" pitchFamily="18" charset="0"/>
                <a:cs typeface="Times New Roman" panose="02020603050405020304" pitchFamily="18" charset="0"/>
              </a:rPr>
              <a:t> Haller et sa correspondance : un savant des Lumières.</a:t>
            </a:r>
          </a:p>
        </p:txBody>
      </p:sp>
      <p:sp>
        <p:nvSpPr>
          <p:cNvPr id="3" name="Espace réservé du contenu 2"/>
          <p:cNvSpPr>
            <a:spLocks noGrp="1"/>
          </p:cNvSpPr>
          <p:nvPr>
            <p:ph idx="1"/>
          </p:nvPr>
        </p:nvSpPr>
        <p:spPr>
          <a:xfrm>
            <a:off x="649225" y="2133600"/>
            <a:ext cx="5122652" cy="3759253"/>
          </a:xfrm>
        </p:spPr>
        <p:txBody>
          <a:bodyPr>
            <a:normAutofit/>
          </a:bodyPr>
          <a:lstStyle/>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nSpc>
                <a:spcPct val="80000"/>
              </a:lnSpc>
              <a:buNone/>
            </a:pPr>
            <a:endParaRPr lang="fr-FR" sz="500" dirty="0">
              <a:latin typeface="Times New Roman" pitchFamily="18" charset="0"/>
              <a:cs typeface="Times New Roman" pitchFamily="18" charset="0"/>
            </a:endParaRPr>
          </a:p>
          <a:p>
            <a:pPr marL="0" indent="0" algn="just">
              <a:lnSpc>
                <a:spcPct val="80000"/>
              </a:lnSpc>
              <a:buNone/>
            </a:pPr>
            <a:r>
              <a:rPr lang="fr-FR" sz="2000" dirty="0">
                <a:latin typeface="Times New Roman" pitchFamily="18" charset="0"/>
                <a:cs typeface="Times New Roman" pitchFamily="18" charset="0"/>
              </a:rPr>
              <a:t>Hubert </a:t>
            </a:r>
            <a:r>
              <a:rPr lang="fr-FR" sz="2000" dirty="0" err="1">
                <a:latin typeface="Times New Roman" pitchFamily="18" charset="0"/>
                <a:cs typeface="Times New Roman" pitchFamily="18" charset="0"/>
              </a:rPr>
              <a:t>Steinke</a:t>
            </a:r>
            <a:r>
              <a:rPr lang="fr-FR" sz="2000" dirty="0">
                <a:latin typeface="Times New Roman" pitchFamily="18" charset="0"/>
                <a:cs typeface="Times New Roman" pitchFamily="18" charset="0"/>
              </a:rPr>
              <a:t>, « Albrecht </a:t>
            </a:r>
            <a:r>
              <a:rPr lang="fr-FR" sz="2000" dirty="0" err="1">
                <a:latin typeface="Times New Roman" pitchFamily="18" charset="0"/>
                <a:cs typeface="Times New Roman" pitchFamily="18" charset="0"/>
              </a:rPr>
              <a:t>von</a:t>
            </a:r>
            <a:r>
              <a:rPr lang="fr-FR" sz="2000" dirty="0">
                <a:latin typeface="Times New Roman" pitchFamily="18" charset="0"/>
                <a:cs typeface="Times New Roman" pitchFamily="18" charset="0"/>
              </a:rPr>
              <a:t> Haller, patron dans son réseau : Le rôle de la correspondance dans les controverses scientifiques », </a:t>
            </a:r>
            <a:r>
              <a:rPr lang="fr-FR" sz="2000" i="1" dirty="0">
                <a:latin typeface="Times New Roman" pitchFamily="18" charset="0"/>
                <a:cs typeface="Times New Roman" pitchFamily="18" charset="0"/>
              </a:rPr>
              <a:t>Revue d'histoire des sciences</a:t>
            </a:r>
            <a:r>
              <a:rPr lang="fr-FR" sz="2000" dirty="0">
                <a:latin typeface="Times New Roman" pitchFamily="18" charset="0"/>
                <a:cs typeface="Times New Roman" pitchFamily="18" charset="0"/>
              </a:rPr>
              <a:t>, 2/2013 (Tome 66), p. 325-359.</a:t>
            </a:r>
          </a:p>
          <a:p>
            <a:pPr marL="0" indent="0">
              <a:lnSpc>
                <a:spcPct val="80000"/>
              </a:lnSpc>
              <a:buNone/>
            </a:pP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8283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atin typeface="Times New Roman" panose="02020603050405020304" pitchFamily="18" charset="0"/>
                <a:cs typeface="Times New Roman" panose="02020603050405020304" pitchFamily="18" charset="0"/>
              </a:rPr>
              <a:t>Partie II. Le monde médical en France. Conflits et divisions.</a:t>
            </a:r>
          </a:p>
        </p:txBody>
      </p:sp>
      <p:sp>
        <p:nvSpPr>
          <p:cNvPr id="3" name="Espace réservé du contenu 2"/>
          <p:cNvSpPr>
            <a:spLocks noGrp="1"/>
          </p:cNvSpPr>
          <p:nvPr>
            <p:ph idx="1"/>
          </p:nvPr>
        </p:nvSpPr>
        <p:spPr/>
        <p:txBody>
          <a:bodyPr/>
          <a:lstStyle/>
          <a:p>
            <a:pPr marL="0" indent="0">
              <a:buNone/>
            </a:pPr>
            <a:r>
              <a:rPr lang="fr-FR" sz="2800" u="sng" dirty="0">
                <a:latin typeface="Times New Roman" panose="02020603050405020304" pitchFamily="18" charset="0"/>
                <a:cs typeface="Times New Roman" panose="02020603050405020304" pitchFamily="18" charset="0"/>
              </a:rPr>
              <a:t>Le Médecin malgré lui</a:t>
            </a:r>
            <a:r>
              <a:rPr lang="fr-FR" sz="2800" dirty="0">
                <a:latin typeface="Times New Roman" panose="02020603050405020304" pitchFamily="18" charset="0"/>
                <a:cs typeface="Times New Roman" pitchFamily="18" charset="0"/>
              </a:rPr>
              <a:t>, II, 4 – Molière (1666).</a:t>
            </a:r>
            <a:br>
              <a:rPr lang="fr-FR" sz="2800" dirty="0">
                <a:latin typeface="Times New Roman" panose="02020603050405020304" pitchFamily="18" charset="0"/>
                <a:cs typeface="Times New Roman" pitchFamily="18" charset="0"/>
              </a:rPr>
            </a:br>
            <a:r>
              <a:rPr lang="fr-FR" sz="2800" dirty="0">
                <a:latin typeface="Times New Roman" panose="02020603050405020304" pitchFamily="18" charset="0"/>
                <a:cs typeface="Times New Roman" pitchFamily="18" charset="0"/>
              </a:rPr>
              <a:t>SGANARELLE : </a:t>
            </a:r>
            <a:r>
              <a:rPr lang="fr-FR" sz="2800" i="1" dirty="0">
                <a:latin typeface="Times New Roman" panose="02020603050405020304" pitchFamily="18" charset="0"/>
                <a:cs typeface="Times New Roman" panose="02020603050405020304" pitchFamily="18" charset="0"/>
              </a:rPr>
              <a:t>Lorsque le médecin fait rire le malade, c’est le meilleur signe du monde</a:t>
            </a:r>
          </a:p>
          <a:p>
            <a:pPr marL="0" indent="0">
              <a:buNone/>
            </a:pPr>
            <a:endParaRPr lang="fr-FR" sz="28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400092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10353</TotalTime>
  <Words>1684</Words>
  <Application>Microsoft Macintosh PowerPoint</Application>
  <PresentationFormat>Grand écran</PresentationFormat>
  <Paragraphs>141</Paragraphs>
  <Slides>20</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Times New Roman</vt:lpstr>
      <vt:lpstr>Thème Office</vt:lpstr>
      <vt:lpstr>Les sciences médicales au XVIIIe siècle. </vt:lpstr>
      <vt:lpstr>De l’histoire de la médecine à l’histoire de la santé.</vt:lpstr>
      <vt:lpstr>Partie I –Lieux et circuits de la médecine réformatrice en Europe</vt:lpstr>
      <vt:lpstr>A. Innovations britanniques et cultures expérimentales : </vt:lpstr>
      <vt:lpstr>B. L’université de Leyde et la médecine clinique.</vt:lpstr>
      <vt:lpstr>C. Les médecins italiens : enquêteurs et observateurs sociaux.</vt:lpstr>
      <vt:lpstr>D. Albrecht von Haller et le « vitalisme »</vt:lpstr>
      <vt:lpstr>Albrecht von Haller et sa correspondance : un savant des Lumières.</vt:lpstr>
      <vt:lpstr>Partie II. Le monde médical en France. Conflits et divisions.</vt:lpstr>
      <vt:lpstr>Présentation PowerPoint</vt:lpstr>
      <vt:lpstr>B. La Faculté de médecine de Montpellier. Capitale de la réforme médicale en France.</vt:lpstr>
      <vt:lpstr>C. Médecine réformatrice et Encyclopédie.</vt:lpstr>
      <vt:lpstr>Néo-hippocratisme dans l’Encyclopédie</vt:lpstr>
      <vt:lpstr>Partie III – La médecine, un savoir au service de l’État royal.</vt:lpstr>
      <vt:lpstr>Présentation PowerPoint</vt:lpstr>
      <vt:lpstr>Félix Vicq d’Azyr (1747-1794)</vt:lpstr>
      <vt:lpstr>B. Société royale de médecine (1776-1793) : un outil étatique de police sanitaire.</vt:lpstr>
      <vt:lpstr>C. Hygiénisme et urbanisme des Lumières </vt:lpstr>
      <vt:lpstr>Présentation PowerPoint</vt:lpstr>
      <vt:lpstr>Conclusion. Le médecin, l’académicien et le « charlatan ». Retour sur le mesmérisme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sciences médicales au 18e siècle. Soigner et gouverner</dc:title>
  <dc:creator>CHAPPEY Jean-Luc</dc:creator>
  <cp:lastModifiedBy>Microsoft Office User</cp:lastModifiedBy>
  <cp:revision>60</cp:revision>
  <dcterms:created xsi:type="dcterms:W3CDTF">2016-12-04T18:20:55Z</dcterms:created>
  <dcterms:modified xsi:type="dcterms:W3CDTF">2024-11-12T12:44:09Z</dcterms:modified>
</cp:coreProperties>
</file>