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57" r:id="rId2"/>
    <p:sldId id="275" r:id="rId3"/>
    <p:sldId id="276" r:id="rId4"/>
    <p:sldId id="258" r:id="rId5"/>
    <p:sldId id="272" r:id="rId6"/>
    <p:sldId id="273" r:id="rId7"/>
    <p:sldId id="259" r:id="rId8"/>
    <p:sldId id="274" r:id="rId9"/>
    <p:sldId id="283" r:id="rId10"/>
    <p:sldId id="279" r:id="rId11"/>
    <p:sldId id="284" r:id="rId12"/>
    <p:sldId id="285" r:id="rId13"/>
    <p:sldId id="271" r:id="rId14"/>
    <p:sldId id="280" r:id="rId15"/>
    <p:sldId id="277" r:id="rId16"/>
    <p:sldId id="281" r:id="rId17"/>
    <p:sldId id="28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0"/>
    <p:restoredTop sz="95897"/>
  </p:normalViewPr>
  <p:slideViewPr>
    <p:cSldViewPr snapToGrid="0" snapToObjects="1">
      <p:cViewPr varScale="1">
        <p:scale>
          <a:sx n="90" d="100"/>
          <a:sy n="90" d="100"/>
        </p:scale>
        <p:origin x="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70226-5358-DD4C-976A-ED9207616AEF}"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B86B4-E75A-FB4C-BAB1-F3AA76D95F07}" type="slidenum">
              <a:rPr lang="fr-FR" smtClean="0"/>
              <a:t>‹N°›</a:t>
            </a:fld>
            <a:endParaRPr lang="fr-FR"/>
          </a:p>
        </p:txBody>
      </p:sp>
    </p:spTree>
    <p:extLst>
      <p:ext uri="{BB962C8B-B14F-4D97-AF65-F5344CB8AC3E}">
        <p14:creationId xmlns:p14="http://schemas.microsoft.com/office/powerpoint/2010/main" val="94548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CD0953-D69E-443A-848E-C76216A1FA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2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CD0953-D69E-443A-848E-C76216A1FA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45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CD0953-D69E-443A-848E-C76216A1FAA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32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8B8A653-0897-2C46-9BE9-008469B8B6B8}" type="datetimeFigureOut">
              <a:rPr lang="fr-FR" smtClean="0"/>
              <a:t>18/11/2024</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0626D06-CB0B-AA47-BCCC-9FC2E05A170B}" type="slidenum">
              <a:rPr lang="fr-FR" smtClean="0"/>
              <a:t>‹N°›</a:t>
            </a:fld>
            <a:endParaRPr lang="fr-F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93406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8B8A653-0897-2C46-9BE9-008469B8B6B8}" type="datetimeFigureOut">
              <a:rPr lang="fr-FR" smtClean="0"/>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626D06-CB0B-AA47-BCCC-9FC2E05A170B}" type="slidenum">
              <a:rPr lang="fr-FR" smtClean="0"/>
              <a:t>‹N°›</a:t>
            </a:fld>
            <a:endParaRPr lang="fr-FR"/>
          </a:p>
        </p:txBody>
      </p:sp>
    </p:spTree>
    <p:extLst>
      <p:ext uri="{BB962C8B-B14F-4D97-AF65-F5344CB8AC3E}">
        <p14:creationId xmlns:p14="http://schemas.microsoft.com/office/powerpoint/2010/main" val="157795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8B8A653-0897-2C46-9BE9-008469B8B6B8}" type="datetimeFigureOut">
              <a:rPr lang="fr-FR" smtClean="0"/>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626D06-CB0B-AA47-BCCC-9FC2E05A170B}" type="slidenum">
              <a:rPr lang="fr-FR" smtClean="0"/>
              <a:t>‹N°›</a:t>
            </a:fld>
            <a:endParaRPr lang="fr-FR"/>
          </a:p>
        </p:txBody>
      </p:sp>
    </p:spTree>
    <p:extLst>
      <p:ext uri="{BB962C8B-B14F-4D97-AF65-F5344CB8AC3E}">
        <p14:creationId xmlns:p14="http://schemas.microsoft.com/office/powerpoint/2010/main" val="373799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8B8A653-0897-2C46-9BE9-008469B8B6B8}" type="datetimeFigureOut">
              <a:rPr lang="fr-FR" smtClean="0"/>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626D06-CB0B-AA47-BCCC-9FC2E05A170B}" type="slidenum">
              <a:rPr lang="fr-FR" smtClean="0"/>
              <a:t>‹N°›</a:t>
            </a:fld>
            <a:endParaRPr lang="fr-FR"/>
          </a:p>
        </p:txBody>
      </p:sp>
    </p:spTree>
    <p:extLst>
      <p:ext uri="{BB962C8B-B14F-4D97-AF65-F5344CB8AC3E}">
        <p14:creationId xmlns:p14="http://schemas.microsoft.com/office/powerpoint/2010/main" val="175822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8B8A653-0897-2C46-9BE9-008469B8B6B8}" type="datetimeFigureOut">
              <a:rPr lang="fr-FR" smtClean="0"/>
              <a:t>18/11/2024</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0626D06-CB0B-AA47-BCCC-9FC2E05A170B}" type="slidenum">
              <a:rPr lang="fr-FR" smtClean="0"/>
              <a:t>‹N°›</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888290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A8B8A653-0897-2C46-9BE9-008469B8B6B8}" type="datetimeFigureOut">
              <a:rPr lang="fr-FR" smtClean="0"/>
              <a:t>18/11/2024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626D06-CB0B-AA47-BCCC-9FC2E05A170B}" type="slidenum">
              <a:rPr lang="fr-FR" smtClean="0"/>
              <a:t>‹N°›</a:t>
            </a:fld>
            <a:endParaRPr lang="fr-FR"/>
          </a:p>
        </p:txBody>
      </p:sp>
    </p:spTree>
    <p:extLst>
      <p:ext uri="{BB962C8B-B14F-4D97-AF65-F5344CB8AC3E}">
        <p14:creationId xmlns:p14="http://schemas.microsoft.com/office/powerpoint/2010/main" val="89984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A8B8A653-0897-2C46-9BE9-008469B8B6B8}" type="datetimeFigureOut">
              <a:rPr lang="fr-FR" smtClean="0"/>
              <a:t>18/11/2024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0626D06-CB0B-AA47-BCCC-9FC2E05A170B}" type="slidenum">
              <a:rPr lang="fr-FR" smtClean="0"/>
              <a:t>‹N°›</a:t>
            </a:fld>
            <a:endParaRPr lang="fr-FR"/>
          </a:p>
        </p:txBody>
      </p:sp>
    </p:spTree>
    <p:extLst>
      <p:ext uri="{BB962C8B-B14F-4D97-AF65-F5344CB8AC3E}">
        <p14:creationId xmlns:p14="http://schemas.microsoft.com/office/powerpoint/2010/main" val="283269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8B8A653-0897-2C46-9BE9-008469B8B6B8}" type="datetimeFigureOut">
              <a:rPr lang="fr-FR" smtClean="0"/>
              <a:t>18/11/2024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0626D06-CB0B-AA47-BCCC-9FC2E05A170B}" type="slidenum">
              <a:rPr lang="fr-FR" smtClean="0"/>
              <a:t>‹N°›</a:t>
            </a:fld>
            <a:endParaRPr lang="fr-FR"/>
          </a:p>
        </p:txBody>
      </p:sp>
    </p:spTree>
    <p:extLst>
      <p:ext uri="{BB962C8B-B14F-4D97-AF65-F5344CB8AC3E}">
        <p14:creationId xmlns:p14="http://schemas.microsoft.com/office/powerpoint/2010/main" val="135388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8A653-0897-2C46-9BE9-008469B8B6B8}" type="datetimeFigureOut">
              <a:rPr lang="fr-FR" smtClean="0"/>
              <a:t>18/11/2024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0626D06-CB0B-AA47-BCCC-9FC2E05A170B}" type="slidenum">
              <a:rPr lang="fr-FR" smtClean="0"/>
              <a:t>‹N°›</a:t>
            </a:fld>
            <a:endParaRPr lang="fr-FR"/>
          </a:p>
        </p:txBody>
      </p:sp>
    </p:spTree>
    <p:extLst>
      <p:ext uri="{BB962C8B-B14F-4D97-AF65-F5344CB8AC3E}">
        <p14:creationId xmlns:p14="http://schemas.microsoft.com/office/powerpoint/2010/main" val="151745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8B8A653-0897-2C46-9BE9-008469B8B6B8}" type="datetimeFigureOut">
              <a:rPr lang="fr-FR" smtClean="0"/>
              <a:t>18/11/2024</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0626D06-CB0B-AA47-BCCC-9FC2E05A170B}"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949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8B8A653-0897-2C46-9BE9-008469B8B6B8}" type="datetimeFigureOut">
              <a:rPr lang="fr-FR" smtClean="0"/>
              <a:t>18/11/2024</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0626D06-CB0B-AA47-BCCC-9FC2E05A170B}"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015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8B8A653-0897-2C46-9BE9-008469B8B6B8}" type="datetimeFigureOut">
              <a:rPr lang="fr-FR" smtClean="0"/>
              <a:t>18/11/2024</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0626D06-CB0B-AA47-BCCC-9FC2E05A170B}"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8664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esearchgate.net/journal/Annales-Histoire-Sciences-Sociales-1953-814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8997" y="1714500"/>
            <a:ext cx="9829565" cy="3157538"/>
          </a:xfrm>
        </p:spPr>
        <p:txBody>
          <a:bodyPr>
            <a:noAutofit/>
          </a:bodyPr>
          <a:lstStyle/>
          <a:p>
            <a:br>
              <a:rPr lang="fr-FR" sz="4400" dirty="0">
                <a:latin typeface="Times New Roman" panose="02020603050405020304" pitchFamily="18" charset="0"/>
                <a:cs typeface="Times New Roman" panose="02020603050405020304" pitchFamily="18" charset="0"/>
              </a:rPr>
            </a:br>
            <a:r>
              <a:rPr lang="fr-FR" sz="4400" b="1" dirty="0">
                <a:latin typeface="Times New Roman" panose="02020603050405020304" pitchFamily="18" charset="0"/>
                <a:cs typeface="Times New Roman" panose="02020603050405020304" pitchFamily="18" charset="0"/>
              </a:rPr>
              <a:t>Histoires de la Terre.</a:t>
            </a:r>
            <a:br>
              <a:rPr lang="fr-FR" sz="4400" b="1" dirty="0">
                <a:latin typeface="Times New Roman" panose="02020603050405020304" pitchFamily="18" charset="0"/>
                <a:cs typeface="Times New Roman" panose="02020603050405020304" pitchFamily="18" charset="0"/>
              </a:rPr>
            </a:br>
            <a:r>
              <a:rPr lang="fr-FR" sz="4400" b="1" dirty="0">
                <a:latin typeface="Times New Roman" panose="02020603050405020304" pitchFamily="18" charset="0"/>
                <a:cs typeface="Times New Roman" panose="02020603050405020304" pitchFamily="18" charset="0"/>
              </a:rPr>
              <a:t>Entre géologie, théologie et industrie</a:t>
            </a:r>
            <a:endParaRPr lang="fr-FR" sz="4400" dirty="0">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p:txBody>
          <a:bodyPr/>
          <a:lstStyle/>
          <a:p>
            <a:endParaRPr lang="fr-FR" dirty="0"/>
          </a:p>
        </p:txBody>
      </p:sp>
      <p:pic>
        <p:nvPicPr>
          <p:cNvPr id="1026" name="Picture 2" descr="Comment a-t-on déterminé l'âge de la Terre ?">
            <a:extLst>
              <a:ext uri="{FF2B5EF4-FFF2-40B4-BE49-F238E27FC236}">
                <a16:creationId xmlns:a16="http://schemas.microsoft.com/office/drawing/2014/main" id="{08C5098B-CC9C-0542-BEC8-53F5C4505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13"/>
            <a:ext cx="3047533" cy="219532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E087C204-ED6A-6449-A7C6-D3EF44C6F22F}"/>
              </a:ext>
            </a:extLst>
          </p:cNvPr>
          <p:cNvPicPr>
            <a:picLocks noChangeAspect="1"/>
          </p:cNvPicPr>
          <p:nvPr/>
        </p:nvPicPr>
        <p:blipFill>
          <a:blip r:embed="rId4"/>
          <a:stretch>
            <a:fillRect/>
          </a:stretch>
        </p:blipFill>
        <p:spPr>
          <a:xfrm>
            <a:off x="7796213" y="343872"/>
            <a:ext cx="3200400" cy="2400300"/>
          </a:xfrm>
          <a:prstGeom prst="rect">
            <a:avLst/>
          </a:prstGeom>
        </p:spPr>
      </p:pic>
    </p:spTree>
    <p:extLst>
      <p:ext uri="{BB962C8B-B14F-4D97-AF65-F5344CB8AC3E}">
        <p14:creationId xmlns:p14="http://schemas.microsoft.com/office/powerpoint/2010/main" val="353800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F1188-5682-474E-A375-6C94765EF76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E7694C3-75EC-9744-9406-C00DE2F69E1A}"/>
              </a:ext>
            </a:extLst>
          </p:cNvPr>
          <p:cNvSpPr>
            <a:spLocks noGrp="1"/>
          </p:cNvSpPr>
          <p:nvPr>
            <p:ph idx="1"/>
          </p:nvPr>
        </p:nvSpPr>
        <p:spPr>
          <a:xfrm>
            <a:off x="1371600" y="1757363"/>
            <a:ext cx="9601200" cy="4110037"/>
          </a:xfrm>
        </p:spPr>
        <p:txBody>
          <a:bodyPr>
            <a:normAutofit lnSpcReduction="10000"/>
          </a:bodyPr>
          <a:lstStyle/>
          <a:p>
            <a:pPr marL="0" indent="0">
              <a:buNone/>
            </a:pPr>
            <a:r>
              <a:rPr lang="fr-FR" b="1" dirty="0">
                <a:latin typeface="Times New Roman" panose="02020603050405020304" pitchFamily="18" charset="0"/>
                <a:cs typeface="Times New Roman" panose="02020603050405020304" pitchFamily="18" charset="0"/>
              </a:rPr>
              <a:t>L’impact contre les nébuleuses : </a:t>
            </a:r>
          </a:p>
          <a:p>
            <a:pPr marL="0" indent="0">
              <a:buNone/>
            </a:pPr>
            <a:r>
              <a:rPr lang="fr-FR" b="1" dirty="0">
                <a:latin typeface="Times New Roman" panose="02020603050405020304" pitchFamily="18" charset="0"/>
                <a:cs typeface="Times New Roman" panose="02020603050405020304" pitchFamily="18" charset="0"/>
              </a:rPr>
              <a:t>	Les planètes tournent dans le même plan (contrairement aux comètes)</a:t>
            </a:r>
          </a:p>
          <a:p>
            <a:pPr marL="0" indent="0">
              <a:buNone/>
            </a:pPr>
            <a:r>
              <a:rPr lang="fr-FR" b="1" dirty="0">
                <a:latin typeface="Times New Roman" panose="02020603050405020304" pitchFamily="18" charset="0"/>
                <a:cs typeface="Times New Roman" panose="02020603050405020304" pitchFamily="18" charset="0"/>
              </a:rPr>
              <a:t>	Les planètes tournent dans le même sens</a:t>
            </a:r>
          </a:p>
          <a:p>
            <a:pPr marL="0" indent="0" algn="just">
              <a:buNone/>
            </a:pPr>
            <a:r>
              <a:rPr lang="fr-FR" dirty="0">
                <a:latin typeface="Times New Roman" panose="02020603050405020304" pitchFamily="18" charset="0"/>
                <a:cs typeface="Times New Roman" panose="02020603050405020304" pitchFamily="18" charset="0"/>
              </a:rPr>
              <a:t>Iconographie : Comme cause de la formation de la terre et du système solaire, Buffon propose une </a:t>
            </a:r>
            <a:r>
              <a:rPr lang="fr-FR" dirty="0">
                <a:solidFill>
                  <a:srgbClr val="FF0000"/>
                </a:solidFill>
                <a:latin typeface="Times New Roman" panose="02020603050405020304" pitchFamily="18" charset="0"/>
                <a:cs typeface="Times New Roman" panose="02020603050405020304" pitchFamily="18" charset="0"/>
              </a:rPr>
              <a:t>collision</a:t>
            </a:r>
            <a:r>
              <a:rPr lang="fr-FR" dirty="0">
                <a:latin typeface="Times New Roman" panose="02020603050405020304" pitchFamily="18" charset="0"/>
                <a:cs typeface="Times New Roman" panose="02020603050405020304" pitchFamily="18" charset="0"/>
              </a:rPr>
              <a:t> entre le Soleil et un corps </a:t>
            </a:r>
            <a:r>
              <a:rPr lang="fr-FR" dirty="0" err="1">
                <a:latin typeface="Times New Roman" panose="02020603050405020304" pitchFamily="18" charset="0"/>
                <a:cs typeface="Times New Roman" panose="02020603050405020304" pitchFamily="18" charset="0"/>
              </a:rPr>
              <a:t>impacteur</a:t>
            </a:r>
            <a:r>
              <a:rPr lang="fr-FR" dirty="0">
                <a:latin typeface="Times New Roman" panose="02020603050405020304" pitchFamily="18" charset="0"/>
                <a:cs typeface="Times New Roman" panose="02020603050405020304" pitchFamily="18" charset="0"/>
              </a:rPr>
              <a:t> (comète) qui aurait frappé le Soleil sur son bord, en aurait arraché des fragments qu'il aurait déposés ensuite sur leurs orbites. 6 planètes tournant autour du soleil dans le même sens et selon le même plan.</a:t>
            </a:r>
            <a:endParaRPr lang="fr-FR" b="1" dirty="0">
              <a:latin typeface="Times New Roman" panose="02020603050405020304" pitchFamily="18" charset="0"/>
              <a:cs typeface="Times New Roman" panose="02020603050405020304" pitchFamily="18" charset="0"/>
            </a:endParaRPr>
          </a:p>
          <a:p>
            <a:pPr marL="0" indent="0" algn="just">
              <a:buNone/>
            </a:pPr>
            <a:r>
              <a:rPr lang="fr-FR" dirty="0">
                <a:latin typeface="Times New Roman" panose="02020603050405020304" pitchFamily="18" charset="0"/>
                <a:cs typeface="Times New Roman" panose="02020603050405020304" pitchFamily="18" charset="0"/>
              </a:rPr>
              <a:t>Dieu (passif) reste présent : </a:t>
            </a:r>
            <a:r>
              <a:rPr lang="fr-FR" i="1" dirty="0">
                <a:latin typeface="Times New Roman" panose="02020603050405020304" pitchFamily="18" charset="0"/>
                <a:cs typeface="Times New Roman" panose="02020603050405020304" pitchFamily="18" charset="0"/>
              </a:rPr>
              <a:t>cette force d'impulsion a certainement été communiquée aux astres en général par la main de Dieu, lorsqu'elle donna le branle à l'Univers</a:t>
            </a:r>
            <a:r>
              <a:rPr lang="fr-FR" dirty="0">
                <a:latin typeface="Times New Roman" panose="02020603050405020304" pitchFamily="18" charset="0"/>
                <a:cs typeface="Times New Roman" panose="02020603050405020304" pitchFamily="18" charset="0"/>
              </a:rPr>
              <a:t>.</a:t>
            </a:r>
          </a:p>
          <a:p>
            <a:pPr marL="0" indent="0" algn="just">
              <a:buNone/>
            </a:pPr>
            <a:r>
              <a:rPr lang="fr-FR" dirty="0">
                <a:latin typeface="Times New Roman" panose="02020603050405020304" pitchFamily="18" charset="0"/>
                <a:cs typeface="Times New Roman" panose="02020603050405020304" pitchFamily="18" charset="0"/>
              </a:rPr>
              <a:t>En 1734, </a:t>
            </a:r>
            <a:r>
              <a:rPr lang="fr-FR" dirty="0">
                <a:solidFill>
                  <a:srgbClr val="FF0000"/>
                </a:solidFill>
                <a:latin typeface="Times New Roman" panose="02020603050405020304" pitchFamily="18" charset="0"/>
                <a:cs typeface="Times New Roman" panose="02020603050405020304" pitchFamily="18" charset="0"/>
              </a:rPr>
              <a:t>Emmanuel Swedenborg </a:t>
            </a:r>
            <a:r>
              <a:rPr lang="fr-FR" dirty="0">
                <a:latin typeface="Times New Roman" panose="02020603050405020304" pitchFamily="18" charset="0"/>
                <a:cs typeface="Times New Roman" panose="02020603050405020304" pitchFamily="18" charset="0"/>
              </a:rPr>
              <a:t>(1688-1772) : les </a:t>
            </a:r>
            <a:r>
              <a:rPr lang="fr-FR" i="1" dirty="0">
                <a:latin typeface="Times New Roman" panose="02020603050405020304" pitchFamily="18" charset="0"/>
                <a:cs typeface="Times New Roman" panose="02020603050405020304" pitchFamily="18" charset="0"/>
              </a:rPr>
              <a:t>« nébuleuses »</a:t>
            </a:r>
            <a:r>
              <a:rPr lang="fr-FR" dirty="0">
                <a:latin typeface="Times New Roman" panose="02020603050405020304" pitchFamily="18" charset="0"/>
                <a:cs typeface="Times New Roman" panose="02020603050405020304" pitchFamily="18" charset="0"/>
              </a:rPr>
              <a:t>, en forme de spirale ou de disque, étaient des systèmes stellaires (voies lactées) en formation. Cette théorie de la nébuleuse pré-solaire fut reprise et approfondie en 1755 par </a:t>
            </a:r>
            <a:r>
              <a:rPr lang="fr-FR" dirty="0">
                <a:solidFill>
                  <a:srgbClr val="FF0000"/>
                </a:solidFill>
                <a:latin typeface="Times New Roman" panose="02020603050405020304" pitchFamily="18" charset="0"/>
                <a:cs typeface="Times New Roman" panose="02020603050405020304" pitchFamily="18" charset="0"/>
              </a:rPr>
              <a:t>Emmanuel Kant </a:t>
            </a:r>
            <a:r>
              <a:rPr lang="fr-FR" dirty="0">
                <a:latin typeface="Times New Roman" panose="02020603050405020304" pitchFamily="18" charset="0"/>
                <a:cs typeface="Times New Roman" panose="02020603050405020304" pitchFamily="18" charset="0"/>
              </a:rPr>
              <a:t>(1724-1804)</a:t>
            </a:r>
          </a:p>
        </p:txBody>
      </p:sp>
    </p:spTree>
    <p:extLst>
      <p:ext uri="{BB962C8B-B14F-4D97-AF65-F5344CB8AC3E}">
        <p14:creationId xmlns:p14="http://schemas.microsoft.com/office/powerpoint/2010/main" val="33801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442ECE-4373-E342-A39A-F087A25EE57B}"/>
              </a:ext>
            </a:extLst>
          </p:cNvPr>
          <p:cNvSpPr>
            <a:spLocks noGrp="1"/>
          </p:cNvSpPr>
          <p:nvPr>
            <p:ph type="title"/>
          </p:nvPr>
        </p:nvSpPr>
        <p:spPr>
          <a:xfrm>
            <a:off x="1371599" y="530267"/>
            <a:ext cx="10201275" cy="1485900"/>
          </a:xfrm>
        </p:spPr>
        <p:txBody>
          <a:bodyPr>
            <a:normAutofit/>
          </a:bodyPr>
          <a:lstStyle/>
          <a:p>
            <a:pPr algn="just"/>
            <a:r>
              <a:rPr lang="fr-FR" sz="2400" dirty="0">
                <a:latin typeface="Garamond" panose="02020404030301010803" pitchFamily="18" charset="0"/>
              </a:rPr>
              <a:t>Expériences (humaines) : évaluer le temps de refroidissement en fonction de la masse et du diamètre (</a:t>
            </a:r>
            <a:r>
              <a:rPr lang="fr-FR" sz="2400" dirty="0">
                <a:solidFill>
                  <a:srgbClr val="FF0000"/>
                </a:solidFill>
                <a:latin typeface="Garamond" panose="02020404030301010803" pitchFamily="18" charset="0"/>
              </a:rPr>
              <a:t>quel temps pour passer d’un état liquide à un état solide </a:t>
            </a:r>
            <a:r>
              <a:rPr lang="fr-FR" sz="2400" dirty="0">
                <a:latin typeface="Garamond" panose="02020404030301010803" pitchFamily="18" charset="0"/>
              </a:rPr>
              <a:t>?)</a:t>
            </a:r>
          </a:p>
        </p:txBody>
      </p:sp>
      <p:pic>
        <p:nvPicPr>
          <p:cNvPr id="4" name="Espace réservé du contenu 3">
            <a:extLst>
              <a:ext uri="{FF2B5EF4-FFF2-40B4-BE49-F238E27FC236}">
                <a16:creationId xmlns:a16="http://schemas.microsoft.com/office/drawing/2014/main" id="{734E359A-9B93-DB46-9A6C-3D13B1153548}"/>
              </a:ext>
            </a:extLst>
          </p:cNvPr>
          <p:cNvPicPr>
            <a:picLocks noGrp="1" noChangeAspect="1"/>
          </p:cNvPicPr>
          <p:nvPr>
            <p:ph idx="1"/>
          </p:nvPr>
        </p:nvPicPr>
        <p:blipFill>
          <a:blip r:embed="rId2"/>
          <a:stretch>
            <a:fillRect/>
          </a:stretch>
        </p:blipFill>
        <p:spPr>
          <a:xfrm>
            <a:off x="1371600" y="1714500"/>
            <a:ext cx="4364037" cy="2995653"/>
          </a:xfrm>
          <a:prstGeom prst="rect">
            <a:avLst/>
          </a:prstGeom>
        </p:spPr>
      </p:pic>
      <p:pic>
        <p:nvPicPr>
          <p:cNvPr id="5" name="Image 4">
            <a:extLst>
              <a:ext uri="{FF2B5EF4-FFF2-40B4-BE49-F238E27FC236}">
                <a16:creationId xmlns:a16="http://schemas.microsoft.com/office/drawing/2014/main" id="{C3F824F9-7B28-D34F-A104-D8219CBF5D58}"/>
              </a:ext>
            </a:extLst>
          </p:cNvPr>
          <p:cNvPicPr>
            <a:picLocks noChangeAspect="1"/>
          </p:cNvPicPr>
          <p:nvPr/>
        </p:nvPicPr>
        <p:blipFill>
          <a:blip r:embed="rId3"/>
          <a:stretch>
            <a:fillRect/>
          </a:stretch>
        </p:blipFill>
        <p:spPr>
          <a:xfrm>
            <a:off x="1371600" y="4865686"/>
            <a:ext cx="4834689" cy="1592263"/>
          </a:xfrm>
          <a:prstGeom prst="rect">
            <a:avLst/>
          </a:prstGeom>
          <a:ln>
            <a:solidFill>
              <a:schemeClr val="accent1"/>
            </a:solidFill>
          </a:ln>
        </p:spPr>
      </p:pic>
      <p:pic>
        <p:nvPicPr>
          <p:cNvPr id="7" name="Image 6">
            <a:extLst>
              <a:ext uri="{FF2B5EF4-FFF2-40B4-BE49-F238E27FC236}">
                <a16:creationId xmlns:a16="http://schemas.microsoft.com/office/drawing/2014/main" id="{04255E3D-E7E0-B64A-B823-D5BEF000C547}"/>
              </a:ext>
            </a:extLst>
          </p:cNvPr>
          <p:cNvPicPr>
            <a:picLocks noChangeAspect="1"/>
          </p:cNvPicPr>
          <p:nvPr/>
        </p:nvPicPr>
        <p:blipFill>
          <a:blip r:embed="rId4"/>
          <a:stretch>
            <a:fillRect/>
          </a:stretch>
        </p:blipFill>
        <p:spPr>
          <a:xfrm>
            <a:off x="7154007" y="1428750"/>
            <a:ext cx="4291583" cy="1601788"/>
          </a:xfrm>
          <a:prstGeom prst="rect">
            <a:avLst/>
          </a:prstGeom>
        </p:spPr>
      </p:pic>
      <p:pic>
        <p:nvPicPr>
          <p:cNvPr id="8" name="Image 7">
            <a:extLst>
              <a:ext uri="{FF2B5EF4-FFF2-40B4-BE49-F238E27FC236}">
                <a16:creationId xmlns:a16="http://schemas.microsoft.com/office/drawing/2014/main" id="{FC7EEA9C-C622-5441-922A-2187F9289D40}"/>
              </a:ext>
            </a:extLst>
          </p:cNvPr>
          <p:cNvPicPr>
            <a:picLocks noChangeAspect="1"/>
          </p:cNvPicPr>
          <p:nvPr/>
        </p:nvPicPr>
        <p:blipFill>
          <a:blip r:embed="rId5"/>
          <a:stretch>
            <a:fillRect/>
          </a:stretch>
        </p:blipFill>
        <p:spPr>
          <a:xfrm>
            <a:off x="7268307" y="3030538"/>
            <a:ext cx="4177283" cy="2042905"/>
          </a:xfrm>
          <a:prstGeom prst="rect">
            <a:avLst/>
          </a:prstGeom>
        </p:spPr>
      </p:pic>
    </p:spTree>
    <p:extLst>
      <p:ext uri="{BB962C8B-B14F-4D97-AF65-F5344CB8AC3E}">
        <p14:creationId xmlns:p14="http://schemas.microsoft.com/office/powerpoint/2010/main" val="57791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B4E7F-4ADF-7B48-9472-03E8AD398FB0}"/>
              </a:ext>
            </a:extLst>
          </p:cNvPr>
          <p:cNvSpPr>
            <a:spLocks noGrp="1"/>
          </p:cNvSpPr>
          <p:nvPr>
            <p:ph type="title"/>
          </p:nvPr>
        </p:nvSpPr>
        <p:spPr/>
        <p:txBody>
          <a:bodyPr>
            <a:normAutofit/>
          </a:bodyPr>
          <a:lstStyle/>
          <a:p>
            <a:pPr algn="just"/>
            <a:r>
              <a:rPr lang="fr-FR" sz="2400" dirty="0">
                <a:solidFill>
                  <a:srgbClr val="FF0000"/>
                </a:solidFill>
                <a:latin typeface="Garamond" panose="02020404030301010803" pitchFamily="18" charset="0"/>
              </a:rPr>
              <a:t>L’âge de la Terre sur la base des expériences: 74047 ans</a:t>
            </a:r>
          </a:p>
        </p:txBody>
      </p:sp>
      <p:pic>
        <p:nvPicPr>
          <p:cNvPr id="4" name="Espace réservé du contenu 3">
            <a:extLst>
              <a:ext uri="{FF2B5EF4-FFF2-40B4-BE49-F238E27FC236}">
                <a16:creationId xmlns:a16="http://schemas.microsoft.com/office/drawing/2014/main" id="{504EC10D-6585-5241-8FEF-53B1348713FF}"/>
              </a:ext>
            </a:extLst>
          </p:cNvPr>
          <p:cNvPicPr>
            <a:picLocks noGrp="1" noChangeAspect="1"/>
          </p:cNvPicPr>
          <p:nvPr>
            <p:ph idx="1"/>
          </p:nvPr>
        </p:nvPicPr>
        <p:blipFill>
          <a:blip r:embed="rId2"/>
          <a:stretch>
            <a:fillRect/>
          </a:stretch>
        </p:blipFill>
        <p:spPr>
          <a:xfrm>
            <a:off x="1487488" y="1428750"/>
            <a:ext cx="4797034" cy="1855787"/>
          </a:xfrm>
          <a:prstGeom prst="rect">
            <a:avLst/>
          </a:prstGeom>
        </p:spPr>
      </p:pic>
      <p:pic>
        <p:nvPicPr>
          <p:cNvPr id="5" name="Image 4">
            <a:extLst>
              <a:ext uri="{FF2B5EF4-FFF2-40B4-BE49-F238E27FC236}">
                <a16:creationId xmlns:a16="http://schemas.microsoft.com/office/drawing/2014/main" id="{7142CABE-85D4-9941-B2B9-B0A6D37FB92D}"/>
              </a:ext>
            </a:extLst>
          </p:cNvPr>
          <p:cNvPicPr>
            <a:picLocks noChangeAspect="1"/>
          </p:cNvPicPr>
          <p:nvPr/>
        </p:nvPicPr>
        <p:blipFill>
          <a:blip r:embed="rId3"/>
          <a:stretch>
            <a:fillRect/>
          </a:stretch>
        </p:blipFill>
        <p:spPr>
          <a:xfrm>
            <a:off x="6886575" y="1428750"/>
            <a:ext cx="4200135" cy="4779464"/>
          </a:xfrm>
          <a:prstGeom prst="rect">
            <a:avLst/>
          </a:prstGeom>
        </p:spPr>
      </p:pic>
    </p:spTree>
    <p:extLst>
      <p:ext uri="{BB962C8B-B14F-4D97-AF65-F5344CB8AC3E}">
        <p14:creationId xmlns:p14="http://schemas.microsoft.com/office/powerpoint/2010/main" val="185069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latin typeface="Times New Roman" panose="02020603050405020304" pitchFamily="18" charset="0"/>
                <a:cs typeface="Times New Roman" panose="02020603050405020304" pitchFamily="18" charset="0"/>
              </a:rPr>
              <a:t>2/ Buffon face à la censure (1751)</a:t>
            </a:r>
          </a:p>
        </p:txBody>
      </p:sp>
      <p:sp>
        <p:nvSpPr>
          <p:cNvPr id="3" name="Espace réservé du contenu 2"/>
          <p:cNvSpPr>
            <a:spLocks noGrp="1"/>
          </p:cNvSpPr>
          <p:nvPr>
            <p:ph idx="1"/>
          </p:nvPr>
        </p:nvSpPr>
        <p:spPr>
          <a:xfrm>
            <a:off x="1214437" y="1428750"/>
            <a:ext cx="9458325" cy="4352925"/>
          </a:xfrm>
        </p:spPr>
        <p:txBody>
          <a:bodyPr>
            <a:noAutofit/>
          </a:bodyPr>
          <a:lstStyle/>
          <a:p>
            <a:pPr marL="0" indent="0">
              <a:buNone/>
            </a:pPr>
            <a:r>
              <a:rPr lang="fr-FR" dirty="0">
                <a:latin typeface="Times New Roman" panose="02020603050405020304" pitchFamily="18" charset="0"/>
                <a:cs typeface="Times New Roman" panose="02020603050405020304" pitchFamily="18" charset="0"/>
              </a:rPr>
              <a:t>1751 : Buffon face à la Sorbonne.</a:t>
            </a:r>
          </a:p>
          <a:p>
            <a:pPr marL="0" indent="0" algn="just">
              <a:buNone/>
            </a:pPr>
            <a:r>
              <a:rPr lang="fr-FR" sz="1800" dirty="0">
                <a:latin typeface="Times New Roman" panose="02020603050405020304" pitchFamily="18" charset="0"/>
                <a:cs typeface="Times New Roman" panose="02020603050405020304" pitchFamily="18" charset="0"/>
              </a:rPr>
              <a:t>I. Ce sont les eaux de la mer qui ont produit les montagnes, les vallées de la terre… ce sont les eaux du ciel qui ramenant tout au niveau, rendront un jour cette terre à la mer, qui s’en emparera successivement en laissant à découvert de nouveaux </a:t>
            </a:r>
            <a:r>
              <a:rPr lang="fr-FR" sz="1800" dirty="0" err="1">
                <a:latin typeface="Times New Roman" panose="02020603050405020304" pitchFamily="18" charset="0"/>
                <a:cs typeface="Times New Roman" panose="02020603050405020304" pitchFamily="18" charset="0"/>
              </a:rPr>
              <a:t>continens</a:t>
            </a:r>
            <a:r>
              <a:rPr lang="fr-FR" sz="1800" dirty="0">
                <a:latin typeface="Times New Roman" panose="02020603050405020304" pitchFamily="18" charset="0"/>
                <a:cs typeface="Times New Roman" panose="02020603050405020304" pitchFamily="18" charset="0"/>
              </a:rPr>
              <a:t> semblables à ceux que nous habitons, </a:t>
            </a:r>
            <a:r>
              <a:rPr lang="fr-FR" sz="1800" i="1" dirty="0">
                <a:latin typeface="Times New Roman" panose="02020603050405020304" pitchFamily="18" charset="0"/>
                <a:cs typeface="Times New Roman" panose="02020603050405020304" pitchFamily="18" charset="0"/>
              </a:rPr>
              <a:t>édit. in-4</a:t>
            </a:r>
            <a:r>
              <a:rPr lang="fr-FR" sz="1800" i="1" baseline="30000" dirty="0">
                <a:latin typeface="Times New Roman" panose="02020603050405020304" pitchFamily="18" charset="0"/>
                <a:cs typeface="Times New Roman" panose="02020603050405020304" pitchFamily="18" charset="0"/>
              </a:rPr>
              <a:t>o</a:t>
            </a:r>
            <a:r>
              <a:rPr lang="fr-FR" sz="1800" i="1" dirty="0">
                <a:latin typeface="Times New Roman" panose="02020603050405020304" pitchFamily="18" charset="0"/>
                <a:cs typeface="Times New Roman" panose="02020603050405020304" pitchFamily="18" charset="0"/>
              </a:rPr>
              <a:t> tome I, page 124 ; in-12, tome I, page 181.</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II. Ne peut-on pas s’imaginer… qu’une comète tombant sur la surface du soleil aura déplacé cet astre, &amp; qu’elle en aura séparé quelques petites parties auxquelles elle aura communiqué un mouvement d’impulsion… en sorte que les planètes </a:t>
            </a:r>
            <a:r>
              <a:rPr lang="fr-FR" sz="1800" dirty="0" err="1">
                <a:latin typeface="Times New Roman" panose="02020603050405020304" pitchFamily="18" charset="0"/>
                <a:cs typeface="Times New Roman" panose="02020603050405020304" pitchFamily="18" charset="0"/>
              </a:rPr>
              <a:t>auroient</a:t>
            </a:r>
            <a:r>
              <a:rPr lang="fr-FR" sz="1800" dirty="0">
                <a:latin typeface="Times New Roman" panose="02020603050405020304" pitchFamily="18" charset="0"/>
                <a:cs typeface="Times New Roman" panose="02020603050405020304" pitchFamily="18" charset="0"/>
              </a:rPr>
              <a:t> autrefois appartenu au corps du soleil, &amp; qu’elles en </a:t>
            </a:r>
            <a:r>
              <a:rPr lang="fr-FR" sz="1800" dirty="0" err="1">
                <a:latin typeface="Times New Roman" panose="02020603050405020304" pitchFamily="18" charset="0"/>
                <a:cs typeface="Times New Roman" panose="02020603050405020304" pitchFamily="18" charset="0"/>
              </a:rPr>
              <a:t>auroient</a:t>
            </a:r>
            <a:r>
              <a:rPr lang="fr-FR" sz="1800" dirty="0">
                <a:latin typeface="Times New Roman" panose="02020603050405020304" pitchFamily="18" charset="0"/>
                <a:cs typeface="Times New Roman" panose="02020603050405020304" pitchFamily="18" charset="0"/>
              </a:rPr>
              <a:t> été détachées, </a:t>
            </a:r>
            <a:r>
              <a:rPr lang="fr-FR" sz="1800" i="1" dirty="0">
                <a:latin typeface="Times New Roman" panose="02020603050405020304" pitchFamily="18" charset="0"/>
                <a:cs typeface="Times New Roman" panose="02020603050405020304" pitchFamily="18" charset="0"/>
              </a:rPr>
              <a:t>&amp;c. édit in-4</a:t>
            </a:r>
            <a:r>
              <a:rPr lang="fr-FR" sz="1800" i="1" baseline="30000" dirty="0">
                <a:latin typeface="Times New Roman" panose="02020603050405020304" pitchFamily="18" charset="0"/>
                <a:cs typeface="Times New Roman" panose="02020603050405020304" pitchFamily="18" charset="0"/>
              </a:rPr>
              <a:t>o</a:t>
            </a:r>
            <a:r>
              <a:rPr lang="fr-FR" sz="1800" i="1" dirty="0">
                <a:latin typeface="Times New Roman" panose="02020603050405020304" pitchFamily="18" charset="0"/>
                <a:cs typeface="Times New Roman" panose="02020603050405020304" pitchFamily="18" charset="0"/>
              </a:rPr>
              <a:t> p. 133 ; in-12, p. 193.</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III. Voyons dans quel état elles (les planètes, &amp; surtout la terre) se sont trouvées, après avoir été séparées de la masse du soleil. </a:t>
            </a:r>
            <a:r>
              <a:rPr lang="fr-FR" sz="1800" i="1" dirty="0">
                <a:latin typeface="Times New Roman" panose="02020603050405020304" pitchFamily="18" charset="0"/>
                <a:cs typeface="Times New Roman" panose="02020603050405020304" pitchFamily="18" charset="0"/>
              </a:rPr>
              <a:t>édit in-4</a:t>
            </a:r>
            <a:r>
              <a:rPr lang="fr-FR" sz="1800" i="1" baseline="30000" dirty="0">
                <a:latin typeface="Times New Roman" panose="02020603050405020304" pitchFamily="18" charset="0"/>
                <a:cs typeface="Times New Roman" panose="02020603050405020304" pitchFamily="18" charset="0"/>
              </a:rPr>
              <a:t>o</a:t>
            </a:r>
            <a:r>
              <a:rPr lang="fr-FR" sz="1800" i="1" dirty="0">
                <a:latin typeface="Times New Roman" panose="02020603050405020304" pitchFamily="18" charset="0"/>
                <a:cs typeface="Times New Roman" panose="02020603050405020304" pitchFamily="18" charset="0"/>
              </a:rPr>
              <a:t> p. 143 ; in-12, p. 208.</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IV. Le soleil s’éteindra probablement… faute de matière combustible… la terre au sortir du soleil </a:t>
            </a:r>
            <a:r>
              <a:rPr lang="fr-FR" sz="1800" dirty="0" err="1">
                <a:latin typeface="Times New Roman" panose="02020603050405020304" pitchFamily="18" charset="0"/>
                <a:cs typeface="Times New Roman" panose="02020603050405020304" pitchFamily="18" charset="0"/>
              </a:rPr>
              <a:t>étoit</a:t>
            </a:r>
            <a:r>
              <a:rPr lang="fr-FR" sz="1800" dirty="0">
                <a:latin typeface="Times New Roman" panose="02020603050405020304" pitchFamily="18" charset="0"/>
                <a:cs typeface="Times New Roman" panose="02020603050405020304" pitchFamily="18" charset="0"/>
              </a:rPr>
              <a:t> donc brûlante &amp; dans un état de liquéfaction. </a:t>
            </a:r>
            <a:r>
              <a:rPr lang="fr-FR" sz="1800" i="1" dirty="0">
                <a:latin typeface="Times New Roman" panose="02020603050405020304" pitchFamily="18" charset="0"/>
                <a:cs typeface="Times New Roman" panose="02020603050405020304" pitchFamily="18" charset="0"/>
              </a:rPr>
              <a:t>édit. in-4</a:t>
            </a:r>
            <a:r>
              <a:rPr lang="fr-FR" sz="1800" i="1" baseline="30000" dirty="0">
                <a:latin typeface="Times New Roman" panose="02020603050405020304" pitchFamily="18" charset="0"/>
                <a:cs typeface="Times New Roman" panose="02020603050405020304" pitchFamily="18" charset="0"/>
              </a:rPr>
              <a:t>o</a:t>
            </a:r>
            <a:r>
              <a:rPr lang="fr-FR" sz="1800" i="1" dirty="0">
                <a:latin typeface="Times New Roman" panose="02020603050405020304" pitchFamily="18" charset="0"/>
                <a:cs typeface="Times New Roman" panose="02020603050405020304" pitchFamily="18" charset="0"/>
              </a:rPr>
              <a:t>, p. 149 in-12, page 217.</a:t>
            </a:r>
            <a:endParaRPr lang="fr-FR" sz="1800"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Pas de déluge, mais un long refroidissement</a:t>
            </a:r>
          </a:p>
          <a:p>
            <a:pPr marL="0" indent="0">
              <a:buNone/>
            </a:pPr>
            <a:r>
              <a:rPr lang="fr-FR" dirty="0">
                <a:latin typeface="Times New Roman" panose="02020603050405020304" pitchFamily="18" charset="0"/>
                <a:cs typeface="Times New Roman" panose="02020603050405020304" pitchFamily="18" charset="0"/>
              </a:rPr>
              <a:t>Quel âge pour la Terre ? 3 millions d’années, 75 000 ans, 10 000 ans, 5/6 000 ans ?</a:t>
            </a:r>
          </a:p>
        </p:txBody>
      </p:sp>
    </p:spTree>
    <p:extLst>
      <p:ext uri="{BB962C8B-B14F-4D97-AF65-F5344CB8AC3E}">
        <p14:creationId xmlns:p14="http://schemas.microsoft.com/office/powerpoint/2010/main" val="262776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10D26-6E0E-8E47-A272-EB4984DCE98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CA79391-87D8-A346-BE65-5B90C3A232E0}"/>
              </a:ext>
            </a:extLst>
          </p:cNvPr>
          <p:cNvSpPr>
            <a:spLocks noGrp="1"/>
          </p:cNvSpPr>
          <p:nvPr>
            <p:ph idx="1"/>
          </p:nvPr>
        </p:nvSpPr>
        <p:spPr>
          <a:xfrm>
            <a:off x="989351" y="1289154"/>
            <a:ext cx="9983449" cy="4578246"/>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Le débat a pour effet </a:t>
            </a:r>
            <a:r>
              <a:rPr lang="fr-FR" dirty="0">
                <a:solidFill>
                  <a:srgbClr val="FF0000"/>
                </a:solidFill>
                <a:latin typeface="Times New Roman" panose="02020603050405020304" pitchFamily="18" charset="0"/>
                <a:cs typeface="Times New Roman" panose="02020603050405020304" pitchFamily="18" charset="0"/>
              </a:rPr>
              <a:t>de distinguer la croyance en Dieu de la vérité scientifique</a:t>
            </a:r>
            <a:r>
              <a:rPr lang="fr-FR" dirty="0">
                <a:latin typeface="Times New Roman" panose="02020603050405020304" pitchFamily="18" charset="0"/>
                <a:cs typeface="Times New Roman" panose="02020603050405020304" pitchFamily="18" charset="0"/>
              </a:rPr>
              <a:t>.</a:t>
            </a:r>
          </a:p>
          <a:p>
            <a:pPr marL="0" indent="0">
              <a:buNone/>
            </a:pPr>
            <a:endParaRPr lang="fr-FR" dirty="0"/>
          </a:p>
          <a:p>
            <a:pPr marL="0" indent="0" algn="just">
              <a:buNone/>
            </a:pPr>
            <a:r>
              <a:rPr lang="fr-FR" dirty="0">
                <a:latin typeface="Times New Roman" panose="02020603050405020304" pitchFamily="18" charset="0"/>
                <a:cs typeface="Times New Roman" panose="02020603050405020304" pitchFamily="18" charset="0"/>
              </a:rPr>
              <a:t>« Je déclare, 1° que je n’ai aucune intention de contredire le texte de l’Écriture ; que je crois très fermement tout ce qui y est rapporté sur la création, soit pour l’ordre des temps, soit pour les circonstances des faits ; et que j’abandonne ce qui, dans mon livre, regarde la formation de la Terre, et en général tout ce qui pourrait être contraire à la narration de Moïse, n’ayant présenté mon hypothèse sur la formation des planètes que comme une pure supposition philosophique (…) »</a:t>
            </a:r>
          </a:p>
          <a:p>
            <a:pPr marL="0" indent="0" algn="just">
              <a:buNone/>
            </a:pPr>
            <a:endParaRPr lang="fr-FR" dirty="0">
              <a:latin typeface="Times New Roman" panose="02020603050405020304" pitchFamily="18" charset="0"/>
              <a:cs typeface="Times New Roman" panose="02020603050405020304" pitchFamily="18" charset="0"/>
            </a:endParaRPr>
          </a:p>
          <a:p>
            <a:pPr marL="0" indent="0" algn="just">
              <a:buNone/>
            </a:pPr>
            <a:r>
              <a:rPr lang="fr-FR" i="1" dirty="0">
                <a:latin typeface="Times New Roman" panose="02020603050405020304" pitchFamily="18" charset="0"/>
                <a:cs typeface="Times New Roman" panose="02020603050405020304" pitchFamily="18" charset="0"/>
              </a:rPr>
              <a:t>Expériences sur les progrès de la chaleur dans les corps, Suppléments à l'Histoire Naturelle</a:t>
            </a:r>
            <a:r>
              <a:rPr lang="fr-FR" dirty="0">
                <a:latin typeface="Times New Roman" panose="02020603050405020304" pitchFamily="18" charset="0"/>
                <a:cs typeface="Times New Roman" panose="02020603050405020304" pitchFamily="18" charset="0"/>
              </a:rPr>
              <a:t>, 1774, </a:t>
            </a:r>
            <a:r>
              <a:rPr lang="fr-FR" dirty="0" err="1">
                <a:latin typeface="Times New Roman" panose="02020603050405020304" pitchFamily="18" charset="0"/>
                <a:cs typeface="Times New Roman" panose="02020603050405020304" pitchFamily="18" charset="0"/>
              </a:rPr>
              <a:t>t</a:t>
            </a:r>
            <a:r>
              <a:rPr lang="fr-FR" dirty="0">
                <a:latin typeface="Times New Roman" panose="02020603050405020304" pitchFamily="18" charset="0"/>
                <a:cs typeface="Times New Roman" panose="02020603050405020304" pitchFamily="18" charset="0"/>
              </a:rPr>
              <a:t>. 1. : choisi de publier le plus petit des âges calculés, 96 670 ans, quand même 16 fois plus grand que les âges bibliques. </a:t>
            </a:r>
          </a:p>
          <a:p>
            <a:pPr marL="0" indent="0" algn="just">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19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8086E-5485-EA44-9007-F986BCE8128F}"/>
              </a:ext>
            </a:extLst>
          </p:cNvPr>
          <p:cNvSpPr>
            <a:spLocks noGrp="1"/>
          </p:cNvSpPr>
          <p:nvPr>
            <p:ph type="title"/>
          </p:nvPr>
        </p:nvSpPr>
        <p:spPr/>
        <p:txBody>
          <a:bodyPr>
            <a:normAutofit/>
          </a:bodyPr>
          <a:lstStyle/>
          <a:p>
            <a:pPr algn="just"/>
            <a:r>
              <a:rPr lang="fr-FR" sz="3600" b="1" dirty="0">
                <a:latin typeface="Times New Roman" panose="02020603050405020304" pitchFamily="18" charset="0"/>
                <a:cs typeface="Times New Roman" pitchFamily="18" charset="0"/>
              </a:rPr>
              <a:t>3. </a:t>
            </a:r>
            <a:r>
              <a:rPr lang="fr-FR" sz="3600" b="1" i="1" dirty="0">
                <a:latin typeface="Times New Roman" panose="02020603050405020304" pitchFamily="18" charset="0"/>
                <a:cs typeface="Times New Roman" pitchFamily="18" charset="0"/>
              </a:rPr>
              <a:t>Epoques de la nature</a:t>
            </a:r>
            <a:r>
              <a:rPr lang="fr-FR" sz="3600" b="1" dirty="0">
                <a:latin typeface="Times New Roman" panose="02020603050405020304" pitchFamily="18" charset="0"/>
                <a:cs typeface="Times New Roman" pitchFamily="18" charset="0"/>
              </a:rPr>
              <a:t> (1778)</a:t>
            </a:r>
            <a:r>
              <a:rPr lang="fr-FR" sz="3600" i="1" dirty="0">
                <a:latin typeface="Times New Roman" panose="02020603050405020304" pitchFamily="18" charset="0"/>
                <a:cs typeface="Times New Roman" panose="02020603050405020304" pitchFamily="18" charset="0"/>
              </a:rPr>
              <a:t> : </a:t>
            </a:r>
            <a:r>
              <a:rPr lang="fr-FR" sz="3600" dirty="0">
                <a:latin typeface="Times New Roman" panose="02020603050405020304" pitchFamily="18" charset="0"/>
                <a:cs typeface="Times New Roman" panose="02020603050405020304" pitchFamily="18" charset="0"/>
              </a:rPr>
              <a:t>une histoire naturelle du globe.</a:t>
            </a:r>
            <a:endParaRPr lang="fr-FR" sz="3600" i="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E4B59029-97EF-BD48-94CF-A90E0439B185}"/>
              </a:ext>
            </a:extLst>
          </p:cNvPr>
          <p:cNvSpPr>
            <a:spLocks noGrp="1"/>
          </p:cNvSpPr>
          <p:nvPr>
            <p:ph idx="1"/>
          </p:nvPr>
        </p:nvSpPr>
        <p:spPr/>
        <p:txBody>
          <a:bodyPr>
            <a:noAutofit/>
          </a:bodyPr>
          <a:lstStyle/>
          <a:p>
            <a:r>
              <a:rPr lang="fr-FR" dirty="0">
                <a:latin typeface="Times New Roman" panose="02020603050405020304" pitchFamily="18" charset="0"/>
                <a:cs typeface="Times New Roman" panose="02020603050405020304" pitchFamily="18" charset="0"/>
              </a:rPr>
              <a:t>Première époque – Lorsque la terre et les planètes ont pris leur forme</a:t>
            </a:r>
          </a:p>
          <a:p>
            <a:r>
              <a:rPr lang="fr-FR" dirty="0">
                <a:latin typeface="Times New Roman" panose="02020603050405020304" pitchFamily="18" charset="0"/>
                <a:cs typeface="Times New Roman" panose="02020603050405020304" pitchFamily="18" charset="0"/>
              </a:rPr>
              <a:t>Seconde époque – Lorsque la matière s’étant consolidée, a formé la roche intérieure du globe, ainsi que les grandes masses « </a:t>
            </a:r>
            <a:r>
              <a:rPr lang="fr-FR" dirty="0" err="1">
                <a:latin typeface="Times New Roman" panose="02020603050405020304" pitchFamily="18" charset="0"/>
                <a:cs typeface="Times New Roman" panose="02020603050405020304" pitchFamily="18" charset="0"/>
              </a:rPr>
              <a:t>vitrescibles</a:t>
            </a:r>
            <a:r>
              <a:rPr lang="fr-FR" dirty="0">
                <a:latin typeface="Times New Roman" panose="02020603050405020304" pitchFamily="18" charset="0"/>
                <a:cs typeface="Times New Roman" panose="02020603050405020304" pitchFamily="18" charset="0"/>
              </a:rPr>
              <a:t> » (</a:t>
            </a:r>
            <a:r>
              <a:rPr lang="fr-FR" dirty="0" err="1">
                <a:latin typeface="Times New Roman" panose="02020603050405020304" pitchFamily="18" charset="0"/>
                <a:cs typeface="Times New Roman" panose="02020603050405020304" pitchFamily="18" charset="0"/>
              </a:rPr>
              <a:t>n.d</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vitrifiable</a:t>
            </a:r>
            <a:r>
              <a:rPr lang="fr-FR" dirty="0">
                <a:latin typeface="Times New Roman" panose="02020603050405020304" pitchFamily="18" charset="0"/>
                <a:cs typeface="Times New Roman" panose="02020603050405020304" pitchFamily="18" charset="0"/>
              </a:rPr>
              <a:t>) qui sont à sa surface</a:t>
            </a:r>
          </a:p>
          <a:p>
            <a:r>
              <a:rPr lang="fr-FR" dirty="0">
                <a:latin typeface="Times New Roman" panose="02020603050405020304" pitchFamily="18" charset="0"/>
                <a:cs typeface="Times New Roman" panose="02020603050405020304" pitchFamily="18" charset="0"/>
              </a:rPr>
              <a:t>Troisième époque – Lorsque les eaux ont couvert nos continents</a:t>
            </a:r>
          </a:p>
          <a:p>
            <a:r>
              <a:rPr lang="fr-FR" dirty="0">
                <a:latin typeface="Times New Roman" panose="02020603050405020304" pitchFamily="18" charset="0"/>
                <a:cs typeface="Times New Roman" panose="02020603050405020304" pitchFamily="18" charset="0"/>
              </a:rPr>
              <a:t>Quatrième époque – Lorsque les eaux se sont retirées et que les volcans ont commencé d’agir</a:t>
            </a:r>
          </a:p>
          <a:p>
            <a:r>
              <a:rPr lang="fr-FR" dirty="0">
                <a:latin typeface="Times New Roman" panose="02020603050405020304" pitchFamily="18" charset="0"/>
                <a:cs typeface="Times New Roman" panose="02020603050405020304" pitchFamily="18" charset="0"/>
              </a:rPr>
              <a:t>Cinquième époque – Lorsque les éléphants et les autres animaux du midi ont habité les terres du nord</a:t>
            </a:r>
          </a:p>
          <a:p>
            <a:r>
              <a:rPr lang="fr-FR" dirty="0">
                <a:latin typeface="Times New Roman" panose="02020603050405020304" pitchFamily="18" charset="0"/>
                <a:cs typeface="Times New Roman" panose="02020603050405020304" pitchFamily="18" charset="0"/>
              </a:rPr>
              <a:t>Sixième époque – Lorsque s’est faite la séparation des continents</a:t>
            </a:r>
          </a:p>
          <a:p>
            <a:r>
              <a:rPr lang="fr-FR" dirty="0">
                <a:latin typeface="Times New Roman" panose="02020603050405020304" pitchFamily="18" charset="0"/>
                <a:cs typeface="Times New Roman" panose="02020603050405020304" pitchFamily="18" charset="0"/>
              </a:rPr>
              <a:t>Septième époque – Lorsque la puissance de l’homme à secondé celle de la nature</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67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E4091-CBA4-C748-B4DF-831E2C3BBE0D}"/>
              </a:ext>
            </a:extLst>
          </p:cNvPr>
          <p:cNvSpPr>
            <a:spLocks noGrp="1"/>
          </p:cNvSpPr>
          <p:nvPr>
            <p:ph type="title"/>
          </p:nvPr>
        </p:nvSpPr>
        <p:spPr/>
        <p:txBody>
          <a:bodyPr>
            <a:normAutofit/>
          </a:bodyPr>
          <a:lstStyle/>
          <a:p>
            <a:r>
              <a:rPr lang="fr-FR" sz="3200" b="1" dirty="0">
                <a:latin typeface="Times New Roman" panose="02020603050405020304" pitchFamily="18" charset="0"/>
                <a:cs typeface="Times New Roman" panose="02020603050405020304" pitchFamily="18" charset="0"/>
              </a:rPr>
              <a:t>Partie III. Sciences, Etat et industries minéralogiques</a:t>
            </a:r>
            <a:r>
              <a:rPr lang="fr-FR" sz="3200" dirty="0">
                <a:latin typeface="Times New Roman" panose="02020603050405020304" pitchFamily="18" charset="0"/>
                <a:cs typeface="Times New Roman" panose="02020603050405020304" pitchFamily="18" charset="0"/>
              </a:rPr>
              <a:t>.</a:t>
            </a:r>
          </a:p>
        </p:txBody>
      </p:sp>
      <p:sp>
        <p:nvSpPr>
          <p:cNvPr id="3" name="Espace réservé du contenu 2">
            <a:extLst>
              <a:ext uri="{FF2B5EF4-FFF2-40B4-BE49-F238E27FC236}">
                <a16:creationId xmlns:a16="http://schemas.microsoft.com/office/drawing/2014/main" id="{3F9F843E-2817-3846-99DA-CBB5A20D720F}"/>
              </a:ext>
            </a:extLst>
          </p:cNvPr>
          <p:cNvSpPr>
            <a:spLocks noGrp="1"/>
          </p:cNvSpPr>
          <p:nvPr>
            <p:ph idx="1"/>
          </p:nvPr>
        </p:nvSpPr>
        <p:spPr>
          <a:xfrm>
            <a:off x="1200150" y="1400175"/>
            <a:ext cx="10529888" cy="3897599"/>
          </a:xfrm>
        </p:spPr>
        <p:txBody>
          <a:bodyPr>
            <a:noAutofit/>
          </a:bodyPr>
          <a:lstStyle/>
          <a:p>
            <a:pPr marL="0" indent="0">
              <a:buNone/>
            </a:pPr>
            <a:r>
              <a:rPr lang="fr-FR" sz="2400" b="1" dirty="0">
                <a:latin typeface="Times New Roman" panose="02020603050405020304" pitchFamily="18" charset="0"/>
                <a:cs typeface="Times New Roman" panose="02020603050405020304" pitchFamily="18" charset="0"/>
              </a:rPr>
              <a:t>Les mines et les savoirs d’Etat</a:t>
            </a:r>
          </a:p>
          <a:p>
            <a:pPr marL="0" indent="0">
              <a:buNone/>
            </a:pPr>
            <a:r>
              <a:rPr lang="fr-FR" sz="2400" dirty="0">
                <a:latin typeface="Times New Roman" panose="02020603050405020304" pitchFamily="18" charset="0"/>
                <a:cs typeface="Times New Roman" panose="02020603050405020304" pitchFamily="18" charset="0"/>
              </a:rPr>
              <a:t>1740 : l’exploitation des mines passe sous le contrôle du Contrôle général des finances</a:t>
            </a:r>
          </a:p>
          <a:p>
            <a:pPr marL="0" indent="0">
              <a:buNone/>
            </a:pPr>
            <a:r>
              <a:rPr lang="fr-FR" sz="2400" dirty="0">
                <a:latin typeface="Times New Roman" panose="02020603050405020304" pitchFamily="18" charset="0"/>
                <a:cs typeface="Times New Roman" panose="02020603050405020304" pitchFamily="18" charset="0"/>
              </a:rPr>
              <a:t>Formation d’un corps des ingénieurs des mines et multiplication des enquêtes sur les mines (1741, 1742, 1764…) </a:t>
            </a:r>
          </a:p>
          <a:p>
            <a:pPr marL="0" indent="0">
              <a:buNone/>
            </a:pPr>
            <a:r>
              <a:rPr lang="fr-FR" sz="2400" dirty="0">
                <a:latin typeface="Times New Roman" panose="02020603050405020304" pitchFamily="18" charset="0"/>
                <a:cs typeface="Times New Roman" panose="02020603050405020304" pitchFamily="18" charset="0"/>
              </a:rPr>
              <a:t>Création en 1783 de l’Ecole royale des Mines.</a:t>
            </a:r>
          </a:p>
          <a:p>
            <a:pPr marL="0" indent="0">
              <a:buNone/>
            </a:pPr>
            <a:r>
              <a:rPr lang="fr-FR" sz="2400" b="1" dirty="0">
                <a:latin typeface="Times New Roman" panose="02020603050405020304" pitchFamily="18" charset="0"/>
                <a:cs typeface="Times New Roman" panose="02020603050405020304" pitchFamily="18" charset="0"/>
              </a:rPr>
              <a:t>Minéralogie et cristallographie (sciences des cristaux)</a:t>
            </a:r>
          </a:p>
          <a:p>
            <a:pPr marL="0" indent="0">
              <a:buNone/>
            </a:pPr>
            <a:r>
              <a:rPr lang="fr-FR" sz="2400" dirty="0">
                <a:latin typeface="Times New Roman" panose="02020603050405020304" pitchFamily="18" charset="0"/>
                <a:cs typeface="Times New Roman" panose="02020603050405020304" pitchFamily="18" charset="0"/>
              </a:rPr>
              <a:t>Jean-Baptiste Louis </a:t>
            </a:r>
            <a:r>
              <a:rPr lang="fr-FR" sz="2400" dirty="0" err="1">
                <a:latin typeface="Times New Roman" panose="02020603050405020304" pitchFamily="18" charset="0"/>
                <a:cs typeface="Times New Roman" panose="02020603050405020304" pitchFamily="18" charset="0"/>
              </a:rPr>
              <a:t>Romé</a:t>
            </a:r>
            <a:r>
              <a:rPr lang="fr-FR" sz="2400" dirty="0">
                <a:latin typeface="Times New Roman" panose="02020603050405020304" pitchFamily="18" charset="0"/>
                <a:cs typeface="Times New Roman" panose="02020603050405020304" pitchFamily="18" charset="0"/>
              </a:rPr>
              <a:t> de L'Isle (1736-1790), </a:t>
            </a:r>
            <a:r>
              <a:rPr lang="fr-FR" sz="2400" i="1" dirty="0">
                <a:latin typeface="Times New Roman" panose="02020603050405020304" pitchFamily="18" charset="0"/>
                <a:cs typeface="Times New Roman" panose="02020603050405020304" pitchFamily="18" charset="0"/>
              </a:rPr>
              <a:t>Essai de Cristallographie, </a:t>
            </a:r>
            <a:r>
              <a:rPr lang="fr-FR" sz="2400" dirty="0">
                <a:latin typeface="Times New Roman" panose="02020603050405020304" pitchFamily="18" charset="0"/>
                <a:cs typeface="Times New Roman" panose="02020603050405020304" pitchFamily="18" charset="0"/>
              </a:rPr>
              <a:t>1772.</a:t>
            </a:r>
          </a:p>
          <a:p>
            <a:pPr marL="0" indent="0" algn="just">
              <a:buNone/>
            </a:pPr>
            <a:r>
              <a:rPr lang="fr-FR" sz="2400" dirty="0">
                <a:latin typeface="Times New Roman" panose="02020603050405020304" pitchFamily="18" charset="0"/>
                <a:cs typeface="Times New Roman" panose="02020603050405020304" pitchFamily="18" charset="0"/>
              </a:rPr>
              <a:t>René-Just </a:t>
            </a:r>
            <a:r>
              <a:rPr lang="fr-FR" sz="2400" dirty="0" err="1">
                <a:latin typeface="Times New Roman" panose="02020603050405020304" pitchFamily="18" charset="0"/>
                <a:cs typeface="Times New Roman" panose="02020603050405020304" pitchFamily="18" charset="0"/>
              </a:rPr>
              <a:t>Hauÿ</a:t>
            </a:r>
            <a:r>
              <a:rPr lang="fr-FR" sz="2400" dirty="0">
                <a:latin typeface="Times New Roman" panose="02020603050405020304" pitchFamily="18" charset="0"/>
                <a:cs typeface="Times New Roman" panose="02020603050405020304" pitchFamily="18" charset="0"/>
              </a:rPr>
              <a:t> (1743-1822), </a:t>
            </a:r>
            <a:r>
              <a:rPr lang="fr-FR" sz="2400" i="1" dirty="0">
                <a:latin typeface="Times New Roman" panose="02020603050405020304" pitchFamily="18" charset="0"/>
                <a:cs typeface="Times New Roman" panose="02020603050405020304" pitchFamily="18" charset="0"/>
              </a:rPr>
              <a:t>Essai d'une théorie sur la structure des </a:t>
            </a:r>
            <a:r>
              <a:rPr lang="fr-FR" sz="2400" i="1" dirty="0" err="1">
                <a:latin typeface="Times New Roman" panose="02020603050405020304" pitchFamily="18" charset="0"/>
                <a:cs typeface="Times New Roman" panose="02020603050405020304" pitchFamily="18" charset="0"/>
              </a:rPr>
              <a:t>crystaux</a:t>
            </a:r>
            <a:r>
              <a:rPr lang="fr-FR" sz="2400" i="1" dirty="0">
                <a:latin typeface="Times New Roman" panose="02020603050405020304" pitchFamily="18" charset="0"/>
                <a:cs typeface="Times New Roman" panose="02020603050405020304" pitchFamily="18" charset="0"/>
              </a:rPr>
              <a:t>, appliquée à plusieurs genres de substances </a:t>
            </a:r>
            <a:r>
              <a:rPr lang="fr-FR" sz="2400" i="1" dirty="0" err="1">
                <a:latin typeface="Times New Roman" panose="02020603050405020304" pitchFamily="18" charset="0"/>
                <a:cs typeface="Times New Roman" panose="02020603050405020304" pitchFamily="18" charset="0"/>
              </a:rPr>
              <a:t>crystallisées</a:t>
            </a:r>
            <a:r>
              <a:rPr lang="fr-FR" sz="2400" dirty="0">
                <a:latin typeface="Times New Roman" panose="02020603050405020304" pitchFamily="18" charset="0"/>
                <a:cs typeface="Times New Roman" panose="02020603050405020304" pitchFamily="18" charset="0"/>
              </a:rPr>
              <a:t>, Paris, </a:t>
            </a:r>
            <a:r>
              <a:rPr lang="fr-FR" sz="2400" dirty="0" err="1">
                <a:latin typeface="Times New Roman" panose="02020603050405020304" pitchFamily="18" charset="0"/>
                <a:cs typeface="Times New Roman" panose="02020603050405020304" pitchFamily="18" charset="0"/>
              </a:rPr>
              <a:t>libr</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Gogué</a:t>
            </a:r>
            <a:r>
              <a:rPr lang="fr-FR" sz="2400" dirty="0">
                <a:latin typeface="Times New Roman" panose="02020603050405020304" pitchFamily="18" charset="0"/>
                <a:cs typeface="Times New Roman" panose="02020603050405020304" pitchFamily="18" charset="0"/>
              </a:rPr>
              <a:t> &amp; Née de La Rochelle, 1784.</a:t>
            </a:r>
          </a:p>
        </p:txBody>
      </p:sp>
    </p:spTree>
    <p:extLst>
      <p:ext uri="{BB962C8B-B14F-4D97-AF65-F5344CB8AC3E}">
        <p14:creationId xmlns:p14="http://schemas.microsoft.com/office/powerpoint/2010/main" val="426403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E3662-8F12-6246-BDC8-F0322032A61B}"/>
              </a:ext>
            </a:extLst>
          </p:cNvPr>
          <p:cNvSpPr>
            <a:spLocks noGrp="1"/>
          </p:cNvSpPr>
          <p:nvPr>
            <p:ph type="title"/>
          </p:nvPr>
        </p:nvSpPr>
        <p:spPr/>
        <p:txBody>
          <a:bodyPr/>
          <a:lstStyle/>
          <a:p>
            <a:pPr algn="ctr"/>
            <a:r>
              <a:rPr lang="fr-FR" dirty="0">
                <a:latin typeface="Times New Roman" panose="02020603050405020304" pitchFamily="18" charset="0"/>
                <a:cs typeface="Times New Roman" panose="02020603050405020304" pitchFamily="18" charset="0"/>
              </a:rPr>
              <a:t>Conclusion</a:t>
            </a:r>
          </a:p>
        </p:txBody>
      </p:sp>
      <p:sp>
        <p:nvSpPr>
          <p:cNvPr id="3" name="Espace réservé du contenu 2">
            <a:extLst>
              <a:ext uri="{FF2B5EF4-FFF2-40B4-BE49-F238E27FC236}">
                <a16:creationId xmlns:a16="http://schemas.microsoft.com/office/drawing/2014/main" id="{72BCDD59-C376-EB40-A594-C12EC9AF16ED}"/>
              </a:ext>
            </a:extLst>
          </p:cNvPr>
          <p:cNvSpPr>
            <a:spLocks noGrp="1"/>
          </p:cNvSpPr>
          <p:nvPr>
            <p:ph idx="1"/>
          </p:nvPr>
        </p:nvSpPr>
        <p:spPr/>
        <p:txBody>
          <a:bodyPr>
            <a:normAutofit/>
          </a:bodyPr>
          <a:lstStyle/>
          <a:p>
            <a:pPr marL="0" indent="0">
              <a:buNone/>
            </a:pPr>
            <a:r>
              <a:rPr lang="fr-FR" sz="2800" dirty="0">
                <a:latin typeface="Times New Roman" panose="02020603050405020304" pitchFamily="18" charset="0"/>
                <a:cs typeface="Times New Roman" panose="02020603050405020304" pitchFamily="18" charset="0"/>
              </a:rPr>
              <a:t>Terre, milieu et environnement… un encyclopédisme de terrain.</a:t>
            </a:r>
          </a:p>
          <a:p>
            <a:pPr marL="0" indent="0">
              <a:buNone/>
            </a:pPr>
            <a:r>
              <a:rPr lang="fr-FR" sz="2800" dirty="0">
                <a:latin typeface="Times New Roman" panose="02020603050405020304" pitchFamily="18" charset="0"/>
                <a:cs typeface="Times New Roman" panose="02020603050405020304" pitchFamily="18" charset="0"/>
              </a:rPr>
              <a:t>L’intérêt pour les fossiles… des « antiquités » à l’archéologie et la question de l’âge </a:t>
            </a:r>
            <a:r>
              <a:rPr lang="fr-FR" sz="2800">
                <a:latin typeface="Times New Roman" panose="02020603050405020304" pitchFamily="18" charset="0"/>
                <a:cs typeface="Times New Roman" panose="02020603050405020304" pitchFamily="18" charset="0"/>
              </a:rPr>
              <a:t>de l’humanité.</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49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6AF8F-CFE8-4B4E-A3A4-BB5E7FC6B31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8A0492B-C58F-A445-B7C7-20E93AEF9B7B}"/>
              </a:ext>
            </a:extLst>
          </p:cNvPr>
          <p:cNvSpPr>
            <a:spLocks noGrp="1"/>
          </p:cNvSpPr>
          <p:nvPr>
            <p:ph idx="1"/>
          </p:nvPr>
        </p:nvSpPr>
        <p:spPr/>
        <p:txBody>
          <a:bodyPr/>
          <a:lstStyle/>
          <a:p>
            <a:pPr marL="0" indent="0" algn="just">
              <a:buNone/>
            </a:pPr>
            <a:r>
              <a:rPr lang="fr-FR" b="1" dirty="0">
                <a:latin typeface="Times New Roman" panose="02020603050405020304" pitchFamily="18" charset="0"/>
                <a:cs typeface="Times New Roman" panose="02020603050405020304" pitchFamily="18" charset="0"/>
              </a:rPr>
              <a:t>Indications bibliographiques </a:t>
            </a:r>
            <a:r>
              <a:rPr lang="fr-FR" dirty="0">
                <a:latin typeface="Times New Roman" panose="02020603050405020304" pitchFamily="18" charset="0"/>
                <a:cs typeface="Times New Roman" panose="02020603050405020304" pitchFamily="18" charset="0"/>
              </a:rPr>
              <a:t>:</a:t>
            </a:r>
          </a:p>
          <a:p>
            <a:pPr algn="just"/>
            <a:r>
              <a:rPr lang="fr-FR" dirty="0">
                <a:latin typeface="Times New Roman" panose="02020603050405020304" pitchFamily="18" charset="0"/>
                <a:cs typeface="Times New Roman" panose="02020603050405020304" pitchFamily="18" charset="0"/>
              </a:rPr>
              <a:t>Gabriel </a:t>
            </a:r>
            <a:r>
              <a:rPr lang="fr-FR" cap="small" dirty="0" err="1">
                <a:latin typeface="Times New Roman" panose="02020603050405020304" pitchFamily="18" charset="0"/>
                <a:cs typeface="Times New Roman" panose="02020603050405020304" pitchFamily="18" charset="0"/>
              </a:rPr>
              <a:t>Gohau</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Les sciences de la terre aux XVII</a:t>
            </a:r>
            <a:r>
              <a:rPr lang="fr-FR" i="1" baseline="30000" dirty="0">
                <a:latin typeface="Times New Roman" panose="02020603050405020304" pitchFamily="18" charset="0"/>
                <a:cs typeface="Times New Roman" panose="02020603050405020304" pitchFamily="18" charset="0"/>
              </a:rPr>
              <a:t>e</a:t>
            </a:r>
            <a:r>
              <a:rPr lang="fr-FR" i="1" dirty="0">
                <a:latin typeface="Times New Roman" panose="02020603050405020304" pitchFamily="18" charset="0"/>
                <a:cs typeface="Times New Roman" panose="02020603050405020304" pitchFamily="18" charset="0"/>
              </a:rPr>
              <a:t> et XVIII</a:t>
            </a:r>
            <a:r>
              <a:rPr lang="fr-FR" i="1" baseline="30000" dirty="0">
                <a:latin typeface="Times New Roman" panose="02020603050405020304" pitchFamily="18" charset="0"/>
                <a:cs typeface="Times New Roman" panose="02020603050405020304" pitchFamily="18" charset="0"/>
              </a:rPr>
              <a:t>e</a:t>
            </a:r>
            <a:r>
              <a:rPr lang="fr-FR" i="1" dirty="0">
                <a:latin typeface="Times New Roman" panose="02020603050405020304" pitchFamily="18" charset="0"/>
                <a:cs typeface="Times New Roman" panose="02020603050405020304" pitchFamily="18" charset="0"/>
              </a:rPr>
              <a:t> siècles. Naissance de la géologie</a:t>
            </a:r>
            <a:r>
              <a:rPr lang="fr-FR" dirty="0">
                <a:latin typeface="Times New Roman" panose="02020603050405020304" pitchFamily="18" charset="0"/>
                <a:cs typeface="Times New Roman" panose="02020603050405020304" pitchFamily="18" charset="0"/>
              </a:rPr>
              <a:t>, Paris, Albin Michel, 1990.</a:t>
            </a:r>
          </a:p>
          <a:p>
            <a:pPr algn="just"/>
            <a:r>
              <a:rPr lang="fr-FR" dirty="0">
                <a:latin typeface="Times New Roman" panose="02020603050405020304" pitchFamily="18" charset="0"/>
                <a:cs typeface="Times New Roman" panose="02020603050405020304" pitchFamily="18" charset="0"/>
              </a:rPr>
              <a:t>Martin John Spencer </a:t>
            </a:r>
            <a:r>
              <a:rPr lang="fr-FR" cap="small" dirty="0" err="1">
                <a:latin typeface="Times New Roman" panose="02020603050405020304" pitchFamily="18" charset="0"/>
                <a:cs typeface="Times New Roman" panose="02020603050405020304" pitchFamily="18" charset="0"/>
              </a:rPr>
              <a:t>Rudwick</a:t>
            </a:r>
            <a:r>
              <a:rPr lang="fr-FR"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Bursting</a:t>
            </a:r>
            <a:r>
              <a:rPr lang="fr-FR" i="1" dirty="0">
                <a:latin typeface="Times New Roman" panose="02020603050405020304" pitchFamily="18" charset="0"/>
                <a:cs typeface="Times New Roman" panose="02020603050405020304" pitchFamily="18" charset="0"/>
              </a:rPr>
              <a:t> the </a:t>
            </a:r>
            <a:r>
              <a:rPr lang="fr-FR" i="1" dirty="0" err="1">
                <a:latin typeface="Times New Roman" panose="02020603050405020304" pitchFamily="18" charset="0"/>
                <a:cs typeface="Times New Roman" panose="02020603050405020304" pitchFamily="18" charset="0"/>
              </a:rPr>
              <a:t>Limits</a:t>
            </a:r>
            <a:r>
              <a:rPr lang="fr-FR" i="1" dirty="0">
                <a:latin typeface="Times New Roman" panose="02020603050405020304" pitchFamily="18" charset="0"/>
                <a:cs typeface="Times New Roman" panose="02020603050405020304" pitchFamily="18" charset="0"/>
              </a:rPr>
              <a:t> of Time: The Reconstruction of </a:t>
            </a:r>
            <a:r>
              <a:rPr lang="fr-FR" i="1" dirty="0" err="1">
                <a:latin typeface="Times New Roman" panose="02020603050405020304" pitchFamily="18" charset="0"/>
                <a:cs typeface="Times New Roman" panose="02020603050405020304" pitchFamily="18" charset="0"/>
              </a:rPr>
              <a:t>Geohistory</a:t>
            </a:r>
            <a:r>
              <a:rPr lang="fr-FR" i="1" dirty="0">
                <a:latin typeface="Times New Roman" panose="02020603050405020304" pitchFamily="18" charset="0"/>
                <a:cs typeface="Times New Roman" panose="02020603050405020304" pitchFamily="18" charset="0"/>
              </a:rPr>
              <a:t> in the Age of </a:t>
            </a:r>
            <a:r>
              <a:rPr lang="fr-FR" i="1" dirty="0" err="1">
                <a:latin typeface="Times New Roman" panose="02020603050405020304" pitchFamily="18" charset="0"/>
                <a:cs typeface="Times New Roman" panose="02020603050405020304" pitchFamily="18" charset="0"/>
              </a:rPr>
              <a:t>Revolution</a:t>
            </a:r>
            <a:r>
              <a:rPr lang="fr-FR" dirty="0">
                <a:latin typeface="Times New Roman" panose="02020603050405020304" pitchFamily="18" charset="0"/>
                <a:cs typeface="Times New Roman" panose="02020603050405020304" pitchFamily="18" charset="0"/>
              </a:rPr>
              <a:t> (Chicago, 2005).</a:t>
            </a:r>
          </a:p>
          <a:p>
            <a:endParaRPr lang="fr-FR" dirty="0"/>
          </a:p>
        </p:txBody>
      </p:sp>
    </p:spTree>
    <p:extLst>
      <p:ext uri="{BB962C8B-B14F-4D97-AF65-F5344CB8AC3E}">
        <p14:creationId xmlns:p14="http://schemas.microsoft.com/office/powerpoint/2010/main" val="62304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D6C3E-1819-1148-8373-D7BBA209CEC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9057566-9202-C149-96D6-26FCC6D50E96}"/>
              </a:ext>
            </a:extLst>
          </p:cNvPr>
          <p:cNvSpPr>
            <a:spLocks noGrp="1"/>
          </p:cNvSpPr>
          <p:nvPr>
            <p:ph idx="1"/>
          </p:nvPr>
        </p:nvSpPr>
        <p:spPr/>
        <p:txBody>
          <a:bodyPr/>
          <a:lstStyle/>
          <a:p>
            <a:pPr marL="0" indent="0" algn="just">
              <a:buNone/>
            </a:pPr>
            <a:r>
              <a:rPr lang="fr-FR" dirty="0">
                <a:latin typeface="Times New Roman" panose="02020603050405020304" pitchFamily="18" charset="0"/>
                <a:cs typeface="Times New Roman" panose="02020603050405020304" pitchFamily="18" charset="0"/>
              </a:rPr>
              <a:t>Après la question de l’organisation et du mouvement de l’Univers (Newton), reste la question des origines et de la l’âge de la terre.</a:t>
            </a:r>
          </a:p>
        </p:txBody>
      </p:sp>
    </p:spTree>
    <p:extLst>
      <p:ext uri="{BB962C8B-B14F-4D97-AF65-F5344CB8AC3E}">
        <p14:creationId xmlns:p14="http://schemas.microsoft.com/office/powerpoint/2010/main" val="410527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4557" y="395066"/>
            <a:ext cx="10223292" cy="1188720"/>
          </a:xfrm>
        </p:spPr>
        <p:txBody>
          <a:bodyPr>
            <a:normAutofit/>
          </a:bodyPr>
          <a:lstStyle/>
          <a:p>
            <a:r>
              <a:rPr lang="fr-FR" b="1" dirty="0">
                <a:latin typeface="Times New Roman" panose="02020603050405020304" pitchFamily="18" charset="0"/>
                <a:cs typeface="Times New Roman" panose="02020603050405020304" pitchFamily="18" charset="0"/>
              </a:rPr>
              <a:t>Partie I. La Genèse en question</a:t>
            </a:r>
          </a:p>
        </p:txBody>
      </p:sp>
      <p:sp>
        <p:nvSpPr>
          <p:cNvPr id="3" name="Espace réservé du contenu 2"/>
          <p:cNvSpPr>
            <a:spLocks noGrp="1"/>
          </p:cNvSpPr>
          <p:nvPr>
            <p:ph idx="1"/>
          </p:nvPr>
        </p:nvSpPr>
        <p:spPr>
          <a:xfrm>
            <a:off x="674557" y="1583786"/>
            <a:ext cx="9286307" cy="4156241"/>
          </a:xfrm>
        </p:spPr>
        <p:txBody>
          <a:bodyPr>
            <a:normAutofit/>
          </a:bodyPr>
          <a:lstStyle/>
          <a:p>
            <a:pPr marL="0" indent="0">
              <a:buNone/>
            </a:pPr>
            <a:r>
              <a:rPr lang="fr-FR" sz="2400" b="1" dirty="0">
                <a:latin typeface="Times New Roman" panose="02020603050405020304" pitchFamily="18" charset="0"/>
                <a:cs typeface="Times New Roman" panose="02020603050405020304" pitchFamily="18" charset="0"/>
              </a:rPr>
              <a:t>1/ L’origine et l’âge de la Terre selon la Bible</a:t>
            </a:r>
          </a:p>
          <a:p>
            <a:pPr marL="0" indent="0">
              <a:buNone/>
            </a:pPr>
            <a:r>
              <a:rPr lang="fr-FR" sz="2400" dirty="0">
                <a:latin typeface="Times New Roman" panose="02020603050405020304" pitchFamily="18" charset="0"/>
                <a:cs typeface="Times New Roman" panose="02020603050405020304" pitchFamily="18" charset="0"/>
              </a:rPr>
              <a:t>La </a:t>
            </a:r>
            <a:r>
              <a:rPr lang="fr-FR" sz="2400" i="1" dirty="0">
                <a:latin typeface="Times New Roman" panose="02020603050405020304" pitchFamily="18" charset="0"/>
                <a:cs typeface="Times New Roman" panose="02020603050405020304" pitchFamily="18" charset="0"/>
              </a:rPr>
              <a:t>Genèse</a:t>
            </a:r>
            <a:r>
              <a:rPr lang="fr-FR" sz="2400" dirty="0">
                <a:latin typeface="Times New Roman" panose="02020603050405020304" pitchFamily="18" charset="0"/>
                <a:cs typeface="Times New Roman" panose="02020603050405020304" pitchFamily="18" charset="0"/>
              </a:rPr>
              <a:t> dans l’Ancien Testament : Dieu crée la terre et tout ce qui la recouvre en </a:t>
            </a:r>
            <a:r>
              <a:rPr lang="fr-FR" sz="2400" b="1" dirty="0">
                <a:latin typeface="Times New Roman" panose="02020603050405020304" pitchFamily="18" charset="0"/>
                <a:cs typeface="Times New Roman" panose="02020603050405020304" pitchFamily="18" charset="0"/>
              </a:rPr>
              <a:t>6 jours</a:t>
            </a:r>
            <a:r>
              <a:rPr lang="fr-FR" sz="2400" dirty="0">
                <a:latin typeface="Times New Roman" panose="02020603050405020304" pitchFamily="18" charset="0"/>
                <a:cs typeface="Times New Roman" panose="02020603050405020304" pitchFamily="18" charset="0"/>
              </a:rPr>
              <a:t>. Le créationnisme.</a:t>
            </a:r>
          </a:p>
          <a:p>
            <a:pPr marL="0" indent="0" algn="just">
              <a:buNone/>
            </a:pPr>
            <a:r>
              <a:rPr lang="fr-FR" dirty="0">
                <a:latin typeface="Times New Roman" panose="02020603050405020304" pitchFamily="18" charset="0"/>
                <a:cs typeface="Times New Roman" panose="02020603050405020304" pitchFamily="18" charset="0"/>
              </a:rPr>
              <a:t>Dieu créa d'abord le ciel, la Terre et la lumière (1</a:t>
            </a:r>
            <a:r>
              <a:rPr lang="fr-FR" baseline="30000" dirty="0">
                <a:latin typeface="Times New Roman" panose="02020603050405020304" pitchFamily="18" charset="0"/>
                <a:cs typeface="Times New Roman" panose="02020603050405020304" pitchFamily="18" charset="0"/>
              </a:rPr>
              <a:t>er</a:t>
            </a:r>
            <a:r>
              <a:rPr lang="fr-FR" dirty="0">
                <a:latin typeface="Times New Roman" panose="02020603050405020304" pitchFamily="18" charset="0"/>
                <a:cs typeface="Times New Roman" panose="02020603050405020304" pitchFamily="18" charset="0"/>
              </a:rPr>
              <a:t> jour), ensuite il sépara les eaux et le ciel (2</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jour), puis il forma la mer, les terres émergées, et les plantes (3</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jour), puis le Soleil, la Lune et les étoiles (4</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jour), puis les oiseaux et les animaux marins (5</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jour), et il termina par les reptiles, les mammifères et enfin l'Homme (6</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jour). Il se reposa le 7</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jour. </a:t>
            </a:r>
            <a:endParaRPr lang="fr-FR" sz="24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Entre Adam et la Bible, environ 5863 ans (</a:t>
            </a:r>
            <a:r>
              <a:rPr lang="fr-FR" sz="2400" b="1" dirty="0">
                <a:latin typeface="Times New Roman" panose="02020603050405020304" pitchFamily="18" charset="0"/>
                <a:cs typeface="Times New Roman" panose="02020603050405020304" pitchFamily="18" charset="0"/>
              </a:rPr>
              <a:t>6000 ans</a:t>
            </a:r>
            <a:r>
              <a:rPr lang="fr-FR" sz="2400" dirty="0">
                <a:latin typeface="Times New Roman" panose="02020603050405020304" pitchFamily="18" charset="0"/>
                <a:cs typeface="Times New Roman" panose="02020603050405020304" pitchFamily="18" charset="0"/>
              </a:rPr>
              <a:t>).</a:t>
            </a:r>
          </a:p>
          <a:p>
            <a:pPr marL="0" indent="0">
              <a:buNone/>
            </a:pPr>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AE2A4C80-975F-F643-B524-B6B71FBF97A8}"/>
              </a:ext>
            </a:extLst>
          </p:cNvPr>
          <p:cNvPicPr>
            <a:picLocks noChangeAspect="1"/>
          </p:cNvPicPr>
          <p:nvPr/>
        </p:nvPicPr>
        <p:blipFill>
          <a:blip r:embed="rId3"/>
          <a:stretch>
            <a:fillRect/>
          </a:stretch>
        </p:blipFill>
        <p:spPr>
          <a:xfrm>
            <a:off x="10672997" y="1783830"/>
            <a:ext cx="1244183" cy="1718485"/>
          </a:xfrm>
          <a:prstGeom prst="rect">
            <a:avLst/>
          </a:prstGeom>
        </p:spPr>
      </p:pic>
    </p:spTree>
    <p:extLst>
      <p:ext uri="{BB962C8B-B14F-4D97-AF65-F5344CB8AC3E}">
        <p14:creationId xmlns:p14="http://schemas.microsoft.com/office/powerpoint/2010/main" val="75648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F0FCD-CED3-0040-9EE7-9C882A57CB2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A07AEAF-F586-FB40-8413-417267333490}"/>
              </a:ext>
            </a:extLst>
          </p:cNvPr>
          <p:cNvSpPr>
            <a:spLocks noGrp="1"/>
          </p:cNvSpPr>
          <p:nvPr>
            <p:ph idx="1"/>
          </p:nvPr>
        </p:nvSpPr>
        <p:spPr>
          <a:xfrm>
            <a:off x="1069849" y="1124263"/>
            <a:ext cx="10697430" cy="5561350"/>
          </a:xfrm>
        </p:spPr>
        <p:txBody>
          <a:bodyPr>
            <a:normAutofit fontScale="92500" lnSpcReduction="10000"/>
          </a:bodyPr>
          <a:lstStyle/>
          <a:p>
            <a:pPr marL="0" indent="0">
              <a:buNone/>
            </a:pPr>
            <a:r>
              <a:rPr lang="fr-FR" b="1" dirty="0">
                <a:latin typeface="Times New Roman" panose="02020603050405020304" pitchFamily="18" charset="0"/>
                <a:cs typeface="Times New Roman" panose="02020603050405020304" pitchFamily="18" charset="0"/>
              </a:rPr>
              <a:t>2. Hypothèses et imaginaires sur l’origine de la terre : </a:t>
            </a:r>
          </a:p>
          <a:p>
            <a:pPr marL="0" indent="0">
              <a:buNone/>
            </a:pPr>
            <a:r>
              <a:rPr lang="fr-FR" b="1" dirty="0">
                <a:latin typeface="Times New Roman" panose="02020603050405020304" pitchFamily="18" charset="0"/>
                <a:cs typeface="Times New Roman" panose="02020603050405020304" pitchFamily="18" charset="0"/>
              </a:rPr>
              <a:t>Comète ou « petit soleil » ? </a:t>
            </a:r>
          </a:p>
          <a:p>
            <a:r>
              <a:rPr lang="fr-FR" dirty="0">
                <a:latin typeface="Times New Roman" panose="02020603050405020304" pitchFamily="18" charset="0"/>
                <a:cs typeface="Times New Roman" panose="02020603050405020304" pitchFamily="18" charset="0"/>
              </a:rPr>
              <a:t>Gottfried </a:t>
            </a:r>
            <a:r>
              <a:rPr lang="fr-FR" dirty="0" err="1">
                <a:latin typeface="Times New Roman" panose="02020603050405020304" pitchFamily="18" charset="0"/>
                <a:cs typeface="Times New Roman" panose="02020603050405020304" pitchFamily="18" charset="0"/>
              </a:rPr>
              <a:t>Wilhem</a:t>
            </a:r>
            <a:r>
              <a:rPr lang="fr-FR" dirty="0">
                <a:latin typeface="Times New Roman" panose="02020603050405020304" pitchFamily="18" charset="0"/>
                <a:cs typeface="Times New Roman" panose="02020603050405020304" pitchFamily="18" charset="0"/>
              </a:rPr>
              <a:t> Leibniz (1646-1716), </a:t>
            </a:r>
            <a:r>
              <a:rPr lang="fr-FR" i="1" dirty="0" err="1">
                <a:latin typeface="Times New Roman" panose="02020603050405020304" pitchFamily="18" charset="0"/>
                <a:cs typeface="Times New Roman" panose="02020603050405020304" pitchFamily="18" charset="0"/>
              </a:rPr>
              <a:t>Protogaea</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(1693).</a:t>
            </a:r>
          </a:p>
          <a:p>
            <a:r>
              <a:rPr lang="fr-FR" dirty="0">
                <a:latin typeface="Times New Roman" panose="02020603050405020304" pitchFamily="18" charset="0"/>
                <a:cs typeface="Times New Roman" panose="02020603050405020304" pitchFamily="18" charset="0"/>
              </a:rPr>
              <a:t>William </a:t>
            </a:r>
            <a:r>
              <a:rPr lang="fr-FR" dirty="0" err="1">
                <a:latin typeface="Times New Roman" panose="02020603050405020304" pitchFamily="18" charset="0"/>
                <a:cs typeface="Times New Roman" panose="02020603050405020304" pitchFamily="18" charset="0"/>
              </a:rPr>
              <a:t>Whiston</a:t>
            </a:r>
            <a:r>
              <a:rPr lang="fr-FR" dirty="0">
                <a:latin typeface="Times New Roman" panose="02020603050405020304" pitchFamily="18" charset="0"/>
                <a:cs typeface="Times New Roman" panose="02020603050405020304" pitchFamily="18" charset="0"/>
              </a:rPr>
              <a:t> (1667-1752) - </a:t>
            </a:r>
            <a:r>
              <a:rPr lang="fr-FR" i="1" dirty="0">
                <a:latin typeface="Times New Roman" panose="02020603050405020304" pitchFamily="18" charset="0"/>
                <a:cs typeface="Times New Roman" panose="02020603050405020304" pitchFamily="18" charset="0"/>
              </a:rPr>
              <a:t>New Theory of the </a:t>
            </a:r>
            <a:r>
              <a:rPr lang="fr-FR" i="1" dirty="0" err="1">
                <a:latin typeface="Times New Roman" panose="02020603050405020304" pitchFamily="18" charset="0"/>
                <a:cs typeface="Times New Roman" panose="02020603050405020304" pitchFamily="18" charset="0"/>
              </a:rPr>
              <a:t>Earth</a:t>
            </a:r>
            <a:r>
              <a:rPr lang="fr-FR" dirty="0">
                <a:latin typeface="Times New Roman" panose="02020603050405020304" pitchFamily="18" charset="0"/>
                <a:cs typeface="Times New Roman" panose="02020603050405020304" pitchFamily="18" charset="0"/>
              </a:rPr>
              <a:t> (1696)</a:t>
            </a:r>
          </a:p>
          <a:p>
            <a:pPr marL="0" indent="0">
              <a:buNone/>
            </a:pPr>
            <a:r>
              <a:rPr lang="fr-FR" b="1" dirty="0">
                <a:latin typeface="Times New Roman" panose="02020603050405020304" pitchFamily="18" charset="0"/>
                <a:cs typeface="Times New Roman" panose="02020603050405020304" pitchFamily="18" charset="0"/>
              </a:rPr>
              <a:t>De quoi est composé le globe terrestre ? Neptunisme (eau) ou </a:t>
            </a:r>
            <a:r>
              <a:rPr lang="fr-FR" b="1" dirty="0" err="1">
                <a:latin typeface="Times New Roman" panose="02020603050405020304" pitchFamily="18" charset="0"/>
                <a:cs typeface="Times New Roman" panose="02020603050405020304" pitchFamily="18" charset="0"/>
              </a:rPr>
              <a:t>vulcanistes</a:t>
            </a:r>
            <a:r>
              <a:rPr lang="fr-FR" b="1" dirty="0">
                <a:latin typeface="Times New Roman" panose="02020603050405020304" pitchFamily="18" charset="0"/>
                <a:cs typeface="Times New Roman" panose="02020603050405020304" pitchFamily="18" charset="0"/>
              </a:rPr>
              <a:t> (feu)/</a:t>
            </a:r>
          </a:p>
          <a:p>
            <a:pPr algn="just"/>
            <a:r>
              <a:rPr lang="fr-FR" dirty="0">
                <a:latin typeface="Times New Roman" panose="02020603050405020304" pitchFamily="18" charset="0"/>
                <a:cs typeface="Times New Roman" panose="02020603050405020304" pitchFamily="18" charset="0"/>
              </a:rPr>
              <a:t>Benoit de Maillet (1656-1738) qui publie son </a:t>
            </a:r>
            <a:r>
              <a:rPr lang="fr-FR" i="1" dirty="0" err="1">
                <a:latin typeface="Times New Roman" panose="02020603050405020304" pitchFamily="18" charset="0"/>
                <a:cs typeface="Times New Roman" panose="02020603050405020304" pitchFamily="18" charset="0"/>
              </a:rPr>
              <a:t>Telliamed</a:t>
            </a:r>
            <a:r>
              <a:rPr lang="fr-FR" i="1" dirty="0">
                <a:latin typeface="Times New Roman" panose="02020603050405020304" pitchFamily="18" charset="0"/>
                <a:cs typeface="Times New Roman" panose="02020603050405020304" pitchFamily="18" charset="0"/>
              </a:rPr>
              <a:t> ou Entretiens d’un philosophe indien avec un missionnaire français sur la diminution de la Terre</a:t>
            </a:r>
            <a:r>
              <a:rPr lang="fr-FR" dirty="0">
                <a:latin typeface="Times New Roman" panose="02020603050405020304" pitchFamily="18" charset="0"/>
                <a:cs typeface="Times New Roman" panose="02020603050405020304" pitchFamily="18" charset="0"/>
              </a:rPr>
              <a:t>, texte qui circule de manière manuscrite avant d’être publié en 1748.</a:t>
            </a:r>
          </a:p>
          <a:p>
            <a:pPr marL="0" indent="0" algn="just">
              <a:buNone/>
            </a:pPr>
            <a:r>
              <a:rPr lang="fr-FR" dirty="0"/>
              <a:t>« Tout enfin, dans la nature, nous parle de cette vérité que nos terrains sont l’ouvrage de la mer et qu’ils en sont sortis par la diminution des eaux « (p.52, tome 2).</a:t>
            </a:r>
            <a:endParaRPr lang="fr-FR" dirty="0">
              <a:latin typeface="Times New Roman" panose="02020603050405020304" pitchFamily="18" charset="0"/>
              <a:cs typeface="Times New Roman" panose="02020603050405020304" pitchFamily="18" charset="0"/>
            </a:endParaRPr>
          </a:p>
          <a:p>
            <a:pPr marL="0" indent="0">
              <a:buNone/>
            </a:pPr>
            <a:r>
              <a:rPr lang="fr-FR" b="1" dirty="0">
                <a:latin typeface="Times New Roman" panose="02020603050405020304" pitchFamily="18" charset="0"/>
                <a:cs typeface="Times New Roman" panose="02020603050405020304" pitchFamily="18" charset="0"/>
              </a:rPr>
              <a:t>La question du temps géologique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Cf. J.L. </a:t>
            </a:r>
            <a:r>
              <a:rPr lang="fr-FR" dirty="0" err="1">
                <a:latin typeface="Times New Roman" panose="02020603050405020304" pitchFamily="18" charset="0"/>
                <a:cs typeface="Times New Roman" panose="02020603050405020304" pitchFamily="18" charset="0"/>
              </a:rPr>
              <a:t>Chappey</a:t>
            </a:r>
            <a:r>
              <a:rPr lang="fr-FR" dirty="0">
                <a:latin typeface="Times New Roman" panose="02020603050405020304" pitchFamily="18" charset="0"/>
                <a:cs typeface="Times New Roman" panose="02020603050405020304" pitchFamily="18" charset="0"/>
              </a:rPr>
              <a:t>, CR de Claudine Cohen, </a:t>
            </a:r>
            <a:r>
              <a:rPr lang="fr-FR" i="1" dirty="0">
                <a:latin typeface="Times New Roman" panose="02020603050405020304" pitchFamily="18" charset="0"/>
                <a:cs typeface="Times New Roman" panose="02020603050405020304" pitchFamily="18" charset="0"/>
              </a:rPr>
              <a:t>Science, libertinage et clandestinité à l’aube des Lumières</a:t>
            </a:r>
            <a:r>
              <a:rPr lang="fr-FR" dirty="0">
                <a:latin typeface="Times New Roman" panose="02020603050405020304" pitchFamily="18" charset="0"/>
                <a:cs typeface="Times New Roman" panose="02020603050405020304" pitchFamily="18" charset="0"/>
              </a:rPr>
              <a:t>, Paris, PUF, 2013. </a:t>
            </a:r>
            <a:r>
              <a:rPr lang="fr-FR" dirty="0" err="1">
                <a:latin typeface="Times New Roman" panose="02020603050405020304" pitchFamily="18" charset="0"/>
                <a:cs typeface="Times New Roman" panose="02020603050405020304" pitchFamily="18" charset="0"/>
              </a:rPr>
              <a:t>January</a:t>
            </a:r>
            <a:r>
              <a:rPr lang="fr-FR" dirty="0">
                <a:latin typeface="Times New Roman" panose="02020603050405020304" pitchFamily="18" charset="0"/>
                <a:cs typeface="Times New Roman" panose="02020603050405020304" pitchFamily="18" charset="0"/>
              </a:rPr>
              <a:t> 2015 </a:t>
            </a:r>
            <a:r>
              <a:rPr lang="fr-FR" i="1" u="sng" dirty="0">
                <a:latin typeface="Times New Roman" panose="02020603050405020304" pitchFamily="18" charset="0"/>
                <a:cs typeface="Times New Roman" panose="02020603050405020304" pitchFamily="18" charset="0"/>
                <a:hlinkClick r:id="rId2"/>
              </a:rPr>
              <a:t>Annales Histoire Sciences Sociales</a:t>
            </a:r>
            <a:r>
              <a:rPr lang="fr-FR" dirty="0">
                <a:latin typeface="Times New Roman" panose="02020603050405020304" pitchFamily="18" charset="0"/>
                <a:cs typeface="Times New Roman" panose="02020603050405020304" pitchFamily="18" charset="0"/>
              </a:rPr>
              <a:t> 70(3):782-784</a:t>
            </a:r>
            <a:br>
              <a:rPr lang="fr-FR" dirty="0"/>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76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33A3-AB66-604C-8E92-7FB65F60228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1DD90FA-F634-E340-86F8-72E06C24DE65}"/>
              </a:ext>
            </a:extLst>
          </p:cNvPr>
          <p:cNvSpPr>
            <a:spLocks noGrp="1"/>
          </p:cNvSpPr>
          <p:nvPr>
            <p:ph idx="1"/>
          </p:nvPr>
        </p:nvSpPr>
        <p:spPr>
          <a:xfrm>
            <a:off x="1184224" y="685801"/>
            <a:ext cx="9944024" cy="5486400"/>
          </a:xfrm>
        </p:spPr>
        <p:txBody>
          <a:bodyPr/>
          <a:lstStyle/>
          <a:p>
            <a:pPr marL="0" indent="0">
              <a:buNone/>
            </a:pPr>
            <a:r>
              <a:rPr lang="fr-FR" b="1" dirty="0">
                <a:latin typeface="Times New Roman" panose="02020603050405020304" pitchFamily="18" charset="0"/>
                <a:cs typeface="Times New Roman" panose="02020603050405020304" pitchFamily="18" charset="0"/>
              </a:rPr>
              <a:t>3. Travaux et terrains géologiques</a:t>
            </a:r>
          </a:p>
          <a:p>
            <a:pPr marL="0" indent="0" algn="just">
              <a:buNone/>
            </a:pPr>
            <a:r>
              <a:rPr lang="fr-FR" dirty="0">
                <a:latin typeface="Times New Roman" panose="02020603050405020304" pitchFamily="18" charset="0"/>
                <a:cs typeface="Times New Roman" panose="02020603050405020304" pitchFamily="18" charset="0"/>
              </a:rPr>
              <a:t>Les </a:t>
            </a:r>
            <a:r>
              <a:rPr lang="fr-FR" b="1" dirty="0">
                <a:latin typeface="Times New Roman" panose="02020603050405020304" pitchFamily="18" charset="0"/>
                <a:cs typeface="Times New Roman" panose="02020603050405020304" pitchFamily="18" charset="0"/>
              </a:rPr>
              <a:t>montagnes, </a:t>
            </a:r>
            <a:r>
              <a:rPr lang="fr-FR" dirty="0">
                <a:latin typeface="Times New Roman" panose="02020603050405020304" pitchFamily="18" charset="0"/>
                <a:cs typeface="Times New Roman" panose="02020603050405020304" pitchFamily="18" charset="0"/>
              </a:rPr>
              <a:t>nouveaux terrains d’enquêtes</a:t>
            </a:r>
          </a:p>
          <a:p>
            <a:pPr marL="0" indent="0" algn="just">
              <a:buNone/>
            </a:pPr>
            <a:r>
              <a:rPr lang="fr-FR" dirty="0">
                <a:latin typeface="Times New Roman" panose="02020603050405020304" pitchFamily="18" charset="0"/>
                <a:cs typeface="Times New Roman" panose="02020603050405020304" pitchFamily="18" charset="0"/>
              </a:rPr>
              <a:t>Les </a:t>
            </a:r>
            <a:r>
              <a:rPr lang="fr-FR" b="1" dirty="0">
                <a:latin typeface="Times New Roman" panose="02020603050405020304" pitchFamily="18" charset="0"/>
                <a:cs typeface="Times New Roman" panose="02020603050405020304" pitchFamily="18" charset="0"/>
              </a:rPr>
              <a:t>volcans</a:t>
            </a:r>
            <a:r>
              <a:rPr lang="fr-FR" dirty="0">
                <a:latin typeface="Times New Roman" panose="02020603050405020304" pitchFamily="18" charset="0"/>
                <a:cs typeface="Times New Roman" panose="02020603050405020304" pitchFamily="18" charset="0"/>
              </a:rPr>
              <a:t> : enquêtes de </a:t>
            </a:r>
            <a:r>
              <a:rPr lang="fr-FR" dirty="0">
                <a:solidFill>
                  <a:srgbClr val="FF0000"/>
                </a:solidFill>
                <a:latin typeface="Times New Roman" panose="02020603050405020304" pitchFamily="18" charset="0"/>
                <a:cs typeface="Times New Roman" panose="02020603050405020304" pitchFamily="18" charset="0"/>
              </a:rPr>
              <a:t>Jean-Etienne Guettard </a:t>
            </a:r>
            <a:r>
              <a:rPr lang="fr-FR" dirty="0">
                <a:latin typeface="Times New Roman" panose="02020603050405020304" pitchFamily="18" charset="0"/>
                <a:cs typeface="Times New Roman" panose="02020603050405020304" pitchFamily="18" charset="0"/>
              </a:rPr>
              <a:t>(1715-1786) en Auvergne ; l’Etna et le Vésuve (Pompéi) en Italie.</a:t>
            </a:r>
          </a:p>
          <a:p>
            <a:pPr marL="0" indent="0" algn="just">
              <a:lnSpc>
                <a:spcPct val="100000"/>
              </a:lnSpc>
              <a:spcBef>
                <a:spcPts val="0"/>
              </a:spcBef>
              <a:spcAft>
                <a:spcPts val="0"/>
              </a:spcAft>
              <a:buNone/>
            </a:pPr>
            <a:r>
              <a:rPr lang="fr-FR" dirty="0">
                <a:latin typeface="Times New Roman" panose="02020603050405020304" pitchFamily="18" charset="0"/>
                <a:cs typeface="Times New Roman" panose="02020603050405020304" pitchFamily="18" charset="0"/>
              </a:rPr>
              <a:t>F</a:t>
            </a:r>
            <a:r>
              <a:rPr lang="fr-FR" b="1" dirty="0">
                <a:latin typeface="Times New Roman" panose="02020603050405020304" pitchFamily="18" charset="0"/>
                <a:cs typeface="Times New Roman" panose="02020603050405020304" pitchFamily="18" charset="0"/>
              </a:rPr>
              <a:t>ossiles :</a:t>
            </a:r>
          </a:p>
          <a:p>
            <a:pPr marL="0" indent="0" algn="just">
              <a:lnSpc>
                <a:spcPct val="100000"/>
              </a:lnSpc>
              <a:spcBef>
                <a:spcPts val="0"/>
              </a:spcBef>
              <a:spcAft>
                <a:spcPts val="0"/>
              </a:spcAft>
              <a:buNone/>
            </a:pPr>
            <a:r>
              <a:rPr lang="fr-FR" dirty="0">
                <a:latin typeface="Times New Roman" panose="02020603050405020304" pitchFamily="18" charset="0"/>
                <a:cs typeface="Times New Roman" panose="02020603050405020304" pitchFamily="18" charset="0"/>
              </a:rPr>
              <a:t>- Les couches géologiques : Nicolas </a:t>
            </a:r>
            <a:r>
              <a:rPr lang="fr-FR" dirty="0" err="1">
                <a:latin typeface="Times New Roman" panose="02020603050405020304" pitchFamily="18" charset="0"/>
                <a:cs typeface="Times New Roman" panose="02020603050405020304" pitchFamily="18" charset="0"/>
              </a:rPr>
              <a:t>Sténon</a:t>
            </a:r>
            <a:r>
              <a:rPr lang="fr-FR" dirty="0">
                <a:latin typeface="Times New Roman" panose="02020603050405020304" pitchFamily="18" charset="0"/>
                <a:cs typeface="Times New Roman" panose="02020603050405020304" pitchFamily="18" charset="0"/>
              </a:rPr>
              <a:t> (1638-1896), </a:t>
            </a:r>
            <a:r>
              <a:rPr lang="fr-FR" i="1" dirty="0">
                <a:latin typeface="Times New Roman" panose="02020603050405020304" pitchFamily="18" charset="0"/>
                <a:cs typeface="Times New Roman" panose="02020603050405020304" pitchFamily="18" charset="0"/>
              </a:rPr>
              <a:t>Prodrome d’une dissertation sur le solide </a:t>
            </a:r>
            <a:r>
              <a:rPr lang="fr-FR" dirty="0">
                <a:latin typeface="Times New Roman" panose="02020603050405020304" pitchFamily="18" charset="0"/>
                <a:cs typeface="Times New Roman" panose="02020603050405020304" pitchFamily="18" charset="0"/>
              </a:rPr>
              <a:t>(Florence, 1669)</a:t>
            </a:r>
          </a:p>
          <a:p>
            <a:pPr marL="0" indent="0" algn="just">
              <a:lnSpc>
                <a:spcPct val="100000"/>
              </a:lnSpc>
              <a:spcBef>
                <a:spcPts val="0"/>
              </a:spcBef>
              <a:spcAft>
                <a:spcPts val="0"/>
              </a:spcAft>
              <a:buNone/>
            </a:pPr>
            <a:r>
              <a:rPr lang="fr-FR" dirty="0">
                <a:latin typeface="Times New Roman" panose="02020603050405020304" pitchFamily="18" charset="0"/>
                <a:cs typeface="Times New Roman" panose="02020603050405020304" pitchFamily="18" charset="0"/>
              </a:rPr>
              <a:t>- grands animaux congelés de Sibérie (expédition commanditée par Catherine II de Russie de </a:t>
            </a:r>
            <a:r>
              <a:rPr lang="fr-FR" dirty="0">
                <a:solidFill>
                  <a:srgbClr val="FF0000"/>
                </a:solidFill>
                <a:latin typeface="Times New Roman" panose="02020603050405020304" pitchFamily="18" charset="0"/>
                <a:cs typeface="Times New Roman" panose="02020603050405020304" pitchFamily="18" charset="0"/>
              </a:rPr>
              <a:t>Peter Simon Pallas </a:t>
            </a:r>
            <a:r>
              <a:rPr lang="fr-FR" dirty="0">
                <a:latin typeface="Times New Roman" panose="02020603050405020304" pitchFamily="18" charset="0"/>
                <a:cs typeface="Times New Roman" panose="02020603050405020304" pitchFamily="18" charset="0"/>
              </a:rPr>
              <a:t>(1741-1811) en Sibérie entre 1768-1774).</a:t>
            </a:r>
            <a:endParaRPr lang="fr-FR" b="1"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90A03DED-B644-BC4F-940D-39A4AF9D4140}"/>
              </a:ext>
            </a:extLst>
          </p:cNvPr>
          <p:cNvPicPr>
            <a:picLocks noChangeAspect="1"/>
          </p:cNvPicPr>
          <p:nvPr/>
        </p:nvPicPr>
        <p:blipFill>
          <a:blip r:embed="rId2"/>
          <a:stretch>
            <a:fillRect/>
          </a:stretch>
        </p:blipFill>
        <p:spPr>
          <a:xfrm>
            <a:off x="8929452" y="3635071"/>
            <a:ext cx="3114599" cy="2450151"/>
          </a:xfrm>
          <a:prstGeom prst="rect">
            <a:avLst/>
          </a:prstGeom>
        </p:spPr>
      </p:pic>
      <p:sp>
        <p:nvSpPr>
          <p:cNvPr id="5" name="ZoneTexte 4">
            <a:extLst>
              <a:ext uri="{FF2B5EF4-FFF2-40B4-BE49-F238E27FC236}">
                <a16:creationId xmlns:a16="http://schemas.microsoft.com/office/drawing/2014/main" id="{D66AF2C9-9B12-7A43-BA9C-865E07A5348F}"/>
              </a:ext>
            </a:extLst>
          </p:cNvPr>
          <p:cNvSpPr txBox="1"/>
          <p:nvPr/>
        </p:nvSpPr>
        <p:spPr>
          <a:xfrm>
            <a:off x="7105339" y="5996066"/>
            <a:ext cx="4362136" cy="923330"/>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Eruption du Vésuve en 1755, Planche hors texte extraite de l’</a:t>
            </a:r>
            <a:r>
              <a:rPr lang="fr-FR" i="1" dirty="0">
                <a:latin typeface="Times New Roman" panose="02020603050405020304" pitchFamily="18" charset="0"/>
                <a:cs typeface="Times New Roman" panose="02020603050405020304" pitchFamily="18" charset="0"/>
              </a:rPr>
              <a:t>Histoire et phénomènes du Vésuve</a:t>
            </a:r>
            <a:r>
              <a:rPr lang="fr-FR" dirty="0">
                <a:latin typeface="Times New Roman" panose="02020603050405020304" pitchFamily="18" charset="0"/>
                <a:cs typeface="Times New Roman" panose="02020603050405020304" pitchFamily="18" charset="0"/>
              </a:rPr>
              <a:t>, Jean-Marie </a:t>
            </a:r>
            <a:r>
              <a:rPr lang="fr-FR" dirty="0" err="1">
                <a:latin typeface="Times New Roman" panose="02020603050405020304" pitchFamily="18" charset="0"/>
                <a:cs typeface="Times New Roman" panose="02020603050405020304" pitchFamily="18" charset="0"/>
              </a:rPr>
              <a:t>Della</a:t>
            </a:r>
            <a:r>
              <a:rPr lang="fr-FR" dirty="0">
                <a:latin typeface="Times New Roman" panose="02020603050405020304" pitchFamily="18" charset="0"/>
                <a:cs typeface="Times New Roman" panose="02020603050405020304" pitchFamily="18" charset="0"/>
              </a:rPr>
              <a:t>-Torre, 1776.</a:t>
            </a:r>
          </a:p>
        </p:txBody>
      </p:sp>
    </p:spTree>
    <p:extLst>
      <p:ext uri="{BB962C8B-B14F-4D97-AF65-F5344CB8AC3E}">
        <p14:creationId xmlns:p14="http://schemas.microsoft.com/office/powerpoint/2010/main" val="325604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1184223"/>
            <a:ext cx="8229600" cy="2173573"/>
          </a:xfrm>
        </p:spPr>
        <p:txBody>
          <a:bodyPr>
            <a:normAutofit/>
          </a:bodyPr>
          <a:lstStyle/>
          <a:p>
            <a:r>
              <a:rPr lang="fr-FR" sz="3600" b="1" dirty="0">
                <a:latin typeface="Times New Roman" pitchFamily="18" charset="0"/>
                <a:cs typeface="Times New Roman" pitchFamily="18" charset="0"/>
              </a:rPr>
              <a:t>Partie II.  </a:t>
            </a:r>
            <a:br>
              <a:rPr lang="fr-FR" sz="3600" b="1" dirty="0">
                <a:latin typeface="Times New Roman" pitchFamily="18" charset="0"/>
                <a:cs typeface="Times New Roman" pitchFamily="18" charset="0"/>
              </a:rPr>
            </a:br>
            <a:r>
              <a:rPr lang="fr-FR" sz="3600" b="1" dirty="0">
                <a:latin typeface="Times New Roman" pitchFamily="18" charset="0"/>
                <a:cs typeface="Times New Roman" pitchFamily="18" charset="0"/>
              </a:rPr>
              <a:t>Buffon, naturaliste et métallurgiste.</a:t>
            </a:r>
            <a:endParaRPr lang="fr-FR" sz="3600" b="1" i="1" dirty="0">
              <a:latin typeface="Times New Roman" pitchFamily="18" charset="0"/>
              <a:cs typeface="Times New Roman" pitchFamily="18" charset="0"/>
            </a:endParaRPr>
          </a:p>
        </p:txBody>
      </p:sp>
      <p:pic>
        <p:nvPicPr>
          <p:cNvPr id="4" name="Espace réservé du contenu 3" descr="Illustration et première page des Preuves de la théorie de la Terre de Buffon, 1749">
            <a:extLst>
              <a:ext uri="{FF2B5EF4-FFF2-40B4-BE49-F238E27FC236}">
                <a16:creationId xmlns:a16="http://schemas.microsoft.com/office/drawing/2014/main" id="{BAD67001-E565-B947-A869-4C736220DEBF}"/>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96799" y="2286000"/>
            <a:ext cx="4550801" cy="3581400"/>
          </a:xfrm>
          <a:prstGeom prst="rect">
            <a:avLst/>
          </a:prstGeom>
          <a:noFill/>
          <a:ln>
            <a:noFill/>
          </a:ln>
        </p:spPr>
      </p:pic>
      <p:sp>
        <p:nvSpPr>
          <p:cNvPr id="5" name="ZoneTexte 4">
            <a:extLst>
              <a:ext uri="{FF2B5EF4-FFF2-40B4-BE49-F238E27FC236}">
                <a16:creationId xmlns:a16="http://schemas.microsoft.com/office/drawing/2014/main" id="{E12E8ACC-E1F5-5E4D-A185-CF2AABC1B6C0}"/>
              </a:ext>
            </a:extLst>
          </p:cNvPr>
          <p:cNvSpPr txBox="1"/>
          <p:nvPr/>
        </p:nvSpPr>
        <p:spPr>
          <a:xfrm>
            <a:off x="8646983" y="2610864"/>
            <a:ext cx="2211518" cy="3477875"/>
          </a:xfrm>
          <a:prstGeom prst="rect">
            <a:avLst/>
          </a:prstGeom>
          <a:noFill/>
        </p:spPr>
        <p:txBody>
          <a:bodyPr wrap="square" rtlCol="0">
            <a:spAutoFit/>
          </a:bodyPr>
          <a:lstStyle/>
          <a:p>
            <a:r>
              <a:rPr lang="fr-FR" sz="2000" i="1" dirty="0">
                <a:latin typeface="Garamond" panose="02020404030301010803" pitchFamily="18" charset="0"/>
              </a:rPr>
              <a:t>Histoire naturelle, générale et particulière</a:t>
            </a:r>
            <a:r>
              <a:rPr lang="fr-FR" sz="2000" dirty="0">
                <a:latin typeface="Garamond" panose="02020404030301010803" pitchFamily="18" charset="0"/>
              </a:rPr>
              <a:t>, Tome premier, Théorie de la Terre (1749). Preuves de la théorie de la Terre – Article I - De la formation des planètes</a:t>
            </a:r>
          </a:p>
          <a:p>
            <a:endParaRPr lang="fr-FR" sz="2000" dirty="0">
              <a:latin typeface="Garamond" panose="02020404030301010803" pitchFamily="18" charset="0"/>
            </a:endParaRPr>
          </a:p>
          <a:p>
            <a:endParaRPr lang="fr-FR" sz="2000" dirty="0">
              <a:latin typeface="Garamond" panose="02020404030301010803" pitchFamily="18" charset="0"/>
            </a:endParaRPr>
          </a:p>
        </p:txBody>
      </p:sp>
    </p:spTree>
    <p:extLst>
      <p:ext uri="{BB962C8B-B14F-4D97-AF65-F5344CB8AC3E}">
        <p14:creationId xmlns:p14="http://schemas.microsoft.com/office/powerpoint/2010/main" val="305791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CA9B9-5794-8B49-B8C6-84052512B82D}"/>
              </a:ext>
            </a:extLst>
          </p:cNvPr>
          <p:cNvSpPr>
            <a:spLocks noGrp="1"/>
          </p:cNvSpPr>
          <p:nvPr>
            <p:ph type="title"/>
          </p:nvPr>
        </p:nvSpPr>
        <p:spPr/>
        <p:txBody>
          <a:bodyPr>
            <a:normAutofit/>
          </a:bodyPr>
          <a:lstStyle/>
          <a:p>
            <a:r>
              <a:rPr lang="fr-FR" sz="3200" b="1" dirty="0">
                <a:latin typeface="Times New Roman" pitchFamily="18" charset="0"/>
                <a:cs typeface="Times New Roman" pitchFamily="18" charset="0"/>
              </a:rPr>
              <a:t>1</a:t>
            </a:r>
            <a:r>
              <a:rPr lang="fr-FR" sz="3200" b="1">
                <a:latin typeface="Times New Roman" pitchFamily="18" charset="0"/>
                <a:cs typeface="Times New Roman" pitchFamily="18" charset="0"/>
              </a:rPr>
              <a:t>. </a:t>
            </a:r>
            <a:r>
              <a:rPr lang="fr-FR" sz="3200" b="1" i="1">
                <a:latin typeface="Times New Roman" pitchFamily="18" charset="0"/>
                <a:cs typeface="Times New Roman" pitchFamily="18" charset="0"/>
              </a:rPr>
              <a:t>Histoire et Théorie </a:t>
            </a:r>
            <a:r>
              <a:rPr lang="fr-FR" sz="3200" b="1" i="1" dirty="0">
                <a:latin typeface="Times New Roman" pitchFamily="18" charset="0"/>
                <a:cs typeface="Times New Roman" pitchFamily="18" charset="0"/>
              </a:rPr>
              <a:t>de la terre </a:t>
            </a:r>
            <a:r>
              <a:rPr lang="fr-FR" sz="3200" b="1" dirty="0">
                <a:latin typeface="Times New Roman" pitchFamily="18" charset="0"/>
                <a:cs typeface="Times New Roman" pitchFamily="18" charset="0"/>
              </a:rPr>
              <a:t>(1749). Buffon, </a:t>
            </a:r>
            <a:br>
              <a:rPr lang="fr-FR" sz="3200" b="1" dirty="0">
                <a:latin typeface="Times New Roman" pitchFamily="18" charset="0"/>
                <a:cs typeface="Times New Roman" pitchFamily="18" charset="0"/>
              </a:rPr>
            </a:br>
            <a:r>
              <a:rPr lang="fr-FR" sz="3200" b="1" dirty="0">
                <a:latin typeface="Times New Roman" pitchFamily="18" charset="0"/>
                <a:cs typeface="Times New Roman" pitchFamily="18" charset="0"/>
              </a:rPr>
              <a:t>maître des forges</a:t>
            </a:r>
            <a:endParaRPr lang="fr-FR" sz="3200" dirty="0"/>
          </a:p>
        </p:txBody>
      </p:sp>
      <p:sp>
        <p:nvSpPr>
          <p:cNvPr id="3" name="Espace réservé du contenu 2">
            <a:extLst>
              <a:ext uri="{FF2B5EF4-FFF2-40B4-BE49-F238E27FC236}">
                <a16:creationId xmlns:a16="http://schemas.microsoft.com/office/drawing/2014/main" id="{ABFD39C7-9F30-3B4C-850D-430FA432685A}"/>
              </a:ext>
            </a:extLst>
          </p:cNvPr>
          <p:cNvSpPr>
            <a:spLocks noGrp="1"/>
          </p:cNvSpPr>
          <p:nvPr>
            <p:ph idx="1"/>
          </p:nvPr>
        </p:nvSpPr>
        <p:spPr/>
        <p:txBody>
          <a:bodyPr>
            <a:normAutofit/>
          </a:bodyPr>
          <a:lstStyle/>
          <a:p>
            <a:pPr marL="0" indent="0">
              <a:buNone/>
            </a:pPr>
            <a:r>
              <a:rPr lang="fr-FR" dirty="0">
                <a:latin typeface="Times New Roman" panose="02020603050405020304" pitchFamily="18" charset="0"/>
                <a:cs typeface="Times New Roman" panose="02020603050405020304" pitchFamily="18" charset="0"/>
              </a:rPr>
              <a:t>Les forges de Montbard et de Buffon : laboratoires géologiques.</a:t>
            </a:r>
          </a:p>
          <a:p>
            <a:pPr marL="0" indent="0" algn="just">
              <a:buNone/>
            </a:pPr>
            <a:r>
              <a:rPr lang="fr-FR" dirty="0">
                <a:latin typeface="Times New Roman" panose="02020603050405020304" pitchFamily="18" charset="0"/>
                <a:cs typeface="Times New Roman" panose="02020603050405020304" pitchFamily="18" charset="0"/>
              </a:rPr>
              <a:t>1. Observations de la vitesse de la sédimentation et de l’érosion des couches géologiques </a:t>
            </a:r>
          </a:p>
          <a:p>
            <a:pPr marL="0" indent="0" algn="just">
              <a:buNone/>
            </a:pPr>
            <a:r>
              <a:rPr lang="fr-FR" dirty="0">
                <a:latin typeface="Times New Roman" panose="02020603050405020304" pitchFamily="18" charset="0"/>
                <a:cs typeface="Times New Roman" panose="02020603050405020304" pitchFamily="18" charset="0"/>
              </a:rPr>
              <a:t>2. Expériences sur les modalités et les temps de refroidissement de boulets de canons constitués de matériaux et de poids différents à partir de 1768 – Buffon est sollicité par le roi pour améliorer les canons destinés à la marine (qui ont tendance à exploser après le tir).</a:t>
            </a:r>
          </a:p>
          <a:p>
            <a:pPr marL="0" indent="0" algn="just">
              <a:buNone/>
            </a:pPr>
            <a:endParaRPr lang="fr-FR" dirty="0">
              <a:latin typeface="Times New Roman" panose="02020603050405020304" pitchFamily="18" charset="0"/>
              <a:cs typeface="Times New Roman" panose="02020603050405020304" pitchFamily="18" charset="0"/>
            </a:endParaRPr>
          </a:p>
          <a:p>
            <a:pPr marL="0" indent="0" algn="just">
              <a:buNone/>
            </a:pPr>
            <a:r>
              <a:rPr lang="fr-FR" dirty="0">
                <a:latin typeface="Times New Roman" panose="02020603050405020304" pitchFamily="18" charset="0"/>
                <a:cs typeface="Times New Roman" panose="02020603050405020304" pitchFamily="18" charset="0"/>
              </a:rPr>
              <a:t>La Terre a 75 000 ans</a:t>
            </a:r>
          </a:p>
          <a:p>
            <a:pPr marL="0" indent="0">
              <a:buNone/>
            </a:pPr>
            <a:endParaRPr lang="fr-FR" dirty="0">
              <a:latin typeface="Times New Roman" panose="02020603050405020304" pitchFamily="18" charset="0"/>
              <a:cs typeface="Times New Roman" panose="02020603050405020304" pitchFamily="18" charset="0"/>
            </a:endParaRPr>
          </a:p>
        </p:txBody>
      </p:sp>
      <p:pic>
        <p:nvPicPr>
          <p:cNvPr id="4" name="Espace réservé du contenu 4">
            <a:extLst>
              <a:ext uri="{FF2B5EF4-FFF2-40B4-BE49-F238E27FC236}">
                <a16:creationId xmlns:a16="http://schemas.microsoft.com/office/drawing/2014/main" id="{F42974E0-12D0-3748-9C53-B0DC1EBBB0BC}"/>
              </a:ext>
            </a:extLst>
          </p:cNvPr>
          <p:cNvPicPr>
            <a:picLocks noChangeAspect="1"/>
          </p:cNvPicPr>
          <p:nvPr/>
        </p:nvPicPr>
        <p:blipFill>
          <a:blip r:embed="rId2"/>
          <a:stretch>
            <a:fillRect/>
          </a:stretch>
        </p:blipFill>
        <p:spPr>
          <a:xfrm>
            <a:off x="9484894" y="1"/>
            <a:ext cx="2707106" cy="2400300"/>
          </a:xfrm>
          <a:prstGeom prst="rect">
            <a:avLst/>
          </a:prstGeom>
        </p:spPr>
      </p:pic>
      <p:pic>
        <p:nvPicPr>
          <p:cNvPr id="5" name="Image 4">
            <a:extLst>
              <a:ext uri="{FF2B5EF4-FFF2-40B4-BE49-F238E27FC236}">
                <a16:creationId xmlns:a16="http://schemas.microsoft.com/office/drawing/2014/main" id="{4272315E-F90D-2540-9B51-96C7575A7C67}"/>
              </a:ext>
            </a:extLst>
          </p:cNvPr>
          <p:cNvPicPr>
            <a:picLocks noChangeAspect="1"/>
          </p:cNvPicPr>
          <p:nvPr/>
        </p:nvPicPr>
        <p:blipFill>
          <a:blip r:embed="rId3"/>
          <a:stretch>
            <a:fillRect/>
          </a:stretch>
        </p:blipFill>
        <p:spPr>
          <a:xfrm>
            <a:off x="5686425" y="4164972"/>
            <a:ext cx="6180137" cy="2580717"/>
          </a:xfrm>
          <a:prstGeom prst="rect">
            <a:avLst/>
          </a:prstGeom>
        </p:spPr>
      </p:pic>
    </p:spTree>
    <p:extLst>
      <p:ext uri="{BB962C8B-B14F-4D97-AF65-F5344CB8AC3E}">
        <p14:creationId xmlns:p14="http://schemas.microsoft.com/office/powerpoint/2010/main" val="219170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C5079-1311-984F-A729-B9310FE359BF}"/>
              </a:ext>
            </a:extLst>
          </p:cNvPr>
          <p:cNvSpPr>
            <a:spLocks noGrp="1"/>
          </p:cNvSpPr>
          <p:nvPr>
            <p:ph type="title"/>
          </p:nvPr>
        </p:nvSpPr>
        <p:spPr/>
        <p:txBody>
          <a:bodyPr>
            <a:normAutofit/>
          </a:bodyPr>
          <a:lstStyle/>
          <a:p>
            <a:pPr algn="ctr"/>
            <a:r>
              <a:rPr lang="fr-FR" sz="2400" b="1" dirty="0">
                <a:latin typeface="Garamond" panose="02020404030301010803" pitchFamily="18" charset="0"/>
              </a:rPr>
              <a:t>Le système solaire au XVIII</a:t>
            </a:r>
            <a:r>
              <a:rPr lang="fr-FR" sz="2400" b="1" baseline="30000" dirty="0">
                <a:latin typeface="Garamond" panose="02020404030301010803" pitchFamily="18" charset="0"/>
              </a:rPr>
              <a:t>e</a:t>
            </a:r>
            <a:r>
              <a:rPr lang="fr-FR" sz="2400" b="1" dirty="0">
                <a:latin typeface="Garamond" panose="02020404030301010803" pitchFamily="18" charset="0"/>
              </a:rPr>
              <a:t> siècle</a:t>
            </a:r>
          </a:p>
        </p:txBody>
      </p:sp>
      <p:pic>
        <p:nvPicPr>
          <p:cNvPr id="4" name="Espace réservé du contenu 3">
            <a:extLst>
              <a:ext uri="{FF2B5EF4-FFF2-40B4-BE49-F238E27FC236}">
                <a16:creationId xmlns:a16="http://schemas.microsoft.com/office/drawing/2014/main" id="{1126094A-0DAC-B649-B39A-CD932ECBF8B8}"/>
              </a:ext>
            </a:extLst>
          </p:cNvPr>
          <p:cNvPicPr>
            <a:picLocks noGrp="1" noChangeAspect="1"/>
          </p:cNvPicPr>
          <p:nvPr>
            <p:ph idx="1"/>
          </p:nvPr>
        </p:nvPicPr>
        <p:blipFill>
          <a:blip r:embed="rId2"/>
          <a:stretch>
            <a:fillRect/>
          </a:stretch>
        </p:blipFill>
        <p:spPr>
          <a:xfrm>
            <a:off x="1797014" y="1961078"/>
            <a:ext cx="7950272" cy="3819525"/>
          </a:xfrm>
          <a:prstGeom prst="rect">
            <a:avLst/>
          </a:prstGeom>
        </p:spPr>
      </p:pic>
      <p:sp>
        <p:nvSpPr>
          <p:cNvPr id="6" name="ZoneTexte 5">
            <a:extLst>
              <a:ext uri="{FF2B5EF4-FFF2-40B4-BE49-F238E27FC236}">
                <a16:creationId xmlns:a16="http://schemas.microsoft.com/office/drawing/2014/main" id="{3BDB7AAF-D292-C540-87B6-8D4B8501B499}"/>
              </a:ext>
            </a:extLst>
          </p:cNvPr>
          <p:cNvSpPr txBox="1"/>
          <p:nvPr/>
        </p:nvSpPr>
        <p:spPr>
          <a:xfrm>
            <a:off x="7772401" y="2500313"/>
            <a:ext cx="1428750" cy="646331"/>
          </a:xfrm>
          <a:prstGeom prst="rect">
            <a:avLst/>
          </a:prstGeom>
          <a:noFill/>
        </p:spPr>
        <p:txBody>
          <a:bodyPr wrap="square" rtlCol="0">
            <a:spAutoFit/>
          </a:bodyPr>
          <a:lstStyle/>
          <a:p>
            <a:r>
              <a:rPr lang="fr-FR" dirty="0">
                <a:solidFill>
                  <a:schemeClr val="bg1"/>
                </a:solidFill>
              </a:rPr>
              <a:t>Saturne et 5 satellites </a:t>
            </a:r>
          </a:p>
        </p:txBody>
      </p:sp>
      <p:sp>
        <p:nvSpPr>
          <p:cNvPr id="7" name="ZoneTexte 6">
            <a:extLst>
              <a:ext uri="{FF2B5EF4-FFF2-40B4-BE49-F238E27FC236}">
                <a16:creationId xmlns:a16="http://schemas.microsoft.com/office/drawing/2014/main" id="{2EAE13E6-491F-1443-A5DC-2A28BC156FA4}"/>
              </a:ext>
            </a:extLst>
          </p:cNvPr>
          <p:cNvSpPr txBox="1"/>
          <p:nvPr/>
        </p:nvSpPr>
        <p:spPr>
          <a:xfrm>
            <a:off x="5743574" y="2500313"/>
            <a:ext cx="1300163" cy="646331"/>
          </a:xfrm>
          <a:prstGeom prst="rect">
            <a:avLst/>
          </a:prstGeom>
          <a:noFill/>
        </p:spPr>
        <p:txBody>
          <a:bodyPr wrap="square" rtlCol="0">
            <a:spAutoFit/>
          </a:bodyPr>
          <a:lstStyle/>
          <a:p>
            <a:r>
              <a:rPr lang="fr-FR" dirty="0">
                <a:solidFill>
                  <a:schemeClr val="bg1"/>
                </a:solidFill>
              </a:rPr>
              <a:t>Jupiter et 4 satellites</a:t>
            </a:r>
          </a:p>
        </p:txBody>
      </p:sp>
      <p:sp>
        <p:nvSpPr>
          <p:cNvPr id="8" name="ZoneTexte 7">
            <a:extLst>
              <a:ext uri="{FF2B5EF4-FFF2-40B4-BE49-F238E27FC236}">
                <a16:creationId xmlns:a16="http://schemas.microsoft.com/office/drawing/2014/main" id="{940072D5-A53E-6E4C-B291-C467FABCFC9D}"/>
              </a:ext>
            </a:extLst>
          </p:cNvPr>
          <p:cNvSpPr txBox="1"/>
          <p:nvPr/>
        </p:nvSpPr>
        <p:spPr>
          <a:xfrm>
            <a:off x="5272088" y="3600450"/>
            <a:ext cx="678134" cy="369332"/>
          </a:xfrm>
          <a:prstGeom prst="rect">
            <a:avLst/>
          </a:prstGeom>
          <a:noFill/>
        </p:spPr>
        <p:txBody>
          <a:bodyPr wrap="none" rtlCol="0">
            <a:spAutoFit/>
          </a:bodyPr>
          <a:lstStyle/>
          <a:p>
            <a:r>
              <a:rPr lang="fr-FR" dirty="0">
                <a:solidFill>
                  <a:schemeClr val="bg1"/>
                </a:solidFill>
              </a:rPr>
              <a:t>Mars</a:t>
            </a:r>
          </a:p>
        </p:txBody>
      </p:sp>
      <p:sp>
        <p:nvSpPr>
          <p:cNvPr id="9" name="ZoneTexte 8">
            <a:extLst>
              <a:ext uri="{FF2B5EF4-FFF2-40B4-BE49-F238E27FC236}">
                <a16:creationId xmlns:a16="http://schemas.microsoft.com/office/drawing/2014/main" id="{14CF63D5-9A9D-3A48-8BFB-2571C5A9782B}"/>
              </a:ext>
            </a:extLst>
          </p:cNvPr>
          <p:cNvSpPr txBox="1"/>
          <p:nvPr/>
        </p:nvSpPr>
        <p:spPr>
          <a:xfrm>
            <a:off x="4686301" y="4643438"/>
            <a:ext cx="728662" cy="923330"/>
          </a:xfrm>
          <a:prstGeom prst="rect">
            <a:avLst/>
          </a:prstGeom>
          <a:noFill/>
        </p:spPr>
        <p:txBody>
          <a:bodyPr wrap="square" rtlCol="0">
            <a:spAutoFit/>
          </a:bodyPr>
          <a:lstStyle/>
          <a:p>
            <a:r>
              <a:rPr lang="fr-FR" dirty="0">
                <a:solidFill>
                  <a:schemeClr val="bg1"/>
                </a:solidFill>
              </a:rPr>
              <a:t>Terre et lune</a:t>
            </a:r>
          </a:p>
        </p:txBody>
      </p:sp>
      <p:cxnSp>
        <p:nvCxnSpPr>
          <p:cNvPr id="11" name="Connecteur droit avec flèche 10">
            <a:extLst>
              <a:ext uri="{FF2B5EF4-FFF2-40B4-BE49-F238E27FC236}">
                <a16:creationId xmlns:a16="http://schemas.microsoft.com/office/drawing/2014/main" id="{7EDED0F0-2FF2-2643-9EF4-DCB25E600965}"/>
              </a:ext>
            </a:extLst>
          </p:cNvPr>
          <p:cNvCxnSpPr/>
          <p:nvPr/>
        </p:nvCxnSpPr>
        <p:spPr>
          <a:xfrm flipV="1">
            <a:off x="4914900" y="4357688"/>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0AA6ECF-A114-A241-B501-5EEB3049A800}"/>
              </a:ext>
            </a:extLst>
          </p:cNvPr>
          <p:cNvSpPr txBox="1"/>
          <p:nvPr/>
        </p:nvSpPr>
        <p:spPr>
          <a:xfrm>
            <a:off x="4171950" y="3600450"/>
            <a:ext cx="849197" cy="369332"/>
          </a:xfrm>
          <a:prstGeom prst="rect">
            <a:avLst/>
          </a:prstGeom>
          <a:noFill/>
        </p:spPr>
        <p:txBody>
          <a:bodyPr wrap="square" rtlCol="0">
            <a:spAutoFit/>
          </a:bodyPr>
          <a:lstStyle/>
          <a:p>
            <a:r>
              <a:rPr lang="fr-FR" dirty="0">
                <a:solidFill>
                  <a:schemeClr val="bg1"/>
                </a:solidFill>
              </a:rPr>
              <a:t>Venus </a:t>
            </a:r>
          </a:p>
        </p:txBody>
      </p:sp>
      <p:sp>
        <p:nvSpPr>
          <p:cNvPr id="13" name="ZoneTexte 12">
            <a:extLst>
              <a:ext uri="{FF2B5EF4-FFF2-40B4-BE49-F238E27FC236}">
                <a16:creationId xmlns:a16="http://schemas.microsoft.com/office/drawing/2014/main" id="{E593B1B8-5F53-1F46-AD50-53C7FC406362}"/>
              </a:ext>
            </a:extLst>
          </p:cNvPr>
          <p:cNvSpPr txBox="1"/>
          <p:nvPr/>
        </p:nvSpPr>
        <p:spPr>
          <a:xfrm>
            <a:off x="3443288" y="4643438"/>
            <a:ext cx="1050031" cy="369332"/>
          </a:xfrm>
          <a:prstGeom prst="rect">
            <a:avLst/>
          </a:prstGeom>
          <a:noFill/>
        </p:spPr>
        <p:txBody>
          <a:bodyPr wrap="none" rtlCol="0">
            <a:spAutoFit/>
          </a:bodyPr>
          <a:lstStyle/>
          <a:p>
            <a:r>
              <a:rPr lang="fr-FR" dirty="0">
                <a:solidFill>
                  <a:schemeClr val="bg1"/>
                </a:solidFill>
              </a:rPr>
              <a:t>Mercure </a:t>
            </a:r>
          </a:p>
        </p:txBody>
      </p:sp>
    </p:spTree>
    <p:extLst>
      <p:ext uri="{BB962C8B-B14F-4D97-AF65-F5344CB8AC3E}">
        <p14:creationId xmlns:p14="http://schemas.microsoft.com/office/powerpoint/2010/main" val="3035414942"/>
      </p:ext>
    </p:extLst>
  </p:cSld>
  <p:clrMapOvr>
    <a:masterClrMapping/>
  </p:clrMapOvr>
</p:sld>
</file>

<file path=ppt/theme/theme1.xml><?xml version="1.0" encoding="utf-8"?>
<a:theme xmlns:a="http://schemas.openxmlformats.org/drawingml/2006/main" name="Rognage">
  <a:themeElements>
    <a:clrScheme name="Rogn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ogn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n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{832DD1C2-571D-DC48-8EF6-9CA2BCFED827}tf10001072</Template>
  <TotalTime>3194</TotalTime>
  <Words>1678</Words>
  <Application>Microsoft Macintosh PowerPoint</Application>
  <PresentationFormat>Grand écran</PresentationFormat>
  <Paragraphs>83</Paragraphs>
  <Slides>17</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Calibri</vt:lpstr>
      <vt:lpstr>Franklin Gothic Book</vt:lpstr>
      <vt:lpstr>Garamond</vt:lpstr>
      <vt:lpstr>Times New Roman</vt:lpstr>
      <vt:lpstr>Rognage</vt:lpstr>
      <vt:lpstr> Histoires de la Terre. Entre géologie, théologie et industrie</vt:lpstr>
      <vt:lpstr>Présentation PowerPoint</vt:lpstr>
      <vt:lpstr>Présentation PowerPoint</vt:lpstr>
      <vt:lpstr>Partie I. La Genèse en question</vt:lpstr>
      <vt:lpstr>Présentation PowerPoint</vt:lpstr>
      <vt:lpstr>Présentation PowerPoint</vt:lpstr>
      <vt:lpstr>Partie II.   Buffon, naturaliste et métallurgiste.</vt:lpstr>
      <vt:lpstr>1. Histoire et Théorie de la terre (1749). Buffon,  maître des forges</vt:lpstr>
      <vt:lpstr>Le système solaire au XVIIIe siècle</vt:lpstr>
      <vt:lpstr>Présentation PowerPoint</vt:lpstr>
      <vt:lpstr>Expériences (humaines) : évaluer le temps de refroidissement en fonction de la masse et du diamètre (quel temps pour passer d’un état liquide à un état solide ?)</vt:lpstr>
      <vt:lpstr>L’âge de la Terre sur la base des expériences: 74047 ans</vt:lpstr>
      <vt:lpstr>2/ Buffon face à la censure (1751)</vt:lpstr>
      <vt:lpstr>Présentation PowerPoint</vt:lpstr>
      <vt:lpstr>3. Epoques de la nature (1778) : une histoire naturelle du globe.</vt:lpstr>
      <vt:lpstr>Partie III. Sciences, Etat et industries minéralogiques.</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Buffon, maître des forges et théoricien de l’histoire naturelle de la Terre </dc:title>
  <dc:creator>Microsoft Office User</dc:creator>
  <cp:lastModifiedBy>Microsoft Office User</cp:lastModifiedBy>
  <cp:revision>25</cp:revision>
  <dcterms:created xsi:type="dcterms:W3CDTF">2021-11-02T17:17:31Z</dcterms:created>
  <dcterms:modified xsi:type="dcterms:W3CDTF">2024-11-18T13:44:29Z</dcterms:modified>
</cp:coreProperties>
</file>