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1" r:id="rId4"/>
    <p:sldId id="266" r:id="rId5"/>
    <p:sldId id="267" r:id="rId6"/>
    <p:sldId id="268" r:id="rId7"/>
    <p:sldId id="265" r:id="rId8"/>
    <p:sldId id="270" r:id="rId9"/>
    <p:sldId id="263" r:id="rId10"/>
    <p:sldId id="271" r:id="rId11"/>
    <p:sldId id="272" r:id="rId12"/>
    <p:sldId id="273" r:id="rId13"/>
    <p:sldId id="274" r:id="rId14"/>
    <p:sldId id="275" r:id="rId15"/>
    <p:sldId id="276" r:id="rId16"/>
    <p:sldId id="260" r:id="rId17"/>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1650"/>
    <a:srgbClr val="656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88" d="100"/>
          <a:sy n="88" d="100"/>
        </p:scale>
        <p:origin x="-1980" y="-510"/>
      </p:cViewPr>
      <p:guideLst>
        <p:guide orient="horz" pos="2160"/>
        <p:guide orient="horz" pos="1480"/>
        <p:guide orient="horz" pos="3158"/>
        <p:guide pos="3120"/>
        <p:guide pos="535"/>
        <p:guide pos="807"/>
        <p:guide pos="262"/>
        <p:guide pos="5978"/>
      </p:guideLst>
    </p:cSldViewPr>
  </p:slideViewPr>
  <p:notesTextViewPr>
    <p:cViewPr>
      <p:scale>
        <a:sx n="1" d="1"/>
        <a:sy n="1" d="1"/>
      </p:scale>
      <p:origin x="0" y="0"/>
    </p:cViewPr>
  </p:notesTextViewPr>
  <p:notesViewPr>
    <p:cSldViewPr>
      <p:cViewPr varScale="1">
        <p:scale>
          <a:sx n="56" d="100"/>
          <a:sy n="56" d="100"/>
        </p:scale>
        <p:origin x="-2826" y="-84"/>
      </p:cViewPr>
      <p:guideLst>
        <p:guide orient="horz" pos="2880"/>
        <p:guide pos="2160"/>
      </p:guideLst>
    </p:cSldViewPr>
  </p:notesViewPr>
  <p:gridSpacing cx="72008" cy="72008"/>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notesMaster" Target="notesMasters/notesMaster1.xml" />
  <Relationship Id="rId21" Type="http://schemas.openxmlformats.org/officeDocument/2006/relationships/theme" Target="theme/theme1.xml" />
  <Relationship Id="rId20" Type="http://schemas.openxmlformats.org/officeDocument/2006/relationships/viewProps" Target="viewProps.xml" />
  <Relationship Id="rId1" Type="http://schemas.openxmlformats.org/officeDocument/2006/relationships/slideMaster" Target="slideMasters/slideMaster1.xml" />
  <Relationship Id="rId19" Type="http://schemas.openxmlformats.org/officeDocument/2006/relationships/presProps" Target="presProps.xml" />
  <Relationship Id="rId22"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89147B-3168-4245-B4AE-AEC467AC5F96}" type="datetimeFigureOut">
              <a:rPr lang="fr-FR" smtClean="0"/>
              <a:t>27/10/2014</a:t>
            </a:fld>
            <a:endParaRPr lang="fr-FR"/>
          </a:p>
        </p:txBody>
      </p:sp>
      <p:sp>
        <p:nvSpPr>
          <p:cNvPr id="4" name="Espace réservé de l'image des diapositives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4F257-E050-44A5-8717-BEA64E4FBA48}" type="slidenum">
              <a:rPr lang="fr-FR" smtClean="0"/>
              <a:t>‹N°›</a:t>
            </a:fld>
            <a:endParaRPr lang="fr-FR"/>
          </a:p>
        </p:txBody>
      </p:sp>
    </p:spTree>
    <p:extLst>
      <p:ext uri="{BB962C8B-B14F-4D97-AF65-F5344CB8AC3E}">
        <p14:creationId xmlns:p14="http://schemas.microsoft.com/office/powerpoint/2010/main" val="4136981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672390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967417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38725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38725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38725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38725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738725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628849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405794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542328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412098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66330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60075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3629879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223069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endParaRPr lang="fr-FR"/>
          </a:p>
        </p:txBody>
      </p:sp>
    </p:spTree>
    <p:extLst>
      <p:ext uri="{BB962C8B-B14F-4D97-AF65-F5344CB8AC3E}">
        <p14:creationId xmlns:p14="http://schemas.microsoft.com/office/powerpoint/2010/main" val="1522837319"/>
      </p:ext>
    </p:extLst>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7"/>
          <p:cNvPicPr>
            <a:picLocks noChangeAspect="1"/>
          </p:cNvPicPr>
          <p:nvPr userDrawn="1"/>
        </p:nvPicPr>
        <p:blipFill rotWithShape="1">
          <a:blip r:embed="rId2" cstate="print">
            <a:extLst>
              <a:ext uri="{28A0092B-C50C-407E-A947-70E740481C1C}">
                <a14:useLocalDpi xmlns:a14="http://schemas.microsoft.com/office/drawing/2010/main" val="0"/>
              </a:ext>
            </a:extLst>
          </a:blip>
          <a:srcRect b="7856"/>
          <a:stretch/>
        </p:blipFill>
        <p:spPr>
          <a:xfrm>
            <a:off x="56456" y="44624"/>
            <a:ext cx="2746248" cy="1296144"/>
          </a:xfrm>
          <a:prstGeom prst="rect">
            <a:avLst/>
          </a:prstGeom>
        </p:spPr>
      </p:pic>
      <p:sp>
        <p:nvSpPr>
          <p:cNvPr id="2" name="Title 1"/>
          <p:cNvSpPr>
            <a:spLocks noGrp="1"/>
          </p:cNvSpPr>
          <p:nvPr>
            <p:ph type="ctrTitle"/>
          </p:nvPr>
        </p:nvSpPr>
        <p:spPr>
          <a:xfrm>
            <a:off x="410429" y="2130426"/>
            <a:ext cx="9079645" cy="1470025"/>
          </a:xfrm>
        </p:spPr>
        <p:txBody>
          <a:bodyPr>
            <a:normAutofit/>
          </a:bodyPr>
          <a:lstStyle>
            <a:lvl1pPr>
              <a:defRPr sz="3200" baseline="0"/>
            </a:lvl1pPr>
          </a:lstStyle>
          <a:p>
            <a:r>
              <a:rPr lang="fr-FR" smtClean="0"/>
              <a:t>Modifiez le style du titre</a:t>
            </a:r>
            <a:endParaRPr lang="en-US" dirty="0"/>
          </a:p>
        </p:txBody>
      </p:sp>
      <p:sp>
        <p:nvSpPr>
          <p:cNvPr id="3" name="Subtitle 2"/>
          <p:cNvSpPr>
            <a:spLocks noGrp="1"/>
          </p:cNvSpPr>
          <p:nvPr>
            <p:ph type="subTitle" idx="1"/>
          </p:nvPr>
        </p:nvSpPr>
        <p:spPr>
          <a:xfrm>
            <a:off x="421961" y="3614581"/>
            <a:ext cx="9068113" cy="1752600"/>
          </a:xfrm>
        </p:spPr>
        <p:txBody>
          <a:bodyPr lIns="0" rIns="0">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6"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a:t>
            </a:r>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4919190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lIns="0" rIns="0"/>
          <a:lstStyle>
            <a:lvl2pPr marL="900113" indent="-539750">
              <a:buFont typeface="Arial" pitchFamily="34" charset="0"/>
              <a:buChar char="―"/>
              <a:defRPr/>
            </a:lvl2pPr>
            <a:lvl3pPr marL="1163638" indent="-263525">
              <a:defRPr/>
            </a:lvl3pPr>
          </a:lstStyle>
          <a:p>
            <a:pPr lvl="0"/>
            <a:r>
              <a:rPr lang="fr-FR" smtClean="0"/>
              <a:t>Modifiez les styles du texte du masque</a:t>
            </a:r>
          </a:p>
          <a:p>
            <a:pPr lvl="1"/>
            <a:r>
              <a:rPr lang="fr-FR" smtClean="0"/>
              <a:t>Deuxième niveau</a:t>
            </a:r>
          </a:p>
          <a:p>
            <a:pPr lvl="2"/>
            <a:r>
              <a:rPr lang="fr-FR" smtClean="0"/>
              <a:t>Troisième niveau</a:t>
            </a:r>
          </a:p>
        </p:txBody>
      </p:sp>
      <p:pic>
        <p:nvPicPr>
          <p:cNvPr id="7"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mn-lt"/>
                <a:ea typeface="+mn-ea"/>
                <a:cs typeface="+mn-cs"/>
              </a:rPr>
              <a:t>I La fabrique de la loi  I 17 septembre 2014</a:t>
            </a:r>
          </a:p>
        </p:txBody>
      </p:sp>
      <p:sp>
        <p:nvSpPr>
          <p:cNvPr id="10"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31277788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5925" y="2996952"/>
            <a:ext cx="1728763" cy="2844032"/>
          </a:xfrm>
        </p:spPr>
        <p:txBody>
          <a:bodyPr anchor="t"/>
          <a:lstStyle>
            <a:lvl1pPr algn="l">
              <a:defRPr sz="16000" b="0" cap="all"/>
            </a:lvl1pPr>
          </a:lstStyle>
          <a:p>
            <a:r>
              <a:rPr lang="en-US" dirty="0" smtClean="0"/>
              <a:t>0.</a:t>
            </a:r>
            <a:endParaRPr lang="en-US" dirty="0"/>
          </a:p>
        </p:txBody>
      </p:sp>
      <p:sp>
        <p:nvSpPr>
          <p:cNvPr id="3" name="Text Placeholder 2"/>
          <p:cNvSpPr>
            <a:spLocks noGrp="1"/>
          </p:cNvSpPr>
          <p:nvPr>
            <p:ph type="body" idx="1"/>
          </p:nvPr>
        </p:nvSpPr>
        <p:spPr>
          <a:xfrm>
            <a:off x="2177466" y="3603459"/>
            <a:ext cx="7312609" cy="1500187"/>
          </a:xfrm>
        </p:spPr>
        <p:txBody>
          <a:bodyPr lIns="0" rIns="0" anchor="b">
            <a:normAutofit/>
          </a:bodyPr>
          <a:lstStyle>
            <a:lvl1pPr marL="0" indent="0">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pic>
        <p:nvPicPr>
          <p:cNvPr id="7"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mn-lt"/>
                <a:ea typeface="+mn-ea"/>
                <a:cs typeface="+mn-cs"/>
              </a:rPr>
              <a:t>I Nom du Client I Date de la présentation</a:t>
            </a:r>
          </a:p>
        </p:txBody>
      </p:sp>
      <p:sp>
        <p:nvSpPr>
          <p:cNvPr id="10"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5850420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pic>
        <p:nvPicPr>
          <p:cNvPr id="8"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mn-lt"/>
                <a:ea typeface="+mn-ea"/>
                <a:cs typeface="+mn-cs"/>
              </a:rPr>
              <a:t>I Nom du Client I Date de la présentation</a:t>
            </a:r>
          </a:p>
        </p:txBody>
      </p:sp>
      <p:sp>
        <p:nvSpPr>
          <p:cNvPr id="11" name="Content Placeholder 2"/>
          <p:cNvSpPr>
            <a:spLocks noGrp="1"/>
          </p:cNvSpPr>
          <p:nvPr>
            <p:ph idx="10"/>
          </p:nvPr>
        </p:nvSpPr>
        <p:spPr>
          <a:xfrm>
            <a:off x="412169" y="1600201"/>
            <a:ext cx="4396815" cy="4525963"/>
          </a:xfrm>
        </p:spPr>
        <p:txBody>
          <a:bodyPr lIns="0" rIns="0"/>
          <a:lstStyle>
            <a:lvl2pPr marL="900113" indent="-539750">
              <a:buFont typeface="Arial" pitchFamily="34" charset="0"/>
              <a:buChar char="―"/>
              <a:defRPr/>
            </a:lvl2pPr>
            <a:lvl3pPr marL="1163638" indent="-263525">
              <a:defRPr/>
            </a:lvl3pPr>
          </a:lstStyle>
          <a:p>
            <a:pPr lvl="0"/>
            <a:r>
              <a:rPr lang="fr-FR" smtClean="0"/>
              <a:t>Modifiez les styles du texte du masque</a:t>
            </a:r>
          </a:p>
          <a:p>
            <a:pPr lvl="1"/>
            <a:r>
              <a:rPr lang="fr-FR" smtClean="0"/>
              <a:t>Deuxième niveau</a:t>
            </a:r>
          </a:p>
          <a:p>
            <a:pPr lvl="2"/>
            <a:r>
              <a:rPr lang="fr-FR" smtClean="0"/>
              <a:t>Troisième niveau</a:t>
            </a:r>
          </a:p>
        </p:txBody>
      </p:sp>
      <p:sp>
        <p:nvSpPr>
          <p:cNvPr id="13" name="Content Placeholder 2"/>
          <p:cNvSpPr>
            <a:spLocks noGrp="1"/>
          </p:cNvSpPr>
          <p:nvPr>
            <p:ph idx="11"/>
          </p:nvPr>
        </p:nvSpPr>
        <p:spPr>
          <a:xfrm>
            <a:off x="5090321" y="1610313"/>
            <a:ext cx="4396815" cy="4525963"/>
          </a:xfrm>
        </p:spPr>
        <p:txBody>
          <a:bodyPr lIns="0" rIns="0"/>
          <a:lstStyle>
            <a:lvl2pPr marL="900113" indent="-539750">
              <a:buFont typeface="Arial" pitchFamily="34" charset="0"/>
              <a:buChar char="―"/>
              <a:defRPr/>
            </a:lvl2pPr>
            <a:lvl3pPr marL="1163638" indent="-263525">
              <a:defRPr/>
            </a:lvl3pPr>
          </a:lstStyle>
          <a:p>
            <a:pPr lvl="0"/>
            <a:r>
              <a:rPr lang="fr-FR" smtClean="0"/>
              <a:t>Modifiez les styles du texte du masque</a:t>
            </a:r>
          </a:p>
          <a:p>
            <a:pPr lvl="1"/>
            <a:r>
              <a:rPr lang="fr-FR" smtClean="0"/>
              <a:t>Deuxième niveau</a:t>
            </a:r>
          </a:p>
          <a:p>
            <a:pPr lvl="2"/>
            <a:r>
              <a:rPr lang="fr-FR" smtClean="0"/>
              <a:t>Troisième niveau</a:t>
            </a:r>
          </a:p>
        </p:txBody>
      </p:sp>
      <p:sp>
        <p:nvSpPr>
          <p:cNvPr id="14"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11583951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pic>
        <p:nvPicPr>
          <p:cNvPr id="6"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mn-lt"/>
                <a:ea typeface="+mn-ea"/>
                <a:cs typeface="+mn-cs"/>
              </a:rPr>
              <a:t>I Nom du Client I Date de la présentation</a:t>
            </a:r>
          </a:p>
        </p:txBody>
      </p:sp>
      <p:sp>
        <p:nvSpPr>
          <p:cNvPr id="9"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14187426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schemeClr val="tx1"/>
                </a:solidFill>
                <a:effectLst/>
                <a:uLnTx/>
                <a:uFillTx/>
                <a:latin typeface="+mn-lt"/>
                <a:ea typeface="+mn-ea"/>
                <a:cs typeface="+mn-cs"/>
              </a:rPr>
              <a:t>Confidentiel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
        <p:nvSpPr>
          <p:cNvPr id="9"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smtClean="0">
                <a:ln>
                  <a:noFill/>
                </a:ln>
                <a:solidFill>
                  <a:prstClr val="black"/>
                </a:solidFill>
                <a:effectLst/>
                <a:uLnTx/>
                <a:uFillTx/>
                <a:latin typeface="+mn-lt"/>
                <a:ea typeface="+mn-ea"/>
                <a:cs typeface="+mn-cs"/>
              </a:rPr>
              <a:t>I La fabrique de la loi I 17 septembre 2014</a:t>
            </a:r>
          </a:p>
        </p:txBody>
      </p:sp>
    </p:spTree>
    <p:extLst>
      <p:ext uri="{BB962C8B-B14F-4D97-AF65-F5344CB8AC3E}">
        <p14:creationId xmlns:p14="http://schemas.microsoft.com/office/powerpoint/2010/main" val="3914374475"/>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image" Target="../media/image1.jpeg" />
  <Relationship Id="rId3" Type="http://schemas.openxmlformats.org/officeDocument/2006/relationships/slideLayout" Target="../slideLayouts/slideLayout3.xml" />
  <Relationship Id="rId7"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5" Type="http://schemas.openxmlformats.org/officeDocument/2006/relationships/slideLayout" Target="../slideLayouts/slideLayout5.xml" />
  <Relationship Id="rId4" Type="http://schemas.openxmlformats.org/officeDocument/2006/relationships/slideLayout" Target="../slideLayouts/slideLayout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2169" y="274638"/>
            <a:ext cx="9077905" cy="1143000"/>
          </a:xfrm>
          <a:prstGeom prst="rect">
            <a:avLst/>
          </a:prstGeom>
        </p:spPr>
        <p:txBody>
          <a:bodyPr vert="horz" lIns="0" tIns="45720" rIns="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12169" y="1600201"/>
            <a:ext cx="9077905"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7" name="Picture 5" descr="H:\Gide_Identite_visuelle\Fichiers natifs applications\Bible d'affaires + Tranches\Links\fiche.jpg"/>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5374" y="1418589"/>
            <a:ext cx="9072000" cy="6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142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timing>
    <p:tnLst>
      <p:par>
        <p:cTn id="1" dur="indefinite" restart="never" nodeType="tmRoot"/>
      </p:par>
    </p:tnLst>
  </p:timing>
  <p:txStyles>
    <p:titleStyle>
      <a:lvl1pPr algn="l" defTabSz="914400" rtl="0" eaLnBrk="1" latinLnBrk="0" hangingPunct="1">
        <a:spcBef>
          <a:spcPct val="0"/>
        </a:spcBef>
        <a:buNone/>
        <a:defRPr sz="2800" kern="1200" baseline="0">
          <a:solidFill>
            <a:srgbClr val="121650"/>
          </a:solidFill>
          <a:latin typeface="Arial" pitchFamily="34" charset="0"/>
          <a:ea typeface="+mj-ea"/>
          <a:cs typeface="+mj-cs"/>
        </a:defRPr>
      </a:lvl1pPr>
    </p:titleStyle>
    <p:bodyStyle>
      <a:lvl1pPr marL="342900" indent="-342900" algn="l" defTabSz="914400" rtl="0" eaLnBrk="1" latinLnBrk="0" hangingPunct="1">
        <a:spcBef>
          <a:spcPct val="20000"/>
        </a:spcBef>
        <a:buClr>
          <a:srgbClr val="121650"/>
        </a:buClr>
        <a:buFont typeface="Wingdings" pitchFamily="2" charset="2"/>
        <a:buChar char="§"/>
        <a:defRPr sz="2000" kern="1200" baseline="0">
          <a:solidFill>
            <a:srgbClr val="121650"/>
          </a:solidFill>
          <a:latin typeface="Arial" pitchFamily="34" charset="0"/>
          <a:ea typeface="+mn-ea"/>
          <a:cs typeface="+mn-cs"/>
        </a:defRPr>
      </a:lvl1pPr>
      <a:lvl2pPr marL="646113" indent="-285750" algn="l" defTabSz="914400" rtl="0" eaLnBrk="1" latinLnBrk="0" hangingPunct="1">
        <a:spcBef>
          <a:spcPct val="20000"/>
        </a:spcBef>
        <a:buFont typeface="Arial" pitchFamily="34" charset="0"/>
        <a:buChar char="–"/>
        <a:defRPr sz="1800" kern="1200" baseline="0">
          <a:solidFill>
            <a:schemeClr val="tx1"/>
          </a:solidFill>
          <a:latin typeface="Arial" pitchFamily="34" charset="0"/>
          <a:ea typeface="+mn-ea"/>
          <a:cs typeface="+mn-cs"/>
        </a:defRPr>
      </a:lvl2pPr>
      <a:lvl3pPr marL="935038" indent="-228600" algn="l" defTabSz="914400" rtl="0" eaLnBrk="1" latinLnBrk="0" hangingPunct="1">
        <a:spcBef>
          <a:spcPct val="20000"/>
        </a:spcBef>
        <a:buClr>
          <a:srgbClr val="656B6D"/>
        </a:buClr>
        <a:buSzPct val="80000"/>
        <a:buFont typeface="Wingdings 2" pitchFamily="18" charset="2"/>
        <a:buChar char=""/>
        <a:defRPr sz="1600" kern="1200" baseline="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notesSlide" Target="../notesSlides/notesSlide16.xml" />
  <Relationship Id="rId1" Type="http://schemas.openxmlformats.org/officeDocument/2006/relationships/slideLayout" Target="../slideLayouts/slideLayout6.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La fabrique de la Loi </a:t>
            </a:r>
            <a:r>
              <a:rPr lang="fr-FR" dirty="0" smtClean="0"/>
              <a:t/>
            </a:r>
            <a:br>
              <a:rPr lang="fr-FR" dirty="0" smtClean="0"/>
            </a:br>
            <a:endParaRPr lang="fr-FR" dirty="0"/>
          </a:p>
        </p:txBody>
      </p:sp>
      <p:sp>
        <p:nvSpPr>
          <p:cNvPr id="3" name="Subtitle 2"/>
          <p:cNvSpPr>
            <a:spLocks noGrp="1"/>
          </p:cNvSpPr>
          <p:nvPr>
            <p:ph type="subTitle" idx="1"/>
          </p:nvPr>
        </p:nvSpPr>
        <p:spPr/>
        <p:txBody>
          <a:bodyPr/>
          <a:lstStyle/>
          <a:p>
            <a:r>
              <a:rPr lang="fr-FR" b="1" dirty="0"/>
              <a:t>La loi de financement de la sécurité sociale </a:t>
            </a:r>
            <a:endParaRPr lang="fr-FR" b="1" dirty="0" smtClean="0"/>
          </a:p>
          <a:p>
            <a:endParaRPr lang="fr-FR" sz="1600" dirty="0" smtClean="0"/>
          </a:p>
          <a:p>
            <a:r>
              <a:rPr lang="fr-FR" sz="1600" dirty="0" smtClean="0"/>
              <a:t>17 septembre 2014</a:t>
            </a:r>
            <a:endParaRPr lang="en-US" sz="1600" dirty="0"/>
          </a:p>
        </p:txBody>
      </p:sp>
    </p:spTree>
    <p:extLst>
      <p:ext uri="{BB962C8B-B14F-4D97-AF65-F5344CB8AC3E}">
        <p14:creationId xmlns:p14="http://schemas.microsoft.com/office/powerpoint/2010/main" val="420817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III - LES DÉLAIS </a:t>
            </a:r>
            <a:br>
              <a:rPr lang="fr-FR" b="1" dirty="0" smtClean="0"/>
            </a:br>
            <a:endParaRPr lang="fr-FR" b="1"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smtClean="0"/>
              <a:t>Le </a:t>
            </a:r>
            <a:r>
              <a:rPr lang="fr-FR" b="1" dirty="0"/>
              <a:t>délai de dépôt </a:t>
            </a:r>
          </a:p>
          <a:p>
            <a:pPr lvl="1"/>
            <a:r>
              <a:rPr lang="fr-FR" dirty="0"/>
              <a:t>Comme en matière de loi de finances, le Gouvernement se voit imposer un délai quant au dépôt du projet de loi de financement. La date limite du dépôt du texte sur le bureau de l'Assemblée nationale est fixée au 15 octobre ou, si cette date est un jour férié, au premier jour ouvrable qui suit</a:t>
            </a:r>
            <a:r>
              <a:rPr lang="fr-FR" dirty="0" smtClean="0"/>
              <a:t>.</a:t>
            </a:r>
          </a:p>
          <a:p>
            <a:pPr lvl="1"/>
            <a:r>
              <a:rPr lang="fr-FR" dirty="0" smtClean="0"/>
              <a:t> </a:t>
            </a:r>
            <a:r>
              <a:rPr lang="fr-FR" dirty="0"/>
              <a:t>Le délai de dépôt n’est pas sanctionné </a:t>
            </a:r>
            <a:endParaRPr lang="fr-FR" dirty="0" smtClean="0"/>
          </a:p>
          <a:p>
            <a:pPr marL="0" indent="0">
              <a:buNone/>
            </a:pPr>
            <a:r>
              <a:rPr lang="fr-FR" b="1" dirty="0" smtClean="0"/>
              <a:t>Les </a:t>
            </a:r>
            <a:r>
              <a:rPr lang="fr-FR" b="1" dirty="0"/>
              <a:t>délais d’examen </a:t>
            </a:r>
          </a:p>
          <a:p>
            <a:r>
              <a:rPr lang="fr-FR" dirty="0"/>
              <a:t>L’article 47-1 de la </a:t>
            </a:r>
            <a:r>
              <a:rPr lang="fr-FR" dirty="0" smtClean="0"/>
              <a:t>Constitution. </a:t>
            </a:r>
            <a:endParaRPr lang="fr-FR" dirty="0"/>
          </a:p>
          <a:p>
            <a:pPr lvl="1"/>
            <a:r>
              <a:rPr lang="fr-FR" dirty="0"/>
              <a:t>l</a:t>
            </a:r>
            <a:r>
              <a:rPr lang="fr-FR" dirty="0" smtClean="0"/>
              <a:t>’Assemblée </a:t>
            </a:r>
            <a:r>
              <a:rPr lang="fr-FR" dirty="0"/>
              <a:t>nationale dispose de vingt jours en première lecture et </a:t>
            </a:r>
            <a:endParaRPr lang="fr-FR" dirty="0" smtClean="0"/>
          </a:p>
          <a:p>
            <a:pPr lvl="1"/>
            <a:r>
              <a:rPr lang="fr-FR" dirty="0" smtClean="0"/>
              <a:t>le </a:t>
            </a:r>
            <a:r>
              <a:rPr lang="fr-FR" dirty="0"/>
              <a:t>Sénat de quinze jours. </a:t>
            </a:r>
            <a:endParaRPr lang="fr-FR" dirty="0" smtClean="0"/>
          </a:p>
          <a:p>
            <a:pPr lvl="2"/>
            <a:r>
              <a:rPr lang="fr-FR" dirty="0"/>
              <a:t>Les délais de première lecture sont sanctionnés par le dessaisissement d’une l’assemblée au profit de l’autre. </a:t>
            </a:r>
            <a:endParaRPr lang="fr-FR" dirty="0" smtClean="0"/>
          </a:p>
          <a:p>
            <a:pPr lvl="1"/>
            <a:r>
              <a:rPr lang="fr-FR" dirty="0" smtClean="0"/>
              <a:t>A </a:t>
            </a:r>
            <a:r>
              <a:rPr lang="fr-FR" dirty="0"/>
              <a:t>ces délais de première lecture s’ajoute un délai général ou global qui s’applique au Parlement tout entier et à l’ensemble des lectures, il est de </a:t>
            </a:r>
            <a:r>
              <a:rPr lang="fr-FR" b="1" dirty="0"/>
              <a:t>cinquante </a:t>
            </a:r>
            <a:r>
              <a:rPr lang="fr-FR" b="1" dirty="0" smtClean="0"/>
              <a:t>jours</a:t>
            </a:r>
          </a:p>
          <a:p>
            <a:pPr lvl="2"/>
            <a:r>
              <a:rPr lang="fr-FR" dirty="0"/>
              <a:t>il est sanctionné par le dessaisissement du Parlement au profit du Gouvernement. En d’autres termes, « </a:t>
            </a:r>
            <a:r>
              <a:rPr lang="fr-FR" i="1" dirty="0"/>
              <a:t>les dispositions du projet peuvent être mises en </a:t>
            </a:r>
            <a:r>
              <a:rPr lang="fr-FR" i="1" dirty="0" err="1"/>
              <a:t>oeuvre</a:t>
            </a:r>
            <a:r>
              <a:rPr lang="fr-FR" i="1" dirty="0"/>
              <a:t> par ordonnance</a:t>
            </a:r>
            <a:r>
              <a:rPr lang="fr-FR" dirty="0"/>
              <a:t>.» </a:t>
            </a:r>
            <a:endParaRPr lang="fr-FR" b="1" dirty="0"/>
          </a:p>
        </p:txBody>
      </p:sp>
    </p:spTree>
    <p:extLst>
      <p:ext uri="{BB962C8B-B14F-4D97-AF65-F5344CB8AC3E}">
        <p14:creationId xmlns:p14="http://schemas.microsoft.com/office/powerpoint/2010/main" val="222366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 – LA PROCEDURE</a:t>
            </a:r>
            <a:br>
              <a:rPr lang="fr-FR" b="1" dirty="0" smtClean="0"/>
            </a:br>
            <a:endParaRPr lang="fr-FR" b="1" dirty="0"/>
          </a:p>
        </p:txBody>
      </p:sp>
      <p:sp>
        <p:nvSpPr>
          <p:cNvPr id="3" name="Espace réservé du contenu 2"/>
          <p:cNvSpPr>
            <a:spLocks noGrp="1"/>
          </p:cNvSpPr>
          <p:nvPr>
            <p:ph idx="1"/>
          </p:nvPr>
        </p:nvSpPr>
        <p:spPr/>
        <p:txBody>
          <a:bodyPr>
            <a:normAutofit/>
          </a:bodyPr>
          <a:lstStyle/>
          <a:p>
            <a:pPr marL="0" indent="0">
              <a:buNone/>
            </a:pPr>
            <a:r>
              <a:rPr lang="fr-FR" b="1" dirty="0" smtClean="0"/>
              <a:t>L’examen </a:t>
            </a:r>
            <a:r>
              <a:rPr lang="fr-FR" b="1" dirty="0"/>
              <a:t>en commission </a:t>
            </a:r>
            <a:endParaRPr lang="fr-FR" dirty="0"/>
          </a:p>
          <a:p>
            <a:r>
              <a:rPr lang="fr-FR" dirty="0"/>
              <a:t>A l’Assemblée nationale, </a:t>
            </a:r>
            <a:endParaRPr lang="fr-FR" dirty="0" smtClean="0"/>
          </a:p>
          <a:p>
            <a:pPr lvl="1"/>
            <a:r>
              <a:rPr lang="fr-FR" dirty="0" smtClean="0"/>
              <a:t>la </a:t>
            </a:r>
            <a:r>
              <a:rPr lang="fr-FR" dirty="0"/>
              <a:t>commission des affaires sociales est traditionnellement chargée de l’examen au fond des projets de loi de financement de la sécurité sociale ; </a:t>
            </a:r>
            <a:endParaRPr lang="fr-FR" dirty="0" smtClean="0"/>
          </a:p>
          <a:p>
            <a:pPr lvl="1"/>
            <a:r>
              <a:rPr lang="fr-FR" dirty="0" smtClean="0"/>
              <a:t>la </a:t>
            </a:r>
            <a:r>
              <a:rPr lang="fr-FR" dirty="0"/>
              <a:t>commission des finances, se saisit pour avis. </a:t>
            </a:r>
          </a:p>
          <a:p>
            <a:r>
              <a:rPr lang="fr-FR" dirty="0" smtClean="0"/>
              <a:t>Les </a:t>
            </a:r>
            <a:r>
              <a:rPr lang="fr-FR" dirty="0"/>
              <a:t>travaux relatifs au projet de loi de financement de la sécurité sociale débutent, à la mi-septembre, </a:t>
            </a:r>
            <a:endParaRPr lang="fr-FR" dirty="0" smtClean="0"/>
          </a:p>
          <a:p>
            <a:pPr lvl="1"/>
            <a:r>
              <a:rPr lang="fr-FR" dirty="0" smtClean="0"/>
              <a:t>par </a:t>
            </a:r>
            <a:r>
              <a:rPr lang="fr-FR" dirty="0"/>
              <a:t>l’audition par la commission des affaires sociales du Premier président de la Cour des comptes et sa présentation du rapport annuel de la Cour sur la sécurité sociale au courant du mois de </a:t>
            </a:r>
            <a:r>
              <a:rPr lang="fr-FR" dirty="0" smtClean="0"/>
              <a:t>septembre;</a:t>
            </a:r>
          </a:p>
          <a:p>
            <a:pPr lvl="1"/>
            <a:r>
              <a:rPr lang="fr-FR" dirty="0"/>
              <a:t>Les cinq rapporteurs rédigent chacun un tome du rapport consacré au projet de loi ; un tome supplémentaire comporte le tableau comparatif (dispositions initiales, projet de loi et amendements adoptés) ainsi que les amendements examinés par la commission </a:t>
            </a:r>
            <a:r>
              <a:rPr lang="fr-FR" dirty="0" smtClean="0"/>
              <a:t> </a:t>
            </a:r>
            <a:endParaRPr lang="fr-FR" dirty="0"/>
          </a:p>
        </p:txBody>
      </p:sp>
    </p:spTree>
    <p:extLst>
      <p:ext uri="{BB962C8B-B14F-4D97-AF65-F5344CB8AC3E}">
        <p14:creationId xmlns:p14="http://schemas.microsoft.com/office/powerpoint/2010/main" val="376494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 – LA PROCEDURE</a:t>
            </a:r>
            <a:br>
              <a:rPr lang="fr-FR" b="1" dirty="0" smtClean="0"/>
            </a:br>
            <a:endParaRPr lang="fr-FR" b="1" dirty="0"/>
          </a:p>
        </p:txBody>
      </p:sp>
      <p:sp>
        <p:nvSpPr>
          <p:cNvPr id="3" name="Espace réservé du contenu 2"/>
          <p:cNvSpPr>
            <a:spLocks noGrp="1"/>
          </p:cNvSpPr>
          <p:nvPr>
            <p:ph idx="1"/>
          </p:nvPr>
        </p:nvSpPr>
        <p:spPr/>
        <p:txBody>
          <a:bodyPr>
            <a:normAutofit/>
          </a:bodyPr>
          <a:lstStyle/>
          <a:p>
            <a:pPr marL="0" indent="0">
              <a:buNone/>
            </a:pPr>
            <a:r>
              <a:rPr lang="fr-FR" b="1" dirty="0" smtClean="0"/>
              <a:t>Limites aux amendements (1)  </a:t>
            </a:r>
            <a:endParaRPr lang="fr-FR" b="1" dirty="0"/>
          </a:p>
          <a:p>
            <a:r>
              <a:rPr lang="fr-FR" b="1" i="1" dirty="0" smtClean="0"/>
              <a:t>L’interdiction </a:t>
            </a:r>
            <a:r>
              <a:rPr lang="fr-FR" b="1" i="1" dirty="0"/>
              <a:t>des cavaliers sociaux </a:t>
            </a:r>
            <a:endParaRPr lang="fr-FR" dirty="0"/>
          </a:p>
          <a:p>
            <a:pPr lvl="1"/>
            <a:r>
              <a:rPr lang="fr-FR" dirty="0"/>
              <a:t>L’article LO 111-3 III du Code de la Sécurité sociale </a:t>
            </a:r>
          </a:p>
          <a:p>
            <a:pPr lvl="1"/>
            <a:r>
              <a:rPr lang="fr-FR" dirty="0" smtClean="0"/>
              <a:t> </a:t>
            </a:r>
            <a:r>
              <a:rPr lang="fr-FR" dirty="0"/>
              <a:t>seuls les amendements « </a:t>
            </a:r>
            <a:r>
              <a:rPr lang="fr-FR" i="1" dirty="0"/>
              <a:t>affectant directement l'équilibre financier des régimes obligatoires de base ou améliorant le contrôle du Parlement sur l'application des lois de financement de la sécurité sociale </a:t>
            </a:r>
            <a:r>
              <a:rPr lang="fr-FR" dirty="0"/>
              <a:t>» sont </a:t>
            </a:r>
            <a:r>
              <a:rPr lang="fr-FR" dirty="0" smtClean="0"/>
              <a:t>possibles</a:t>
            </a:r>
          </a:p>
          <a:p>
            <a:pPr lvl="1"/>
            <a:r>
              <a:rPr lang="fr-FR" dirty="0" smtClean="0"/>
              <a:t>Le </a:t>
            </a:r>
            <a:r>
              <a:rPr lang="fr-FR" dirty="0"/>
              <a:t>même article ajoute que </a:t>
            </a:r>
            <a:r>
              <a:rPr lang="fr-FR" i="1" dirty="0"/>
              <a:t>« Les amendements non conformes aux dispositions du présent article sont irrecevables </a:t>
            </a:r>
            <a:r>
              <a:rPr lang="fr-FR" dirty="0"/>
              <a:t>» </a:t>
            </a:r>
            <a:endParaRPr lang="fr-FR" dirty="0" smtClean="0"/>
          </a:p>
          <a:p>
            <a:pPr lvl="1"/>
            <a:r>
              <a:rPr lang="fr-FR" dirty="0" smtClean="0"/>
              <a:t>Toutefois </a:t>
            </a:r>
            <a:r>
              <a:rPr lang="fr-FR" dirty="0"/>
              <a:t>pour être plus sûr encore d’éviter les cavaliers « sociaux » on ajoute que « </a:t>
            </a:r>
            <a:r>
              <a:rPr lang="fr-FR" i="1" dirty="0"/>
              <a:t>Tout amendement doit être accompagné des justifications qui en permettent la mise en </a:t>
            </a:r>
            <a:r>
              <a:rPr lang="fr-FR" i="1" dirty="0" err="1"/>
              <a:t>oeuvre</a:t>
            </a:r>
            <a:r>
              <a:rPr lang="fr-FR" dirty="0"/>
              <a:t>. » </a:t>
            </a:r>
          </a:p>
        </p:txBody>
      </p:sp>
    </p:spTree>
    <p:extLst>
      <p:ext uri="{BB962C8B-B14F-4D97-AF65-F5344CB8AC3E}">
        <p14:creationId xmlns:p14="http://schemas.microsoft.com/office/powerpoint/2010/main" val="2223954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 – LA PROCEDURE</a:t>
            </a:r>
            <a:br>
              <a:rPr lang="fr-FR" b="1" dirty="0" smtClean="0"/>
            </a:br>
            <a:endParaRPr lang="fr-FR" b="1"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smtClean="0"/>
              <a:t>Limites aux amendements (2)</a:t>
            </a:r>
            <a:r>
              <a:rPr lang="fr-FR" dirty="0" smtClean="0"/>
              <a:t>. </a:t>
            </a:r>
            <a:endParaRPr lang="fr-FR" dirty="0"/>
          </a:p>
          <a:p>
            <a:r>
              <a:rPr lang="fr-FR" b="1" dirty="0" smtClean="0"/>
              <a:t>L’interdiction </a:t>
            </a:r>
            <a:r>
              <a:rPr lang="fr-FR" b="1" dirty="0"/>
              <a:t>de l’augmentation ou de la diminution des charges et des ressources </a:t>
            </a:r>
            <a:endParaRPr lang="fr-FR" b="1" dirty="0" smtClean="0"/>
          </a:p>
          <a:p>
            <a:r>
              <a:rPr lang="fr-FR" dirty="0"/>
              <a:t>L’article 40 de la Constitution qui interdit les propositions et les amendements qui auraient « </a:t>
            </a:r>
            <a:r>
              <a:rPr lang="fr-FR" i="1" dirty="0"/>
              <a:t>pour conséquence soit une diminution des ressources publiques, soit la création ou l'aggravation d'une charge publique. </a:t>
            </a:r>
            <a:r>
              <a:rPr lang="fr-FR" dirty="0"/>
              <a:t>» s’applique également aux charges et aux ressources de la Sécurité sociale. </a:t>
            </a:r>
            <a:endParaRPr lang="fr-FR" dirty="0" smtClean="0"/>
          </a:p>
          <a:p>
            <a:pPr lvl="1"/>
            <a:r>
              <a:rPr lang="fr-FR" dirty="0" smtClean="0"/>
              <a:t>Conseil </a:t>
            </a:r>
            <a:r>
              <a:rPr lang="fr-FR" dirty="0"/>
              <a:t>constitutionnel </a:t>
            </a:r>
            <a:r>
              <a:rPr lang="fr-FR" dirty="0" smtClean="0"/>
              <a:t>16 </a:t>
            </a:r>
            <a:r>
              <a:rPr lang="fr-FR" dirty="0"/>
              <a:t>juillet 1996 DC-96-379. </a:t>
            </a:r>
          </a:p>
          <a:p>
            <a:r>
              <a:rPr lang="fr-FR" dirty="0" smtClean="0"/>
              <a:t>L'article </a:t>
            </a:r>
            <a:r>
              <a:rPr lang="fr-FR" dirty="0"/>
              <a:t>LO 111-7-1 du Code de la Sécurité sociale précise </a:t>
            </a:r>
            <a:r>
              <a:rPr lang="fr-FR" dirty="0" smtClean="0"/>
              <a:t>qu</a:t>
            </a:r>
            <a:r>
              <a:rPr lang="fr-FR" dirty="0"/>
              <a:t>'« </a:t>
            </a:r>
            <a:r>
              <a:rPr lang="fr-FR" i="1" dirty="0"/>
              <a:t>au sens de l'article 40 de la Constitution, la charge s'entend, s'agissant des amendements aux projets de loi de financement de la Sécurité sociale s'appliquant aux objectifs de dépenses, de chaque objectif de dépenses par branche ou de l'objectif national de dépenses d’assurance maladie </a:t>
            </a:r>
            <a:r>
              <a:rPr lang="fr-FR" dirty="0"/>
              <a:t>». </a:t>
            </a:r>
            <a:endParaRPr lang="fr-FR" dirty="0" smtClean="0"/>
          </a:p>
          <a:p>
            <a:pPr lvl="1"/>
            <a:r>
              <a:rPr lang="fr-FR" dirty="0" smtClean="0"/>
              <a:t>Ce </a:t>
            </a:r>
            <a:r>
              <a:rPr lang="fr-FR" dirty="0"/>
              <a:t>dispositif permet aux parlementaires de présenter des amendements majorant le montant d'un ou de plusieurs sous-objectifs inclus dans un objectif, à condition de ne pas augmenter le montant de celui-ci. </a:t>
            </a:r>
            <a:endParaRPr lang="fr-FR" b="1" dirty="0"/>
          </a:p>
        </p:txBody>
      </p:sp>
    </p:spTree>
    <p:extLst>
      <p:ext uri="{BB962C8B-B14F-4D97-AF65-F5344CB8AC3E}">
        <p14:creationId xmlns:p14="http://schemas.microsoft.com/office/powerpoint/2010/main" val="2543288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 – LA PROCEDURE</a:t>
            </a:r>
            <a:br>
              <a:rPr lang="fr-FR" b="1" dirty="0" smtClean="0"/>
            </a:br>
            <a:endParaRPr lang="fr-FR" b="1" dirty="0"/>
          </a:p>
        </p:txBody>
      </p:sp>
      <p:sp>
        <p:nvSpPr>
          <p:cNvPr id="3" name="Espace réservé du contenu 2"/>
          <p:cNvSpPr>
            <a:spLocks noGrp="1"/>
          </p:cNvSpPr>
          <p:nvPr>
            <p:ph idx="1"/>
          </p:nvPr>
        </p:nvSpPr>
        <p:spPr/>
        <p:txBody>
          <a:bodyPr>
            <a:normAutofit fontScale="85000" lnSpcReduction="20000"/>
          </a:bodyPr>
          <a:lstStyle/>
          <a:p>
            <a:endParaRPr lang="fr-FR" dirty="0"/>
          </a:p>
          <a:p>
            <a:pPr marL="0" indent="0">
              <a:buNone/>
            </a:pPr>
            <a:r>
              <a:rPr lang="fr-FR" b="1" dirty="0" smtClean="0"/>
              <a:t>L’examen </a:t>
            </a:r>
            <a:r>
              <a:rPr lang="fr-FR" b="1" dirty="0"/>
              <a:t>en séance </a:t>
            </a:r>
          </a:p>
          <a:p>
            <a:r>
              <a:rPr lang="fr-FR" dirty="0" smtClean="0"/>
              <a:t>particularités </a:t>
            </a:r>
            <a:r>
              <a:rPr lang="fr-FR" dirty="0"/>
              <a:t>s’agissant de l’ordre de vote des différentes parties du projet de loi. </a:t>
            </a:r>
            <a:endParaRPr lang="fr-FR" dirty="0" smtClean="0"/>
          </a:p>
          <a:p>
            <a:pPr lvl="1"/>
            <a:r>
              <a:rPr lang="fr-FR" dirty="0" smtClean="0"/>
              <a:t>Ainsi</a:t>
            </a:r>
            <a:r>
              <a:rPr lang="fr-FR" dirty="0"/>
              <a:t>, l’article L.O. 111-7-1 du Code de la Sécurité sociale précise que la quatrième partie du projet de loi de financement de l’année comprenant les dispositions relatives aux dépenses pour l’année à venir, ne peut être mise en discussion avant l’adoption de la troisième partie comprenant les dispositions relatives aux recettes et à l’équilibre général pour la même année. </a:t>
            </a:r>
            <a:endParaRPr lang="fr-FR" dirty="0" smtClean="0"/>
          </a:p>
          <a:p>
            <a:pPr lvl="1"/>
            <a:r>
              <a:rPr lang="fr-FR" dirty="0" smtClean="0"/>
              <a:t>De </a:t>
            </a:r>
            <a:r>
              <a:rPr lang="fr-FR" dirty="0"/>
              <a:t>plus, l’ONDAM, bien que décomposé au moins en cinq sous-objectifs, fait l’objet d’un vote unique. Chaque objectif de dépenses par branche, décomposé le cas échéant en sous-objectifs, fait l'objet d'un vote unique portant sur l'ensemble des régimes obligatoires de base de Sécurité sociale et sur le régime général. L'ONDAM de l'ensemble des régimes obligatoires de base, décomposé en sous-objectifs, fait l'objet lui aussi d'un vote unique. </a:t>
            </a:r>
          </a:p>
          <a:p>
            <a:r>
              <a:rPr lang="fr-FR" dirty="0"/>
              <a:t>Les recettes sont présentées par branche </a:t>
            </a:r>
            <a:r>
              <a:rPr lang="fr-FR" dirty="0" smtClean="0"/>
              <a:t>et </a:t>
            </a:r>
            <a:r>
              <a:rPr lang="fr-FR" dirty="0"/>
              <a:t>se traduisent au travers des soldes des tableaux d'équilibre. Ces derniers font l'objet de votes distincts selon qu'il s'agit de l'ensemble des régimes obligatoires de base, du régime général ou des organismes concourant au financement de ces régimes. </a:t>
            </a:r>
          </a:p>
          <a:p>
            <a:r>
              <a:rPr lang="fr-FR" dirty="0"/>
              <a:t>L</a:t>
            </a:r>
            <a:r>
              <a:rPr lang="fr-FR" dirty="0" smtClean="0"/>
              <a:t>a </a:t>
            </a:r>
            <a:r>
              <a:rPr lang="fr-FR" dirty="0"/>
              <a:t>possibilité pour le Gouvernement de recourir à l’article 49-3 de la Constitution (engagement de responsabilité sur le vote d’un texte) </a:t>
            </a:r>
            <a:r>
              <a:rPr lang="fr-FR" dirty="0" smtClean="0"/>
              <a:t>a </a:t>
            </a:r>
            <a:r>
              <a:rPr lang="fr-FR" dirty="0"/>
              <a:t>été maintenue sans limitation pour le vote d’un projet de loi de financement de la Sécurité sociale. </a:t>
            </a:r>
            <a:endParaRPr lang="fr-FR" b="1" dirty="0"/>
          </a:p>
        </p:txBody>
      </p:sp>
    </p:spTree>
    <p:extLst>
      <p:ext uri="{BB962C8B-B14F-4D97-AF65-F5344CB8AC3E}">
        <p14:creationId xmlns:p14="http://schemas.microsoft.com/office/powerpoint/2010/main" val="3173166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IV – LA PROCEDURE</a:t>
            </a:r>
            <a:br>
              <a:rPr lang="fr-FR" b="1" dirty="0" smtClean="0"/>
            </a:br>
            <a:endParaRPr lang="fr-FR" b="1" dirty="0"/>
          </a:p>
        </p:txBody>
      </p:sp>
      <p:sp>
        <p:nvSpPr>
          <p:cNvPr id="3" name="Espace réservé du contenu 2"/>
          <p:cNvSpPr>
            <a:spLocks noGrp="1"/>
          </p:cNvSpPr>
          <p:nvPr>
            <p:ph idx="1"/>
          </p:nvPr>
        </p:nvSpPr>
        <p:spPr/>
        <p:txBody>
          <a:bodyPr>
            <a:normAutofit fontScale="92500" lnSpcReduction="20000"/>
          </a:bodyPr>
          <a:lstStyle/>
          <a:p>
            <a:endParaRPr lang="fr-FR" dirty="0"/>
          </a:p>
          <a:p>
            <a:pPr marL="0" indent="0">
              <a:buNone/>
            </a:pPr>
            <a:r>
              <a:rPr lang="fr-FR" b="1" dirty="0" smtClean="0"/>
              <a:t>Les </a:t>
            </a:r>
            <a:r>
              <a:rPr lang="fr-FR" b="1" dirty="0"/>
              <a:t>modifications </a:t>
            </a:r>
            <a:endParaRPr lang="fr-FR" dirty="0"/>
          </a:p>
          <a:p>
            <a:r>
              <a:rPr lang="fr-FR" dirty="0"/>
              <a:t>Les lois de financement de la Sécurité sociale peuvent être modifiées par le législateur lui-même. </a:t>
            </a:r>
            <a:endParaRPr lang="fr-FR" dirty="0" smtClean="0"/>
          </a:p>
          <a:p>
            <a:r>
              <a:rPr lang="fr-FR" dirty="0" smtClean="0"/>
              <a:t>Elles </a:t>
            </a:r>
            <a:r>
              <a:rPr lang="fr-FR" dirty="0"/>
              <a:t>peuvent l’être </a:t>
            </a:r>
            <a:r>
              <a:rPr lang="fr-FR" dirty="0" smtClean="0"/>
              <a:t>par </a:t>
            </a:r>
            <a:r>
              <a:rPr lang="fr-FR" i="1" dirty="0"/>
              <a:t>la voie </a:t>
            </a:r>
            <a:r>
              <a:rPr lang="fr-FR" i="1" dirty="0" smtClean="0"/>
              <a:t>réglementaire</a:t>
            </a:r>
            <a:r>
              <a:rPr lang="fr-FR" dirty="0" smtClean="0"/>
              <a:t> </a:t>
            </a:r>
            <a:endParaRPr lang="fr-FR" dirty="0"/>
          </a:p>
          <a:p>
            <a:r>
              <a:rPr lang="fr-FR" b="1" dirty="0" smtClean="0"/>
              <a:t>Les </a:t>
            </a:r>
            <a:r>
              <a:rPr lang="fr-FR" b="1" dirty="0"/>
              <a:t>lois de </a:t>
            </a:r>
            <a:r>
              <a:rPr lang="fr-FR" b="1" dirty="0" smtClean="0"/>
              <a:t>financement rectificatives </a:t>
            </a:r>
            <a:endParaRPr lang="fr-FR" dirty="0"/>
          </a:p>
          <a:p>
            <a:r>
              <a:rPr lang="fr-FR" b="1" dirty="0" smtClean="0"/>
              <a:t>Les </a:t>
            </a:r>
            <a:r>
              <a:rPr lang="fr-FR" b="1" dirty="0"/>
              <a:t>décrets </a:t>
            </a:r>
            <a:endParaRPr lang="fr-FR" b="1" dirty="0" smtClean="0"/>
          </a:p>
          <a:p>
            <a:r>
              <a:rPr lang="fr-FR" dirty="0"/>
              <a:t>De manière exceptionnelle, certaines modifications à la loi de financement peuvent être apportées par voie réglementaire. </a:t>
            </a:r>
            <a:endParaRPr lang="fr-FR" dirty="0" smtClean="0"/>
          </a:p>
          <a:p>
            <a:pPr lvl="1"/>
            <a:r>
              <a:rPr lang="fr-FR" dirty="0" smtClean="0"/>
              <a:t>En </a:t>
            </a:r>
            <a:r>
              <a:rPr lang="fr-FR" dirty="0"/>
              <a:t>effet, </a:t>
            </a:r>
            <a:r>
              <a:rPr lang="fr-FR" i="1" dirty="0"/>
              <a:t>les limites </a:t>
            </a:r>
            <a:r>
              <a:rPr lang="fr-FR" dirty="0"/>
              <a:t>dans lesquelles les besoins de trésorerie des régimes obligatoires sont couverts par des emprunts et que la loi de financement fixe, peuvent être modifiées par décret. </a:t>
            </a:r>
            <a:endParaRPr lang="fr-FR" dirty="0" smtClean="0"/>
          </a:p>
          <a:p>
            <a:pPr lvl="1"/>
            <a:r>
              <a:rPr lang="fr-FR" dirty="0" smtClean="0"/>
              <a:t>Bien </a:t>
            </a:r>
            <a:r>
              <a:rPr lang="fr-FR" dirty="0"/>
              <a:t>sûr, des conditions doivent être </a:t>
            </a:r>
            <a:r>
              <a:rPr lang="fr-FR" dirty="0" smtClean="0"/>
              <a:t>respectées: </a:t>
            </a:r>
          </a:p>
          <a:p>
            <a:pPr lvl="2"/>
            <a:r>
              <a:rPr lang="fr-FR" dirty="0"/>
              <a:t>l</a:t>
            </a:r>
            <a:r>
              <a:rPr lang="fr-FR" dirty="0" smtClean="0"/>
              <a:t>’urgence </a:t>
            </a:r>
            <a:r>
              <a:rPr lang="fr-FR" dirty="0"/>
              <a:t>d’abord, mais aussi </a:t>
            </a:r>
            <a:endParaRPr lang="fr-FR" dirty="0" smtClean="0"/>
          </a:p>
          <a:p>
            <a:pPr lvl="2"/>
            <a:r>
              <a:rPr lang="fr-FR" dirty="0" smtClean="0"/>
              <a:t>la </a:t>
            </a:r>
            <a:r>
              <a:rPr lang="fr-FR" dirty="0"/>
              <a:t>ratification parlementaire qui doit intervenir « </a:t>
            </a:r>
            <a:r>
              <a:rPr lang="fr-FR" i="1" dirty="0"/>
              <a:t>dans le plus prochain projet de loi de financement de la sécurité sociale </a:t>
            </a:r>
            <a:r>
              <a:rPr lang="fr-FR" dirty="0"/>
              <a:t>»</a:t>
            </a:r>
            <a:endParaRPr lang="fr-FR" b="1" dirty="0"/>
          </a:p>
        </p:txBody>
      </p:sp>
    </p:spTree>
    <p:extLst>
      <p:ext uri="{BB962C8B-B14F-4D97-AF65-F5344CB8AC3E}">
        <p14:creationId xmlns:p14="http://schemas.microsoft.com/office/powerpoint/2010/main" val="4154498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6"/>
          <p:cNvPicPr>
            <a:picLocks noChangeAspect="1"/>
          </p:cNvPicPr>
          <p:nvPr/>
        </p:nvPicPr>
        <p:blipFill rotWithShape="1">
          <a:blip r:embed="rId3" cstate="print">
            <a:extLst>
              <a:ext uri="{28A0092B-C50C-407E-A947-70E740481C1C}">
                <a14:useLocalDpi xmlns:a14="http://schemas.microsoft.com/office/drawing/2010/main" val="0"/>
              </a:ext>
            </a:extLst>
          </a:blip>
          <a:srcRect b="7856"/>
          <a:stretch/>
        </p:blipFill>
        <p:spPr>
          <a:xfrm>
            <a:off x="56456" y="44624"/>
            <a:ext cx="2746248" cy="1296144"/>
          </a:xfrm>
          <a:prstGeom prst="rect">
            <a:avLst/>
          </a:prstGeom>
        </p:spPr>
      </p:pic>
      <p:sp>
        <p:nvSpPr>
          <p:cNvPr id="4" name="ZoneTexte 8"/>
          <p:cNvSpPr txBox="1"/>
          <p:nvPr/>
        </p:nvSpPr>
        <p:spPr>
          <a:xfrm>
            <a:off x="8208912" y="4145012"/>
            <a:ext cx="1352600" cy="2308324"/>
          </a:xfrm>
          <a:prstGeom prst="rect">
            <a:avLst/>
          </a:prstGeom>
          <a:noFill/>
        </p:spPr>
        <p:txBody>
          <a:bodyPr wrap="square" rtlCol="0">
            <a:spAutoFit/>
          </a:bodyPr>
          <a:lstStyle/>
          <a:p>
            <a:pPr algn="r"/>
            <a:r>
              <a:rPr lang="fr-FR" sz="800" dirty="0">
                <a:solidFill>
                  <a:schemeClr val="tx1">
                    <a:lumMod val="95000"/>
                    <a:lumOff val="5000"/>
                  </a:schemeClr>
                </a:solidFill>
                <a:latin typeface="+mj-lt"/>
              </a:rPr>
              <a:t>ALGER</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BRUXELLES</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BUCAREST</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BUDAPEST</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CASABLANCA</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HANOI</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HÔ CHI MINH VILLE</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HONG KONG</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ISTANBUL</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KIEV</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LONDRES</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MOSCOU</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NEW YORK</a:t>
            </a:r>
            <a:br>
              <a:rPr lang="fr-FR" sz="800" dirty="0">
                <a:solidFill>
                  <a:schemeClr val="tx1">
                    <a:lumMod val="95000"/>
                    <a:lumOff val="5000"/>
                  </a:schemeClr>
                </a:solidFill>
                <a:latin typeface="+mj-lt"/>
              </a:rPr>
            </a:br>
            <a:r>
              <a:rPr lang="fr-FR" sz="800" b="1" dirty="0">
                <a:solidFill>
                  <a:schemeClr val="tx1">
                    <a:lumMod val="95000"/>
                    <a:lumOff val="5000"/>
                  </a:schemeClr>
                </a:solidFill>
                <a:latin typeface="+mj-lt"/>
              </a:rPr>
              <a:t>PARIS</a:t>
            </a:r>
            <a:br>
              <a:rPr lang="fr-FR" sz="800" b="1" dirty="0">
                <a:solidFill>
                  <a:schemeClr val="tx1">
                    <a:lumMod val="95000"/>
                    <a:lumOff val="5000"/>
                  </a:schemeClr>
                </a:solidFill>
                <a:latin typeface="+mj-lt"/>
              </a:rPr>
            </a:br>
            <a:r>
              <a:rPr lang="fr-FR" sz="800" dirty="0">
                <a:solidFill>
                  <a:schemeClr val="tx1">
                    <a:lumMod val="95000"/>
                    <a:lumOff val="5000"/>
                  </a:schemeClr>
                </a:solidFill>
                <a:latin typeface="+mj-lt"/>
              </a:rPr>
              <a:t>PÉKIN</a:t>
            </a:r>
            <a:br>
              <a:rPr lang="fr-FR" sz="800" dirty="0">
                <a:solidFill>
                  <a:schemeClr val="tx1">
                    <a:lumMod val="95000"/>
                    <a:lumOff val="5000"/>
                  </a:schemeClr>
                </a:solidFill>
                <a:latin typeface="+mj-lt"/>
              </a:rPr>
            </a:br>
            <a:r>
              <a:rPr lang="fr-FR" sz="800" dirty="0" smtClean="0">
                <a:solidFill>
                  <a:schemeClr val="tx1">
                    <a:lumMod val="95000"/>
                    <a:lumOff val="5000"/>
                  </a:schemeClr>
                </a:solidFill>
                <a:latin typeface="+mj-lt"/>
              </a:rPr>
              <a:t>SHANGHAI</a:t>
            </a:r>
            <a:r>
              <a:rPr lang="fr-FR" sz="800" dirty="0">
                <a:solidFill>
                  <a:schemeClr val="tx1">
                    <a:lumMod val="95000"/>
                    <a:lumOff val="5000"/>
                  </a:schemeClr>
                </a:solidFill>
                <a:latin typeface="+mj-lt"/>
              </a:rPr>
              <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TUNIS</a:t>
            </a:r>
            <a:br>
              <a:rPr lang="fr-FR" sz="800" dirty="0">
                <a:solidFill>
                  <a:schemeClr val="tx1">
                    <a:lumMod val="95000"/>
                    <a:lumOff val="5000"/>
                  </a:schemeClr>
                </a:solidFill>
                <a:latin typeface="+mj-lt"/>
              </a:rPr>
            </a:br>
            <a:r>
              <a:rPr lang="fr-FR" sz="800" dirty="0" smtClean="0">
                <a:solidFill>
                  <a:schemeClr val="tx1">
                    <a:lumMod val="95000"/>
                    <a:lumOff val="5000"/>
                  </a:schemeClr>
                </a:solidFill>
                <a:latin typeface="+mj-lt"/>
              </a:rPr>
              <a:t>VARSOVIE</a:t>
            </a:r>
            <a:endParaRPr lang="fr-FR" sz="800" dirty="0">
              <a:solidFill>
                <a:schemeClr val="tx1">
                  <a:lumMod val="95000"/>
                  <a:lumOff val="5000"/>
                </a:schemeClr>
              </a:solidFill>
              <a:latin typeface="+mj-lt"/>
            </a:endParaRPr>
          </a:p>
        </p:txBody>
      </p:sp>
      <p:sp>
        <p:nvSpPr>
          <p:cNvPr id="5" name="Rectangle 4"/>
          <p:cNvSpPr/>
          <p:nvPr/>
        </p:nvSpPr>
        <p:spPr>
          <a:xfrm>
            <a:off x="337692" y="5293657"/>
            <a:ext cx="5036058" cy="1015663"/>
          </a:xfrm>
          <a:prstGeom prst="rect">
            <a:avLst/>
          </a:prstGeom>
        </p:spPr>
        <p:txBody>
          <a:bodyPr wrap="square">
            <a:spAutoFit/>
          </a:bodyPr>
          <a:lstStyle/>
          <a:p>
            <a:pPr lvl="0"/>
            <a:r>
              <a:rPr lang="fr-FR" sz="1200" b="1" dirty="0" smtClean="0">
                <a:solidFill>
                  <a:srgbClr val="121650"/>
                </a:solidFill>
              </a:rPr>
              <a:t>Gide Loyrette Nouel </a:t>
            </a:r>
            <a:r>
              <a:rPr lang="fr-FR" sz="1000" b="1" dirty="0" smtClean="0">
                <a:solidFill>
                  <a:srgbClr val="121650"/>
                </a:solidFill>
              </a:rPr>
              <a:t>A.A.R.P.I.</a:t>
            </a:r>
          </a:p>
          <a:p>
            <a:pPr lvl="0"/>
            <a:r>
              <a:rPr lang="fr-FR" sz="1200" dirty="0" smtClean="0">
                <a:solidFill>
                  <a:schemeClr val="tx1">
                    <a:lumMod val="95000"/>
                    <a:lumOff val="5000"/>
                  </a:schemeClr>
                </a:solidFill>
              </a:rPr>
              <a:t>22 </a:t>
            </a:r>
            <a:r>
              <a:rPr lang="fr-FR" sz="1200" dirty="0">
                <a:solidFill>
                  <a:schemeClr val="tx1">
                    <a:lumMod val="95000"/>
                    <a:lumOff val="5000"/>
                  </a:schemeClr>
                </a:solidFill>
              </a:rPr>
              <a:t>cours Albert </a:t>
            </a:r>
            <a:r>
              <a:rPr lang="fr-FR" sz="1200" dirty="0" smtClean="0">
                <a:solidFill>
                  <a:schemeClr val="tx1">
                    <a:lumMod val="95000"/>
                    <a:lumOff val="5000"/>
                  </a:schemeClr>
                </a:solidFill>
              </a:rPr>
              <a:t>Ier</a:t>
            </a:r>
          </a:p>
          <a:p>
            <a:pPr lvl="0"/>
            <a:r>
              <a:rPr lang="fr-FR" sz="1200" dirty="0" smtClean="0">
                <a:solidFill>
                  <a:schemeClr val="tx1">
                    <a:lumMod val="95000"/>
                    <a:lumOff val="5000"/>
                  </a:schemeClr>
                </a:solidFill>
              </a:rPr>
              <a:t>75008 Paris</a:t>
            </a:r>
          </a:p>
          <a:p>
            <a:pPr lvl="0"/>
            <a:r>
              <a:rPr lang="fr-FR" sz="1200" dirty="0" smtClean="0">
                <a:solidFill>
                  <a:schemeClr val="tx1">
                    <a:lumMod val="95000"/>
                    <a:lumOff val="5000"/>
                  </a:schemeClr>
                </a:solidFill>
              </a:rPr>
              <a:t>tél</a:t>
            </a:r>
            <a:r>
              <a:rPr lang="fr-FR" sz="1200" dirty="0">
                <a:solidFill>
                  <a:schemeClr val="tx1">
                    <a:lumMod val="95000"/>
                    <a:lumOff val="5000"/>
                  </a:schemeClr>
                </a:solidFill>
              </a:rPr>
              <a:t>. +33 (0)1 40 75 </a:t>
            </a:r>
            <a:r>
              <a:rPr lang="fr-FR" sz="1200" dirty="0" smtClean="0">
                <a:solidFill>
                  <a:schemeClr val="tx1">
                    <a:lumMod val="95000"/>
                    <a:lumOff val="5000"/>
                  </a:schemeClr>
                </a:solidFill>
              </a:rPr>
              <a:t>60 00</a:t>
            </a:r>
          </a:p>
          <a:p>
            <a:pPr lvl="0"/>
            <a:r>
              <a:rPr lang="fr-FR" sz="1200" dirty="0" smtClean="0">
                <a:solidFill>
                  <a:schemeClr val="tx1">
                    <a:lumMod val="95000"/>
                    <a:lumOff val="5000"/>
                  </a:schemeClr>
                </a:solidFill>
              </a:rPr>
              <a:t>info@gide.com </a:t>
            </a:r>
            <a:r>
              <a:rPr lang="fr-FR" sz="1200" dirty="0">
                <a:solidFill>
                  <a:schemeClr val="tx1">
                    <a:lumMod val="95000"/>
                    <a:lumOff val="5000"/>
                  </a:schemeClr>
                </a:solidFill>
              </a:rPr>
              <a:t>- gide.com</a:t>
            </a:r>
          </a:p>
        </p:txBody>
      </p:sp>
      <p:sp>
        <p:nvSpPr>
          <p:cNvPr id="6" name="Espace réservé du contenu 4"/>
          <p:cNvSpPr txBox="1">
            <a:spLocks/>
          </p:cNvSpPr>
          <p:nvPr/>
        </p:nvSpPr>
        <p:spPr>
          <a:xfrm>
            <a:off x="307874" y="2369455"/>
            <a:ext cx="2945532" cy="10367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581025" lvl="1" indent="-180975">
              <a:buClr>
                <a:srgbClr val="121650"/>
              </a:buClr>
              <a:buFont typeface="Wingdings" pitchFamily="2" charset="2"/>
              <a:buChar char="§"/>
            </a:pPr>
            <a:r>
              <a:rPr lang="fr-FR" sz="1200" b="1" dirty="0" smtClean="0">
                <a:solidFill>
                  <a:srgbClr val="121650"/>
                </a:solidFill>
              </a:rPr>
              <a:t>Francis </a:t>
            </a:r>
            <a:r>
              <a:rPr lang="fr-FR" sz="1200" b="1" dirty="0" err="1" smtClean="0">
                <a:solidFill>
                  <a:srgbClr val="121650"/>
                </a:solidFill>
              </a:rPr>
              <a:t>Kessler</a:t>
            </a:r>
            <a:r>
              <a:rPr lang="fr-FR" sz="1200" b="1" dirty="0">
                <a:solidFill>
                  <a:srgbClr val="121650"/>
                </a:solidFill>
              </a:rPr>
              <a:t/>
            </a:r>
            <a:br>
              <a:rPr lang="fr-FR" sz="1200" b="1" dirty="0">
                <a:solidFill>
                  <a:srgbClr val="121650"/>
                </a:solidFill>
              </a:rPr>
            </a:br>
            <a:r>
              <a:rPr lang="fr-FR" sz="1200" dirty="0" smtClean="0">
                <a:solidFill>
                  <a:srgbClr val="121650"/>
                </a:solidFill>
              </a:rPr>
              <a:t>avocat, </a:t>
            </a:r>
            <a:r>
              <a:rPr lang="fr-FR" sz="1200" i="1" dirty="0" smtClean="0">
                <a:solidFill>
                  <a:srgbClr val="121650"/>
                </a:solidFill>
              </a:rPr>
              <a:t>senior </a:t>
            </a:r>
            <a:r>
              <a:rPr lang="fr-FR" sz="1200" i="1" dirty="0" err="1" smtClean="0">
                <a:solidFill>
                  <a:srgbClr val="121650"/>
                </a:solidFill>
              </a:rPr>
              <a:t>counsel</a:t>
            </a:r>
            <a:r>
              <a:rPr lang="fr-FR" sz="1200" dirty="0">
                <a:solidFill>
                  <a:srgbClr val="121650"/>
                </a:solidFill>
              </a:rPr>
              <a:t/>
            </a:r>
            <a:br>
              <a:rPr lang="fr-FR" sz="1200" dirty="0">
                <a:solidFill>
                  <a:srgbClr val="121650"/>
                </a:solidFill>
              </a:rPr>
            </a:br>
            <a:r>
              <a:rPr lang="fr-FR" sz="1200" dirty="0" smtClean="0">
                <a:solidFill>
                  <a:srgbClr val="121650"/>
                </a:solidFill>
              </a:rPr>
              <a:t>tél</a:t>
            </a:r>
            <a:r>
              <a:rPr lang="fr-FR" sz="1200" dirty="0">
                <a:solidFill>
                  <a:srgbClr val="121650"/>
                </a:solidFill>
              </a:rPr>
              <a:t>. +33 (0)1 40 75 </a:t>
            </a:r>
            <a:r>
              <a:rPr lang="fr-FR" sz="1200" dirty="0" smtClean="0">
                <a:solidFill>
                  <a:srgbClr val="121650"/>
                </a:solidFill>
              </a:rPr>
              <a:t>22 97</a:t>
            </a:r>
            <a:r>
              <a:rPr lang="fr-FR" sz="1200" dirty="0">
                <a:solidFill>
                  <a:srgbClr val="121650"/>
                </a:solidFill>
              </a:rPr>
              <a:t/>
            </a:r>
            <a:br>
              <a:rPr lang="fr-FR" sz="1200" dirty="0">
                <a:solidFill>
                  <a:srgbClr val="121650"/>
                </a:solidFill>
              </a:rPr>
            </a:br>
            <a:r>
              <a:rPr lang="fr-FR" sz="1200" dirty="0" smtClean="0">
                <a:solidFill>
                  <a:srgbClr val="121650"/>
                </a:solidFill>
              </a:rPr>
              <a:t>francis.kessler@gide.com</a:t>
            </a:r>
            <a:endParaRPr lang="fr-FR" sz="1200" dirty="0">
              <a:solidFill>
                <a:srgbClr val="121650"/>
              </a:solidFill>
            </a:endParaRPr>
          </a:p>
        </p:txBody>
      </p:sp>
    </p:spTree>
    <p:extLst>
      <p:ext uri="{BB962C8B-B14F-4D97-AF65-F5344CB8AC3E}">
        <p14:creationId xmlns:p14="http://schemas.microsoft.com/office/powerpoint/2010/main" val="1878178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488" y="1556792"/>
            <a:ext cx="9077905" cy="4824536"/>
          </a:xfrm>
        </p:spPr>
        <p:txBody>
          <a:bodyPr>
            <a:normAutofit fontScale="62500" lnSpcReduction="20000"/>
          </a:bodyPr>
          <a:lstStyle/>
          <a:p>
            <a:endParaRPr lang="fr-FR" dirty="0" smtClean="0"/>
          </a:p>
          <a:p>
            <a:pPr marL="0" indent="0">
              <a:buNone/>
            </a:pPr>
            <a:r>
              <a:rPr lang="fr-FR" sz="2600" dirty="0" smtClean="0"/>
              <a:t>Avec </a:t>
            </a:r>
            <a:r>
              <a:rPr lang="fr-FR" sz="2600" dirty="0"/>
              <a:t>469,8 milliards d’euros de dépenses pour 2013, les finances de la </a:t>
            </a:r>
            <a:r>
              <a:rPr lang="fr-FR" sz="2600" dirty="0" smtClean="0"/>
              <a:t>sécurité </a:t>
            </a:r>
            <a:r>
              <a:rPr lang="fr-FR" sz="2600" dirty="0"/>
              <a:t>sociale dépassent en volume les finances de l’Etat : 370,9 milliards pour la même période. </a:t>
            </a:r>
            <a:r>
              <a:rPr lang="fr-FR" sz="2600" dirty="0" smtClean="0"/>
              <a:t> </a:t>
            </a:r>
          </a:p>
          <a:p>
            <a:pPr marL="0" indent="0">
              <a:buNone/>
            </a:pPr>
            <a:endParaRPr lang="fr-FR" sz="2600" dirty="0" smtClean="0"/>
          </a:p>
          <a:p>
            <a:pPr marL="0" indent="0">
              <a:buNone/>
            </a:pPr>
            <a:r>
              <a:rPr lang="fr-FR" sz="2600" dirty="0" smtClean="0"/>
              <a:t>Le </a:t>
            </a:r>
            <a:r>
              <a:rPr lang="fr-FR" sz="2600" dirty="0"/>
              <a:t>Parlement, à partir des années 80, a progressivement exercé un droit de regard sur les recettes et les dépenses sociales. </a:t>
            </a:r>
          </a:p>
          <a:p>
            <a:pPr marL="0" indent="0">
              <a:buNone/>
            </a:pPr>
            <a:endParaRPr lang="fr-FR" sz="2600" dirty="0" smtClean="0"/>
          </a:p>
          <a:p>
            <a:pPr marL="0" indent="0">
              <a:buNone/>
            </a:pPr>
            <a:r>
              <a:rPr lang="fr-FR" sz="2600" dirty="0" smtClean="0"/>
              <a:t>En 1996 réforme </a:t>
            </a:r>
            <a:r>
              <a:rPr lang="fr-FR" sz="2600" dirty="0"/>
              <a:t>s’est traduite par deux volets. </a:t>
            </a:r>
            <a:endParaRPr lang="fr-FR" sz="2600" dirty="0" smtClean="0"/>
          </a:p>
          <a:p>
            <a:pPr lvl="1"/>
            <a:r>
              <a:rPr lang="fr-FR" sz="2300" dirty="0" smtClean="0"/>
              <a:t>Le </a:t>
            </a:r>
            <a:r>
              <a:rPr lang="fr-FR" sz="2300" dirty="0"/>
              <a:t>premier visait à régler le problème du déficit chronique de la Sécurité sociale et prenait la forme d’ordonnances. Celle du 24 janvier 1996 créait la CADES (Caisse d’amortissement de la dette sociale), celle du 24 avril prenait un certain nombre de mesures techniques relatives notamment à la maîtrise des dépenses de santé. </a:t>
            </a:r>
            <a:endParaRPr lang="fr-FR" sz="2300" dirty="0" smtClean="0"/>
          </a:p>
          <a:p>
            <a:pPr lvl="1"/>
            <a:r>
              <a:rPr lang="fr-FR" sz="2300" dirty="0" smtClean="0"/>
              <a:t>Le </a:t>
            </a:r>
            <a:r>
              <a:rPr lang="fr-FR" sz="2300" dirty="0"/>
              <a:t>deuxième volet visait plus spécifiquement </a:t>
            </a:r>
            <a:r>
              <a:rPr lang="fr-FR" sz="2300" i="1" dirty="0"/>
              <a:t>le contrôle parlementaire des finances sociales</a:t>
            </a:r>
            <a:r>
              <a:rPr lang="fr-FR" sz="2300" dirty="0"/>
              <a:t>. Il s’est traduit par la révision de la Constitution du 22 février 1996 et par la loi organique du 22 juillet 1996 dont les dispositions ont été introduites dans le Code de la Sécurité sociale. </a:t>
            </a:r>
            <a:endParaRPr lang="fr-FR" sz="2300" dirty="0" smtClean="0"/>
          </a:p>
          <a:p>
            <a:r>
              <a:rPr lang="fr-FR" sz="2900" dirty="0" smtClean="0"/>
              <a:t>Ces </a:t>
            </a:r>
            <a:r>
              <a:rPr lang="fr-FR" sz="2900" dirty="0"/>
              <a:t>deux textes ont mis en place une nouvelle catégorie de loi : </a:t>
            </a:r>
            <a:r>
              <a:rPr lang="fr-FR" sz="2900" i="1" dirty="0" smtClean="0">
                <a:solidFill>
                  <a:schemeClr val="tx1"/>
                </a:solidFill>
              </a:rPr>
              <a:t>la loi </a:t>
            </a:r>
            <a:r>
              <a:rPr lang="fr-FR" sz="2900" i="1" dirty="0">
                <a:solidFill>
                  <a:schemeClr val="tx1"/>
                </a:solidFill>
              </a:rPr>
              <a:t>de financement de la Sécurité </a:t>
            </a:r>
            <a:r>
              <a:rPr lang="fr-FR" sz="2900" i="1" dirty="0" smtClean="0">
                <a:solidFill>
                  <a:schemeClr val="tx1"/>
                </a:solidFill>
              </a:rPr>
              <a:t>sociale</a:t>
            </a:r>
            <a:r>
              <a:rPr lang="fr-FR" sz="2900" dirty="0" smtClean="0">
                <a:solidFill>
                  <a:srgbClr val="FF0000"/>
                </a:solidFill>
              </a:rPr>
              <a:t> </a:t>
            </a:r>
            <a:r>
              <a:rPr lang="fr-FR" sz="2900" dirty="0" smtClean="0"/>
              <a:t>calquée </a:t>
            </a:r>
            <a:r>
              <a:rPr lang="fr-FR" sz="2900" dirty="0"/>
              <a:t>sur les lois de finances de l’Etat, même si leur valeur n’est pas la même</a:t>
            </a:r>
            <a:r>
              <a:rPr lang="fr-FR" sz="2900" dirty="0" smtClean="0"/>
              <a:t>.</a:t>
            </a:r>
            <a:endParaRPr lang="fr-FR" sz="2900" dirty="0"/>
          </a:p>
          <a:p>
            <a:pPr lvl="1" indent="-342900"/>
            <a:r>
              <a:rPr lang="fr-FR" sz="2300" dirty="0" smtClean="0"/>
              <a:t>La </a:t>
            </a:r>
            <a:r>
              <a:rPr lang="fr-FR" sz="2300" dirty="0"/>
              <a:t>loi organique relative aux lois de financement de la Sécurité sociale du 2 août 2005 (LOLFSS), complétée par la loi organique du 13 novembre 2010. </a:t>
            </a:r>
          </a:p>
          <a:p>
            <a:pPr lvl="1" indent="-342900"/>
            <a:r>
              <a:rPr lang="fr-FR" sz="2300" dirty="0" smtClean="0"/>
              <a:t>toutes </a:t>
            </a:r>
            <a:r>
              <a:rPr lang="fr-FR" sz="2300" dirty="0"/>
              <a:t>ces dispositions organiques sont intégrées dans le Code de la Sécurité sociale (articles L.O. 111-3 à L.O. 111-10-2). </a:t>
            </a:r>
            <a:r>
              <a:rPr lang="fr-FR" sz="2300" dirty="0" smtClean="0"/>
              <a:t> .</a:t>
            </a:r>
            <a:endParaRPr lang="fr-FR" sz="2300" dirty="0"/>
          </a:p>
        </p:txBody>
      </p:sp>
    </p:spTree>
    <p:extLst>
      <p:ext uri="{BB962C8B-B14F-4D97-AF65-F5344CB8AC3E}">
        <p14:creationId xmlns:p14="http://schemas.microsoft.com/office/powerpoint/2010/main" val="3657844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fontScale="92500" lnSpcReduction="10000"/>
          </a:bodyPr>
          <a:lstStyle/>
          <a:p>
            <a:r>
              <a:rPr lang="fr-FR" dirty="0" smtClean="0"/>
              <a:t> La loi </a:t>
            </a:r>
            <a:r>
              <a:rPr lang="fr-FR" dirty="0"/>
              <a:t>de financement de la sécurité sociale </a:t>
            </a:r>
            <a:r>
              <a:rPr lang="fr-FR" dirty="0" smtClean="0"/>
              <a:t>doit </a:t>
            </a:r>
            <a:r>
              <a:rPr lang="fr-FR" dirty="0"/>
              <a:t>contenir certaines dispositions, d’autres peuvent éventuellement y figurer. </a:t>
            </a:r>
          </a:p>
          <a:p>
            <a:pPr marL="0" indent="0">
              <a:buNone/>
            </a:pPr>
            <a:r>
              <a:rPr lang="fr-FR" b="1" dirty="0" smtClean="0"/>
              <a:t>Le </a:t>
            </a:r>
            <a:r>
              <a:rPr lang="fr-FR" b="1" dirty="0"/>
              <a:t>contenu obligatoire </a:t>
            </a:r>
            <a:r>
              <a:rPr lang="fr-FR" b="1" dirty="0" smtClean="0"/>
              <a:t> (1)</a:t>
            </a:r>
            <a:endParaRPr lang="fr-FR" dirty="0"/>
          </a:p>
          <a:p>
            <a:pPr marL="0" indent="0">
              <a:buNone/>
            </a:pPr>
            <a:r>
              <a:rPr lang="fr-FR" dirty="0" smtClean="0"/>
              <a:t>Il </a:t>
            </a:r>
            <a:r>
              <a:rPr lang="fr-FR" dirty="0"/>
              <a:t>est fixé par l’article 34 de la Constitution : « </a:t>
            </a:r>
            <a:r>
              <a:rPr lang="fr-FR" i="1" dirty="0"/>
              <a:t>Les lois de financement de la Sécurité sociale déterminent les conditions générales de son équilibre financier et, compte tenu de leurs prévisions de recettes, fixent ses objectifs de dépenses </a:t>
            </a:r>
            <a:r>
              <a:rPr lang="fr-FR" dirty="0"/>
              <a:t>». </a:t>
            </a:r>
          </a:p>
          <a:p>
            <a:r>
              <a:rPr lang="fr-FR" dirty="0"/>
              <a:t>Par rapport aux lois de finances de l’Etat, la différence est importante. </a:t>
            </a:r>
            <a:endParaRPr lang="fr-FR" dirty="0" smtClean="0"/>
          </a:p>
          <a:p>
            <a:pPr lvl="1"/>
            <a:r>
              <a:rPr lang="fr-FR" dirty="0" smtClean="0"/>
              <a:t>La loi </a:t>
            </a:r>
            <a:r>
              <a:rPr lang="fr-FR" dirty="0"/>
              <a:t>de financement n’ont qu’un aspect prévisionnel pour ce qui est des recettes. </a:t>
            </a:r>
            <a:endParaRPr lang="fr-FR" dirty="0" smtClean="0"/>
          </a:p>
          <a:p>
            <a:pPr lvl="1"/>
            <a:r>
              <a:rPr lang="fr-FR" dirty="0" smtClean="0"/>
              <a:t>De </a:t>
            </a:r>
            <a:r>
              <a:rPr lang="fr-FR" dirty="0"/>
              <a:t>plus pour ce qui est des dépenses ont peut considérer que l’on est proche de l’autorisation (</a:t>
            </a:r>
            <a:r>
              <a:rPr lang="fr-FR" dirty="0" smtClean="0"/>
              <a:t>elle </a:t>
            </a:r>
            <a:r>
              <a:rPr lang="fr-FR" i="1" dirty="0" smtClean="0"/>
              <a:t>fixe</a:t>
            </a:r>
            <a:r>
              <a:rPr lang="fr-FR" dirty="0" smtClean="0"/>
              <a:t> </a:t>
            </a:r>
            <a:r>
              <a:rPr lang="fr-FR" dirty="0"/>
              <a:t>celles-ci) mais dans la mesure où ce ne sont que les </a:t>
            </a:r>
            <a:r>
              <a:rPr lang="fr-FR" i="1" dirty="0"/>
              <a:t>objectifs de dépenses </a:t>
            </a:r>
            <a:r>
              <a:rPr lang="fr-FR" dirty="0"/>
              <a:t>qui sont fixés la portée de ces dispositions est </a:t>
            </a:r>
            <a:r>
              <a:rPr lang="fr-FR" dirty="0" smtClean="0"/>
              <a:t>atténuée.</a:t>
            </a:r>
          </a:p>
          <a:p>
            <a:pPr lvl="1"/>
            <a:r>
              <a:rPr lang="fr-FR" dirty="0" smtClean="0"/>
              <a:t>les </a:t>
            </a:r>
            <a:r>
              <a:rPr lang="fr-FR" dirty="0"/>
              <a:t>votes sur les dépenses sociales contrairement aux votes des crédits budgétaires, n'ont qu'un </a:t>
            </a:r>
            <a:r>
              <a:rPr lang="fr-FR" i="1" dirty="0"/>
              <a:t>rôle indicatif et non pas limitatif. </a:t>
            </a:r>
            <a:endParaRPr lang="fr-FR" i="1" dirty="0" smtClean="0"/>
          </a:p>
          <a:p>
            <a:pPr lvl="2"/>
            <a:r>
              <a:rPr lang="fr-FR" dirty="0" smtClean="0"/>
              <a:t>Ils </a:t>
            </a:r>
            <a:r>
              <a:rPr lang="fr-FR" dirty="0"/>
              <a:t>ne font pas l'objet d'un décret de répartition par programmes comme c'est le cas des crédits budgétaires d’une loi de finances. On ne peut donc les assimiler à de véritables crédits dont le montant ne peut, en principe, être dépassé. </a:t>
            </a:r>
            <a:r>
              <a:rPr lang="fr-FR" dirty="0" smtClean="0"/>
              <a:t> </a:t>
            </a:r>
            <a:endParaRPr lang="fr-FR" dirty="0"/>
          </a:p>
        </p:txBody>
      </p:sp>
    </p:spTree>
    <p:extLst>
      <p:ext uri="{BB962C8B-B14F-4D97-AF65-F5344CB8AC3E}">
        <p14:creationId xmlns:p14="http://schemas.microsoft.com/office/powerpoint/2010/main" val="90382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fontScale="92500" lnSpcReduction="20000"/>
          </a:bodyPr>
          <a:lstStyle/>
          <a:p>
            <a:r>
              <a:rPr lang="fr-FR" b="1" dirty="0" smtClean="0"/>
              <a:t>Le </a:t>
            </a:r>
            <a:r>
              <a:rPr lang="fr-FR" b="1" dirty="0"/>
              <a:t>contenu obligatoire </a:t>
            </a:r>
            <a:r>
              <a:rPr lang="fr-FR" b="1" dirty="0" smtClean="0"/>
              <a:t>(2)</a:t>
            </a:r>
            <a:endParaRPr lang="fr-FR" dirty="0"/>
          </a:p>
          <a:p>
            <a:r>
              <a:rPr lang="fr-FR" dirty="0"/>
              <a:t>L</a:t>
            </a:r>
            <a:r>
              <a:rPr lang="fr-FR" dirty="0" smtClean="0"/>
              <a:t>es </a:t>
            </a:r>
            <a:r>
              <a:rPr lang="fr-FR" i="1" dirty="0"/>
              <a:t>prévisions de recettes et les objectifs de dépenses de l'ensemble des branches </a:t>
            </a:r>
            <a:r>
              <a:rPr lang="fr-FR" dirty="0"/>
              <a:t>de la Sécurité </a:t>
            </a:r>
            <a:r>
              <a:rPr lang="fr-FR" dirty="0" smtClean="0"/>
              <a:t>sociale. </a:t>
            </a:r>
          </a:p>
          <a:p>
            <a:pPr marL="842963" lvl="1" indent="-285750"/>
            <a:r>
              <a:rPr lang="fr-FR" dirty="0" smtClean="0"/>
              <a:t>Cette </a:t>
            </a:r>
            <a:r>
              <a:rPr lang="fr-FR" dirty="0"/>
              <a:t>notion de branche de Sécurité sociale correspond, au regroupement comptable d'un ensemble homogène de prestations couvrant un risque social et financées par des ressources propres. </a:t>
            </a:r>
            <a:endParaRPr lang="fr-FR" dirty="0" smtClean="0"/>
          </a:p>
          <a:p>
            <a:pPr marL="842963" lvl="1" indent="-285750"/>
            <a:r>
              <a:rPr lang="fr-FR" dirty="0" smtClean="0"/>
              <a:t>Elles </a:t>
            </a:r>
            <a:r>
              <a:rPr lang="fr-FR" dirty="0"/>
              <a:t>sont au nombre de quatre : maladies ; accidents du travail et maladies professionnelles ; famille ; vieillesse. </a:t>
            </a:r>
          </a:p>
          <a:p>
            <a:r>
              <a:rPr lang="fr-FR" dirty="0" smtClean="0"/>
              <a:t>LFSS présente </a:t>
            </a:r>
            <a:r>
              <a:rPr lang="fr-FR" dirty="0"/>
              <a:t>de manière distincte les montants relatifs au </a:t>
            </a:r>
            <a:r>
              <a:rPr lang="fr-FR" i="1" dirty="0"/>
              <a:t>régime généra</a:t>
            </a:r>
            <a:r>
              <a:rPr lang="fr-FR" dirty="0"/>
              <a:t>l, compte tenu de son poids financier. </a:t>
            </a:r>
            <a:endParaRPr lang="fr-FR" dirty="0" smtClean="0"/>
          </a:p>
          <a:p>
            <a:r>
              <a:rPr lang="fr-FR" dirty="0" smtClean="0"/>
              <a:t>De </a:t>
            </a:r>
            <a:r>
              <a:rPr lang="fr-FR" dirty="0"/>
              <a:t>plus, elles rendent compte de l'équilibre financier </a:t>
            </a:r>
            <a:endParaRPr lang="fr-FR" dirty="0" smtClean="0"/>
          </a:p>
          <a:p>
            <a:pPr lvl="1"/>
            <a:r>
              <a:rPr lang="fr-FR" dirty="0" smtClean="0"/>
              <a:t>des </a:t>
            </a:r>
            <a:r>
              <a:rPr lang="fr-FR" i="1" dirty="0"/>
              <a:t>fonds de financement </a:t>
            </a:r>
            <a:r>
              <a:rPr lang="fr-FR" dirty="0"/>
              <a:t>dotés de la personnalité morale qui financent certaines prestations servies par les régimes de Sécurité sociale, </a:t>
            </a:r>
            <a:r>
              <a:rPr lang="fr-FR" dirty="0" smtClean="0"/>
              <a:t>ainsi </a:t>
            </a:r>
            <a:r>
              <a:rPr lang="fr-FR" dirty="0"/>
              <a:t>que </a:t>
            </a:r>
            <a:endParaRPr lang="fr-FR" dirty="0" smtClean="0"/>
          </a:p>
          <a:p>
            <a:pPr lvl="1"/>
            <a:r>
              <a:rPr lang="fr-FR" dirty="0" smtClean="0"/>
              <a:t>de </a:t>
            </a:r>
            <a:r>
              <a:rPr lang="fr-FR" dirty="0"/>
              <a:t>la Caisse d'amortissement de la dette sociale (</a:t>
            </a:r>
            <a:r>
              <a:rPr lang="fr-FR" i="1" dirty="0"/>
              <a:t>CADES</a:t>
            </a:r>
            <a:r>
              <a:rPr lang="fr-FR" dirty="0"/>
              <a:t>), et du </a:t>
            </a:r>
          </a:p>
          <a:p>
            <a:pPr lvl="1"/>
            <a:r>
              <a:rPr lang="fr-FR" dirty="0" smtClean="0"/>
              <a:t>Fonds </a:t>
            </a:r>
            <a:r>
              <a:rPr lang="fr-FR" dirty="0"/>
              <a:t>de réserve pour les retraites (</a:t>
            </a:r>
            <a:r>
              <a:rPr lang="fr-FR" i="1" dirty="0"/>
              <a:t>FRR</a:t>
            </a:r>
            <a:r>
              <a:rPr lang="fr-FR" dirty="0"/>
              <a:t>), </a:t>
            </a:r>
            <a:endParaRPr lang="fr-FR" dirty="0" smtClean="0"/>
          </a:p>
          <a:p>
            <a:pPr marL="1106488" lvl="2" indent="-285750"/>
            <a:r>
              <a:rPr lang="fr-FR" dirty="0" smtClean="0"/>
              <a:t>par </a:t>
            </a:r>
            <a:r>
              <a:rPr lang="fr-FR" dirty="0"/>
              <a:t>le vote des prévisions de recettes qui lui sont affectées chaque année, afin de lui permettre de remplir son rôle de financement des régimes d'assurance vieillesse dans la perspective du choc démographique à venir. </a:t>
            </a:r>
          </a:p>
        </p:txBody>
      </p:sp>
    </p:spTree>
    <p:extLst>
      <p:ext uri="{BB962C8B-B14F-4D97-AF65-F5344CB8AC3E}">
        <p14:creationId xmlns:p14="http://schemas.microsoft.com/office/powerpoint/2010/main" val="2307810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a:bodyPr>
          <a:lstStyle/>
          <a:p>
            <a:pPr marL="0" indent="0">
              <a:buNone/>
            </a:pPr>
            <a:r>
              <a:rPr lang="fr-FR" b="1" dirty="0" smtClean="0"/>
              <a:t>Le </a:t>
            </a:r>
            <a:r>
              <a:rPr lang="fr-FR" b="1" dirty="0"/>
              <a:t>contenu </a:t>
            </a:r>
            <a:r>
              <a:rPr lang="fr-FR" b="1" dirty="0" smtClean="0"/>
              <a:t>facultatif </a:t>
            </a:r>
            <a:endParaRPr lang="fr-FR" dirty="0"/>
          </a:p>
          <a:p>
            <a:r>
              <a:rPr lang="fr-FR" dirty="0"/>
              <a:t>C</a:t>
            </a:r>
            <a:r>
              <a:rPr lang="fr-FR" dirty="0" smtClean="0"/>
              <a:t>ertaines </a:t>
            </a:r>
            <a:r>
              <a:rPr lang="fr-FR" dirty="0"/>
              <a:t>dispositions autres que celles évoquées précédemment peuvent se trouver dans de telles lois comme elles peuvent figurer dans des lois ordinaires. Mais leur contour est déterminé de manière générale puisqu’il s’agit de «</a:t>
            </a:r>
            <a:r>
              <a:rPr lang="fr-FR" i="1" dirty="0"/>
              <a:t>dispositions affectant directement l’équilibre financier des régimes obligatoires de base </a:t>
            </a:r>
            <a:r>
              <a:rPr lang="fr-FR" dirty="0"/>
              <a:t>». </a:t>
            </a:r>
          </a:p>
          <a:p>
            <a:r>
              <a:rPr lang="fr-FR" dirty="0" smtClean="0"/>
              <a:t>Il s’agit des </a:t>
            </a:r>
            <a:r>
              <a:rPr lang="fr-FR" dirty="0"/>
              <a:t>dispositions: </a:t>
            </a:r>
          </a:p>
          <a:p>
            <a:pPr lvl="1"/>
            <a:r>
              <a:rPr lang="fr-FR" dirty="0" smtClean="0"/>
              <a:t>affectant </a:t>
            </a:r>
            <a:r>
              <a:rPr lang="fr-FR" dirty="0"/>
              <a:t>les recettes ou ayant un impact sur les dépenses des années ultérieures à l'année à venir ; </a:t>
            </a:r>
          </a:p>
          <a:p>
            <a:pPr lvl="1"/>
            <a:r>
              <a:rPr lang="fr-FR" dirty="0" smtClean="0"/>
              <a:t>modifiant </a:t>
            </a:r>
            <a:r>
              <a:rPr lang="fr-FR" dirty="0"/>
              <a:t>les règles relatives à la gestion des risques ou les règles d'organisation ou de gestion interne des régimes ; </a:t>
            </a:r>
          </a:p>
          <a:p>
            <a:pPr lvl="1"/>
            <a:r>
              <a:rPr lang="fr-FR" dirty="0" smtClean="0"/>
              <a:t>relatives </a:t>
            </a:r>
            <a:r>
              <a:rPr lang="fr-FR" dirty="0"/>
              <a:t>à l'amortissement de la dette ou à la mise en réserve de recettes pour l'avenir. </a:t>
            </a:r>
          </a:p>
        </p:txBody>
      </p:sp>
    </p:spTree>
    <p:extLst>
      <p:ext uri="{BB962C8B-B14F-4D97-AF65-F5344CB8AC3E}">
        <p14:creationId xmlns:p14="http://schemas.microsoft.com/office/powerpoint/2010/main" val="4135861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lnSpcReduction="10000"/>
          </a:bodyPr>
          <a:lstStyle/>
          <a:p>
            <a:pPr marL="0" indent="0">
              <a:buNone/>
            </a:pPr>
            <a:r>
              <a:rPr lang="fr-FR" b="1" dirty="0" smtClean="0"/>
              <a:t>Le </a:t>
            </a:r>
            <a:r>
              <a:rPr lang="fr-FR" b="1" dirty="0"/>
              <a:t>contenu formel </a:t>
            </a:r>
            <a:endParaRPr lang="fr-FR" dirty="0"/>
          </a:p>
          <a:p>
            <a:pPr marL="0" indent="0">
              <a:buNone/>
            </a:pPr>
            <a:endParaRPr lang="fr-FR" dirty="0" smtClean="0"/>
          </a:p>
          <a:p>
            <a:pPr marL="0" indent="0">
              <a:buNone/>
            </a:pPr>
            <a:r>
              <a:rPr lang="fr-FR" dirty="0" smtClean="0"/>
              <a:t>Outre </a:t>
            </a:r>
            <a:r>
              <a:rPr lang="fr-FR" dirty="0"/>
              <a:t>la loi proprement dite, la LFSS est nécessairement accompagnée de deux rapports ainsi que de plusieurs annexes. </a:t>
            </a:r>
          </a:p>
          <a:p>
            <a:pPr marL="0" indent="0">
              <a:buNone/>
            </a:pPr>
            <a:endParaRPr lang="fr-FR" b="1" dirty="0" smtClean="0"/>
          </a:p>
          <a:p>
            <a:pPr marL="0" indent="0">
              <a:buNone/>
            </a:pPr>
            <a:r>
              <a:rPr lang="fr-FR" b="1" dirty="0" smtClean="0"/>
              <a:t>La </a:t>
            </a:r>
            <a:r>
              <a:rPr lang="fr-FR" b="1" dirty="0"/>
              <a:t>loi proprement dite </a:t>
            </a:r>
            <a:endParaRPr lang="fr-FR" dirty="0"/>
          </a:p>
          <a:p>
            <a:r>
              <a:rPr lang="fr-FR" dirty="0"/>
              <a:t>La loi de financement de la Sécurité sociale de l'année comprend quatre parties </a:t>
            </a:r>
            <a:r>
              <a:rPr lang="fr-FR" dirty="0" smtClean="0"/>
              <a:t>:</a:t>
            </a:r>
          </a:p>
          <a:p>
            <a:pPr lvl="1"/>
            <a:r>
              <a:rPr lang="fr-FR" dirty="0" smtClean="0"/>
              <a:t>une </a:t>
            </a:r>
            <a:r>
              <a:rPr lang="fr-FR" dirty="0"/>
              <a:t>partie comprenant les dispositions relatives au dernier exercice clos ; </a:t>
            </a:r>
          </a:p>
          <a:p>
            <a:pPr lvl="1"/>
            <a:r>
              <a:rPr lang="fr-FR" dirty="0" smtClean="0"/>
              <a:t>une </a:t>
            </a:r>
            <a:r>
              <a:rPr lang="fr-FR" dirty="0"/>
              <a:t>partie comprenant les dispositions relatives à l'année en cours ; </a:t>
            </a:r>
          </a:p>
          <a:p>
            <a:pPr lvl="1"/>
            <a:r>
              <a:rPr lang="fr-FR" dirty="0" smtClean="0"/>
              <a:t>une </a:t>
            </a:r>
            <a:r>
              <a:rPr lang="fr-FR" dirty="0"/>
              <a:t>partie comprenant les dispositions relatives aux recettes et à l'équilibre général pour l'année à venir ; </a:t>
            </a:r>
          </a:p>
          <a:p>
            <a:pPr lvl="1"/>
            <a:r>
              <a:rPr lang="fr-FR" dirty="0" smtClean="0"/>
              <a:t>une </a:t>
            </a:r>
            <a:r>
              <a:rPr lang="fr-FR" dirty="0"/>
              <a:t>partie comprenant les dispositions relatives aux dépenses pour l'année à venir </a:t>
            </a:r>
          </a:p>
        </p:txBody>
      </p:sp>
    </p:spTree>
    <p:extLst>
      <p:ext uri="{BB962C8B-B14F-4D97-AF65-F5344CB8AC3E}">
        <p14:creationId xmlns:p14="http://schemas.microsoft.com/office/powerpoint/2010/main" val="1576362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a:bodyPr>
          <a:lstStyle/>
          <a:p>
            <a:pPr marL="0" indent="0">
              <a:buNone/>
            </a:pPr>
            <a:r>
              <a:rPr lang="fr-FR" b="1" dirty="0"/>
              <a:t>D</a:t>
            </a:r>
            <a:r>
              <a:rPr lang="fr-FR" b="1" dirty="0" smtClean="0"/>
              <a:t>eux </a:t>
            </a:r>
            <a:r>
              <a:rPr lang="fr-FR" b="1" dirty="0"/>
              <a:t>rapports. </a:t>
            </a:r>
          </a:p>
          <a:p>
            <a:r>
              <a:rPr lang="fr-FR" dirty="0"/>
              <a:t>Il s’agit d’abord d'un rapport décrivant </a:t>
            </a:r>
            <a:endParaRPr lang="fr-FR" dirty="0" smtClean="0"/>
          </a:p>
          <a:p>
            <a:pPr lvl="1"/>
            <a:r>
              <a:rPr lang="fr-FR" dirty="0" smtClean="0"/>
              <a:t>les </a:t>
            </a:r>
            <a:r>
              <a:rPr lang="fr-FR" dirty="0"/>
              <a:t>prévisions de recettes et les objectifs de dépenses par branche des régimes obligatoires de base et du régime général, </a:t>
            </a:r>
            <a:endParaRPr lang="fr-FR" dirty="0" smtClean="0"/>
          </a:p>
          <a:p>
            <a:pPr lvl="1"/>
            <a:r>
              <a:rPr lang="fr-FR" dirty="0" smtClean="0"/>
              <a:t>les </a:t>
            </a:r>
            <a:r>
              <a:rPr lang="fr-FR" dirty="0"/>
              <a:t>prévisions de recettes et de dépenses des organismes concourant au financement de ces régimes ainsi que </a:t>
            </a:r>
            <a:endParaRPr lang="fr-FR" dirty="0" smtClean="0"/>
          </a:p>
          <a:p>
            <a:pPr lvl="1"/>
            <a:r>
              <a:rPr lang="fr-FR" dirty="0" smtClean="0"/>
              <a:t>l'objectif </a:t>
            </a:r>
            <a:r>
              <a:rPr lang="fr-FR" dirty="0"/>
              <a:t>national de dépenses d'assurance maladie (ONDAM) pour les quatre années à venir. </a:t>
            </a:r>
          </a:p>
          <a:p>
            <a:r>
              <a:rPr lang="fr-FR" dirty="0"/>
              <a:t>Il s’agit ensuite d'un rapport décrivant </a:t>
            </a:r>
            <a:r>
              <a:rPr lang="fr-FR" dirty="0" smtClean="0"/>
              <a:t>les </a:t>
            </a:r>
            <a:r>
              <a:rPr lang="fr-FR" dirty="0"/>
              <a:t>mesures prévues pour </a:t>
            </a:r>
            <a:endParaRPr lang="fr-FR" dirty="0" smtClean="0"/>
          </a:p>
          <a:p>
            <a:pPr lvl="1"/>
            <a:r>
              <a:rPr lang="fr-FR" dirty="0" smtClean="0"/>
              <a:t>l'affectation </a:t>
            </a:r>
            <a:r>
              <a:rPr lang="fr-FR" dirty="0"/>
              <a:t>des excédents ou </a:t>
            </a:r>
            <a:endParaRPr lang="fr-FR" dirty="0" smtClean="0"/>
          </a:p>
          <a:p>
            <a:pPr lvl="1"/>
            <a:r>
              <a:rPr lang="fr-FR" dirty="0" smtClean="0"/>
              <a:t>la </a:t>
            </a:r>
            <a:r>
              <a:rPr lang="fr-FR" dirty="0"/>
              <a:t>couverture des déficits constatés à l'occasion de l'approbation des tableaux d'équilibre relatifs au dernier exercice clos dans la partie de la loi de financement de l'année comprenant les dispositions relatives au dernier exercice </a:t>
            </a:r>
            <a:r>
              <a:rPr lang="fr-FR" dirty="0" smtClean="0"/>
              <a:t>clos </a:t>
            </a:r>
            <a:endParaRPr lang="fr-FR" dirty="0"/>
          </a:p>
        </p:txBody>
      </p:sp>
    </p:spTree>
    <p:extLst>
      <p:ext uri="{BB962C8B-B14F-4D97-AF65-F5344CB8AC3E}">
        <p14:creationId xmlns:p14="http://schemas.microsoft.com/office/powerpoint/2010/main" val="2442448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I - LE CONTENU DES LOIS DE FINANCEMENT DE LA SÉCURITE SOCIALE</a:t>
            </a:r>
            <a:endParaRPr lang="fr-FR" dirty="0"/>
          </a:p>
        </p:txBody>
      </p:sp>
      <p:sp>
        <p:nvSpPr>
          <p:cNvPr id="3" name="Content Placeholder 2"/>
          <p:cNvSpPr>
            <a:spLocks noGrp="1"/>
          </p:cNvSpPr>
          <p:nvPr>
            <p:ph idx="1"/>
          </p:nvPr>
        </p:nvSpPr>
        <p:spPr/>
        <p:txBody>
          <a:bodyPr>
            <a:normAutofit fontScale="92500" lnSpcReduction="20000"/>
          </a:bodyPr>
          <a:lstStyle/>
          <a:p>
            <a:pPr marL="0" indent="0">
              <a:buNone/>
            </a:pPr>
            <a:r>
              <a:rPr lang="fr-FR" b="1" dirty="0" smtClean="0"/>
              <a:t>10 </a:t>
            </a:r>
            <a:r>
              <a:rPr lang="fr-FR" b="1" dirty="0"/>
              <a:t>annexes </a:t>
            </a:r>
            <a:endParaRPr lang="fr-FR" dirty="0"/>
          </a:p>
          <a:p>
            <a:pPr lvl="1"/>
            <a:r>
              <a:rPr lang="fr-FR" dirty="0" smtClean="0"/>
              <a:t>Programmes </a:t>
            </a:r>
            <a:r>
              <a:rPr lang="fr-FR" dirty="0"/>
              <a:t>de qualité et d'efficience (PQE) relatifs aux dépenses et aux recettes de chaque branche. Ce sont des équivalents des PAP annexés au Projet de loi de finances </a:t>
            </a:r>
          </a:p>
          <a:p>
            <a:pPr lvl="1"/>
            <a:r>
              <a:rPr lang="fr-FR" dirty="0" smtClean="0"/>
              <a:t>Objectifs </a:t>
            </a:r>
            <a:r>
              <a:rPr lang="fr-FR" dirty="0"/>
              <a:t>de gestion et moyens de fonctionnement des organismes ; </a:t>
            </a:r>
          </a:p>
          <a:p>
            <a:pPr lvl="1"/>
            <a:r>
              <a:rPr lang="fr-FR" dirty="0" smtClean="0"/>
              <a:t>Mise </a:t>
            </a:r>
            <a:r>
              <a:rPr lang="fr-FR" dirty="0"/>
              <a:t>en </a:t>
            </a:r>
            <a:r>
              <a:rPr lang="fr-FR" dirty="0" smtClean="0"/>
              <a:t>œuvre </a:t>
            </a:r>
            <a:r>
              <a:rPr lang="fr-FR" dirty="0"/>
              <a:t>de la loi de financement de l'année en cours ; </a:t>
            </a:r>
          </a:p>
          <a:p>
            <a:pPr lvl="1"/>
            <a:r>
              <a:rPr lang="fr-FR" dirty="0" smtClean="0"/>
              <a:t>Recettes </a:t>
            </a:r>
            <a:r>
              <a:rPr lang="fr-FR" dirty="0"/>
              <a:t>des régimes de Sécurité sociale par catégorie et par branche ; </a:t>
            </a:r>
          </a:p>
          <a:p>
            <a:pPr lvl="1"/>
            <a:r>
              <a:rPr lang="fr-FR" dirty="0" smtClean="0"/>
              <a:t>Mesures </a:t>
            </a:r>
            <a:r>
              <a:rPr lang="fr-FR" dirty="0"/>
              <a:t>d'exonération de cotisations sociales et compensation financière ; </a:t>
            </a:r>
          </a:p>
          <a:p>
            <a:pPr lvl="1"/>
            <a:r>
              <a:rPr lang="fr-FR" dirty="0" smtClean="0"/>
              <a:t>Champs </a:t>
            </a:r>
            <a:r>
              <a:rPr lang="fr-FR" dirty="0"/>
              <a:t>d'intervention respectifs de la Sécurité sociale et de l'État ; </a:t>
            </a:r>
          </a:p>
          <a:p>
            <a:pPr lvl="1"/>
            <a:r>
              <a:rPr lang="fr-FR" dirty="0" smtClean="0"/>
              <a:t>Périmètre </a:t>
            </a:r>
            <a:r>
              <a:rPr lang="fr-FR" dirty="0"/>
              <a:t>de l'objectif national de dépenses d'assurance maladie et sa décomposition en sous-objectifs </a:t>
            </a:r>
          </a:p>
          <a:p>
            <a:pPr lvl="1"/>
            <a:r>
              <a:rPr lang="fr-FR" dirty="0" smtClean="0"/>
              <a:t>Fonds </a:t>
            </a:r>
            <a:r>
              <a:rPr lang="fr-FR" dirty="0"/>
              <a:t>de financement (FSV, FFIPSA, FRR, CADES, CNSA) ; </a:t>
            </a:r>
          </a:p>
          <a:p>
            <a:pPr lvl="1"/>
            <a:r>
              <a:rPr lang="fr-FR" dirty="0" smtClean="0"/>
              <a:t>Besoins </a:t>
            </a:r>
            <a:r>
              <a:rPr lang="fr-FR" dirty="0"/>
              <a:t>de trésorerie des régimes et impact des mesures nouvelles ; </a:t>
            </a:r>
          </a:p>
          <a:p>
            <a:pPr lvl="1"/>
            <a:r>
              <a:rPr lang="fr-FR" dirty="0" smtClean="0"/>
              <a:t>Liste </a:t>
            </a:r>
            <a:r>
              <a:rPr lang="fr-FR" dirty="0"/>
              <a:t>des régimes obligatoires de base de Sécurité sociale. Cette annexe n’est publiée que tous les trois ans. </a:t>
            </a:r>
            <a:endParaRPr lang="fr-FR" dirty="0" smtClean="0"/>
          </a:p>
          <a:p>
            <a:pPr lvl="2"/>
            <a:r>
              <a:rPr lang="fr-FR" dirty="0" smtClean="0"/>
              <a:t>Article </a:t>
            </a:r>
            <a:r>
              <a:rPr lang="fr-FR" dirty="0"/>
              <a:t>LO 111-4 CSS </a:t>
            </a:r>
          </a:p>
          <a:p>
            <a:pPr marL="0" indent="0">
              <a:buNone/>
            </a:pPr>
            <a:r>
              <a:rPr lang="fr-FR" dirty="0" smtClean="0"/>
              <a:t>. </a:t>
            </a:r>
            <a:endParaRPr lang="fr-FR" dirty="0"/>
          </a:p>
        </p:txBody>
      </p:sp>
    </p:spTree>
    <p:extLst>
      <p:ext uri="{BB962C8B-B14F-4D97-AF65-F5344CB8AC3E}">
        <p14:creationId xmlns:p14="http://schemas.microsoft.com/office/powerpoint/2010/main" val="3352724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II - LES MÉTHODES </a:t>
            </a:r>
            <a:r>
              <a:rPr lang="fr-FR" dirty="0"/>
              <a:t/>
            </a:r>
            <a:br>
              <a:rPr lang="fr-FR" dirty="0"/>
            </a:br>
            <a:endParaRPr lang="fr-FR" dirty="0"/>
          </a:p>
        </p:txBody>
      </p:sp>
      <p:sp>
        <p:nvSpPr>
          <p:cNvPr id="3" name="Content Placeholder 2"/>
          <p:cNvSpPr>
            <a:spLocks noGrp="1"/>
          </p:cNvSpPr>
          <p:nvPr>
            <p:ph idx="1"/>
          </p:nvPr>
        </p:nvSpPr>
        <p:spPr/>
        <p:txBody>
          <a:bodyPr>
            <a:normAutofit/>
          </a:bodyPr>
          <a:lstStyle/>
          <a:p>
            <a:pPr marL="0" indent="0" algn="just">
              <a:buNone/>
            </a:pPr>
            <a:r>
              <a:rPr lang="fr-FR" dirty="0">
                <a:solidFill>
                  <a:schemeClr val="tx1"/>
                </a:solidFill>
              </a:rPr>
              <a:t>L</a:t>
            </a:r>
            <a:r>
              <a:rPr lang="fr-FR" dirty="0" smtClean="0">
                <a:solidFill>
                  <a:schemeClr val="tx1"/>
                </a:solidFill>
              </a:rPr>
              <a:t>a</a:t>
            </a:r>
            <a:r>
              <a:rPr lang="fr-FR" u="sng" dirty="0" smtClean="0">
                <a:solidFill>
                  <a:schemeClr val="tx1"/>
                </a:solidFill>
              </a:rPr>
              <a:t> </a:t>
            </a:r>
            <a:r>
              <a:rPr lang="fr-FR" dirty="0"/>
              <a:t>procédure d'adoption des projets de loi de financement de la sécurité sociale a été calquée assez largement sur l'examen des projets de loi </a:t>
            </a:r>
            <a:r>
              <a:rPr lang="fr-FR" dirty="0" smtClean="0"/>
              <a:t>de finances</a:t>
            </a:r>
          </a:p>
          <a:p>
            <a:pPr marL="0" indent="0" algn="just">
              <a:buNone/>
            </a:pPr>
            <a:endParaRPr lang="fr-FR" dirty="0" smtClean="0"/>
          </a:p>
          <a:p>
            <a:pPr marL="0" indent="0">
              <a:buNone/>
            </a:pPr>
            <a:r>
              <a:rPr lang="fr-FR" dirty="0" smtClean="0"/>
              <a:t>Plusieurs </a:t>
            </a:r>
            <a:r>
              <a:rPr lang="fr-FR" dirty="0"/>
              <a:t>méthodes </a:t>
            </a:r>
            <a:r>
              <a:rPr lang="fr-FR" dirty="0" smtClean="0"/>
              <a:t>sont identifiables </a:t>
            </a:r>
            <a:endParaRPr lang="fr-FR" dirty="0"/>
          </a:p>
          <a:p>
            <a:pPr marL="842963" lvl="1" indent="-285750"/>
            <a:r>
              <a:rPr lang="fr-FR" b="1" dirty="0" smtClean="0"/>
              <a:t>La </a:t>
            </a:r>
            <a:r>
              <a:rPr lang="fr-FR" b="1" dirty="0"/>
              <a:t>démarche «objectifs-résultats» </a:t>
            </a:r>
            <a:endParaRPr lang="fr-FR" b="1" dirty="0" smtClean="0"/>
          </a:p>
          <a:p>
            <a:pPr marL="842963" lvl="1" indent="-285750"/>
            <a:r>
              <a:rPr lang="fr-FR" b="1" dirty="0" smtClean="0"/>
              <a:t>Un </a:t>
            </a:r>
            <a:r>
              <a:rPr lang="fr-FR" b="1" dirty="0"/>
              <a:t>cadrage pluriannuel </a:t>
            </a:r>
            <a:endParaRPr lang="fr-FR" dirty="0"/>
          </a:p>
          <a:p>
            <a:pPr marL="842963" lvl="1" indent="-285750"/>
            <a:r>
              <a:rPr lang="fr-FR" b="1" dirty="0" smtClean="0"/>
              <a:t>Une </a:t>
            </a:r>
            <a:r>
              <a:rPr lang="fr-FR" b="1" dirty="0"/>
              <a:t>présentation plus précise </a:t>
            </a:r>
            <a:r>
              <a:rPr lang="fr-FR" dirty="0"/>
              <a:t> </a:t>
            </a:r>
            <a:r>
              <a:rPr lang="fr-FR" dirty="0" smtClean="0"/>
              <a:t>de l’objectif </a:t>
            </a:r>
            <a:r>
              <a:rPr lang="fr-FR" dirty="0"/>
              <a:t>national de dépenses d'assurance-maladie (l'ONDAM</a:t>
            </a:r>
            <a:r>
              <a:rPr lang="fr-FR" dirty="0" smtClean="0"/>
              <a:t>)</a:t>
            </a:r>
          </a:p>
          <a:p>
            <a:pPr marL="842963" lvl="1" indent="-285750"/>
            <a:r>
              <a:rPr lang="fr-FR" b="1" dirty="0" smtClean="0"/>
              <a:t>Le </a:t>
            </a:r>
            <a:r>
              <a:rPr lang="fr-FR" b="1" dirty="0"/>
              <a:t>débat d'orientation des finances sociales </a:t>
            </a:r>
            <a:endParaRPr lang="fr-FR" dirty="0"/>
          </a:p>
        </p:txBody>
      </p:sp>
    </p:spTree>
    <p:extLst>
      <p:ext uri="{BB962C8B-B14F-4D97-AF65-F5344CB8AC3E}">
        <p14:creationId xmlns:p14="http://schemas.microsoft.com/office/powerpoint/2010/main" val="2739424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Gide_Slides_Template_PAR_FR_Oct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2260</Words>
  <Application>Microsoft Office PowerPoint</Application>
  <PresentationFormat>Format A4 (210 x 297 mm)</PresentationFormat>
  <Paragraphs>144</Paragraphs>
  <Slides>16</Slides>
  <Notes>16</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Gide_Slides_Template_PAR_FR_Oct2013</vt:lpstr>
      <vt:lpstr>La fabrique de la Loi  </vt:lpstr>
      <vt:lpstr>Présentation PowerPoint</vt:lpstr>
      <vt:lpstr>I - LE CONTENU DES LOIS DE FINANCEMENT DE LA SÉCURITE SOCIALE</vt:lpstr>
      <vt:lpstr>I - LE CONTENU DES LOIS DE FINANCEMENT DE LA SÉCURITE SOCIALE</vt:lpstr>
      <vt:lpstr>I - LE CONTENU DES LOIS DE FINANCEMENT DE LA SÉCURITE SOCIALE</vt:lpstr>
      <vt:lpstr>I - LE CONTENU DES LOIS DE FINANCEMENT DE LA SÉCURITE SOCIALE</vt:lpstr>
      <vt:lpstr>I - LE CONTENU DES LOIS DE FINANCEMENT DE LA SÉCURITE SOCIALE</vt:lpstr>
      <vt:lpstr>I - LE CONTENU DES LOIS DE FINANCEMENT DE LA SÉCURITE SOCIALE</vt:lpstr>
      <vt:lpstr>II - LES MÉTHODES  </vt:lpstr>
      <vt:lpstr>III - LES DÉLAIS  </vt:lpstr>
      <vt:lpstr>IV – LA PROCEDURE </vt:lpstr>
      <vt:lpstr>IV – LA PROCEDURE </vt:lpstr>
      <vt:lpstr>IV – LA PROCEDURE </vt:lpstr>
      <vt:lpstr>IV – LA PROCEDURE </vt:lpstr>
      <vt:lpstr>IV – LA PROCEDURE </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