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36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0F0A-156F-431E-8803-07D223312C2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68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D8E69-E19E-4A9B-B32F-656E996434F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70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ED25-2521-494F-880D-34CC76BC7CD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8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EEB7-105F-4DE9-8FCA-4A3703B7532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825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73B4-0229-41AE-8949-3199E9004E8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67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A0B4-43D7-40E9-84A1-7CB5E1C8BB7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88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074F-F0AD-416E-9509-6DBAA456B4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53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03143-B80B-4637-9A4D-8032DD743C1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58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D00C-0349-498E-9F62-B5FC409016A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10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C01-5D58-423C-8D00-77BD321FA32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0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035-FD13-4AD3-A5C7-82AF63E4F8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63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2B6A-6F25-4604-A663-160ECD251B1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03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781A-C825-41EF-8014-BC3F0107DD8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92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058E-8D5F-46B7-A538-EAD70AEB81E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98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38B36-BF6D-4A91-B00C-F8D5776A821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27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00D8-04E3-4F48-A5CD-9D392A095DB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43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4AA4-FAC5-42E5-8749-8931E67FBAA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31/10/2019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13128A-924D-4C1C-BA4B-FA775AE600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22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01329" y="0"/>
            <a:ext cx="2110153" cy="33481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601329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894845" y="1366870"/>
            <a:ext cx="4904935" cy="12732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Sujet 8</a:t>
            </a:r>
            <a:endParaRPr lang="fr-FR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03657" y="6208134"/>
            <a:ext cx="5477814" cy="815416"/>
          </a:xfrm>
        </p:spPr>
        <p:txBody>
          <a:bodyPr>
            <a:normAutofit/>
          </a:bodyPr>
          <a:lstStyle/>
          <a:p>
            <a:pPr algn="r"/>
            <a:r>
              <a:rPr lang="fr-FR" dirty="0" smtClean="0">
                <a:solidFill>
                  <a:schemeClr val="tx2"/>
                </a:solidFill>
                <a:latin typeface="Franklin Gothic Demi" panose="020B0703020102020204" pitchFamily="34" charset="0"/>
              </a:rPr>
              <a:t>Hortense RENTON </a:t>
            </a:r>
            <a:r>
              <a:rPr lang="fr-FR" dirty="0">
                <a:solidFill>
                  <a:schemeClr val="tx2"/>
                </a:solidFill>
                <a:latin typeface="Franklin Gothic Demi" panose="020B0703020102020204" pitchFamily="34" charset="0"/>
              </a:rPr>
              <a:t>et Hugo CHYNEL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0"/>
            <a:ext cx="3962400" cy="30956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006615" y="4120428"/>
            <a:ext cx="807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2E5369"/>
                </a:solidFill>
                <a:latin typeface="Franklin Gothic Demi" panose="020B0703020102020204" pitchFamily="34" charset="0"/>
              </a:rPr>
              <a:t>Financement des prestations d’assurance vieillesse</a:t>
            </a:r>
            <a:endParaRPr lang="fr-FR" sz="3600" b="1" dirty="0">
              <a:solidFill>
                <a:srgbClr val="2E5369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1280890"/>
          </a:xfrm>
        </p:spPr>
        <p:txBody>
          <a:bodyPr/>
          <a:lstStyle/>
          <a:p>
            <a:r>
              <a:rPr lang="fr-FR" dirty="0" smtClean="0"/>
              <a:t>Les différentes sources de financement </a:t>
            </a:r>
            <a:endParaRPr lang="fr-FR" dirty="0"/>
          </a:p>
        </p:txBody>
      </p:sp>
      <p:pic>
        <p:nvPicPr>
          <p:cNvPr id="1026" name="Picture 2" descr="https://lh6.googleusercontent.com/7okWysHpSvOQTkVzoMMkqRNha22FmTYQGdwY0n1Xj_ferxVLa75ZUISLZ6U0lJ4KSKCITlRdeCWOJ_gzCzJlRJKVJrqETx_eSxCfBn51YKdIdLAAjMzIT6d2cBz_ZcycC8B1Bcs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362" y="1352281"/>
            <a:ext cx="8100811" cy="485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58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0008" y="220578"/>
            <a:ext cx="5432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3600" dirty="0">
                <a:solidFill>
                  <a:srgbClr val="31B4E6">
                    <a:lumMod val="75000"/>
                  </a:srgbClr>
                </a:solidFill>
              </a:rPr>
              <a:t>Assiette des cotisations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55312" y="3234060"/>
            <a:ext cx="10264460" cy="2585323"/>
          </a:xfrm>
          <a:prstGeom prst="rect">
            <a:avLst/>
          </a:prstGeom>
        </p:spPr>
        <p:txBody>
          <a:bodyPr wrap="square" numCol="2" spcCol="288000">
            <a:spAutoFit/>
          </a:bodyPr>
          <a:lstStyle/>
          <a:p>
            <a:pPr algn="just"/>
            <a:r>
              <a:rPr lang="fr-FR" dirty="0" smtClean="0"/>
              <a:t>-</a:t>
            </a:r>
            <a:r>
              <a:rPr lang="fr-FR" dirty="0" smtClean="0"/>
              <a:t>  </a:t>
            </a:r>
            <a:r>
              <a:rPr lang="fr-FR" b="1" dirty="0" smtClean="0"/>
              <a:t>une cotisation, pour partie à la charge de l'employeur et pour partie à la charge du salarié</a:t>
            </a:r>
            <a:r>
              <a:rPr lang="fr-FR" dirty="0" smtClean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assise </a:t>
            </a:r>
            <a:r>
              <a:rPr lang="fr-FR" dirty="0" smtClean="0"/>
              <a:t>sur les rémunérations ou gains perçus par les travailleurs salariés ou assimilés dans la limite du plafond de sécurité sociale ;	</a:t>
            </a:r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-   </a:t>
            </a:r>
            <a:r>
              <a:rPr lang="fr-FR" b="1" dirty="0" smtClean="0"/>
              <a:t>une cotisation, pour partie à la charge de l'employeur et pour partie à la charge du salarié</a:t>
            </a:r>
            <a:r>
              <a:rPr lang="fr-FR" dirty="0" smtClean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assise </a:t>
            </a:r>
            <a:r>
              <a:rPr lang="fr-FR" dirty="0" smtClean="0"/>
              <a:t>sur la totalité des rémunérations ou gains perçus par les travailleurs salariés </a:t>
            </a:r>
            <a:r>
              <a:rPr lang="fr-FR" dirty="0" smtClean="0"/>
              <a:t>ou assimilés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3515932" y="1223493"/>
            <a:ext cx="5566974" cy="7727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78062" y="1348249"/>
            <a:ext cx="516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CSS. art. L. 241-3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198887" y="2368098"/>
            <a:ext cx="10777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couverture des charges de l'assurance vieillesse et de l'assurance veuvage est assurée par :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6587542" y="3234060"/>
            <a:ext cx="0" cy="140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69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511207" y="1233138"/>
            <a:ext cx="90280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CSS</a:t>
            </a: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, art. R. 241-0-2, I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rémunération à temps plein servant de base au calcul des cotisations d'assurance vieillesse est déterminée de la façon suivante </a:t>
            </a:r>
            <a:endParaRPr lang="fr-FR" sz="2400" b="0" i="0" u="none" strike="noStrike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Rémunération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mensuelle × (Durée du travail à temps plein / Nombre d'heures rémunérées au cours du mois)</a:t>
            </a:r>
            <a:endParaRPr lang="fr-FR" sz="2400" dirty="0" smtClean="0">
              <a:effectLst/>
            </a:endParaRPr>
          </a:p>
          <a:p>
            <a:pPr algn="just">
              <a:spcAft>
                <a:spcPts val="1200"/>
              </a:spcAft>
            </a:pPr>
            <a:endParaRPr lang="fr-FR" sz="2400" dirty="0" smtClean="0">
              <a:effectLst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800"/>
          <p:cNvSpPr>
            <a:spLocks noChangeShapeType="1"/>
          </p:cNvSpPr>
          <p:nvPr/>
        </p:nvSpPr>
        <p:spPr bwMode="auto">
          <a:xfrm>
            <a:off x="3493749" y="50375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800"/>
          <p:cNvSpPr>
            <a:spLocks noChangeShapeType="1"/>
          </p:cNvSpPr>
          <p:nvPr/>
        </p:nvSpPr>
        <p:spPr bwMode="auto">
          <a:xfrm>
            <a:off x="3646149" y="51899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uppieren 2887"/>
          <p:cNvGrpSpPr/>
          <p:nvPr/>
        </p:nvGrpSpPr>
        <p:grpSpPr>
          <a:xfrm>
            <a:off x="1738369" y="1203166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20" name="Gruppieren 2887"/>
          <p:cNvGrpSpPr/>
          <p:nvPr/>
        </p:nvGrpSpPr>
        <p:grpSpPr>
          <a:xfrm>
            <a:off x="1616602" y="3830864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1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5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8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9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0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402649" y="3875339"/>
            <a:ext cx="9677734" cy="307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CSS</a:t>
            </a: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, art. L. 242-1 et Lettre circulaire </a:t>
            </a:r>
            <a:r>
              <a:rPr lang="fr-FR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Acoss</a:t>
            </a:r>
            <a:r>
              <a:rPr lang="fr-F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du </a:t>
            </a: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21/03/1995 :</a:t>
            </a:r>
            <a:endParaRPr 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</a:t>
            </a:r>
            <a:r>
              <a:rPr lang="fr-FR" sz="24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rémunération mensuelle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prise en compte est la rémunération mensuelle brute constituée des gains et rémunérations soumis aux cotisations de sécurité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sociale</a:t>
            </a:r>
            <a:r>
              <a:rPr lang="fr-FR" sz="2400" b="1" i="0" u="none" strike="noStrike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versée au salarié au cours du mois civil </a:t>
            </a:r>
            <a:r>
              <a:rPr lang="fr-FR" sz="2400" b="1" i="0" u="none" strike="noStrike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(CSS, art. R. 241-0-2, II), </a:t>
            </a:r>
            <a:r>
              <a:rPr lang="fr-F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heures complémentaires comprises.</a:t>
            </a:r>
          </a:p>
          <a:p>
            <a:pPr algn="just"/>
            <a:endParaRPr 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fr-FR" sz="2400" dirty="0" smtClean="0">
              <a:effectLst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646149" y="376261"/>
            <a:ext cx="992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Assiette des cotisations </a:t>
            </a:r>
            <a:endParaRPr lang="fr-FR" sz="3600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379071" y="6027003"/>
            <a:ext cx="9868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Sur l'assiette ainsi déterminée s'applique le taux des cotisations d'assurance vieillesse de droit commun.</a:t>
            </a:r>
          </a:p>
        </p:txBody>
      </p:sp>
    </p:spTree>
    <p:extLst>
      <p:ext uri="{BB962C8B-B14F-4D97-AF65-F5344CB8AC3E}">
        <p14:creationId xmlns:p14="http://schemas.microsoft.com/office/powerpoint/2010/main" val="122845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4234710" y="419469"/>
            <a:ext cx="902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Taux de cotisation </a:t>
            </a:r>
            <a:endParaRPr lang="fr-FR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Line 800"/>
          <p:cNvSpPr>
            <a:spLocks noChangeShapeType="1"/>
          </p:cNvSpPr>
          <p:nvPr/>
        </p:nvSpPr>
        <p:spPr bwMode="auto">
          <a:xfrm>
            <a:off x="3493749" y="50375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800"/>
          <p:cNvSpPr>
            <a:spLocks noChangeShapeType="1"/>
          </p:cNvSpPr>
          <p:nvPr/>
        </p:nvSpPr>
        <p:spPr bwMode="auto">
          <a:xfrm>
            <a:off x="3646149" y="51899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21880" t="23335" r="20904" b="2715"/>
          <a:stretch/>
        </p:blipFill>
        <p:spPr>
          <a:xfrm>
            <a:off x="2964183" y="2215049"/>
            <a:ext cx="6669214" cy="4466967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3493749" y="1173090"/>
            <a:ext cx="5566974" cy="7727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02493" y="1293960"/>
            <a:ext cx="48038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C00000"/>
                </a:solidFill>
              </a:rPr>
              <a:t>(</a:t>
            </a:r>
            <a:r>
              <a:rPr lang="fr-FR" sz="2800" b="1" dirty="0">
                <a:solidFill>
                  <a:srgbClr val="C00000"/>
                </a:solidFill>
              </a:rPr>
              <a:t>CSS. Art. </a:t>
            </a:r>
            <a:r>
              <a:rPr lang="fr-FR" sz="2800" b="1" dirty="0" smtClean="0">
                <a:solidFill>
                  <a:srgbClr val="C00000"/>
                </a:solidFill>
              </a:rPr>
              <a:t>D. 242-4) </a:t>
            </a:r>
            <a:endParaRPr lang="fr-FR" sz="2800" b="1" dirty="0">
              <a:solidFill>
                <a:srgbClr val="C0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55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à coins arrondis 41"/>
          <p:cNvSpPr/>
          <p:nvPr/>
        </p:nvSpPr>
        <p:spPr>
          <a:xfrm>
            <a:off x="3699617" y="921882"/>
            <a:ext cx="5566974" cy="7727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7844" y="225254"/>
            <a:ext cx="1059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Autres contributions, dont  </a:t>
            </a:r>
          </a:p>
        </p:txBody>
      </p:sp>
      <p:sp>
        <p:nvSpPr>
          <p:cNvPr id="5" name="Line 800"/>
          <p:cNvSpPr>
            <a:spLocks noChangeShapeType="1"/>
          </p:cNvSpPr>
          <p:nvPr/>
        </p:nvSpPr>
        <p:spPr bwMode="auto">
          <a:xfrm>
            <a:off x="3493749" y="50375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800"/>
          <p:cNvSpPr>
            <a:spLocks noChangeShapeType="1"/>
          </p:cNvSpPr>
          <p:nvPr/>
        </p:nvSpPr>
        <p:spPr bwMode="auto">
          <a:xfrm>
            <a:off x="3646149" y="5189959"/>
            <a:ext cx="40486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uppieren 2887"/>
          <p:cNvGrpSpPr/>
          <p:nvPr/>
        </p:nvGrpSpPr>
        <p:grpSpPr>
          <a:xfrm>
            <a:off x="1794358" y="2136073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621782" y="2224439"/>
            <a:ext cx="8912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Contribution de l’employeur sur les avantages de pré-retraite ou de cessation anticipé d’activité </a:t>
            </a:r>
            <a:r>
              <a:rPr lang="fr-FR" b="1" dirty="0" smtClean="0">
                <a:solidFill>
                  <a:srgbClr val="C00000"/>
                </a:solidFill>
              </a:rPr>
              <a:t>(CSS. art. L. 137-10)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20" name="Gruppieren 2887"/>
          <p:cNvGrpSpPr/>
          <p:nvPr/>
        </p:nvGrpSpPr>
        <p:grpSpPr>
          <a:xfrm>
            <a:off x="1755799" y="3816491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1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5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8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9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0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grpSp>
        <p:nvGrpSpPr>
          <p:cNvPr id="31" name="Gruppieren 2887"/>
          <p:cNvGrpSpPr/>
          <p:nvPr/>
        </p:nvGrpSpPr>
        <p:grpSpPr>
          <a:xfrm>
            <a:off x="1785461" y="5524614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2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3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4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5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6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7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8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9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0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1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2621782" y="3865643"/>
            <a:ext cx="911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Pénalité due par l’employeur qui n’a pas rempli l’obligation de négociation annuelle </a:t>
            </a:r>
            <a:r>
              <a:rPr lang="fr-FR" b="1" dirty="0" smtClean="0">
                <a:solidFill>
                  <a:srgbClr val="C00000"/>
                </a:solidFill>
              </a:rPr>
              <a:t>(C. trav. L. 2242-5-1)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21782" y="5506673"/>
            <a:ext cx="9519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sommes acquises à l’état au titre de contrat d’assurance vie ou de capitalisation n’ayant fait l’objet d’aucune demande de prestations depuis 30 ans. </a:t>
            </a:r>
            <a:r>
              <a:rPr lang="fr-FR" b="1" dirty="0" smtClean="0">
                <a:solidFill>
                  <a:srgbClr val="C00000"/>
                </a:solidFill>
              </a:rPr>
              <a:t>(CGPPP. </a:t>
            </a:r>
            <a:r>
              <a:rPr lang="fr-FR" b="1" dirty="0">
                <a:solidFill>
                  <a:srgbClr val="C00000"/>
                </a:solidFill>
              </a:rPr>
              <a:t>a</a:t>
            </a:r>
            <a:r>
              <a:rPr lang="fr-FR" b="1" dirty="0" smtClean="0">
                <a:solidFill>
                  <a:srgbClr val="C00000"/>
                </a:solidFill>
              </a:rPr>
              <a:t>rt . L</a:t>
            </a:r>
            <a:r>
              <a:rPr lang="fr-FR" b="1" dirty="0" smtClean="0">
                <a:solidFill>
                  <a:srgbClr val="C00000"/>
                </a:solidFill>
              </a:rPr>
              <a:t>. </a:t>
            </a:r>
            <a:r>
              <a:rPr lang="fr-FR" b="1" dirty="0" smtClean="0">
                <a:solidFill>
                  <a:srgbClr val="C00000"/>
                </a:solidFill>
              </a:rPr>
              <a:t>1126-1)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108361" y="1042752"/>
            <a:ext cx="48038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C00000"/>
                </a:solidFill>
              </a:rPr>
              <a:t>(</a:t>
            </a:r>
            <a:r>
              <a:rPr lang="fr-FR" sz="2800" b="1" dirty="0">
                <a:solidFill>
                  <a:srgbClr val="C00000"/>
                </a:solidFill>
              </a:rPr>
              <a:t>CSS. Art. L. 241-3)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1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92699" y="4076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sz="3600" dirty="0">
                <a:solidFill>
                  <a:srgbClr val="31B4E6">
                    <a:lumMod val="75000"/>
                  </a:srgbClr>
                </a:solidFill>
              </a:rPr>
              <a:t>Autres </a:t>
            </a:r>
            <a:r>
              <a:rPr lang="fr-FR" sz="3600" dirty="0" smtClean="0">
                <a:solidFill>
                  <a:srgbClr val="31B4E6">
                    <a:lumMod val="75000"/>
                  </a:srgbClr>
                </a:solidFill>
              </a:rPr>
              <a:t>contributions </a:t>
            </a:r>
            <a:endParaRPr lang="fr-FR" sz="3600" dirty="0">
              <a:solidFill>
                <a:srgbClr val="31B4E6">
                  <a:lumMod val="75000"/>
                </a:srgbClr>
              </a:solidFill>
            </a:endParaRPr>
          </a:p>
        </p:txBody>
      </p:sp>
      <p:grpSp>
        <p:nvGrpSpPr>
          <p:cNvPr id="9" name="Gruppieren 2887"/>
          <p:cNvGrpSpPr/>
          <p:nvPr/>
        </p:nvGrpSpPr>
        <p:grpSpPr>
          <a:xfrm>
            <a:off x="1899660" y="1925228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1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2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3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4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700537" y="2072000"/>
            <a:ext cx="891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Contribution sociale généralisée </a:t>
            </a:r>
            <a:r>
              <a:rPr lang="fr-FR" b="1" dirty="0" smtClean="0">
                <a:solidFill>
                  <a:srgbClr val="C00000"/>
                </a:solidFill>
              </a:rPr>
              <a:t>(CSS L. 136-1-1)</a:t>
            </a:r>
            <a:endParaRPr lang="fr-FR" b="1" dirty="0">
              <a:solidFill>
                <a:srgbClr val="C00000"/>
              </a:solidFill>
            </a:endParaRPr>
          </a:p>
        </p:txBody>
      </p:sp>
      <p:grpSp>
        <p:nvGrpSpPr>
          <p:cNvPr id="21" name="Gruppieren 2887"/>
          <p:cNvGrpSpPr/>
          <p:nvPr/>
        </p:nvGrpSpPr>
        <p:grpSpPr>
          <a:xfrm>
            <a:off x="1938222" y="4046480"/>
            <a:ext cx="640702" cy="695483"/>
            <a:chOff x="4513263" y="4778375"/>
            <a:chExt cx="342900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2" name="Oval 793"/>
            <p:cNvSpPr>
              <a:spLocks noChangeArrowheads="1"/>
            </p:cNvSpPr>
            <p:nvPr/>
          </p:nvSpPr>
          <p:spPr bwMode="auto">
            <a:xfrm>
              <a:off x="4513263" y="4778375"/>
              <a:ext cx="342900" cy="350838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" name="Freeform 794"/>
            <p:cNvSpPr>
              <a:spLocks/>
            </p:cNvSpPr>
            <p:nvPr/>
          </p:nvSpPr>
          <p:spPr bwMode="auto">
            <a:xfrm>
              <a:off x="4591051" y="4965700"/>
              <a:ext cx="79375" cy="36513"/>
            </a:xfrm>
            <a:custGeom>
              <a:avLst/>
              <a:gdLst>
                <a:gd name="T0" fmla="*/ 7 w 13"/>
                <a:gd name="T1" fmla="*/ 6 h 6"/>
                <a:gd name="T2" fmla="*/ 13 w 13"/>
                <a:gd name="T3" fmla="*/ 0 h 6"/>
                <a:gd name="T4" fmla="*/ 0 w 13"/>
                <a:gd name="T5" fmla="*/ 0 h 6"/>
                <a:gd name="T6" fmla="*/ 7 w 1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7" y="6"/>
                  </a:moveTo>
                  <a:cubicBezTo>
                    <a:pt x="10" y="6"/>
                    <a:pt x="13" y="3"/>
                    <a:pt x="13" y="0"/>
                  </a:cubicBezTo>
                  <a:cubicBezTo>
                    <a:pt x="11" y="0"/>
                    <a:pt x="3" y="0"/>
                    <a:pt x="0" y="0"/>
                  </a:cubicBezTo>
                  <a:cubicBezTo>
                    <a:pt x="0" y="3"/>
                    <a:pt x="3" y="6"/>
                    <a:pt x="7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4" name="Freeform 795"/>
            <p:cNvSpPr>
              <a:spLocks/>
            </p:cNvSpPr>
            <p:nvPr/>
          </p:nvSpPr>
          <p:spPr bwMode="auto">
            <a:xfrm>
              <a:off x="4591051" y="4887913"/>
              <a:ext cx="79375" cy="77788"/>
            </a:xfrm>
            <a:custGeom>
              <a:avLst/>
              <a:gdLst>
                <a:gd name="T0" fmla="*/ 0 w 50"/>
                <a:gd name="T1" fmla="*/ 49 h 49"/>
                <a:gd name="T2" fmla="*/ 27 w 50"/>
                <a:gd name="T3" fmla="*/ 0 h 49"/>
                <a:gd name="T4" fmla="*/ 50 w 50"/>
                <a:gd name="T5" fmla="*/ 49 h 49"/>
                <a:gd name="T6" fmla="*/ 0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0" y="49"/>
                  </a:moveTo>
                  <a:lnTo>
                    <a:pt x="27" y="0"/>
                  </a:lnTo>
                  <a:lnTo>
                    <a:pt x="5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5" name="Freeform 796"/>
            <p:cNvSpPr>
              <a:spLocks/>
            </p:cNvSpPr>
            <p:nvPr/>
          </p:nvSpPr>
          <p:spPr bwMode="auto">
            <a:xfrm>
              <a:off x="4705351" y="4965700"/>
              <a:ext cx="73025" cy="36513"/>
            </a:xfrm>
            <a:custGeom>
              <a:avLst/>
              <a:gdLst>
                <a:gd name="T0" fmla="*/ 6 w 12"/>
                <a:gd name="T1" fmla="*/ 6 h 6"/>
                <a:gd name="T2" fmla="*/ 0 w 12"/>
                <a:gd name="T3" fmla="*/ 0 h 6"/>
                <a:gd name="T4" fmla="*/ 12 w 12"/>
                <a:gd name="T5" fmla="*/ 0 h 6"/>
                <a:gd name="T6" fmla="*/ 6 w 12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6">
                  <a:moveTo>
                    <a:pt x="6" y="6"/>
                  </a:moveTo>
                  <a:cubicBezTo>
                    <a:pt x="2" y="6"/>
                    <a:pt x="0" y="3"/>
                    <a:pt x="0" y="0"/>
                  </a:cubicBezTo>
                  <a:cubicBezTo>
                    <a:pt x="2" y="0"/>
                    <a:pt x="9" y="0"/>
                    <a:pt x="12" y="0"/>
                  </a:cubicBezTo>
                  <a:cubicBezTo>
                    <a:pt x="12" y="3"/>
                    <a:pt x="9" y="6"/>
                    <a:pt x="6" y="6"/>
                  </a:cubicBez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" name="Freeform 797"/>
            <p:cNvSpPr>
              <a:spLocks/>
            </p:cNvSpPr>
            <p:nvPr/>
          </p:nvSpPr>
          <p:spPr bwMode="auto">
            <a:xfrm>
              <a:off x="4705351" y="4887913"/>
              <a:ext cx="73025" cy="77788"/>
            </a:xfrm>
            <a:custGeom>
              <a:avLst/>
              <a:gdLst>
                <a:gd name="T0" fmla="*/ 46 w 46"/>
                <a:gd name="T1" fmla="*/ 49 h 49"/>
                <a:gd name="T2" fmla="*/ 23 w 46"/>
                <a:gd name="T3" fmla="*/ 0 h 49"/>
                <a:gd name="T4" fmla="*/ 0 w 46"/>
                <a:gd name="T5" fmla="*/ 49 h 49"/>
                <a:gd name="T6" fmla="*/ 46 w 46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46" y="49"/>
                  </a:moveTo>
                  <a:lnTo>
                    <a:pt x="23" y="0"/>
                  </a:lnTo>
                  <a:lnTo>
                    <a:pt x="0" y="49"/>
                  </a:lnTo>
                  <a:lnTo>
                    <a:pt x="46" y="4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" name="Line 798"/>
            <p:cNvSpPr>
              <a:spLocks noChangeShapeType="1"/>
            </p:cNvSpPr>
            <p:nvPr/>
          </p:nvSpPr>
          <p:spPr bwMode="auto">
            <a:xfrm>
              <a:off x="4610101" y="4887913"/>
              <a:ext cx="6508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8" name="Line 799"/>
            <p:cNvSpPr>
              <a:spLocks noChangeShapeType="1"/>
            </p:cNvSpPr>
            <p:nvPr/>
          </p:nvSpPr>
          <p:spPr bwMode="auto">
            <a:xfrm flipV="1">
              <a:off x="4687888" y="4899025"/>
              <a:ext cx="0" cy="13335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9" name="Line 800"/>
            <p:cNvSpPr>
              <a:spLocks noChangeShapeType="1"/>
            </p:cNvSpPr>
            <p:nvPr/>
          </p:nvSpPr>
          <p:spPr bwMode="auto">
            <a:xfrm>
              <a:off x="4657726" y="5038725"/>
              <a:ext cx="53975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0" name="Oval 801"/>
            <p:cNvSpPr>
              <a:spLocks noChangeArrowheads="1"/>
            </p:cNvSpPr>
            <p:nvPr/>
          </p:nvSpPr>
          <p:spPr bwMode="auto">
            <a:xfrm>
              <a:off x="4675188" y="4875213"/>
              <a:ext cx="25400" cy="23813"/>
            </a:xfrm>
            <a:prstGeom prst="ellipse">
              <a:avLst/>
            </a:prstGeom>
            <a:grp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1" name="Line 802"/>
            <p:cNvSpPr>
              <a:spLocks noChangeShapeType="1"/>
            </p:cNvSpPr>
            <p:nvPr/>
          </p:nvSpPr>
          <p:spPr bwMode="auto">
            <a:xfrm>
              <a:off x="4700588" y="4887913"/>
              <a:ext cx="58738" cy="0"/>
            </a:xfrm>
            <a:prstGeom prst="line">
              <a:avLst/>
            </a:pr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32" name="ZoneTexte 31"/>
          <p:cNvSpPr txBox="1"/>
          <p:nvPr/>
        </p:nvSpPr>
        <p:spPr>
          <a:xfrm>
            <a:off x="2700538" y="4233157"/>
            <a:ext cx="891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Fonds de solidarité vieillesse </a:t>
            </a:r>
            <a:r>
              <a:rPr lang="fr-FR" b="1" dirty="0" smtClean="0">
                <a:solidFill>
                  <a:srgbClr val="C00000"/>
                </a:solidFill>
              </a:rPr>
              <a:t>(CSS L.135-1)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05183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290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Franklin Gothic Demi</vt:lpstr>
      <vt:lpstr>Times New Roman</vt:lpstr>
      <vt:lpstr>Wingdings 3</vt:lpstr>
      <vt:lpstr>Brin</vt:lpstr>
      <vt:lpstr>Sujet 8</vt:lpstr>
      <vt:lpstr>Les différentes sources de financement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8</dc:title>
  <dc:creator>Hugo</dc:creator>
  <cp:lastModifiedBy>Hugo</cp:lastModifiedBy>
  <cp:revision>14</cp:revision>
  <dcterms:created xsi:type="dcterms:W3CDTF">2019-10-24T12:16:55Z</dcterms:created>
  <dcterms:modified xsi:type="dcterms:W3CDTF">2019-10-31T09:28:48Z</dcterms:modified>
</cp:coreProperties>
</file>