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0" r:id="rId3"/>
    <p:sldId id="262" r:id="rId4"/>
    <p:sldId id="258" r:id="rId5"/>
    <p:sldId id="259" r:id="rId6"/>
    <p:sldId id="261" r:id="rId7"/>
    <p:sldId id="263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5369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D0F0A-156F-431E-8803-07D223312C2D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31/10/2019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A13128A-924D-4C1C-BA4B-FA775AE600E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4684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D8E69-E19E-4A9B-B32F-656E996434F7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31/10/2019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A13128A-924D-4C1C-BA4B-FA775AE600E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4700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8ED25-2521-494F-880D-34CC76BC7CDE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31/10/2019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A13128A-924D-4C1C-BA4B-FA775AE600E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353535"/>
                </a:solidFill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353535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464894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5EEB7-105F-4DE9-8FCA-4A3703B75323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31/10/2019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A13128A-924D-4C1C-BA4B-FA775AE600E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38255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E73B4-0229-41AE-8949-3199E9004E81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31/10/2019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A13128A-924D-4C1C-BA4B-FA775AE600E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353535"/>
                </a:solidFill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353535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34679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AA0B4-43D7-40E9-84A1-7CB5E1C8BB7C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31/10/2019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A13128A-924D-4C1C-BA4B-FA775AE600E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08850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C074F-F0AD-416E-9509-6DBAA456B4D3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31/10/2019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3128A-924D-4C1C-BA4B-FA775AE600E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75536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03143-B80B-4637-9A4D-8032DD743C1C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31/10/2019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3128A-924D-4C1C-BA4B-FA775AE600E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5582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D00C-0349-498E-9F62-B5FC409016A4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31/10/2019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3128A-924D-4C1C-BA4B-FA775AE600E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8107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7DC01-5D58-423C-8D00-77BD321FA32D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31/10/2019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A13128A-924D-4C1C-BA4B-FA775AE600E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8032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96035-FD13-4AD3-A5C7-82AF63E4F80A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31/10/2019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A13128A-924D-4C1C-BA4B-FA775AE600E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3637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22B6A-6F25-4604-A663-160ECD251B1D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31/10/2019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A13128A-924D-4C1C-BA4B-FA775AE600E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1035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8781A-C825-41EF-8014-BC3F0107DD89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31/10/2019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3128A-924D-4C1C-BA4B-FA775AE600E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4928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058E-8D5F-46B7-A538-EAD70AEB81E5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31/10/2019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3128A-924D-4C1C-BA4B-FA775AE600E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5980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38B36-BF6D-4A91-B00C-F8D5776A8219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31/10/2019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3128A-924D-4C1C-BA4B-FA775AE600E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4272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D00D8-04E3-4F48-A5CD-9D392A095DBC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31/10/2019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A13128A-924D-4C1C-BA4B-FA775AE600E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1435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044AA4-FAC5-42E5-8749-8931E67FBAA0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31/10/2019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A13128A-924D-4C1C-BA4B-FA775AE600E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1227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601329" y="0"/>
            <a:ext cx="2110153" cy="334811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3601329" cy="6858000"/>
          </a:xfrm>
          <a:prstGeom prst="rect">
            <a:avLst/>
          </a:prstGeom>
          <a:solidFill>
            <a:srgbClr val="003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7" name="Titre 6"/>
          <p:cNvSpPr>
            <a:spLocks noGrp="1"/>
          </p:cNvSpPr>
          <p:nvPr>
            <p:ph type="ctrTitle"/>
          </p:nvPr>
        </p:nvSpPr>
        <p:spPr>
          <a:xfrm>
            <a:off x="1894845" y="1366870"/>
            <a:ext cx="4904935" cy="1273200"/>
          </a:xfrm>
        </p:spPr>
        <p:txBody>
          <a:bodyPr/>
          <a:lstStyle/>
          <a:p>
            <a:r>
              <a:rPr lang="fr-FR" dirty="0" smtClean="0">
                <a:solidFill>
                  <a:schemeClr val="bg1"/>
                </a:solidFill>
                <a:latin typeface="Franklin Gothic Demi" panose="020B0703020102020204" pitchFamily="34" charset="0"/>
              </a:rPr>
              <a:t>Sujet 8</a:t>
            </a:r>
            <a:endParaRPr lang="fr-FR" dirty="0">
              <a:solidFill>
                <a:schemeClr val="bg1"/>
              </a:solidFill>
              <a:latin typeface="Franklin Gothic Demi" panose="020B07030201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603657" y="6208134"/>
            <a:ext cx="5477814" cy="815416"/>
          </a:xfrm>
        </p:spPr>
        <p:txBody>
          <a:bodyPr>
            <a:normAutofit/>
          </a:bodyPr>
          <a:lstStyle/>
          <a:p>
            <a:pPr algn="r"/>
            <a:r>
              <a:rPr lang="fr-FR" dirty="0" smtClean="0">
                <a:solidFill>
                  <a:schemeClr val="tx2"/>
                </a:solidFill>
                <a:latin typeface="Franklin Gothic Demi" panose="020B0703020102020204" pitchFamily="34" charset="0"/>
              </a:rPr>
              <a:t>Hortense RENTON </a:t>
            </a:r>
            <a:r>
              <a:rPr lang="fr-FR" dirty="0">
                <a:solidFill>
                  <a:schemeClr val="tx2"/>
                </a:solidFill>
                <a:latin typeface="Franklin Gothic Demi" panose="020B0703020102020204" pitchFamily="34" charset="0"/>
              </a:rPr>
              <a:t>et Hugo CHYNEL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0"/>
            <a:ext cx="3962400" cy="3095625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4006615" y="4120428"/>
            <a:ext cx="8074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solidFill>
                  <a:srgbClr val="2E5369"/>
                </a:solidFill>
                <a:latin typeface="Franklin Gothic Demi" panose="020B0703020102020204" pitchFamily="34" charset="0"/>
              </a:rPr>
              <a:t>Financement des prestations d’assurance vieillesse</a:t>
            </a:r>
            <a:endParaRPr lang="fr-FR" sz="3600" b="1" dirty="0">
              <a:solidFill>
                <a:srgbClr val="2E5369"/>
              </a:solidFill>
              <a:latin typeface="Franklin Gothic Demi" panose="020B07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980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92925" y="329899"/>
            <a:ext cx="8911687" cy="1280890"/>
          </a:xfrm>
        </p:spPr>
        <p:txBody>
          <a:bodyPr/>
          <a:lstStyle/>
          <a:p>
            <a:r>
              <a:rPr lang="fr-FR" dirty="0" smtClean="0"/>
              <a:t>Les différentes sources de financement </a:t>
            </a:r>
            <a:endParaRPr lang="fr-FR" dirty="0"/>
          </a:p>
        </p:txBody>
      </p:sp>
      <p:pic>
        <p:nvPicPr>
          <p:cNvPr id="1026" name="Picture 2" descr="https://lh6.googleusercontent.com/7okWysHpSvOQTkVzoMMkqRNha22FmTYQGdwY0n1Xj_ferxVLa75ZUISLZ6U0lJ4KSKCITlRdeCWOJ_gzCzJlRJKVJrqETx_eSxCfBn51YKdIdLAAjMzIT6d2cBz_ZcycC8B1Bcs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8362" y="1352281"/>
            <a:ext cx="8100811" cy="4855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0587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650008" y="220578"/>
            <a:ext cx="54328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sz="3600" dirty="0">
                <a:solidFill>
                  <a:srgbClr val="31B4E6">
                    <a:lumMod val="75000"/>
                  </a:srgbClr>
                </a:solidFill>
              </a:rPr>
              <a:t>Assiette des cotisations </a:t>
            </a:r>
          </a:p>
        </p:txBody>
      </p:sp>
      <p:sp>
        <p:nvSpPr>
          <p:cNvPr id="7" name="Rectangle 6"/>
          <p:cNvSpPr/>
          <p:nvPr/>
        </p:nvSpPr>
        <p:spPr>
          <a:xfrm>
            <a:off x="1455312" y="3234060"/>
            <a:ext cx="10264460" cy="2585323"/>
          </a:xfrm>
          <a:prstGeom prst="rect">
            <a:avLst/>
          </a:prstGeom>
        </p:spPr>
        <p:txBody>
          <a:bodyPr wrap="square" numCol="2" spcCol="288000">
            <a:spAutoFit/>
          </a:bodyPr>
          <a:lstStyle/>
          <a:p>
            <a:pPr algn="just"/>
            <a:r>
              <a:rPr lang="fr-FR" dirty="0" smtClean="0"/>
              <a:t>-</a:t>
            </a:r>
            <a:r>
              <a:rPr lang="fr-FR" dirty="0" smtClean="0"/>
              <a:t>  </a:t>
            </a:r>
            <a:r>
              <a:rPr lang="fr-FR" b="1" dirty="0" smtClean="0"/>
              <a:t>une cotisation, pour partie à la charge de l'employeur et pour partie à la charge du salarié</a:t>
            </a:r>
            <a:r>
              <a:rPr lang="fr-FR" dirty="0" smtClean="0"/>
              <a:t>, </a:t>
            </a:r>
            <a:endParaRPr lang="fr-FR" dirty="0" smtClean="0"/>
          </a:p>
          <a:p>
            <a:pPr algn="just"/>
            <a:r>
              <a:rPr lang="fr-FR" dirty="0" smtClean="0"/>
              <a:t>assise </a:t>
            </a:r>
            <a:r>
              <a:rPr lang="fr-FR" dirty="0" smtClean="0"/>
              <a:t>sur les rémunérations ou gains perçus par les travailleurs salariés ou assimilés dans la limite du plafond de sécurité sociale ;	</a:t>
            </a:r>
            <a:endParaRPr lang="fr-FR" dirty="0"/>
          </a:p>
          <a:p>
            <a:pPr algn="just"/>
            <a:endParaRPr lang="fr-FR" dirty="0" smtClean="0"/>
          </a:p>
          <a:p>
            <a:pPr algn="just"/>
            <a:endParaRPr lang="fr-FR" dirty="0"/>
          </a:p>
          <a:p>
            <a:pPr algn="just"/>
            <a:endParaRPr lang="fr-FR" dirty="0" smtClean="0"/>
          </a:p>
          <a:p>
            <a:pPr algn="just"/>
            <a:r>
              <a:rPr lang="fr-FR" dirty="0" smtClean="0"/>
              <a:t>-   </a:t>
            </a:r>
            <a:r>
              <a:rPr lang="fr-FR" b="1" dirty="0" smtClean="0"/>
              <a:t>une cotisation, pour partie à la charge de l'employeur et pour partie à la charge du salarié</a:t>
            </a:r>
            <a:r>
              <a:rPr lang="fr-FR" dirty="0" smtClean="0"/>
              <a:t>, </a:t>
            </a:r>
            <a:endParaRPr lang="fr-FR" dirty="0" smtClean="0"/>
          </a:p>
          <a:p>
            <a:pPr algn="just"/>
            <a:r>
              <a:rPr lang="fr-FR" dirty="0" smtClean="0"/>
              <a:t>assise </a:t>
            </a:r>
            <a:r>
              <a:rPr lang="fr-FR" dirty="0" smtClean="0"/>
              <a:t>sur la totalité des rémunérations ou gains perçus par les travailleurs salariés </a:t>
            </a:r>
            <a:r>
              <a:rPr lang="fr-FR" dirty="0" smtClean="0"/>
              <a:t>ou assimilés</a:t>
            </a:r>
            <a:r>
              <a:rPr lang="fr-FR" dirty="0" smtClean="0"/>
              <a:t>.</a:t>
            </a:r>
            <a:br>
              <a:rPr lang="fr-FR" dirty="0" smtClean="0"/>
            </a:br>
            <a:endParaRPr lang="fr-FR" dirty="0" smtClean="0"/>
          </a:p>
        </p:txBody>
      </p:sp>
      <p:sp>
        <p:nvSpPr>
          <p:cNvPr id="8" name="Rectangle à coins arrondis 7"/>
          <p:cNvSpPr/>
          <p:nvPr/>
        </p:nvSpPr>
        <p:spPr>
          <a:xfrm>
            <a:off x="3515932" y="1223493"/>
            <a:ext cx="5566974" cy="772732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4778062" y="1348249"/>
            <a:ext cx="51644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rgbClr val="C00000"/>
                </a:solidFill>
              </a:rPr>
              <a:t>CSS. art. L. 241-3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1198887" y="2368098"/>
            <a:ext cx="10777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La couverture des charges de l'assurance vieillesse et de l'assurance veuvage est assurée par :</a:t>
            </a:r>
          </a:p>
        </p:txBody>
      </p:sp>
      <p:cxnSp>
        <p:nvCxnSpPr>
          <p:cNvPr id="5" name="Connecteur droit 4"/>
          <p:cNvCxnSpPr/>
          <p:nvPr/>
        </p:nvCxnSpPr>
        <p:spPr>
          <a:xfrm>
            <a:off x="6587542" y="3234060"/>
            <a:ext cx="0" cy="14023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5697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/>
          <p:cNvSpPr txBox="1"/>
          <p:nvPr/>
        </p:nvSpPr>
        <p:spPr>
          <a:xfrm>
            <a:off x="2511207" y="1233138"/>
            <a:ext cx="902809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fr-FR" sz="24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CSS</a:t>
            </a:r>
            <a:r>
              <a:rPr lang="fr-FR" sz="2400" b="1" dirty="0">
                <a:solidFill>
                  <a:srgbClr val="C00000"/>
                </a:solidFill>
                <a:latin typeface="Calibri" panose="020F0502020204030204" pitchFamily="34" charset="0"/>
              </a:rPr>
              <a:t>, art. R. 241-0-2, I</a:t>
            </a:r>
            <a:r>
              <a:rPr lang="fr-FR" sz="2400" dirty="0">
                <a:solidFill>
                  <a:srgbClr val="000000"/>
                </a:solidFill>
                <a:latin typeface="Calibri" panose="020F0502020204030204" pitchFamily="34" charset="0"/>
              </a:rPr>
              <a:t> : </a:t>
            </a:r>
            <a:r>
              <a:rPr lang="fr-FR" sz="2400" b="0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La </a:t>
            </a:r>
            <a:r>
              <a:rPr lang="fr-FR" sz="2400" b="0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rémunération à temps plein servant de base au calcul des cotisations d'assurance vieillesse est déterminée de la façon suivante </a:t>
            </a:r>
            <a:endParaRPr lang="fr-FR" sz="2400" b="0" i="0" u="none" strike="noStrike" dirty="0" smtClean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fr-FR" sz="2400" b="0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Rémunération </a:t>
            </a:r>
            <a:r>
              <a:rPr lang="fr-FR" sz="2400" b="0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mensuelle × (Durée du travail à temps plein / Nombre d'heures rémunérées au cours du mois)</a:t>
            </a:r>
            <a:endParaRPr lang="fr-FR" sz="2400" dirty="0" smtClean="0">
              <a:effectLst/>
            </a:endParaRPr>
          </a:p>
          <a:p>
            <a:pPr algn="just">
              <a:spcAft>
                <a:spcPts val="1200"/>
              </a:spcAft>
            </a:pPr>
            <a:endParaRPr lang="fr-FR" sz="2400" dirty="0" smtClean="0">
              <a:effectLst/>
            </a:endParaRPr>
          </a:p>
          <a:p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Line 800"/>
          <p:cNvSpPr>
            <a:spLocks noChangeShapeType="1"/>
          </p:cNvSpPr>
          <p:nvPr/>
        </p:nvSpPr>
        <p:spPr bwMode="auto">
          <a:xfrm>
            <a:off x="3493749" y="5037559"/>
            <a:ext cx="40486" cy="0"/>
          </a:xfrm>
          <a:prstGeom prst="line">
            <a:avLst/>
          </a:prstGeom>
          <a:noFill/>
          <a:ln w="9525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Line 800"/>
          <p:cNvSpPr>
            <a:spLocks noChangeShapeType="1"/>
          </p:cNvSpPr>
          <p:nvPr/>
        </p:nvSpPr>
        <p:spPr bwMode="auto">
          <a:xfrm>
            <a:off x="3646149" y="5189959"/>
            <a:ext cx="40486" cy="0"/>
          </a:xfrm>
          <a:prstGeom prst="line">
            <a:avLst/>
          </a:prstGeom>
          <a:noFill/>
          <a:ln w="9525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8" name="Gruppieren 2887"/>
          <p:cNvGrpSpPr/>
          <p:nvPr/>
        </p:nvGrpSpPr>
        <p:grpSpPr>
          <a:xfrm>
            <a:off x="1738369" y="1203166"/>
            <a:ext cx="640702" cy="695483"/>
            <a:chOff x="4513263" y="4778375"/>
            <a:chExt cx="342900" cy="350838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10" name="Oval 793"/>
            <p:cNvSpPr>
              <a:spLocks noChangeArrowheads="1"/>
            </p:cNvSpPr>
            <p:nvPr/>
          </p:nvSpPr>
          <p:spPr bwMode="auto">
            <a:xfrm>
              <a:off x="4513263" y="4778375"/>
              <a:ext cx="342900" cy="350838"/>
            </a:xfrm>
            <a:prstGeom prst="ellipse">
              <a:avLst/>
            </a:prstGeom>
            <a:grpFill/>
            <a:ln w="9525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11" name="Freeform 794"/>
            <p:cNvSpPr>
              <a:spLocks/>
            </p:cNvSpPr>
            <p:nvPr/>
          </p:nvSpPr>
          <p:spPr bwMode="auto">
            <a:xfrm>
              <a:off x="4591051" y="4965700"/>
              <a:ext cx="79375" cy="36513"/>
            </a:xfrm>
            <a:custGeom>
              <a:avLst/>
              <a:gdLst>
                <a:gd name="T0" fmla="*/ 7 w 13"/>
                <a:gd name="T1" fmla="*/ 6 h 6"/>
                <a:gd name="T2" fmla="*/ 13 w 13"/>
                <a:gd name="T3" fmla="*/ 0 h 6"/>
                <a:gd name="T4" fmla="*/ 0 w 13"/>
                <a:gd name="T5" fmla="*/ 0 h 6"/>
                <a:gd name="T6" fmla="*/ 7 w 13"/>
                <a:gd name="T7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6">
                  <a:moveTo>
                    <a:pt x="7" y="6"/>
                  </a:moveTo>
                  <a:cubicBezTo>
                    <a:pt x="10" y="6"/>
                    <a:pt x="13" y="3"/>
                    <a:pt x="13" y="0"/>
                  </a:cubicBezTo>
                  <a:cubicBezTo>
                    <a:pt x="11" y="0"/>
                    <a:pt x="3" y="0"/>
                    <a:pt x="0" y="0"/>
                  </a:cubicBezTo>
                  <a:cubicBezTo>
                    <a:pt x="0" y="3"/>
                    <a:pt x="3" y="6"/>
                    <a:pt x="7" y="6"/>
                  </a:cubicBezTo>
                  <a:close/>
                </a:path>
              </a:pathLst>
            </a:custGeom>
            <a:grpFill/>
            <a:ln w="9525" cap="rnd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12" name="Freeform 795"/>
            <p:cNvSpPr>
              <a:spLocks/>
            </p:cNvSpPr>
            <p:nvPr/>
          </p:nvSpPr>
          <p:spPr bwMode="auto">
            <a:xfrm>
              <a:off x="4591051" y="4887913"/>
              <a:ext cx="79375" cy="77788"/>
            </a:xfrm>
            <a:custGeom>
              <a:avLst/>
              <a:gdLst>
                <a:gd name="T0" fmla="*/ 0 w 50"/>
                <a:gd name="T1" fmla="*/ 49 h 49"/>
                <a:gd name="T2" fmla="*/ 27 w 50"/>
                <a:gd name="T3" fmla="*/ 0 h 49"/>
                <a:gd name="T4" fmla="*/ 50 w 50"/>
                <a:gd name="T5" fmla="*/ 49 h 49"/>
                <a:gd name="T6" fmla="*/ 0 w 50"/>
                <a:gd name="T7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49">
                  <a:moveTo>
                    <a:pt x="0" y="49"/>
                  </a:moveTo>
                  <a:lnTo>
                    <a:pt x="27" y="0"/>
                  </a:lnTo>
                  <a:lnTo>
                    <a:pt x="50" y="49"/>
                  </a:lnTo>
                  <a:lnTo>
                    <a:pt x="0" y="49"/>
                  </a:lnTo>
                  <a:close/>
                </a:path>
              </a:pathLst>
            </a:custGeom>
            <a:grpFill/>
            <a:ln w="9525" cap="rnd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13" name="Freeform 796"/>
            <p:cNvSpPr>
              <a:spLocks/>
            </p:cNvSpPr>
            <p:nvPr/>
          </p:nvSpPr>
          <p:spPr bwMode="auto">
            <a:xfrm>
              <a:off x="4705351" y="4965700"/>
              <a:ext cx="73025" cy="36513"/>
            </a:xfrm>
            <a:custGeom>
              <a:avLst/>
              <a:gdLst>
                <a:gd name="T0" fmla="*/ 6 w 12"/>
                <a:gd name="T1" fmla="*/ 6 h 6"/>
                <a:gd name="T2" fmla="*/ 0 w 12"/>
                <a:gd name="T3" fmla="*/ 0 h 6"/>
                <a:gd name="T4" fmla="*/ 12 w 12"/>
                <a:gd name="T5" fmla="*/ 0 h 6"/>
                <a:gd name="T6" fmla="*/ 6 w 12"/>
                <a:gd name="T7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6">
                  <a:moveTo>
                    <a:pt x="6" y="6"/>
                  </a:moveTo>
                  <a:cubicBezTo>
                    <a:pt x="2" y="6"/>
                    <a:pt x="0" y="3"/>
                    <a:pt x="0" y="0"/>
                  </a:cubicBezTo>
                  <a:cubicBezTo>
                    <a:pt x="2" y="0"/>
                    <a:pt x="9" y="0"/>
                    <a:pt x="12" y="0"/>
                  </a:cubicBezTo>
                  <a:cubicBezTo>
                    <a:pt x="12" y="3"/>
                    <a:pt x="9" y="6"/>
                    <a:pt x="6" y="6"/>
                  </a:cubicBezTo>
                  <a:close/>
                </a:path>
              </a:pathLst>
            </a:custGeom>
            <a:grpFill/>
            <a:ln w="9525" cap="rnd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14" name="Freeform 797"/>
            <p:cNvSpPr>
              <a:spLocks/>
            </p:cNvSpPr>
            <p:nvPr/>
          </p:nvSpPr>
          <p:spPr bwMode="auto">
            <a:xfrm>
              <a:off x="4705351" y="4887913"/>
              <a:ext cx="73025" cy="77788"/>
            </a:xfrm>
            <a:custGeom>
              <a:avLst/>
              <a:gdLst>
                <a:gd name="T0" fmla="*/ 46 w 46"/>
                <a:gd name="T1" fmla="*/ 49 h 49"/>
                <a:gd name="T2" fmla="*/ 23 w 46"/>
                <a:gd name="T3" fmla="*/ 0 h 49"/>
                <a:gd name="T4" fmla="*/ 0 w 46"/>
                <a:gd name="T5" fmla="*/ 49 h 49"/>
                <a:gd name="T6" fmla="*/ 46 w 46"/>
                <a:gd name="T7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" h="49">
                  <a:moveTo>
                    <a:pt x="46" y="49"/>
                  </a:moveTo>
                  <a:lnTo>
                    <a:pt x="23" y="0"/>
                  </a:lnTo>
                  <a:lnTo>
                    <a:pt x="0" y="49"/>
                  </a:lnTo>
                  <a:lnTo>
                    <a:pt x="46" y="49"/>
                  </a:lnTo>
                  <a:close/>
                </a:path>
              </a:pathLst>
            </a:custGeom>
            <a:grpFill/>
            <a:ln w="9525" cap="rnd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15" name="Line 798"/>
            <p:cNvSpPr>
              <a:spLocks noChangeShapeType="1"/>
            </p:cNvSpPr>
            <p:nvPr/>
          </p:nvSpPr>
          <p:spPr bwMode="auto">
            <a:xfrm>
              <a:off x="4610101" y="4887913"/>
              <a:ext cx="65088" cy="0"/>
            </a:xfrm>
            <a:prstGeom prst="line">
              <a:avLst/>
            </a:prstGeom>
            <a:grpFill/>
            <a:ln w="9525" cap="rnd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16" name="Line 799"/>
            <p:cNvSpPr>
              <a:spLocks noChangeShapeType="1"/>
            </p:cNvSpPr>
            <p:nvPr/>
          </p:nvSpPr>
          <p:spPr bwMode="auto">
            <a:xfrm flipV="1">
              <a:off x="4687888" y="4899025"/>
              <a:ext cx="0" cy="133350"/>
            </a:xfrm>
            <a:prstGeom prst="line">
              <a:avLst/>
            </a:prstGeom>
            <a:grpFill/>
            <a:ln w="9525" cap="rnd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17" name="Line 800"/>
            <p:cNvSpPr>
              <a:spLocks noChangeShapeType="1"/>
            </p:cNvSpPr>
            <p:nvPr/>
          </p:nvSpPr>
          <p:spPr bwMode="auto">
            <a:xfrm>
              <a:off x="4657726" y="5038725"/>
              <a:ext cx="53975" cy="0"/>
            </a:xfrm>
            <a:prstGeom prst="line">
              <a:avLst/>
            </a:prstGeom>
            <a:grpFill/>
            <a:ln w="9525" cap="rnd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18" name="Oval 801"/>
            <p:cNvSpPr>
              <a:spLocks noChangeArrowheads="1"/>
            </p:cNvSpPr>
            <p:nvPr/>
          </p:nvSpPr>
          <p:spPr bwMode="auto">
            <a:xfrm>
              <a:off x="4675188" y="4875213"/>
              <a:ext cx="25400" cy="23813"/>
            </a:xfrm>
            <a:prstGeom prst="ellipse">
              <a:avLst/>
            </a:prstGeom>
            <a:grpFill/>
            <a:ln w="9525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19" name="Line 802"/>
            <p:cNvSpPr>
              <a:spLocks noChangeShapeType="1"/>
            </p:cNvSpPr>
            <p:nvPr/>
          </p:nvSpPr>
          <p:spPr bwMode="auto">
            <a:xfrm>
              <a:off x="4700588" y="4887913"/>
              <a:ext cx="58738" cy="0"/>
            </a:xfrm>
            <a:prstGeom prst="line">
              <a:avLst/>
            </a:prstGeom>
            <a:grpFill/>
            <a:ln w="9525" cap="rnd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endParaRPr>
            </a:p>
          </p:txBody>
        </p:sp>
      </p:grpSp>
      <p:grpSp>
        <p:nvGrpSpPr>
          <p:cNvPr id="20" name="Gruppieren 2887"/>
          <p:cNvGrpSpPr/>
          <p:nvPr/>
        </p:nvGrpSpPr>
        <p:grpSpPr>
          <a:xfrm>
            <a:off x="1616602" y="3830864"/>
            <a:ext cx="640702" cy="695483"/>
            <a:chOff x="4513263" y="4778375"/>
            <a:chExt cx="342900" cy="350838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21" name="Oval 793"/>
            <p:cNvSpPr>
              <a:spLocks noChangeArrowheads="1"/>
            </p:cNvSpPr>
            <p:nvPr/>
          </p:nvSpPr>
          <p:spPr bwMode="auto">
            <a:xfrm>
              <a:off x="4513263" y="4778375"/>
              <a:ext cx="342900" cy="350838"/>
            </a:xfrm>
            <a:prstGeom prst="ellipse">
              <a:avLst/>
            </a:prstGeom>
            <a:grpFill/>
            <a:ln w="9525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22" name="Freeform 794"/>
            <p:cNvSpPr>
              <a:spLocks/>
            </p:cNvSpPr>
            <p:nvPr/>
          </p:nvSpPr>
          <p:spPr bwMode="auto">
            <a:xfrm>
              <a:off x="4591051" y="4965700"/>
              <a:ext cx="79375" cy="36513"/>
            </a:xfrm>
            <a:custGeom>
              <a:avLst/>
              <a:gdLst>
                <a:gd name="T0" fmla="*/ 7 w 13"/>
                <a:gd name="T1" fmla="*/ 6 h 6"/>
                <a:gd name="T2" fmla="*/ 13 w 13"/>
                <a:gd name="T3" fmla="*/ 0 h 6"/>
                <a:gd name="T4" fmla="*/ 0 w 13"/>
                <a:gd name="T5" fmla="*/ 0 h 6"/>
                <a:gd name="T6" fmla="*/ 7 w 13"/>
                <a:gd name="T7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6">
                  <a:moveTo>
                    <a:pt x="7" y="6"/>
                  </a:moveTo>
                  <a:cubicBezTo>
                    <a:pt x="10" y="6"/>
                    <a:pt x="13" y="3"/>
                    <a:pt x="13" y="0"/>
                  </a:cubicBezTo>
                  <a:cubicBezTo>
                    <a:pt x="11" y="0"/>
                    <a:pt x="3" y="0"/>
                    <a:pt x="0" y="0"/>
                  </a:cubicBezTo>
                  <a:cubicBezTo>
                    <a:pt x="0" y="3"/>
                    <a:pt x="3" y="6"/>
                    <a:pt x="7" y="6"/>
                  </a:cubicBezTo>
                  <a:close/>
                </a:path>
              </a:pathLst>
            </a:custGeom>
            <a:grpFill/>
            <a:ln w="9525" cap="rnd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23" name="Freeform 795"/>
            <p:cNvSpPr>
              <a:spLocks/>
            </p:cNvSpPr>
            <p:nvPr/>
          </p:nvSpPr>
          <p:spPr bwMode="auto">
            <a:xfrm>
              <a:off x="4591051" y="4887913"/>
              <a:ext cx="79375" cy="77788"/>
            </a:xfrm>
            <a:custGeom>
              <a:avLst/>
              <a:gdLst>
                <a:gd name="T0" fmla="*/ 0 w 50"/>
                <a:gd name="T1" fmla="*/ 49 h 49"/>
                <a:gd name="T2" fmla="*/ 27 w 50"/>
                <a:gd name="T3" fmla="*/ 0 h 49"/>
                <a:gd name="T4" fmla="*/ 50 w 50"/>
                <a:gd name="T5" fmla="*/ 49 h 49"/>
                <a:gd name="T6" fmla="*/ 0 w 50"/>
                <a:gd name="T7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49">
                  <a:moveTo>
                    <a:pt x="0" y="49"/>
                  </a:moveTo>
                  <a:lnTo>
                    <a:pt x="27" y="0"/>
                  </a:lnTo>
                  <a:lnTo>
                    <a:pt x="50" y="49"/>
                  </a:lnTo>
                  <a:lnTo>
                    <a:pt x="0" y="49"/>
                  </a:lnTo>
                  <a:close/>
                </a:path>
              </a:pathLst>
            </a:custGeom>
            <a:grpFill/>
            <a:ln w="9525" cap="rnd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24" name="Freeform 796"/>
            <p:cNvSpPr>
              <a:spLocks/>
            </p:cNvSpPr>
            <p:nvPr/>
          </p:nvSpPr>
          <p:spPr bwMode="auto">
            <a:xfrm>
              <a:off x="4705351" y="4965700"/>
              <a:ext cx="73025" cy="36513"/>
            </a:xfrm>
            <a:custGeom>
              <a:avLst/>
              <a:gdLst>
                <a:gd name="T0" fmla="*/ 6 w 12"/>
                <a:gd name="T1" fmla="*/ 6 h 6"/>
                <a:gd name="T2" fmla="*/ 0 w 12"/>
                <a:gd name="T3" fmla="*/ 0 h 6"/>
                <a:gd name="T4" fmla="*/ 12 w 12"/>
                <a:gd name="T5" fmla="*/ 0 h 6"/>
                <a:gd name="T6" fmla="*/ 6 w 12"/>
                <a:gd name="T7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6">
                  <a:moveTo>
                    <a:pt x="6" y="6"/>
                  </a:moveTo>
                  <a:cubicBezTo>
                    <a:pt x="2" y="6"/>
                    <a:pt x="0" y="3"/>
                    <a:pt x="0" y="0"/>
                  </a:cubicBezTo>
                  <a:cubicBezTo>
                    <a:pt x="2" y="0"/>
                    <a:pt x="9" y="0"/>
                    <a:pt x="12" y="0"/>
                  </a:cubicBezTo>
                  <a:cubicBezTo>
                    <a:pt x="12" y="3"/>
                    <a:pt x="9" y="6"/>
                    <a:pt x="6" y="6"/>
                  </a:cubicBezTo>
                  <a:close/>
                </a:path>
              </a:pathLst>
            </a:custGeom>
            <a:grpFill/>
            <a:ln w="9525" cap="rnd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25" name="Freeform 797"/>
            <p:cNvSpPr>
              <a:spLocks/>
            </p:cNvSpPr>
            <p:nvPr/>
          </p:nvSpPr>
          <p:spPr bwMode="auto">
            <a:xfrm>
              <a:off x="4705351" y="4887913"/>
              <a:ext cx="73025" cy="77788"/>
            </a:xfrm>
            <a:custGeom>
              <a:avLst/>
              <a:gdLst>
                <a:gd name="T0" fmla="*/ 46 w 46"/>
                <a:gd name="T1" fmla="*/ 49 h 49"/>
                <a:gd name="T2" fmla="*/ 23 w 46"/>
                <a:gd name="T3" fmla="*/ 0 h 49"/>
                <a:gd name="T4" fmla="*/ 0 w 46"/>
                <a:gd name="T5" fmla="*/ 49 h 49"/>
                <a:gd name="T6" fmla="*/ 46 w 46"/>
                <a:gd name="T7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" h="49">
                  <a:moveTo>
                    <a:pt x="46" y="49"/>
                  </a:moveTo>
                  <a:lnTo>
                    <a:pt x="23" y="0"/>
                  </a:lnTo>
                  <a:lnTo>
                    <a:pt x="0" y="49"/>
                  </a:lnTo>
                  <a:lnTo>
                    <a:pt x="46" y="49"/>
                  </a:lnTo>
                  <a:close/>
                </a:path>
              </a:pathLst>
            </a:custGeom>
            <a:grpFill/>
            <a:ln w="9525" cap="rnd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26" name="Line 798"/>
            <p:cNvSpPr>
              <a:spLocks noChangeShapeType="1"/>
            </p:cNvSpPr>
            <p:nvPr/>
          </p:nvSpPr>
          <p:spPr bwMode="auto">
            <a:xfrm>
              <a:off x="4610101" y="4887913"/>
              <a:ext cx="65088" cy="0"/>
            </a:xfrm>
            <a:prstGeom prst="line">
              <a:avLst/>
            </a:prstGeom>
            <a:grpFill/>
            <a:ln w="9525" cap="rnd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27" name="Line 799"/>
            <p:cNvSpPr>
              <a:spLocks noChangeShapeType="1"/>
            </p:cNvSpPr>
            <p:nvPr/>
          </p:nvSpPr>
          <p:spPr bwMode="auto">
            <a:xfrm flipV="1">
              <a:off x="4687888" y="4899025"/>
              <a:ext cx="0" cy="133350"/>
            </a:xfrm>
            <a:prstGeom prst="line">
              <a:avLst/>
            </a:prstGeom>
            <a:grpFill/>
            <a:ln w="9525" cap="rnd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28" name="Line 800"/>
            <p:cNvSpPr>
              <a:spLocks noChangeShapeType="1"/>
            </p:cNvSpPr>
            <p:nvPr/>
          </p:nvSpPr>
          <p:spPr bwMode="auto">
            <a:xfrm>
              <a:off x="4657726" y="5038725"/>
              <a:ext cx="53975" cy="0"/>
            </a:xfrm>
            <a:prstGeom prst="line">
              <a:avLst/>
            </a:prstGeom>
            <a:grpFill/>
            <a:ln w="9525" cap="rnd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29" name="Oval 801"/>
            <p:cNvSpPr>
              <a:spLocks noChangeArrowheads="1"/>
            </p:cNvSpPr>
            <p:nvPr/>
          </p:nvSpPr>
          <p:spPr bwMode="auto">
            <a:xfrm>
              <a:off x="4675188" y="4875213"/>
              <a:ext cx="25400" cy="23813"/>
            </a:xfrm>
            <a:prstGeom prst="ellipse">
              <a:avLst/>
            </a:prstGeom>
            <a:grpFill/>
            <a:ln w="9525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30" name="Line 802"/>
            <p:cNvSpPr>
              <a:spLocks noChangeShapeType="1"/>
            </p:cNvSpPr>
            <p:nvPr/>
          </p:nvSpPr>
          <p:spPr bwMode="auto">
            <a:xfrm>
              <a:off x="4700588" y="4887913"/>
              <a:ext cx="58738" cy="0"/>
            </a:xfrm>
            <a:prstGeom prst="line">
              <a:avLst/>
            </a:prstGeom>
            <a:grpFill/>
            <a:ln w="9525" cap="rnd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endParaRPr>
            </a:p>
          </p:txBody>
        </p:sp>
      </p:grpSp>
      <p:sp>
        <p:nvSpPr>
          <p:cNvPr id="2" name="ZoneTexte 1"/>
          <p:cNvSpPr txBox="1"/>
          <p:nvPr/>
        </p:nvSpPr>
        <p:spPr>
          <a:xfrm>
            <a:off x="2402649" y="3875339"/>
            <a:ext cx="9677734" cy="3072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CSS</a:t>
            </a:r>
            <a:r>
              <a:rPr lang="fr-FR" sz="2400" b="1" dirty="0">
                <a:solidFill>
                  <a:srgbClr val="C00000"/>
                </a:solidFill>
                <a:latin typeface="Calibri" panose="020F0502020204030204" pitchFamily="34" charset="0"/>
              </a:rPr>
              <a:t>, art. L. 242-1 et Lettre circulaire </a:t>
            </a:r>
            <a:r>
              <a:rPr lang="fr-FR" sz="2400" b="1" dirty="0" err="1">
                <a:solidFill>
                  <a:srgbClr val="C00000"/>
                </a:solidFill>
                <a:latin typeface="Calibri" panose="020F0502020204030204" pitchFamily="34" charset="0"/>
              </a:rPr>
              <a:t>Acoss</a:t>
            </a:r>
            <a:r>
              <a:rPr lang="fr-FR" sz="2400" b="1" dirty="0">
                <a:solidFill>
                  <a:srgbClr val="C00000"/>
                </a:solidFill>
                <a:latin typeface="Calibri" panose="020F0502020204030204" pitchFamily="34" charset="0"/>
              </a:rPr>
              <a:t> du </a:t>
            </a:r>
            <a:r>
              <a:rPr lang="fr-FR" sz="24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21/03/1995 :</a:t>
            </a:r>
            <a:endParaRPr lang="fr-FR" sz="2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just"/>
            <a:r>
              <a:rPr lang="fr-FR" sz="2400" b="0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La </a:t>
            </a:r>
            <a:r>
              <a:rPr lang="fr-FR" sz="2400" b="1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rémunération mensuelle</a:t>
            </a:r>
            <a:r>
              <a:rPr lang="fr-FR" sz="2400" b="0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prise en compte est la rémunération mensuelle brute constituée des gains et rémunérations soumis aux cotisations de sécurité </a:t>
            </a:r>
            <a:r>
              <a:rPr lang="fr-FR" sz="2400" b="0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sociale</a:t>
            </a:r>
            <a:r>
              <a:rPr lang="fr-FR" sz="2400" b="1" i="0" u="none" strike="noStrike" dirty="0" smtClean="0">
                <a:solidFill>
                  <a:srgbClr val="C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fr-FR" sz="2400" b="0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versée au salarié au cours du mois civil </a:t>
            </a:r>
            <a:r>
              <a:rPr lang="fr-FR" sz="2400" b="1" i="0" u="none" strike="noStrike" dirty="0" smtClean="0">
                <a:solidFill>
                  <a:srgbClr val="C00000"/>
                </a:solidFill>
                <a:effectLst/>
                <a:latin typeface="Calibri" panose="020F0502020204030204" pitchFamily="34" charset="0"/>
              </a:rPr>
              <a:t>(CSS, art. R. 241-0-2, II), </a:t>
            </a:r>
            <a:r>
              <a:rPr lang="fr-FR" sz="2400" b="0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heures complémentaires comprises.</a:t>
            </a:r>
          </a:p>
          <a:p>
            <a:pPr algn="just"/>
            <a:endParaRPr lang="fr-FR" sz="2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just"/>
            <a:endParaRPr lang="fr-FR" sz="2400" dirty="0" smtClean="0">
              <a:effectLst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r-FR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646149" y="376261"/>
            <a:ext cx="99271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Assiette des cotisations </a:t>
            </a:r>
            <a:endParaRPr lang="fr-FR" sz="3600" dirty="0">
              <a:solidFill>
                <a:schemeClr val="accent2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2379071" y="6027003"/>
            <a:ext cx="98682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Sur l'assiette ainsi déterminée s'applique le taux des cotisations d'assurance vieillesse de droit commun.</a:t>
            </a:r>
          </a:p>
        </p:txBody>
      </p:sp>
    </p:spTree>
    <p:extLst>
      <p:ext uri="{BB962C8B-B14F-4D97-AF65-F5344CB8AC3E}">
        <p14:creationId xmlns:p14="http://schemas.microsoft.com/office/powerpoint/2010/main" val="1228450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/>
          <p:cNvSpPr txBox="1"/>
          <p:nvPr/>
        </p:nvSpPr>
        <p:spPr>
          <a:xfrm>
            <a:off x="4234710" y="419469"/>
            <a:ext cx="90280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chemeClr val="accent2">
                    <a:lumMod val="75000"/>
                  </a:schemeClr>
                </a:solidFill>
              </a:rPr>
              <a:t>Taux de cotisation </a:t>
            </a:r>
            <a:endParaRPr lang="fr-FR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Line 800"/>
          <p:cNvSpPr>
            <a:spLocks noChangeShapeType="1"/>
          </p:cNvSpPr>
          <p:nvPr/>
        </p:nvSpPr>
        <p:spPr bwMode="auto">
          <a:xfrm>
            <a:off x="3493749" y="5037559"/>
            <a:ext cx="40486" cy="0"/>
          </a:xfrm>
          <a:prstGeom prst="line">
            <a:avLst/>
          </a:prstGeom>
          <a:noFill/>
          <a:ln w="9525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Line 800"/>
          <p:cNvSpPr>
            <a:spLocks noChangeShapeType="1"/>
          </p:cNvSpPr>
          <p:nvPr/>
        </p:nvSpPr>
        <p:spPr bwMode="auto">
          <a:xfrm>
            <a:off x="3646149" y="5189959"/>
            <a:ext cx="40486" cy="0"/>
          </a:xfrm>
          <a:prstGeom prst="line">
            <a:avLst/>
          </a:prstGeom>
          <a:noFill/>
          <a:ln w="9525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2"/>
          <a:srcRect l="21880" t="23335" r="20904" b="2715"/>
          <a:stretch/>
        </p:blipFill>
        <p:spPr>
          <a:xfrm>
            <a:off x="2964183" y="2215049"/>
            <a:ext cx="6669214" cy="4466967"/>
          </a:xfrm>
          <a:prstGeom prst="rect">
            <a:avLst/>
          </a:prstGeom>
        </p:spPr>
      </p:pic>
      <p:sp>
        <p:nvSpPr>
          <p:cNvPr id="8" name="Rectangle à coins arrondis 7"/>
          <p:cNvSpPr/>
          <p:nvPr/>
        </p:nvSpPr>
        <p:spPr>
          <a:xfrm>
            <a:off x="3493749" y="1173090"/>
            <a:ext cx="5566974" cy="772732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3902493" y="1293960"/>
            <a:ext cx="4803819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2800" b="1" dirty="0" smtClean="0">
                <a:solidFill>
                  <a:srgbClr val="C00000"/>
                </a:solidFill>
              </a:rPr>
              <a:t>(</a:t>
            </a:r>
            <a:r>
              <a:rPr lang="fr-FR" sz="2800" b="1" dirty="0">
                <a:solidFill>
                  <a:srgbClr val="C00000"/>
                </a:solidFill>
              </a:rPr>
              <a:t>CSS. Art. </a:t>
            </a:r>
            <a:r>
              <a:rPr lang="fr-FR" sz="2800" b="1" dirty="0" smtClean="0">
                <a:solidFill>
                  <a:srgbClr val="C00000"/>
                </a:solidFill>
              </a:rPr>
              <a:t>D. 242-4) </a:t>
            </a:r>
            <a:endParaRPr lang="fr-FR" sz="2800" b="1" dirty="0">
              <a:solidFill>
                <a:srgbClr val="C00000"/>
              </a:solidFill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235568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à coins arrondis 41"/>
          <p:cNvSpPr/>
          <p:nvPr/>
        </p:nvSpPr>
        <p:spPr>
          <a:xfrm>
            <a:off x="3699617" y="921882"/>
            <a:ext cx="5566974" cy="772732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187844" y="225254"/>
            <a:ext cx="10590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chemeClr val="accent2">
                    <a:lumMod val="75000"/>
                  </a:schemeClr>
                </a:solidFill>
              </a:rPr>
              <a:t>Autres contributions, dont  </a:t>
            </a:r>
          </a:p>
        </p:txBody>
      </p:sp>
      <p:sp>
        <p:nvSpPr>
          <p:cNvPr id="5" name="Line 800"/>
          <p:cNvSpPr>
            <a:spLocks noChangeShapeType="1"/>
          </p:cNvSpPr>
          <p:nvPr/>
        </p:nvSpPr>
        <p:spPr bwMode="auto">
          <a:xfrm>
            <a:off x="3493749" y="5037559"/>
            <a:ext cx="40486" cy="0"/>
          </a:xfrm>
          <a:prstGeom prst="line">
            <a:avLst/>
          </a:prstGeom>
          <a:noFill/>
          <a:ln w="9525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Line 800"/>
          <p:cNvSpPr>
            <a:spLocks noChangeShapeType="1"/>
          </p:cNvSpPr>
          <p:nvPr/>
        </p:nvSpPr>
        <p:spPr bwMode="auto">
          <a:xfrm>
            <a:off x="3646149" y="5189959"/>
            <a:ext cx="40486" cy="0"/>
          </a:xfrm>
          <a:prstGeom prst="line">
            <a:avLst/>
          </a:prstGeom>
          <a:noFill/>
          <a:ln w="9525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8" name="Gruppieren 2887"/>
          <p:cNvGrpSpPr/>
          <p:nvPr/>
        </p:nvGrpSpPr>
        <p:grpSpPr>
          <a:xfrm>
            <a:off x="1794358" y="2136073"/>
            <a:ext cx="640702" cy="695483"/>
            <a:chOff x="4513263" y="4778375"/>
            <a:chExt cx="342900" cy="350838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10" name="Oval 793"/>
            <p:cNvSpPr>
              <a:spLocks noChangeArrowheads="1"/>
            </p:cNvSpPr>
            <p:nvPr/>
          </p:nvSpPr>
          <p:spPr bwMode="auto">
            <a:xfrm>
              <a:off x="4513263" y="4778375"/>
              <a:ext cx="342900" cy="350838"/>
            </a:xfrm>
            <a:prstGeom prst="ellipse">
              <a:avLst/>
            </a:prstGeom>
            <a:grpFill/>
            <a:ln w="9525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11" name="Freeform 794"/>
            <p:cNvSpPr>
              <a:spLocks/>
            </p:cNvSpPr>
            <p:nvPr/>
          </p:nvSpPr>
          <p:spPr bwMode="auto">
            <a:xfrm>
              <a:off x="4591051" y="4965700"/>
              <a:ext cx="79375" cy="36513"/>
            </a:xfrm>
            <a:custGeom>
              <a:avLst/>
              <a:gdLst>
                <a:gd name="T0" fmla="*/ 7 w 13"/>
                <a:gd name="T1" fmla="*/ 6 h 6"/>
                <a:gd name="T2" fmla="*/ 13 w 13"/>
                <a:gd name="T3" fmla="*/ 0 h 6"/>
                <a:gd name="T4" fmla="*/ 0 w 13"/>
                <a:gd name="T5" fmla="*/ 0 h 6"/>
                <a:gd name="T6" fmla="*/ 7 w 13"/>
                <a:gd name="T7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6">
                  <a:moveTo>
                    <a:pt x="7" y="6"/>
                  </a:moveTo>
                  <a:cubicBezTo>
                    <a:pt x="10" y="6"/>
                    <a:pt x="13" y="3"/>
                    <a:pt x="13" y="0"/>
                  </a:cubicBezTo>
                  <a:cubicBezTo>
                    <a:pt x="11" y="0"/>
                    <a:pt x="3" y="0"/>
                    <a:pt x="0" y="0"/>
                  </a:cubicBezTo>
                  <a:cubicBezTo>
                    <a:pt x="0" y="3"/>
                    <a:pt x="3" y="6"/>
                    <a:pt x="7" y="6"/>
                  </a:cubicBezTo>
                  <a:close/>
                </a:path>
              </a:pathLst>
            </a:custGeom>
            <a:grpFill/>
            <a:ln w="9525" cap="rnd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12" name="Freeform 795"/>
            <p:cNvSpPr>
              <a:spLocks/>
            </p:cNvSpPr>
            <p:nvPr/>
          </p:nvSpPr>
          <p:spPr bwMode="auto">
            <a:xfrm>
              <a:off x="4591051" y="4887913"/>
              <a:ext cx="79375" cy="77788"/>
            </a:xfrm>
            <a:custGeom>
              <a:avLst/>
              <a:gdLst>
                <a:gd name="T0" fmla="*/ 0 w 50"/>
                <a:gd name="T1" fmla="*/ 49 h 49"/>
                <a:gd name="T2" fmla="*/ 27 w 50"/>
                <a:gd name="T3" fmla="*/ 0 h 49"/>
                <a:gd name="T4" fmla="*/ 50 w 50"/>
                <a:gd name="T5" fmla="*/ 49 h 49"/>
                <a:gd name="T6" fmla="*/ 0 w 50"/>
                <a:gd name="T7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49">
                  <a:moveTo>
                    <a:pt x="0" y="49"/>
                  </a:moveTo>
                  <a:lnTo>
                    <a:pt x="27" y="0"/>
                  </a:lnTo>
                  <a:lnTo>
                    <a:pt x="50" y="49"/>
                  </a:lnTo>
                  <a:lnTo>
                    <a:pt x="0" y="49"/>
                  </a:lnTo>
                  <a:close/>
                </a:path>
              </a:pathLst>
            </a:custGeom>
            <a:grpFill/>
            <a:ln w="9525" cap="rnd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13" name="Freeform 796"/>
            <p:cNvSpPr>
              <a:spLocks/>
            </p:cNvSpPr>
            <p:nvPr/>
          </p:nvSpPr>
          <p:spPr bwMode="auto">
            <a:xfrm>
              <a:off x="4705351" y="4965700"/>
              <a:ext cx="73025" cy="36513"/>
            </a:xfrm>
            <a:custGeom>
              <a:avLst/>
              <a:gdLst>
                <a:gd name="T0" fmla="*/ 6 w 12"/>
                <a:gd name="T1" fmla="*/ 6 h 6"/>
                <a:gd name="T2" fmla="*/ 0 w 12"/>
                <a:gd name="T3" fmla="*/ 0 h 6"/>
                <a:gd name="T4" fmla="*/ 12 w 12"/>
                <a:gd name="T5" fmla="*/ 0 h 6"/>
                <a:gd name="T6" fmla="*/ 6 w 12"/>
                <a:gd name="T7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6">
                  <a:moveTo>
                    <a:pt x="6" y="6"/>
                  </a:moveTo>
                  <a:cubicBezTo>
                    <a:pt x="2" y="6"/>
                    <a:pt x="0" y="3"/>
                    <a:pt x="0" y="0"/>
                  </a:cubicBezTo>
                  <a:cubicBezTo>
                    <a:pt x="2" y="0"/>
                    <a:pt x="9" y="0"/>
                    <a:pt x="12" y="0"/>
                  </a:cubicBezTo>
                  <a:cubicBezTo>
                    <a:pt x="12" y="3"/>
                    <a:pt x="9" y="6"/>
                    <a:pt x="6" y="6"/>
                  </a:cubicBezTo>
                  <a:close/>
                </a:path>
              </a:pathLst>
            </a:custGeom>
            <a:grpFill/>
            <a:ln w="9525" cap="rnd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14" name="Freeform 797"/>
            <p:cNvSpPr>
              <a:spLocks/>
            </p:cNvSpPr>
            <p:nvPr/>
          </p:nvSpPr>
          <p:spPr bwMode="auto">
            <a:xfrm>
              <a:off x="4705351" y="4887913"/>
              <a:ext cx="73025" cy="77788"/>
            </a:xfrm>
            <a:custGeom>
              <a:avLst/>
              <a:gdLst>
                <a:gd name="T0" fmla="*/ 46 w 46"/>
                <a:gd name="T1" fmla="*/ 49 h 49"/>
                <a:gd name="T2" fmla="*/ 23 w 46"/>
                <a:gd name="T3" fmla="*/ 0 h 49"/>
                <a:gd name="T4" fmla="*/ 0 w 46"/>
                <a:gd name="T5" fmla="*/ 49 h 49"/>
                <a:gd name="T6" fmla="*/ 46 w 46"/>
                <a:gd name="T7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" h="49">
                  <a:moveTo>
                    <a:pt x="46" y="49"/>
                  </a:moveTo>
                  <a:lnTo>
                    <a:pt x="23" y="0"/>
                  </a:lnTo>
                  <a:lnTo>
                    <a:pt x="0" y="49"/>
                  </a:lnTo>
                  <a:lnTo>
                    <a:pt x="46" y="49"/>
                  </a:lnTo>
                  <a:close/>
                </a:path>
              </a:pathLst>
            </a:custGeom>
            <a:grpFill/>
            <a:ln w="9525" cap="rnd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15" name="Line 798"/>
            <p:cNvSpPr>
              <a:spLocks noChangeShapeType="1"/>
            </p:cNvSpPr>
            <p:nvPr/>
          </p:nvSpPr>
          <p:spPr bwMode="auto">
            <a:xfrm>
              <a:off x="4610101" y="4887913"/>
              <a:ext cx="65088" cy="0"/>
            </a:xfrm>
            <a:prstGeom prst="line">
              <a:avLst/>
            </a:prstGeom>
            <a:grpFill/>
            <a:ln w="9525" cap="rnd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16" name="Line 799"/>
            <p:cNvSpPr>
              <a:spLocks noChangeShapeType="1"/>
            </p:cNvSpPr>
            <p:nvPr/>
          </p:nvSpPr>
          <p:spPr bwMode="auto">
            <a:xfrm flipV="1">
              <a:off x="4687888" y="4899025"/>
              <a:ext cx="0" cy="133350"/>
            </a:xfrm>
            <a:prstGeom prst="line">
              <a:avLst/>
            </a:prstGeom>
            <a:grpFill/>
            <a:ln w="9525" cap="rnd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17" name="Line 800"/>
            <p:cNvSpPr>
              <a:spLocks noChangeShapeType="1"/>
            </p:cNvSpPr>
            <p:nvPr/>
          </p:nvSpPr>
          <p:spPr bwMode="auto">
            <a:xfrm>
              <a:off x="4657726" y="5038725"/>
              <a:ext cx="53975" cy="0"/>
            </a:xfrm>
            <a:prstGeom prst="line">
              <a:avLst/>
            </a:prstGeom>
            <a:grpFill/>
            <a:ln w="9525" cap="rnd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18" name="Oval 801"/>
            <p:cNvSpPr>
              <a:spLocks noChangeArrowheads="1"/>
            </p:cNvSpPr>
            <p:nvPr/>
          </p:nvSpPr>
          <p:spPr bwMode="auto">
            <a:xfrm>
              <a:off x="4675188" y="4875213"/>
              <a:ext cx="25400" cy="23813"/>
            </a:xfrm>
            <a:prstGeom prst="ellipse">
              <a:avLst/>
            </a:prstGeom>
            <a:grpFill/>
            <a:ln w="9525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19" name="Line 802"/>
            <p:cNvSpPr>
              <a:spLocks noChangeShapeType="1"/>
            </p:cNvSpPr>
            <p:nvPr/>
          </p:nvSpPr>
          <p:spPr bwMode="auto">
            <a:xfrm>
              <a:off x="4700588" y="4887913"/>
              <a:ext cx="58738" cy="0"/>
            </a:xfrm>
            <a:prstGeom prst="line">
              <a:avLst/>
            </a:prstGeom>
            <a:grpFill/>
            <a:ln w="9525" cap="rnd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endParaRPr>
            </a:p>
          </p:txBody>
        </p:sp>
      </p:grpSp>
      <p:sp>
        <p:nvSpPr>
          <p:cNvPr id="2" name="ZoneTexte 1"/>
          <p:cNvSpPr txBox="1"/>
          <p:nvPr/>
        </p:nvSpPr>
        <p:spPr>
          <a:xfrm>
            <a:off x="2621782" y="2224439"/>
            <a:ext cx="89121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Contribution de l’employeur sur les avantages de pré-retraite ou de cessation anticipé d’activité </a:t>
            </a:r>
            <a:r>
              <a:rPr lang="fr-FR" b="1" dirty="0" smtClean="0">
                <a:solidFill>
                  <a:srgbClr val="C00000"/>
                </a:solidFill>
              </a:rPr>
              <a:t>(CSS. art. L. 137-10)</a:t>
            </a:r>
            <a:endParaRPr lang="fr-FR" b="1" dirty="0">
              <a:solidFill>
                <a:srgbClr val="C00000"/>
              </a:solidFill>
            </a:endParaRPr>
          </a:p>
        </p:txBody>
      </p:sp>
      <p:grpSp>
        <p:nvGrpSpPr>
          <p:cNvPr id="20" name="Gruppieren 2887"/>
          <p:cNvGrpSpPr/>
          <p:nvPr/>
        </p:nvGrpSpPr>
        <p:grpSpPr>
          <a:xfrm>
            <a:off x="1755799" y="3816491"/>
            <a:ext cx="640702" cy="695483"/>
            <a:chOff x="4513263" y="4778375"/>
            <a:chExt cx="342900" cy="350838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21" name="Oval 793"/>
            <p:cNvSpPr>
              <a:spLocks noChangeArrowheads="1"/>
            </p:cNvSpPr>
            <p:nvPr/>
          </p:nvSpPr>
          <p:spPr bwMode="auto">
            <a:xfrm>
              <a:off x="4513263" y="4778375"/>
              <a:ext cx="342900" cy="350838"/>
            </a:xfrm>
            <a:prstGeom prst="ellipse">
              <a:avLst/>
            </a:prstGeom>
            <a:grpFill/>
            <a:ln w="9525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22" name="Freeform 794"/>
            <p:cNvSpPr>
              <a:spLocks/>
            </p:cNvSpPr>
            <p:nvPr/>
          </p:nvSpPr>
          <p:spPr bwMode="auto">
            <a:xfrm>
              <a:off x="4591051" y="4965700"/>
              <a:ext cx="79375" cy="36513"/>
            </a:xfrm>
            <a:custGeom>
              <a:avLst/>
              <a:gdLst>
                <a:gd name="T0" fmla="*/ 7 w 13"/>
                <a:gd name="T1" fmla="*/ 6 h 6"/>
                <a:gd name="T2" fmla="*/ 13 w 13"/>
                <a:gd name="T3" fmla="*/ 0 h 6"/>
                <a:gd name="T4" fmla="*/ 0 w 13"/>
                <a:gd name="T5" fmla="*/ 0 h 6"/>
                <a:gd name="T6" fmla="*/ 7 w 13"/>
                <a:gd name="T7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6">
                  <a:moveTo>
                    <a:pt x="7" y="6"/>
                  </a:moveTo>
                  <a:cubicBezTo>
                    <a:pt x="10" y="6"/>
                    <a:pt x="13" y="3"/>
                    <a:pt x="13" y="0"/>
                  </a:cubicBezTo>
                  <a:cubicBezTo>
                    <a:pt x="11" y="0"/>
                    <a:pt x="3" y="0"/>
                    <a:pt x="0" y="0"/>
                  </a:cubicBezTo>
                  <a:cubicBezTo>
                    <a:pt x="0" y="3"/>
                    <a:pt x="3" y="6"/>
                    <a:pt x="7" y="6"/>
                  </a:cubicBezTo>
                  <a:close/>
                </a:path>
              </a:pathLst>
            </a:custGeom>
            <a:grpFill/>
            <a:ln w="9525" cap="rnd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23" name="Freeform 795"/>
            <p:cNvSpPr>
              <a:spLocks/>
            </p:cNvSpPr>
            <p:nvPr/>
          </p:nvSpPr>
          <p:spPr bwMode="auto">
            <a:xfrm>
              <a:off x="4591051" y="4887913"/>
              <a:ext cx="79375" cy="77788"/>
            </a:xfrm>
            <a:custGeom>
              <a:avLst/>
              <a:gdLst>
                <a:gd name="T0" fmla="*/ 0 w 50"/>
                <a:gd name="T1" fmla="*/ 49 h 49"/>
                <a:gd name="T2" fmla="*/ 27 w 50"/>
                <a:gd name="T3" fmla="*/ 0 h 49"/>
                <a:gd name="T4" fmla="*/ 50 w 50"/>
                <a:gd name="T5" fmla="*/ 49 h 49"/>
                <a:gd name="T6" fmla="*/ 0 w 50"/>
                <a:gd name="T7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49">
                  <a:moveTo>
                    <a:pt x="0" y="49"/>
                  </a:moveTo>
                  <a:lnTo>
                    <a:pt x="27" y="0"/>
                  </a:lnTo>
                  <a:lnTo>
                    <a:pt x="50" y="49"/>
                  </a:lnTo>
                  <a:lnTo>
                    <a:pt x="0" y="49"/>
                  </a:lnTo>
                  <a:close/>
                </a:path>
              </a:pathLst>
            </a:custGeom>
            <a:grpFill/>
            <a:ln w="9525" cap="rnd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24" name="Freeform 796"/>
            <p:cNvSpPr>
              <a:spLocks/>
            </p:cNvSpPr>
            <p:nvPr/>
          </p:nvSpPr>
          <p:spPr bwMode="auto">
            <a:xfrm>
              <a:off x="4705351" y="4965700"/>
              <a:ext cx="73025" cy="36513"/>
            </a:xfrm>
            <a:custGeom>
              <a:avLst/>
              <a:gdLst>
                <a:gd name="T0" fmla="*/ 6 w 12"/>
                <a:gd name="T1" fmla="*/ 6 h 6"/>
                <a:gd name="T2" fmla="*/ 0 w 12"/>
                <a:gd name="T3" fmla="*/ 0 h 6"/>
                <a:gd name="T4" fmla="*/ 12 w 12"/>
                <a:gd name="T5" fmla="*/ 0 h 6"/>
                <a:gd name="T6" fmla="*/ 6 w 12"/>
                <a:gd name="T7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6">
                  <a:moveTo>
                    <a:pt x="6" y="6"/>
                  </a:moveTo>
                  <a:cubicBezTo>
                    <a:pt x="2" y="6"/>
                    <a:pt x="0" y="3"/>
                    <a:pt x="0" y="0"/>
                  </a:cubicBezTo>
                  <a:cubicBezTo>
                    <a:pt x="2" y="0"/>
                    <a:pt x="9" y="0"/>
                    <a:pt x="12" y="0"/>
                  </a:cubicBezTo>
                  <a:cubicBezTo>
                    <a:pt x="12" y="3"/>
                    <a:pt x="9" y="6"/>
                    <a:pt x="6" y="6"/>
                  </a:cubicBezTo>
                  <a:close/>
                </a:path>
              </a:pathLst>
            </a:custGeom>
            <a:grpFill/>
            <a:ln w="9525" cap="rnd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25" name="Freeform 797"/>
            <p:cNvSpPr>
              <a:spLocks/>
            </p:cNvSpPr>
            <p:nvPr/>
          </p:nvSpPr>
          <p:spPr bwMode="auto">
            <a:xfrm>
              <a:off x="4705351" y="4887913"/>
              <a:ext cx="73025" cy="77788"/>
            </a:xfrm>
            <a:custGeom>
              <a:avLst/>
              <a:gdLst>
                <a:gd name="T0" fmla="*/ 46 w 46"/>
                <a:gd name="T1" fmla="*/ 49 h 49"/>
                <a:gd name="T2" fmla="*/ 23 w 46"/>
                <a:gd name="T3" fmla="*/ 0 h 49"/>
                <a:gd name="T4" fmla="*/ 0 w 46"/>
                <a:gd name="T5" fmla="*/ 49 h 49"/>
                <a:gd name="T6" fmla="*/ 46 w 46"/>
                <a:gd name="T7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" h="49">
                  <a:moveTo>
                    <a:pt x="46" y="49"/>
                  </a:moveTo>
                  <a:lnTo>
                    <a:pt x="23" y="0"/>
                  </a:lnTo>
                  <a:lnTo>
                    <a:pt x="0" y="49"/>
                  </a:lnTo>
                  <a:lnTo>
                    <a:pt x="46" y="49"/>
                  </a:lnTo>
                  <a:close/>
                </a:path>
              </a:pathLst>
            </a:custGeom>
            <a:grpFill/>
            <a:ln w="9525" cap="rnd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26" name="Line 798"/>
            <p:cNvSpPr>
              <a:spLocks noChangeShapeType="1"/>
            </p:cNvSpPr>
            <p:nvPr/>
          </p:nvSpPr>
          <p:spPr bwMode="auto">
            <a:xfrm>
              <a:off x="4610101" y="4887913"/>
              <a:ext cx="65088" cy="0"/>
            </a:xfrm>
            <a:prstGeom prst="line">
              <a:avLst/>
            </a:prstGeom>
            <a:grpFill/>
            <a:ln w="9525" cap="rnd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27" name="Line 799"/>
            <p:cNvSpPr>
              <a:spLocks noChangeShapeType="1"/>
            </p:cNvSpPr>
            <p:nvPr/>
          </p:nvSpPr>
          <p:spPr bwMode="auto">
            <a:xfrm flipV="1">
              <a:off x="4687888" y="4899025"/>
              <a:ext cx="0" cy="133350"/>
            </a:xfrm>
            <a:prstGeom prst="line">
              <a:avLst/>
            </a:prstGeom>
            <a:grpFill/>
            <a:ln w="9525" cap="rnd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28" name="Line 800"/>
            <p:cNvSpPr>
              <a:spLocks noChangeShapeType="1"/>
            </p:cNvSpPr>
            <p:nvPr/>
          </p:nvSpPr>
          <p:spPr bwMode="auto">
            <a:xfrm>
              <a:off x="4657726" y="5038725"/>
              <a:ext cx="53975" cy="0"/>
            </a:xfrm>
            <a:prstGeom prst="line">
              <a:avLst/>
            </a:prstGeom>
            <a:grpFill/>
            <a:ln w="9525" cap="rnd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29" name="Oval 801"/>
            <p:cNvSpPr>
              <a:spLocks noChangeArrowheads="1"/>
            </p:cNvSpPr>
            <p:nvPr/>
          </p:nvSpPr>
          <p:spPr bwMode="auto">
            <a:xfrm>
              <a:off x="4675188" y="4875213"/>
              <a:ext cx="25400" cy="23813"/>
            </a:xfrm>
            <a:prstGeom prst="ellipse">
              <a:avLst/>
            </a:prstGeom>
            <a:grpFill/>
            <a:ln w="9525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30" name="Line 802"/>
            <p:cNvSpPr>
              <a:spLocks noChangeShapeType="1"/>
            </p:cNvSpPr>
            <p:nvPr/>
          </p:nvSpPr>
          <p:spPr bwMode="auto">
            <a:xfrm>
              <a:off x="4700588" y="4887913"/>
              <a:ext cx="58738" cy="0"/>
            </a:xfrm>
            <a:prstGeom prst="line">
              <a:avLst/>
            </a:prstGeom>
            <a:grpFill/>
            <a:ln w="9525" cap="rnd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endParaRPr>
            </a:p>
          </p:txBody>
        </p:sp>
      </p:grpSp>
      <p:grpSp>
        <p:nvGrpSpPr>
          <p:cNvPr id="31" name="Gruppieren 2887"/>
          <p:cNvGrpSpPr/>
          <p:nvPr/>
        </p:nvGrpSpPr>
        <p:grpSpPr>
          <a:xfrm>
            <a:off x="1785461" y="5524614"/>
            <a:ext cx="640702" cy="695483"/>
            <a:chOff x="4513263" y="4778375"/>
            <a:chExt cx="342900" cy="350838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32" name="Oval 793"/>
            <p:cNvSpPr>
              <a:spLocks noChangeArrowheads="1"/>
            </p:cNvSpPr>
            <p:nvPr/>
          </p:nvSpPr>
          <p:spPr bwMode="auto">
            <a:xfrm>
              <a:off x="4513263" y="4778375"/>
              <a:ext cx="342900" cy="350838"/>
            </a:xfrm>
            <a:prstGeom prst="ellipse">
              <a:avLst/>
            </a:prstGeom>
            <a:grpFill/>
            <a:ln w="9525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33" name="Freeform 794"/>
            <p:cNvSpPr>
              <a:spLocks/>
            </p:cNvSpPr>
            <p:nvPr/>
          </p:nvSpPr>
          <p:spPr bwMode="auto">
            <a:xfrm>
              <a:off x="4591051" y="4965700"/>
              <a:ext cx="79375" cy="36513"/>
            </a:xfrm>
            <a:custGeom>
              <a:avLst/>
              <a:gdLst>
                <a:gd name="T0" fmla="*/ 7 w 13"/>
                <a:gd name="T1" fmla="*/ 6 h 6"/>
                <a:gd name="T2" fmla="*/ 13 w 13"/>
                <a:gd name="T3" fmla="*/ 0 h 6"/>
                <a:gd name="T4" fmla="*/ 0 w 13"/>
                <a:gd name="T5" fmla="*/ 0 h 6"/>
                <a:gd name="T6" fmla="*/ 7 w 13"/>
                <a:gd name="T7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6">
                  <a:moveTo>
                    <a:pt x="7" y="6"/>
                  </a:moveTo>
                  <a:cubicBezTo>
                    <a:pt x="10" y="6"/>
                    <a:pt x="13" y="3"/>
                    <a:pt x="13" y="0"/>
                  </a:cubicBezTo>
                  <a:cubicBezTo>
                    <a:pt x="11" y="0"/>
                    <a:pt x="3" y="0"/>
                    <a:pt x="0" y="0"/>
                  </a:cubicBezTo>
                  <a:cubicBezTo>
                    <a:pt x="0" y="3"/>
                    <a:pt x="3" y="6"/>
                    <a:pt x="7" y="6"/>
                  </a:cubicBezTo>
                  <a:close/>
                </a:path>
              </a:pathLst>
            </a:custGeom>
            <a:grpFill/>
            <a:ln w="9525" cap="rnd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34" name="Freeform 795"/>
            <p:cNvSpPr>
              <a:spLocks/>
            </p:cNvSpPr>
            <p:nvPr/>
          </p:nvSpPr>
          <p:spPr bwMode="auto">
            <a:xfrm>
              <a:off x="4591051" y="4887913"/>
              <a:ext cx="79375" cy="77788"/>
            </a:xfrm>
            <a:custGeom>
              <a:avLst/>
              <a:gdLst>
                <a:gd name="T0" fmla="*/ 0 w 50"/>
                <a:gd name="T1" fmla="*/ 49 h 49"/>
                <a:gd name="T2" fmla="*/ 27 w 50"/>
                <a:gd name="T3" fmla="*/ 0 h 49"/>
                <a:gd name="T4" fmla="*/ 50 w 50"/>
                <a:gd name="T5" fmla="*/ 49 h 49"/>
                <a:gd name="T6" fmla="*/ 0 w 50"/>
                <a:gd name="T7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49">
                  <a:moveTo>
                    <a:pt x="0" y="49"/>
                  </a:moveTo>
                  <a:lnTo>
                    <a:pt x="27" y="0"/>
                  </a:lnTo>
                  <a:lnTo>
                    <a:pt x="50" y="49"/>
                  </a:lnTo>
                  <a:lnTo>
                    <a:pt x="0" y="49"/>
                  </a:lnTo>
                  <a:close/>
                </a:path>
              </a:pathLst>
            </a:custGeom>
            <a:grpFill/>
            <a:ln w="9525" cap="rnd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35" name="Freeform 796"/>
            <p:cNvSpPr>
              <a:spLocks/>
            </p:cNvSpPr>
            <p:nvPr/>
          </p:nvSpPr>
          <p:spPr bwMode="auto">
            <a:xfrm>
              <a:off x="4705351" y="4965700"/>
              <a:ext cx="73025" cy="36513"/>
            </a:xfrm>
            <a:custGeom>
              <a:avLst/>
              <a:gdLst>
                <a:gd name="T0" fmla="*/ 6 w 12"/>
                <a:gd name="T1" fmla="*/ 6 h 6"/>
                <a:gd name="T2" fmla="*/ 0 w 12"/>
                <a:gd name="T3" fmla="*/ 0 h 6"/>
                <a:gd name="T4" fmla="*/ 12 w 12"/>
                <a:gd name="T5" fmla="*/ 0 h 6"/>
                <a:gd name="T6" fmla="*/ 6 w 12"/>
                <a:gd name="T7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6">
                  <a:moveTo>
                    <a:pt x="6" y="6"/>
                  </a:moveTo>
                  <a:cubicBezTo>
                    <a:pt x="2" y="6"/>
                    <a:pt x="0" y="3"/>
                    <a:pt x="0" y="0"/>
                  </a:cubicBezTo>
                  <a:cubicBezTo>
                    <a:pt x="2" y="0"/>
                    <a:pt x="9" y="0"/>
                    <a:pt x="12" y="0"/>
                  </a:cubicBezTo>
                  <a:cubicBezTo>
                    <a:pt x="12" y="3"/>
                    <a:pt x="9" y="6"/>
                    <a:pt x="6" y="6"/>
                  </a:cubicBezTo>
                  <a:close/>
                </a:path>
              </a:pathLst>
            </a:custGeom>
            <a:grpFill/>
            <a:ln w="9525" cap="rnd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36" name="Freeform 797"/>
            <p:cNvSpPr>
              <a:spLocks/>
            </p:cNvSpPr>
            <p:nvPr/>
          </p:nvSpPr>
          <p:spPr bwMode="auto">
            <a:xfrm>
              <a:off x="4705351" y="4887913"/>
              <a:ext cx="73025" cy="77788"/>
            </a:xfrm>
            <a:custGeom>
              <a:avLst/>
              <a:gdLst>
                <a:gd name="T0" fmla="*/ 46 w 46"/>
                <a:gd name="T1" fmla="*/ 49 h 49"/>
                <a:gd name="T2" fmla="*/ 23 w 46"/>
                <a:gd name="T3" fmla="*/ 0 h 49"/>
                <a:gd name="T4" fmla="*/ 0 w 46"/>
                <a:gd name="T5" fmla="*/ 49 h 49"/>
                <a:gd name="T6" fmla="*/ 46 w 46"/>
                <a:gd name="T7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" h="49">
                  <a:moveTo>
                    <a:pt x="46" y="49"/>
                  </a:moveTo>
                  <a:lnTo>
                    <a:pt x="23" y="0"/>
                  </a:lnTo>
                  <a:lnTo>
                    <a:pt x="0" y="49"/>
                  </a:lnTo>
                  <a:lnTo>
                    <a:pt x="46" y="49"/>
                  </a:lnTo>
                  <a:close/>
                </a:path>
              </a:pathLst>
            </a:custGeom>
            <a:grpFill/>
            <a:ln w="9525" cap="rnd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37" name="Line 798"/>
            <p:cNvSpPr>
              <a:spLocks noChangeShapeType="1"/>
            </p:cNvSpPr>
            <p:nvPr/>
          </p:nvSpPr>
          <p:spPr bwMode="auto">
            <a:xfrm>
              <a:off x="4610101" y="4887913"/>
              <a:ext cx="65088" cy="0"/>
            </a:xfrm>
            <a:prstGeom prst="line">
              <a:avLst/>
            </a:prstGeom>
            <a:grpFill/>
            <a:ln w="9525" cap="rnd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38" name="Line 799"/>
            <p:cNvSpPr>
              <a:spLocks noChangeShapeType="1"/>
            </p:cNvSpPr>
            <p:nvPr/>
          </p:nvSpPr>
          <p:spPr bwMode="auto">
            <a:xfrm flipV="1">
              <a:off x="4687888" y="4899025"/>
              <a:ext cx="0" cy="133350"/>
            </a:xfrm>
            <a:prstGeom prst="line">
              <a:avLst/>
            </a:prstGeom>
            <a:grpFill/>
            <a:ln w="9525" cap="rnd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39" name="Line 800"/>
            <p:cNvSpPr>
              <a:spLocks noChangeShapeType="1"/>
            </p:cNvSpPr>
            <p:nvPr/>
          </p:nvSpPr>
          <p:spPr bwMode="auto">
            <a:xfrm>
              <a:off x="4657726" y="5038725"/>
              <a:ext cx="53975" cy="0"/>
            </a:xfrm>
            <a:prstGeom prst="line">
              <a:avLst/>
            </a:prstGeom>
            <a:grpFill/>
            <a:ln w="9525" cap="rnd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40" name="Oval 801"/>
            <p:cNvSpPr>
              <a:spLocks noChangeArrowheads="1"/>
            </p:cNvSpPr>
            <p:nvPr/>
          </p:nvSpPr>
          <p:spPr bwMode="auto">
            <a:xfrm>
              <a:off x="4675188" y="4875213"/>
              <a:ext cx="25400" cy="23813"/>
            </a:xfrm>
            <a:prstGeom prst="ellipse">
              <a:avLst/>
            </a:prstGeom>
            <a:grpFill/>
            <a:ln w="9525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41" name="Line 802"/>
            <p:cNvSpPr>
              <a:spLocks noChangeShapeType="1"/>
            </p:cNvSpPr>
            <p:nvPr/>
          </p:nvSpPr>
          <p:spPr bwMode="auto">
            <a:xfrm>
              <a:off x="4700588" y="4887913"/>
              <a:ext cx="58738" cy="0"/>
            </a:xfrm>
            <a:prstGeom prst="line">
              <a:avLst/>
            </a:prstGeom>
            <a:grpFill/>
            <a:ln w="9525" cap="rnd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endParaRPr>
            </a:p>
          </p:txBody>
        </p:sp>
      </p:grpSp>
      <p:sp>
        <p:nvSpPr>
          <p:cNvPr id="3" name="ZoneTexte 2"/>
          <p:cNvSpPr txBox="1"/>
          <p:nvPr/>
        </p:nvSpPr>
        <p:spPr>
          <a:xfrm>
            <a:off x="2621782" y="3865643"/>
            <a:ext cx="91118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Pénalité due par l’employeur qui n’a pas rempli l’obligation de négociation annuelle </a:t>
            </a:r>
            <a:r>
              <a:rPr lang="fr-FR" b="1" dirty="0" smtClean="0">
                <a:solidFill>
                  <a:srgbClr val="C00000"/>
                </a:solidFill>
              </a:rPr>
              <a:t>(C. trav. L. 2242-5-1)</a:t>
            </a:r>
            <a:endParaRPr lang="fr-FR" b="1" dirty="0">
              <a:solidFill>
                <a:srgbClr val="C000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2621782" y="5506673"/>
            <a:ext cx="95197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Les sommes acquises à l’état au titre de contrat d’assurance vie ou de capitalisation n’ayant fait l’objet d’aucune demande de prestations depuis 30 ans. </a:t>
            </a:r>
            <a:r>
              <a:rPr lang="fr-FR" b="1" dirty="0" smtClean="0">
                <a:solidFill>
                  <a:srgbClr val="C00000"/>
                </a:solidFill>
              </a:rPr>
              <a:t>(CGPPP. </a:t>
            </a:r>
            <a:r>
              <a:rPr lang="fr-FR" b="1" dirty="0">
                <a:solidFill>
                  <a:srgbClr val="C00000"/>
                </a:solidFill>
              </a:rPr>
              <a:t>a</a:t>
            </a:r>
            <a:r>
              <a:rPr lang="fr-FR" b="1" dirty="0" smtClean="0">
                <a:solidFill>
                  <a:srgbClr val="C00000"/>
                </a:solidFill>
              </a:rPr>
              <a:t>rt . L</a:t>
            </a:r>
            <a:r>
              <a:rPr lang="fr-FR" b="1" dirty="0" smtClean="0">
                <a:solidFill>
                  <a:srgbClr val="C00000"/>
                </a:solidFill>
              </a:rPr>
              <a:t>. </a:t>
            </a:r>
            <a:r>
              <a:rPr lang="fr-FR" b="1" dirty="0" smtClean="0">
                <a:solidFill>
                  <a:srgbClr val="C00000"/>
                </a:solidFill>
              </a:rPr>
              <a:t>1126-1)</a:t>
            </a:r>
            <a:endParaRPr lang="fr-FR" b="1" dirty="0">
              <a:solidFill>
                <a:srgbClr val="C00000"/>
              </a:solidFill>
            </a:endParaRPr>
          </a:p>
        </p:txBody>
      </p:sp>
      <p:sp>
        <p:nvSpPr>
          <p:cNvPr id="43" name="ZoneTexte 42"/>
          <p:cNvSpPr txBox="1"/>
          <p:nvPr/>
        </p:nvSpPr>
        <p:spPr>
          <a:xfrm>
            <a:off x="4108361" y="1042752"/>
            <a:ext cx="4803819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2800" b="1" dirty="0" smtClean="0">
                <a:solidFill>
                  <a:srgbClr val="C00000"/>
                </a:solidFill>
              </a:rPr>
              <a:t>(</a:t>
            </a:r>
            <a:r>
              <a:rPr lang="fr-FR" sz="2800" b="1" dirty="0">
                <a:solidFill>
                  <a:srgbClr val="C00000"/>
                </a:solidFill>
              </a:rPr>
              <a:t>CSS. Art. L. 241-3)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29107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292699" y="407607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fr-FR" sz="3600" dirty="0">
                <a:solidFill>
                  <a:srgbClr val="31B4E6">
                    <a:lumMod val="75000"/>
                  </a:srgbClr>
                </a:solidFill>
              </a:rPr>
              <a:t>Autres </a:t>
            </a:r>
            <a:r>
              <a:rPr lang="fr-FR" sz="3600" dirty="0" smtClean="0">
                <a:solidFill>
                  <a:srgbClr val="31B4E6">
                    <a:lumMod val="75000"/>
                  </a:srgbClr>
                </a:solidFill>
              </a:rPr>
              <a:t>contributions </a:t>
            </a:r>
            <a:endParaRPr lang="fr-FR" sz="3600" dirty="0">
              <a:solidFill>
                <a:srgbClr val="31B4E6">
                  <a:lumMod val="75000"/>
                </a:srgbClr>
              </a:solidFill>
            </a:endParaRPr>
          </a:p>
        </p:txBody>
      </p:sp>
      <p:grpSp>
        <p:nvGrpSpPr>
          <p:cNvPr id="9" name="Gruppieren 2887"/>
          <p:cNvGrpSpPr/>
          <p:nvPr/>
        </p:nvGrpSpPr>
        <p:grpSpPr>
          <a:xfrm>
            <a:off x="1899660" y="1925228"/>
            <a:ext cx="640702" cy="695483"/>
            <a:chOff x="4513263" y="4778375"/>
            <a:chExt cx="342900" cy="350838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10" name="Oval 793"/>
            <p:cNvSpPr>
              <a:spLocks noChangeArrowheads="1"/>
            </p:cNvSpPr>
            <p:nvPr/>
          </p:nvSpPr>
          <p:spPr bwMode="auto">
            <a:xfrm>
              <a:off x="4513263" y="4778375"/>
              <a:ext cx="342900" cy="350838"/>
            </a:xfrm>
            <a:prstGeom prst="ellipse">
              <a:avLst/>
            </a:prstGeom>
            <a:grpFill/>
            <a:ln w="9525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11" name="Freeform 794"/>
            <p:cNvSpPr>
              <a:spLocks/>
            </p:cNvSpPr>
            <p:nvPr/>
          </p:nvSpPr>
          <p:spPr bwMode="auto">
            <a:xfrm>
              <a:off x="4591051" y="4965700"/>
              <a:ext cx="79375" cy="36513"/>
            </a:xfrm>
            <a:custGeom>
              <a:avLst/>
              <a:gdLst>
                <a:gd name="T0" fmla="*/ 7 w 13"/>
                <a:gd name="T1" fmla="*/ 6 h 6"/>
                <a:gd name="T2" fmla="*/ 13 w 13"/>
                <a:gd name="T3" fmla="*/ 0 h 6"/>
                <a:gd name="T4" fmla="*/ 0 w 13"/>
                <a:gd name="T5" fmla="*/ 0 h 6"/>
                <a:gd name="T6" fmla="*/ 7 w 13"/>
                <a:gd name="T7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6">
                  <a:moveTo>
                    <a:pt x="7" y="6"/>
                  </a:moveTo>
                  <a:cubicBezTo>
                    <a:pt x="10" y="6"/>
                    <a:pt x="13" y="3"/>
                    <a:pt x="13" y="0"/>
                  </a:cubicBezTo>
                  <a:cubicBezTo>
                    <a:pt x="11" y="0"/>
                    <a:pt x="3" y="0"/>
                    <a:pt x="0" y="0"/>
                  </a:cubicBezTo>
                  <a:cubicBezTo>
                    <a:pt x="0" y="3"/>
                    <a:pt x="3" y="6"/>
                    <a:pt x="7" y="6"/>
                  </a:cubicBezTo>
                  <a:close/>
                </a:path>
              </a:pathLst>
            </a:custGeom>
            <a:grpFill/>
            <a:ln w="9525" cap="rnd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12" name="Freeform 795"/>
            <p:cNvSpPr>
              <a:spLocks/>
            </p:cNvSpPr>
            <p:nvPr/>
          </p:nvSpPr>
          <p:spPr bwMode="auto">
            <a:xfrm>
              <a:off x="4591051" y="4887913"/>
              <a:ext cx="79375" cy="77788"/>
            </a:xfrm>
            <a:custGeom>
              <a:avLst/>
              <a:gdLst>
                <a:gd name="T0" fmla="*/ 0 w 50"/>
                <a:gd name="T1" fmla="*/ 49 h 49"/>
                <a:gd name="T2" fmla="*/ 27 w 50"/>
                <a:gd name="T3" fmla="*/ 0 h 49"/>
                <a:gd name="T4" fmla="*/ 50 w 50"/>
                <a:gd name="T5" fmla="*/ 49 h 49"/>
                <a:gd name="T6" fmla="*/ 0 w 50"/>
                <a:gd name="T7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49">
                  <a:moveTo>
                    <a:pt x="0" y="49"/>
                  </a:moveTo>
                  <a:lnTo>
                    <a:pt x="27" y="0"/>
                  </a:lnTo>
                  <a:lnTo>
                    <a:pt x="50" y="49"/>
                  </a:lnTo>
                  <a:lnTo>
                    <a:pt x="0" y="49"/>
                  </a:lnTo>
                  <a:close/>
                </a:path>
              </a:pathLst>
            </a:custGeom>
            <a:grpFill/>
            <a:ln w="9525" cap="rnd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13" name="Freeform 796"/>
            <p:cNvSpPr>
              <a:spLocks/>
            </p:cNvSpPr>
            <p:nvPr/>
          </p:nvSpPr>
          <p:spPr bwMode="auto">
            <a:xfrm>
              <a:off x="4705351" y="4965700"/>
              <a:ext cx="73025" cy="36513"/>
            </a:xfrm>
            <a:custGeom>
              <a:avLst/>
              <a:gdLst>
                <a:gd name="T0" fmla="*/ 6 w 12"/>
                <a:gd name="T1" fmla="*/ 6 h 6"/>
                <a:gd name="T2" fmla="*/ 0 w 12"/>
                <a:gd name="T3" fmla="*/ 0 h 6"/>
                <a:gd name="T4" fmla="*/ 12 w 12"/>
                <a:gd name="T5" fmla="*/ 0 h 6"/>
                <a:gd name="T6" fmla="*/ 6 w 12"/>
                <a:gd name="T7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6">
                  <a:moveTo>
                    <a:pt x="6" y="6"/>
                  </a:moveTo>
                  <a:cubicBezTo>
                    <a:pt x="2" y="6"/>
                    <a:pt x="0" y="3"/>
                    <a:pt x="0" y="0"/>
                  </a:cubicBezTo>
                  <a:cubicBezTo>
                    <a:pt x="2" y="0"/>
                    <a:pt x="9" y="0"/>
                    <a:pt x="12" y="0"/>
                  </a:cubicBezTo>
                  <a:cubicBezTo>
                    <a:pt x="12" y="3"/>
                    <a:pt x="9" y="6"/>
                    <a:pt x="6" y="6"/>
                  </a:cubicBezTo>
                  <a:close/>
                </a:path>
              </a:pathLst>
            </a:custGeom>
            <a:grpFill/>
            <a:ln w="9525" cap="rnd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14" name="Freeform 797"/>
            <p:cNvSpPr>
              <a:spLocks/>
            </p:cNvSpPr>
            <p:nvPr/>
          </p:nvSpPr>
          <p:spPr bwMode="auto">
            <a:xfrm>
              <a:off x="4705351" y="4887913"/>
              <a:ext cx="73025" cy="77788"/>
            </a:xfrm>
            <a:custGeom>
              <a:avLst/>
              <a:gdLst>
                <a:gd name="T0" fmla="*/ 46 w 46"/>
                <a:gd name="T1" fmla="*/ 49 h 49"/>
                <a:gd name="T2" fmla="*/ 23 w 46"/>
                <a:gd name="T3" fmla="*/ 0 h 49"/>
                <a:gd name="T4" fmla="*/ 0 w 46"/>
                <a:gd name="T5" fmla="*/ 49 h 49"/>
                <a:gd name="T6" fmla="*/ 46 w 46"/>
                <a:gd name="T7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" h="49">
                  <a:moveTo>
                    <a:pt x="46" y="49"/>
                  </a:moveTo>
                  <a:lnTo>
                    <a:pt x="23" y="0"/>
                  </a:lnTo>
                  <a:lnTo>
                    <a:pt x="0" y="49"/>
                  </a:lnTo>
                  <a:lnTo>
                    <a:pt x="46" y="49"/>
                  </a:lnTo>
                  <a:close/>
                </a:path>
              </a:pathLst>
            </a:custGeom>
            <a:grpFill/>
            <a:ln w="9525" cap="rnd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15" name="Line 798"/>
            <p:cNvSpPr>
              <a:spLocks noChangeShapeType="1"/>
            </p:cNvSpPr>
            <p:nvPr/>
          </p:nvSpPr>
          <p:spPr bwMode="auto">
            <a:xfrm>
              <a:off x="4610101" y="4887913"/>
              <a:ext cx="65088" cy="0"/>
            </a:xfrm>
            <a:prstGeom prst="line">
              <a:avLst/>
            </a:prstGeom>
            <a:grpFill/>
            <a:ln w="9525" cap="rnd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16" name="Line 799"/>
            <p:cNvSpPr>
              <a:spLocks noChangeShapeType="1"/>
            </p:cNvSpPr>
            <p:nvPr/>
          </p:nvSpPr>
          <p:spPr bwMode="auto">
            <a:xfrm flipV="1">
              <a:off x="4687888" y="4899025"/>
              <a:ext cx="0" cy="133350"/>
            </a:xfrm>
            <a:prstGeom prst="line">
              <a:avLst/>
            </a:prstGeom>
            <a:grpFill/>
            <a:ln w="9525" cap="rnd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17" name="Line 800"/>
            <p:cNvSpPr>
              <a:spLocks noChangeShapeType="1"/>
            </p:cNvSpPr>
            <p:nvPr/>
          </p:nvSpPr>
          <p:spPr bwMode="auto">
            <a:xfrm>
              <a:off x="4657726" y="5038725"/>
              <a:ext cx="53975" cy="0"/>
            </a:xfrm>
            <a:prstGeom prst="line">
              <a:avLst/>
            </a:prstGeom>
            <a:grpFill/>
            <a:ln w="9525" cap="rnd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18" name="Oval 801"/>
            <p:cNvSpPr>
              <a:spLocks noChangeArrowheads="1"/>
            </p:cNvSpPr>
            <p:nvPr/>
          </p:nvSpPr>
          <p:spPr bwMode="auto">
            <a:xfrm>
              <a:off x="4675188" y="4875213"/>
              <a:ext cx="25400" cy="23813"/>
            </a:xfrm>
            <a:prstGeom prst="ellipse">
              <a:avLst/>
            </a:prstGeom>
            <a:grpFill/>
            <a:ln w="9525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19" name="Line 802"/>
            <p:cNvSpPr>
              <a:spLocks noChangeShapeType="1"/>
            </p:cNvSpPr>
            <p:nvPr/>
          </p:nvSpPr>
          <p:spPr bwMode="auto">
            <a:xfrm>
              <a:off x="4700588" y="4887913"/>
              <a:ext cx="58738" cy="0"/>
            </a:xfrm>
            <a:prstGeom prst="line">
              <a:avLst/>
            </a:prstGeom>
            <a:grpFill/>
            <a:ln w="9525" cap="rnd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endParaRPr>
            </a:p>
          </p:txBody>
        </p:sp>
      </p:grpSp>
      <p:sp>
        <p:nvSpPr>
          <p:cNvPr id="20" name="ZoneTexte 19"/>
          <p:cNvSpPr txBox="1"/>
          <p:nvPr/>
        </p:nvSpPr>
        <p:spPr>
          <a:xfrm>
            <a:off x="2700537" y="2072000"/>
            <a:ext cx="89121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Contribution sociale généralisée </a:t>
            </a:r>
            <a:r>
              <a:rPr lang="fr-FR" b="1" dirty="0" smtClean="0">
                <a:solidFill>
                  <a:srgbClr val="C00000"/>
                </a:solidFill>
              </a:rPr>
              <a:t>(CSS L. 136-1-1)</a:t>
            </a:r>
            <a:endParaRPr lang="fr-FR" b="1" dirty="0">
              <a:solidFill>
                <a:srgbClr val="C00000"/>
              </a:solidFill>
            </a:endParaRPr>
          </a:p>
        </p:txBody>
      </p:sp>
      <p:grpSp>
        <p:nvGrpSpPr>
          <p:cNvPr id="21" name="Gruppieren 2887"/>
          <p:cNvGrpSpPr/>
          <p:nvPr/>
        </p:nvGrpSpPr>
        <p:grpSpPr>
          <a:xfrm>
            <a:off x="1938222" y="4046480"/>
            <a:ext cx="640702" cy="695483"/>
            <a:chOff x="4513263" y="4778375"/>
            <a:chExt cx="342900" cy="350838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22" name="Oval 793"/>
            <p:cNvSpPr>
              <a:spLocks noChangeArrowheads="1"/>
            </p:cNvSpPr>
            <p:nvPr/>
          </p:nvSpPr>
          <p:spPr bwMode="auto">
            <a:xfrm>
              <a:off x="4513263" y="4778375"/>
              <a:ext cx="342900" cy="350838"/>
            </a:xfrm>
            <a:prstGeom prst="ellipse">
              <a:avLst/>
            </a:prstGeom>
            <a:grpFill/>
            <a:ln w="9525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23" name="Freeform 794"/>
            <p:cNvSpPr>
              <a:spLocks/>
            </p:cNvSpPr>
            <p:nvPr/>
          </p:nvSpPr>
          <p:spPr bwMode="auto">
            <a:xfrm>
              <a:off x="4591051" y="4965700"/>
              <a:ext cx="79375" cy="36513"/>
            </a:xfrm>
            <a:custGeom>
              <a:avLst/>
              <a:gdLst>
                <a:gd name="T0" fmla="*/ 7 w 13"/>
                <a:gd name="T1" fmla="*/ 6 h 6"/>
                <a:gd name="T2" fmla="*/ 13 w 13"/>
                <a:gd name="T3" fmla="*/ 0 h 6"/>
                <a:gd name="T4" fmla="*/ 0 w 13"/>
                <a:gd name="T5" fmla="*/ 0 h 6"/>
                <a:gd name="T6" fmla="*/ 7 w 13"/>
                <a:gd name="T7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6">
                  <a:moveTo>
                    <a:pt x="7" y="6"/>
                  </a:moveTo>
                  <a:cubicBezTo>
                    <a:pt x="10" y="6"/>
                    <a:pt x="13" y="3"/>
                    <a:pt x="13" y="0"/>
                  </a:cubicBezTo>
                  <a:cubicBezTo>
                    <a:pt x="11" y="0"/>
                    <a:pt x="3" y="0"/>
                    <a:pt x="0" y="0"/>
                  </a:cubicBezTo>
                  <a:cubicBezTo>
                    <a:pt x="0" y="3"/>
                    <a:pt x="3" y="6"/>
                    <a:pt x="7" y="6"/>
                  </a:cubicBezTo>
                  <a:close/>
                </a:path>
              </a:pathLst>
            </a:custGeom>
            <a:grpFill/>
            <a:ln w="9525" cap="rnd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24" name="Freeform 795"/>
            <p:cNvSpPr>
              <a:spLocks/>
            </p:cNvSpPr>
            <p:nvPr/>
          </p:nvSpPr>
          <p:spPr bwMode="auto">
            <a:xfrm>
              <a:off x="4591051" y="4887913"/>
              <a:ext cx="79375" cy="77788"/>
            </a:xfrm>
            <a:custGeom>
              <a:avLst/>
              <a:gdLst>
                <a:gd name="T0" fmla="*/ 0 w 50"/>
                <a:gd name="T1" fmla="*/ 49 h 49"/>
                <a:gd name="T2" fmla="*/ 27 w 50"/>
                <a:gd name="T3" fmla="*/ 0 h 49"/>
                <a:gd name="T4" fmla="*/ 50 w 50"/>
                <a:gd name="T5" fmla="*/ 49 h 49"/>
                <a:gd name="T6" fmla="*/ 0 w 50"/>
                <a:gd name="T7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49">
                  <a:moveTo>
                    <a:pt x="0" y="49"/>
                  </a:moveTo>
                  <a:lnTo>
                    <a:pt x="27" y="0"/>
                  </a:lnTo>
                  <a:lnTo>
                    <a:pt x="50" y="49"/>
                  </a:lnTo>
                  <a:lnTo>
                    <a:pt x="0" y="49"/>
                  </a:lnTo>
                  <a:close/>
                </a:path>
              </a:pathLst>
            </a:custGeom>
            <a:grpFill/>
            <a:ln w="9525" cap="rnd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25" name="Freeform 796"/>
            <p:cNvSpPr>
              <a:spLocks/>
            </p:cNvSpPr>
            <p:nvPr/>
          </p:nvSpPr>
          <p:spPr bwMode="auto">
            <a:xfrm>
              <a:off x="4705351" y="4965700"/>
              <a:ext cx="73025" cy="36513"/>
            </a:xfrm>
            <a:custGeom>
              <a:avLst/>
              <a:gdLst>
                <a:gd name="T0" fmla="*/ 6 w 12"/>
                <a:gd name="T1" fmla="*/ 6 h 6"/>
                <a:gd name="T2" fmla="*/ 0 w 12"/>
                <a:gd name="T3" fmla="*/ 0 h 6"/>
                <a:gd name="T4" fmla="*/ 12 w 12"/>
                <a:gd name="T5" fmla="*/ 0 h 6"/>
                <a:gd name="T6" fmla="*/ 6 w 12"/>
                <a:gd name="T7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6">
                  <a:moveTo>
                    <a:pt x="6" y="6"/>
                  </a:moveTo>
                  <a:cubicBezTo>
                    <a:pt x="2" y="6"/>
                    <a:pt x="0" y="3"/>
                    <a:pt x="0" y="0"/>
                  </a:cubicBezTo>
                  <a:cubicBezTo>
                    <a:pt x="2" y="0"/>
                    <a:pt x="9" y="0"/>
                    <a:pt x="12" y="0"/>
                  </a:cubicBezTo>
                  <a:cubicBezTo>
                    <a:pt x="12" y="3"/>
                    <a:pt x="9" y="6"/>
                    <a:pt x="6" y="6"/>
                  </a:cubicBezTo>
                  <a:close/>
                </a:path>
              </a:pathLst>
            </a:custGeom>
            <a:grpFill/>
            <a:ln w="9525" cap="rnd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26" name="Freeform 797"/>
            <p:cNvSpPr>
              <a:spLocks/>
            </p:cNvSpPr>
            <p:nvPr/>
          </p:nvSpPr>
          <p:spPr bwMode="auto">
            <a:xfrm>
              <a:off x="4705351" y="4887913"/>
              <a:ext cx="73025" cy="77788"/>
            </a:xfrm>
            <a:custGeom>
              <a:avLst/>
              <a:gdLst>
                <a:gd name="T0" fmla="*/ 46 w 46"/>
                <a:gd name="T1" fmla="*/ 49 h 49"/>
                <a:gd name="T2" fmla="*/ 23 w 46"/>
                <a:gd name="T3" fmla="*/ 0 h 49"/>
                <a:gd name="T4" fmla="*/ 0 w 46"/>
                <a:gd name="T5" fmla="*/ 49 h 49"/>
                <a:gd name="T6" fmla="*/ 46 w 46"/>
                <a:gd name="T7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" h="49">
                  <a:moveTo>
                    <a:pt x="46" y="49"/>
                  </a:moveTo>
                  <a:lnTo>
                    <a:pt x="23" y="0"/>
                  </a:lnTo>
                  <a:lnTo>
                    <a:pt x="0" y="49"/>
                  </a:lnTo>
                  <a:lnTo>
                    <a:pt x="46" y="49"/>
                  </a:lnTo>
                  <a:close/>
                </a:path>
              </a:pathLst>
            </a:custGeom>
            <a:grpFill/>
            <a:ln w="9525" cap="rnd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27" name="Line 798"/>
            <p:cNvSpPr>
              <a:spLocks noChangeShapeType="1"/>
            </p:cNvSpPr>
            <p:nvPr/>
          </p:nvSpPr>
          <p:spPr bwMode="auto">
            <a:xfrm>
              <a:off x="4610101" y="4887913"/>
              <a:ext cx="65088" cy="0"/>
            </a:xfrm>
            <a:prstGeom prst="line">
              <a:avLst/>
            </a:prstGeom>
            <a:grpFill/>
            <a:ln w="9525" cap="rnd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28" name="Line 799"/>
            <p:cNvSpPr>
              <a:spLocks noChangeShapeType="1"/>
            </p:cNvSpPr>
            <p:nvPr/>
          </p:nvSpPr>
          <p:spPr bwMode="auto">
            <a:xfrm flipV="1">
              <a:off x="4687888" y="4899025"/>
              <a:ext cx="0" cy="133350"/>
            </a:xfrm>
            <a:prstGeom prst="line">
              <a:avLst/>
            </a:prstGeom>
            <a:grpFill/>
            <a:ln w="9525" cap="rnd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29" name="Line 800"/>
            <p:cNvSpPr>
              <a:spLocks noChangeShapeType="1"/>
            </p:cNvSpPr>
            <p:nvPr/>
          </p:nvSpPr>
          <p:spPr bwMode="auto">
            <a:xfrm>
              <a:off x="4657726" y="5038725"/>
              <a:ext cx="53975" cy="0"/>
            </a:xfrm>
            <a:prstGeom prst="line">
              <a:avLst/>
            </a:prstGeom>
            <a:grpFill/>
            <a:ln w="9525" cap="rnd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30" name="Oval 801"/>
            <p:cNvSpPr>
              <a:spLocks noChangeArrowheads="1"/>
            </p:cNvSpPr>
            <p:nvPr/>
          </p:nvSpPr>
          <p:spPr bwMode="auto">
            <a:xfrm>
              <a:off x="4675188" y="4875213"/>
              <a:ext cx="25400" cy="23813"/>
            </a:xfrm>
            <a:prstGeom prst="ellipse">
              <a:avLst/>
            </a:prstGeom>
            <a:grpFill/>
            <a:ln w="9525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31" name="Line 802"/>
            <p:cNvSpPr>
              <a:spLocks noChangeShapeType="1"/>
            </p:cNvSpPr>
            <p:nvPr/>
          </p:nvSpPr>
          <p:spPr bwMode="auto">
            <a:xfrm>
              <a:off x="4700588" y="4887913"/>
              <a:ext cx="58738" cy="0"/>
            </a:xfrm>
            <a:prstGeom prst="line">
              <a:avLst/>
            </a:prstGeom>
            <a:grpFill/>
            <a:ln w="9525" cap="rnd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endParaRPr>
            </a:p>
          </p:txBody>
        </p:sp>
      </p:grpSp>
      <p:sp>
        <p:nvSpPr>
          <p:cNvPr id="32" name="ZoneTexte 31"/>
          <p:cNvSpPr txBox="1"/>
          <p:nvPr/>
        </p:nvSpPr>
        <p:spPr>
          <a:xfrm>
            <a:off x="2700538" y="4233157"/>
            <a:ext cx="89121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Fonds de solidarité vieillesse </a:t>
            </a:r>
            <a:r>
              <a:rPr lang="fr-FR" b="1" dirty="0" smtClean="0">
                <a:solidFill>
                  <a:srgbClr val="C00000"/>
                </a:solidFill>
              </a:rPr>
              <a:t>(CSS L.135-1)</a:t>
            </a:r>
            <a:endParaRPr lang="fr-FR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3005183"/>
      </p:ext>
    </p:extLst>
  </p:cSld>
  <p:clrMapOvr>
    <a:masterClrMapping/>
  </p:clrMapOvr>
</p:sld>
</file>

<file path=ppt/theme/theme1.xml><?xml version="1.0" encoding="utf-8"?>
<a:theme xmlns:a="http://schemas.openxmlformats.org/drawingml/2006/main" name="Brin">
  <a:themeElements>
    <a:clrScheme name="Brin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290</Words>
  <Application>Microsoft Office PowerPoint</Application>
  <PresentationFormat>Grand écran</PresentationFormat>
  <Paragraphs>31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4" baseType="lpstr">
      <vt:lpstr>Arial</vt:lpstr>
      <vt:lpstr>Calibri</vt:lpstr>
      <vt:lpstr>Century Gothic</vt:lpstr>
      <vt:lpstr>Franklin Gothic Demi</vt:lpstr>
      <vt:lpstr>Times New Roman</vt:lpstr>
      <vt:lpstr>Wingdings 3</vt:lpstr>
      <vt:lpstr>Brin</vt:lpstr>
      <vt:lpstr>Sujet 8</vt:lpstr>
      <vt:lpstr>Les différentes sources de financement 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Sujet 8</dc:title>
  <dc:creator>Hugo</dc:creator>
  <cp:lastModifiedBy>Hugo</cp:lastModifiedBy>
  <cp:revision>14</cp:revision>
  <dcterms:created xsi:type="dcterms:W3CDTF">2019-10-24T12:16:55Z</dcterms:created>
  <dcterms:modified xsi:type="dcterms:W3CDTF">2019-10-31T09:28:48Z</dcterms:modified>
</cp:coreProperties>
</file>