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2" r:id="rId5"/>
    <p:sldId id="267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13"/>
    <p:restoredTop sz="94663"/>
  </p:normalViewPr>
  <p:slideViewPr>
    <p:cSldViewPr snapToGrid="0" snapToObjects="1">
      <p:cViewPr varScale="1">
        <p:scale>
          <a:sx n="111" d="100"/>
          <a:sy n="111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5">
            <a:extLst>
              <a:ext uri="{FF2B5EF4-FFF2-40B4-BE49-F238E27FC236}">
                <a16:creationId xmlns:a16="http://schemas.microsoft.com/office/drawing/2014/main" id="{DAC10D59-FAD6-4C43-BE40-9D9020E5A563}"/>
              </a:ext>
            </a:extLst>
          </p:cNvPr>
          <p:cNvGrpSpPr/>
          <p:nvPr/>
        </p:nvGrpSpPr>
        <p:grpSpPr>
          <a:xfrm>
            <a:off x="1735291" y="3038172"/>
            <a:ext cx="1852735" cy="3021438"/>
            <a:chOff x="7782830" y="2717072"/>
            <a:chExt cx="1102309" cy="1797644"/>
          </a:xfrm>
          <a:solidFill>
            <a:srgbClr val="FF9300">
              <a:alpha val="58039"/>
            </a:srgbClr>
          </a:solidFill>
        </p:grpSpPr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79A6944D-41FB-1443-A72D-2CB229E1D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5886" y="2769946"/>
              <a:ext cx="340140" cy="332783"/>
            </a:xfrm>
            <a:custGeom>
              <a:avLst/>
              <a:gdLst>
                <a:gd name="T0" fmla="*/ 38 w 121"/>
                <a:gd name="T1" fmla="*/ 116 h 120"/>
                <a:gd name="T2" fmla="*/ 63 w 121"/>
                <a:gd name="T3" fmla="*/ 120 h 120"/>
                <a:gd name="T4" fmla="*/ 85 w 121"/>
                <a:gd name="T5" fmla="*/ 115 h 120"/>
                <a:gd name="T6" fmla="*/ 106 w 121"/>
                <a:gd name="T7" fmla="*/ 100 h 120"/>
                <a:gd name="T8" fmla="*/ 121 w 121"/>
                <a:gd name="T9" fmla="*/ 60 h 120"/>
                <a:gd name="T10" fmla="*/ 110 w 121"/>
                <a:gd name="T11" fmla="*/ 26 h 120"/>
                <a:gd name="T12" fmla="*/ 57 w 121"/>
                <a:gd name="T13" fmla="*/ 1 h 120"/>
                <a:gd name="T14" fmla="*/ 30 w 121"/>
                <a:gd name="T15" fmla="*/ 8 h 120"/>
                <a:gd name="T16" fmla="*/ 6 w 121"/>
                <a:gd name="T17" fmla="*/ 34 h 120"/>
                <a:gd name="T18" fmla="*/ 0 w 121"/>
                <a:gd name="T19" fmla="*/ 61 h 120"/>
                <a:gd name="T20" fmla="*/ 6 w 121"/>
                <a:gd name="T21" fmla="*/ 87 h 120"/>
                <a:gd name="T22" fmla="*/ 38 w 121"/>
                <a:gd name="T2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1" h="120">
                  <a:moveTo>
                    <a:pt x="38" y="116"/>
                  </a:moveTo>
                  <a:cubicBezTo>
                    <a:pt x="46" y="119"/>
                    <a:pt x="54" y="120"/>
                    <a:pt x="63" y="120"/>
                  </a:cubicBezTo>
                  <a:cubicBezTo>
                    <a:pt x="71" y="119"/>
                    <a:pt x="78" y="118"/>
                    <a:pt x="85" y="115"/>
                  </a:cubicBezTo>
                  <a:cubicBezTo>
                    <a:pt x="93" y="111"/>
                    <a:pt x="100" y="107"/>
                    <a:pt x="106" y="100"/>
                  </a:cubicBezTo>
                  <a:cubicBezTo>
                    <a:pt x="116" y="88"/>
                    <a:pt x="121" y="75"/>
                    <a:pt x="121" y="60"/>
                  </a:cubicBezTo>
                  <a:cubicBezTo>
                    <a:pt x="121" y="47"/>
                    <a:pt x="117" y="36"/>
                    <a:pt x="110" y="26"/>
                  </a:cubicBezTo>
                  <a:cubicBezTo>
                    <a:pt x="97" y="9"/>
                    <a:pt x="81" y="1"/>
                    <a:pt x="57" y="1"/>
                  </a:cubicBezTo>
                  <a:cubicBezTo>
                    <a:pt x="48" y="0"/>
                    <a:pt x="37" y="5"/>
                    <a:pt x="30" y="8"/>
                  </a:cubicBezTo>
                  <a:cubicBezTo>
                    <a:pt x="20" y="15"/>
                    <a:pt x="12" y="23"/>
                    <a:pt x="6" y="34"/>
                  </a:cubicBezTo>
                  <a:cubicBezTo>
                    <a:pt x="2" y="43"/>
                    <a:pt x="0" y="52"/>
                    <a:pt x="0" y="61"/>
                  </a:cubicBezTo>
                  <a:cubicBezTo>
                    <a:pt x="0" y="70"/>
                    <a:pt x="2" y="79"/>
                    <a:pt x="6" y="87"/>
                  </a:cubicBezTo>
                  <a:cubicBezTo>
                    <a:pt x="14" y="101"/>
                    <a:pt x="24" y="110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AF64AEDE-94BD-B547-8A2F-E23A1884A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2830" y="2717072"/>
              <a:ext cx="1102309" cy="1797644"/>
            </a:xfrm>
            <a:custGeom>
              <a:avLst/>
              <a:gdLst>
                <a:gd name="T0" fmla="*/ 384 w 395"/>
                <a:gd name="T1" fmla="*/ 9 h 651"/>
                <a:gd name="T2" fmla="*/ 358 w 395"/>
                <a:gd name="T3" fmla="*/ 2 h 651"/>
                <a:gd name="T4" fmla="*/ 347 w 395"/>
                <a:gd name="T5" fmla="*/ 9 h 651"/>
                <a:gd name="T6" fmla="*/ 215 w 395"/>
                <a:gd name="T7" fmla="*/ 142 h 651"/>
                <a:gd name="T8" fmla="*/ 209 w 395"/>
                <a:gd name="T9" fmla="*/ 148 h 651"/>
                <a:gd name="T10" fmla="*/ 203 w 395"/>
                <a:gd name="T11" fmla="*/ 148 h 651"/>
                <a:gd name="T12" fmla="*/ 76 w 395"/>
                <a:gd name="T13" fmla="*/ 148 h 651"/>
                <a:gd name="T14" fmla="*/ 39 w 395"/>
                <a:gd name="T15" fmla="*/ 157 h 651"/>
                <a:gd name="T16" fmla="*/ 7 w 395"/>
                <a:gd name="T17" fmla="*/ 184 h 651"/>
                <a:gd name="T18" fmla="*/ 0 w 395"/>
                <a:gd name="T19" fmla="*/ 212 h 651"/>
                <a:gd name="T20" fmla="*/ 0 w 395"/>
                <a:gd name="T21" fmla="*/ 370 h 651"/>
                <a:gd name="T22" fmla="*/ 4 w 395"/>
                <a:gd name="T23" fmla="*/ 385 h 651"/>
                <a:gd name="T24" fmla="*/ 22 w 395"/>
                <a:gd name="T25" fmla="*/ 395 h 651"/>
                <a:gd name="T26" fmla="*/ 49 w 395"/>
                <a:gd name="T27" fmla="*/ 383 h 651"/>
                <a:gd name="T28" fmla="*/ 52 w 395"/>
                <a:gd name="T29" fmla="*/ 373 h 651"/>
                <a:gd name="T30" fmla="*/ 52 w 395"/>
                <a:gd name="T31" fmla="*/ 233 h 651"/>
                <a:gd name="T32" fmla="*/ 52 w 395"/>
                <a:gd name="T33" fmla="*/ 231 h 651"/>
                <a:gd name="T34" fmla="*/ 54 w 395"/>
                <a:gd name="T35" fmla="*/ 230 h 651"/>
                <a:gd name="T36" fmla="*/ 64 w 395"/>
                <a:gd name="T37" fmla="*/ 230 h 651"/>
                <a:gd name="T38" fmla="*/ 66 w 395"/>
                <a:gd name="T39" fmla="*/ 232 h 651"/>
                <a:gd name="T40" fmla="*/ 66 w 395"/>
                <a:gd name="T41" fmla="*/ 252 h 651"/>
                <a:gd name="T42" fmla="*/ 66 w 395"/>
                <a:gd name="T43" fmla="*/ 395 h 651"/>
                <a:gd name="T44" fmla="*/ 8 w 395"/>
                <a:gd name="T45" fmla="*/ 605 h 651"/>
                <a:gd name="T46" fmla="*/ 8 w 395"/>
                <a:gd name="T47" fmla="*/ 606 h 651"/>
                <a:gd name="T48" fmla="*/ 7 w 395"/>
                <a:gd name="T49" fmla="*/ 618 h 651"/>
                <a:gd name="T50" fmla="*/ 7 w 395"/>
                <a:gd name="T51" fmla="*/ 620 h 651"/>
                <a:gd name="T52" fmla="*/ 7 w 395"/>
                <a:gd name="T53" fmla="*/ 621 h 651"/>
                <a:gd name="T54" fmla="*/ 8 w 395"/>
                <a:gd name="T55" fmla="*/ 623 h 651"/>
                <a:gd name="T56" fmla="*/ 8 w 395"/>
                <a:gd name="T57" fmla="*/ 624 h 651"/>
                <a:gd name="T58" fmla="*/ 8 w 395"/>
                <a:gd name="T59" fmla="*/ 626 h 651"/>
                <a:gd name="T60" fmla="*/ 33 w 395"/>
                <a:gd name="T61" fmla="*/ 650 h 651"/>
                <a:gd name="T62" fmla="*/ 41 w 395"/>
                <a:gd name="T63" fmla="*/ 651 h 651"/>
                <a:gd name="T64" fmla="*/ 48 w 395"/>
                <a:gd name="T65" fmla="*/ 651 h 651"/>
                <a:gd name="T66" fmla="*/ 69 w 395"/>
                <a:gd name="T67" fmla="*/ 640 h 651"/>
                <a:gd name="T68" fmla="*/ 77 w 395"/>
                <a:gd name="T69" fmla="*/ 626 h 651"/>
                <a:gd name="T70" fmla="*/ 77 w 395"/>
                <a:gd name="T71" fmla="*/ 625 h 651"/>
                <a:gd name="T72" fmla="*/ 77 w 395"/>
                <a:gd name="T73" fmla="*/ 624 h 651"/>
                <a:gd name="T74" fmla="*/ 140 w 395"/>
                <a:gd name="T75" fmla="*/ 396 h 651"/>
                <a:gd name="T76" fmla="*/ 149 w 395"/>
                <a:gd name="T77" fmla="*/ 396 h 651"/>
                <a:gd name="T78" fmla="*/ 211 w 395"/>
                <a:gd name="T79" fmla="*/ 624 h 651"/>
                <a:gd name="T80" fmla="*/ 211 w 395"/>
                <a:gd name="T81" fmla="*/ 625 h 651"/>
                <a:gd name="T82" fmla="*/ 212 w 395"/>
                <a:gd name="T83" fmla="*/ 626 h 651"/>
                <a:gd name="T84" fmla="*/ 220 w 395"/>
                <a:gd name="T85" fmla="*/ 640 h 651"/>
                <a:gd name="T86" fmla="*/ 241 w 395"/>
                <a:gd name="T87" fmla="*/ 651 h 651"/>
                <a:gd name="T88" fmla="*/ 248 w 395"/>
                <a:gd name="T89" fmla="*/ 651 h 651"/>
                <a:gd name="T90" fmla="*/ 255 w 395"/>
                <a:gd name="T91" fmla="*/ 650 h 651"/>
                <a:gd name="T92" fmla="*/ 280 w 395"/>
                <a:gd name="T93" fmla="*/ 626 h 651"/>
                <a:gd name="T94" fmla="*/ 281 w 395"/>
                <a:gd name="T95" fmla="*/ 624 h 651"/>
                <a:gd name="T96" fmla="*/ 281 w 395"/>
                <a:gd name="T97" fmla="*/ 623 h 651"/>
                <a:gd name="T98" fmla="*/ 281 w 395"/>
                <a:gd name="T99" fmla="*/ 621 h 651"/>
                <a:gd name="T100" fmla="*/ 282 w 395"/>
                <a:gd name="T101" fmla="*/ 620 h 651"/>
                <a:gd name="T102" fmla="*/ 281 w 395"/>
                <a:gd name="T103" fmla="*/ 618 h 651"/>
                <a:gd name="T104" fmla="*/ 280 w 395"/>
                <a:gd name="T105" fmla="*/ 606 h 651"/>
                <a:gd name="T106" fmla="*/ 280 w 395"/>
                <a:gd name="T107" fmla="*/ 605 h 651"/>
                <a:gd name="T108" fmla="*/ 223 w 395"/>
                <a:gd name="T109" fmla="*/ 395 h 651"/>
                <a:gd name="T110" fmla="*/ 223 w 395"/>
                <a:gd name="T111" fmla="*/ 208 h 651"/>
                <a:gd name="T112" fmla="*/ 268 w 395"/>
                <a:gd name="T113" fmla="*/ 163 h 651"/>
                <a:gd name="T114" fmla="*/ 269 w 395"/>
                <a:gd name="T115" fmla="*/ 162 h 651"/>
                <a:gd name="T116" fmla="*/ 294 w 395"/>
                <a:gd name="T117" fmla="*/ 137 h 651"/>
                <a:gd name="T118" fmla="*/ 384 w 395"/>
                <a:gd name="T119" fmla="*/ 47 h 651"/>
                <a:gd name="T120" fmla="*/ 384 w 395"/>
                <a:gd name="T121" fmla="*/ 9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5" h="651">
                  <a:moveTo>
                    <a:pt x="384" y="9"/>
                  </a:moveTo>
                  <a:cubicBezTo>
                    <a:pt x="377" y="2"/>
                    <a:pt x="368" y="0"/>
                    <a:pt x="358" y="2"/>
                  </a:cubicBezTo>
                  <a:cubicBezTo>
                    <a:pt x="354" y="4"/>
                    <a:pt x="350" y="6"/>
                    <a:pt x="347" y="9"/>
                  </a:cubicBezTo>
                  <a:cubicBezTo>
                    <a:pt x="303" y="54"/>
                    <a:pt x="259" y="98"/>
                    <a:pt x="215" y="142"/>
                  </a:cubicBezTo>
                  <a:cubicBezTo>
                    <a:pt x="213" y="144"/>
                    <a:pt x="211" y="146"/>
                    <a:pt x="209" y="148"/>
                  </a:cubicBezTo>
                  <a:cubicBezTo>
                    <a:pt x="207" y="148"/>
                    <a:pt x="205" y="148"/>
                    <a:pt x="203" y="148"/>
                  </a:cubicBezTo>
                  <a:cubicBezTo>
                    <a:pt x="161" y="148"/>
                    <a:pt x="118" y="148"/>
                    <a:pt x="76" y="148"/>
                  </a:cubicBezTo>
                  <a:cubicBezTo>
                    <a:pt x="63" y="148"/>
                    <a:pt x="51" y="151"/>
                    <a:pt x="39" y="157"/>
                  </a:cubicBezTo>
                  <a:cubicBezTo>
                    <a:pt x="25" y="163"/>
                    <a:pt x="15" y="172"/>
                    <a:pt x="7" y="184"/>
                  </a:cubicBezTo>
                  <a:cubicBezTo>
                    <a:pt x="3" y="193"/>
                    <a:pt x="0" y="202"/>
                    <a:pt x="0" y="212"/>
                  </a:cubicBezTo>
                  <a:cubicBezTo>
                    <a:pt x="0" y="265"/>
                    <a:pt x="0" y="318"/>
                    <a:pt x="0" y="370"/>
                  </a:cubicBezTo>
                  <a:cubicBezTo>
                    <a:pt x="0" y="376"/>
                    <a:pt x="0" y="381"/>
                    <a:pt x="4" y="385"/>
                  </a:cubicBezTo>
                  <a:cubicBezTo>
                    <a:pt x="8" y="391"/>
                    <a:pt x="14" y="394"/>
                    <a:pt x="22" y="395"/>
                  </a:cubicBezTo>
                  <a:cubicBezTo>
                    <a:pt x="34" y="396"/>
                    <a:pt x="43" y="392"/>
                    <a:pt x="49" y="383"/>
                  </a:cubicBezTo>
                  <a:cubicBezTo>
                    <a:pt x="51" y="380"/>
                    <a:pt x="52" y="377"/>
                    <a:pt x="52" y="373"/>
                  </a:cubicBezTo>
                  <a:cubicBezTo>
                    <a:pt x="52" y="327"/>
                    <a:pt x="52" y="280"/>
                    <a:pt x="52" y="233"/>
                  </a:cubicBezTo>
                  <a:cubicBezTo>
                    <a:pt x="52" y="232"/>
                    <a:pt x="52" y="232"/>
                    <a:pt x="52" y="231"/>
                  </a:cubicBezTo>
                  <a:cubicBezTo>
                    <a:pt x="52" y="231"/>
                    <a:pt x="53" y="230"/>
                    <a:pt x="54" y="230"/>
                  </a:cubicBezTo>
                  <a:cubicBezTo>
                    <a:pt x="57" y="229"/>
                    <a:pt x="60" y="230"/>
                    <a:pt x="64" y="230"/>
                  </a:cubicBezTo>
                  <a:cubicBezTo>
                    <a:pt x="66" y="229"/>
                    <a:pt x="66" y="231"/>
                    <a:pt x="66" y="232"/>
                  </a:cubicBezTo>
                  <a:cubicBezTo>
                    <a:pt x="66" y="239"/>
                    <a:pt x="66" y="246"/>
                    <a:pt x="66" y="252"/>
                  </a:cubicBezTo>
                  <a:cubicBezTo>
                    <a:pt x="66" y="300"/>
                    <a:pt x="66" y="348"/>
                    <a:pt x="66" y="395"/>
                  </a:cubicBezTo>
                  <a:cubicBezTo>
                    <a:pt x="47" y="465"/>
                    <a:pt x="27" y="535"/>
                    <a:pt x="8" y="605"/>
                  </a:cubicBezTo>
                  <a:cubicBezTo>
                    <a:pt x="8" y="605"/>
                    <a:pt x="8" y="606"/>
                    <a:pt x="8" y="606"/>
                  </a:cubicBezTo>
                  <a:cubicBezTo>
                    <a:pt x="7" y="610"/>
                    <a:pt x="7" y="614"/>
                    <a:pt x="7" y="618"/>
                  </a:cubicBezTo>
                  <a:cubicBezTo>
                    <a:pt x="7" y="619"/>
                    <a:pt x="7" y="619"/>
                    <a:pt x="7" y="620"/>
                  </a:cubicBezTo>
                  <a:cubicBezTo>
                    <a:pt x="7" y="620"/>
                    <a:pt x="7" y="620"/>
                    <a:pt x="7" y="621"/>
                  </a:cubicBezTo>
                  <a:cubicBezTo>
                    <a:pt x="7" y="622"/>
                    <a:pt x="8" y="622"/>
                    <a:pt x="8" y="623"/>
                  </a:cubicBezTo>
                  <a:cubicBezTo>
                    <a:pt x="8" y="624"/>
                    <a:pt x="8" y="624"/>
                    <a:pt x="8" y="624"/>
                  </a:cubicBezTo>
                  <a:cubicBezTo>
                    <a:pt x="8" y="625"/>
                    <a:pt x="9" y="625"/>
                    <a:pt x="8" y="626"/>
                  </a:cubicBezTo>
                  <a:cubicBezTo>
                    <a:pt x="12" y="638"/>
                    <a:pt x="21" y="647"/>
                    <a:pt x="33" y="650"/>
                  </a:cubicBezTo>
                  <a:cubicBezTo>
                    <a:pt x="36" y="651"/>
                    <a:pt x="39" y="651"/>
                    <a:pt x="41" y="651"/>
                  </a:cubicBezTo>
                  <a:cubicBezTo>
                    <a:pt x="41" y="651"/>
                    <a:pt x="41" y="651"/>
                    <a:pt x="48" y="651"/>
                  </a:cubicBezTo>
                  <a:cubicBezTo>
                    <a:pt x="56" y="650"/>
                    <a:pt x="64" y="646"/>
                    <a:pt x="69" y="640"/>
                  </a:cubicBezTo>
                  <a:cubicBezTo>
                    <a:pt x="73" y="635"/>
                    <a:pt x="76" y="631"/>
                    <a:pt x="77" y="626"/>
                  </a:cubicBezTo>
                  <a:cubicBezTo>
                    <a:pt x="77" y="625"/>
                    <a:pt x="77" y="625"/>
                    <a:pt x="77" y="625"/>
                  </a:cubicBezTo>
                  <a:cubicBezTo>
                    <a:pt x="77" y="624"/>
                    <a:pt x="77" y="624"/>
                    <a:pt x="77" y="624"/>
                  </a:cubicBezTo>
                  <a:cubicBezTo>
                    <a:pt x="87" y="590"/>
                    <a:pt x="112" y="496"/>
                    <a:pt x="140" y="396"/>
                  </a:cubicBezTo>
                  <a:cubicBezTo>
                    <a:pt x="143" y="396"/>
                    <a:pt x="146" y="396"/>
                    <a:pt x="149" y="396"/>
                  </a:cubicBezTo>
                  <a:cubicBezTo>
                    <a:pt x="176" y="496"/>
                    <a:pt x="202" y="590"/>
                    <a:pt x="211" y="624"/>
                  </a:cubicBezTo>
                  <a:cubicBezTo>
                    <a:pt x="211" y="625"/>
                    <a:pt x="211" y="625"/>
                    <a:pt x="211" y="625"/>
                  </a:cubicBezTo>
                  <a:cubicBezTo>
                    <a:pt x="211" y="625"/>
                    <a:pt x="211" y="625"/>
                    <a:pt x="212" y="626"/>
                  </a:cubicBezTo>
                  <a:cubicBezTo>
                    <a:pt x="213" y="631"/>
                    <a:pt x="216" y="635"/>
                    <a:pt x="220" y="640"/>
                  </a:cubicBezTo>
                  <a:cubicBezTo>
                    <a:pt x="225" y="646"/>
                    <a:pt x="233" y="650"/>
                    <a:pt x="241" y="651"/>
                  </a:cubicBezTo>
                  <a:cubicBezTo>
                    <a:pt x="248" y="651"/>
                    <a:pt x="248" y="651"/>
                    <a:pt x="248" y="651"/>
                  </a:cubicBezTo>
                  <a:cubicBezTo>
                    <a:pt x="250" y="651"/>
                    <a:pt x="253" y="651"/>
                    <a:pt x="255" y="650"/>
                  </a:cubicBezTo>
                  <a:cubicBezTo>
                    <a:pt x="267" y="647"/>
                    <a:pt x="277" y="638"/>
                    <a:pt x="280" y="626"/>
                  </a:cubicBezTo>
                  <a:cubicBezTo>
                    <a:pt x="280" y="625"/>
                    <a:pt x="280" y="625"/>
                    <a:pt x="281" y="624"/>
                  </a:cubicBezTo>
                  <a:cubicBezTo>
                    <a:pt x="281" y="624"/>
                    <a:pt x="281" y="624"/>
                    <a:pt x="281" y="623"/>
                  </a:cubicBezTo>
                  <a:cubicBezTo>
                    <a:pt x="281" y="622"/>
                    <a:pt x="281" y="622"/>
                    <a:pt x="281" y="621"/>
                  </a:cubicBezTo>
                  <a:cubicBezTo>
                    <a:pt x="281" y="620"/>
                    <a:pt x="281" y="620"/>
                    <a:pt x="282" y="620"/>
                  </a:cubicBezTo>
                  <a:cubicBezTo>
                    <a:pt x="281" y="619"/>
                    <a:pt x="281" y="619"/>
                    <a:pt x="281" y="618"/>
                  </a:cubicBezTo>
                  <a:cubicBezTo>
                    <a:pt x="282" y="614"/>
                    <a:pt x="282" y="610"/>
                    <a:pt x="280" y="606"/>
                  </a:cubicBezTo>
                  <a:cubicBezTo>
                    <a:pt x="280" y="606"/>
                    <a:pt x="280" y="605"/>
                    <a:pt x="280" y="605"/>
                  </a:cubicBezTo>
                  <a:cubicBezTo>
                    <a:pt x="261" y="535"/>
                    <a:pt x="242" y="465"/>
                    <a:pt x="223" y="395"/>
                  </a:cubicBezTo>
                  <a:cubicBezTo>
                    <a:pt x="223" y="359"/>
                    <a:pt x="223" y="269"/>
                    <a:pt x="223" y="208"/>
                  </a:cubicBezTo>
                  <a:cubicBezTo>
                    <a:pt x="268" y="163"/>
                    <a:pt x="268" y="163"/>
                    <a:pt x="268" y="163"/>
                  </a:cubicBezTo>
                  <a:cubicBezTo>
                    <a:pt x="268" y="163"/>
                    <a:pt x="268" y="163"/>
                    <a:pt x="269" y="162"/>
                  </a:cubicBezTo>
                  <a:cubicBezTo>
                    <a:pt x="278" y="153"/>
                    <a:pt x="286" y="145"/>
                    <a:pt x="294" y="137"/>
                  </a:cubicBezTo>
                  <a:cubicBezTo>
                    <a:pt x="324" y="107"/>
                    <a:pt x="354" y="77"/>
                    <a:pt x="384" y="47"/>
                  </a:cubicBezTo>
                  <a:cubicBezTo>
                    <a:pt x="395" y="37"/>
                    <a:pt x="395" y="19"/>
                    <a:pt x="38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95E2A992-4D68-9041-B475-7A586720824C}"/>
              </a:ext>
            </a:extLst>
          </p:cNvPr>
          <p:cNvSpPr/>
          <p:nvPr/>
        </p:nvSpPr>
        <p:spPr>
          <a:xfrm>
            <a:off x="3979741" y="1315552"/>
            <a:ext cx="6171256" cy="26282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: Rounded Corners 10">
            <a:extLst>
              <a:ext uri="{FF2B5EF4-FFF2-40B4-BE49-F238E27FC236}">
                <a16:creationId xmlns:a16="http://schemas.microsoft.com/office/drawing/2014/main" id="{E1D9A1E7-FE4D-7C49-9FB5-D2B3B3A24507}"/>
              </a:ext>
            </a:extLst>
          </p:cNvPr>
          <p:cNvSpPr/>
          <p:nvPr/>
        </p:nvSpPr>
        <p:spPr>
          <a:xfrm rot="13500000">
            <a:off x="6739250" y="5348836"/>
            <a:ext cx="129066" cy="74394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: Rounded Corners 2">
            <a:extLst>
              <a:ext uri="{FF2B5EF4-FFF2-40B4-BE49-F238E27FC236}">
                <a16:creationId xmlns:a16="http://schemas.microsoft.com/office/drawing/2014/main" id="{559647F4-1ADA-E84C-BEEA-9D118C82861B}"/>
              </a:ext>
            </a:extLst>
          </p:cNvPr>
          <p:cNvSpPr/>
          <p:nvPr/>
        </p:nvSpPr>
        <p:spPr>
          <a:xfrm>
            <a:off x="6983387" y="3951245"/>
            <a:ext cx="129051" cy="150772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: Rounded Corners 9">
            <a:extLst>
              <a:ext uri="{FF2B5EF4-FFF2-40B4-BE49-F238E27FC236}">
                <a16:creationId xmlns:a16="http://schemas.microsoft.com/office/drawing/2014/main" id="{4D5671B8-62F3-CE44-A978-8E5B35BFC988}"/>
              </a:ext>
            </a:extLst>
          </p:cNvPr>
          <p:cNvSpPr/>
          <p:nvPr/>
        </p:nvSpPr>
        <p:spPr>
          <a:xfrm rot="8100000">
            <a:off x="7227544" y="5338771"/>
            <a:ext cx="129051" cy="74403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Titre 1">
            <a:extLst>
              <a:ext uri="{FF2B5EF4-FFF2-40B4-BE49-F238E27FC236}">
                <a16:creationId xmlns:a16="http://schemas.microsoft.com/office/drawing/2014/main" id="{9ABC0336-C534-E841-BC77-214683D8F408}"/>
              </a:ext>
            </a:extLst>
          </p:cNvPr>
          <p:cNvSpPr txBox="1">
            <a:spLocks/>
          </p:cNvSpPr>
          <p:nvPr/>
        </p:nvSpPr>
        <p:spPr>
          <a:xfrm>
            <a:off x="4721883" y="1958483"/>
            <a:ext cx="4781110" cy="28964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b="1" dirty="0">
                <a:latin typeface="Baskerville Old Face" panose="02020602080505020303" pitchFamily="18" charset="77"/>
              </a:rPr>
              <a:t>Les âges de départ à la retraite</a:t>
            </a:r>
          </a:p>
        </p:txBody>
      </p:sp>
      <p:sp>
        <p:nvSpPr>
          <p:cNvPr id="48" name="Sous-titre 2">
            <a:extLst>
              <a:ext uri="{FF2B5EF4-FFF2-40B4-BE49-F238E27FC236}">
                <a16:creationId xmlns:a16="http://schemas.microsoft.com/office/drawing/2014/main" id="{A9EC70D7-626E-884A-A2AD-F9AF99E892EE}"/>
              </a:ext>
            </a:extLst>
          </p:cNvPr>
          <p:cNvSpPr txBox="1">
            <a:spLocks/>
          </p:cNvSpPr>
          <p:nvPr/>
        </p:nvSpPr>
        <p:spPr>
          <a:xfrm>
            <a:off x="2826439" y="5750953"/>
            <a:ext cx="8313895" cy="10279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fr-FR" sz="1600" dirty="0">
              <a:solidFill>
                <a:schemeClr val="tx2"/>
              </a:solidFill>
              <a:latin typeface="Baskerville Old Face" panose="02020602080505020303" pitchFamily="18" charset="77"/>
            </a:endParaRPr>
          </a:p>
          <a:p>
            <a:pPr marL="0" indent="0" algn="ctr">
              <a:buNone/>
            </a:pPr>
            <a:r>
              <a:rPr lang="fr-FR" sz="2400" dirty="0">
                <a:latin typeface="Baskerville Old Face" panose="02020602080505020303" pitchFamily="18" charset="77"/>
              </a:rPr>
              <a:t>Marisa LABOURDETTE et Camélia MEKKIOU</a:t>
            </a:r>
          </a:p>
        </p:txBody>
      </p:sp>
    </p:spTree>
    <p:extLst>
      <p:ext uri="{BB962C8B-B14F-4D97-AF65-F5344CB8AC3E}">
        <p14:creationId xmlns:p14="http://schemas.microsoft.com/office/powerpoint/2010/main" val="335399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638A9A-3AB4-E142-BF0E-4DAD0FA019D5}"/>
              </a:ext>
            </a:extLst>
          </p:cNvPr>
          <p:cNvSpPr/>
          <p:nvPr/>
        </p:nvSpPr>
        <p:spPr>
          <a:xfrm>
            <a:off x="1308100" y="4859554"/>
            <a:ext cx="10083800" cy="84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974FAA4F-31DE-8C49-A24B-698817C8BC94}"/>
              </a:ext>
            </a:extLst>
          </p:cNvPr>
          <p:cNvSpPr/>
          <p:nvPr/>
        </p:nvSpPr>
        <p:spPr>
          <a:xfrm>
            <a:off x="991452" y="1840301"/>
            <a:ext cx="3737438" cy="1872832"/>
          </a:xfrm>
          <a:prstGeom prst="roundRect">
            <a:avLst>
              <a:gd name="adj" fmla="val 161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Isosceles Triangle 6">
            <a:extLst>
              <a:ext uri="{FF2B5EF4-FFF2-40B4-BE49-F238E27FC236}">
                <a16:creationId xmlns:a16="http://schemas.microsoft.com/office/drawing/2014/main" id="{B86DC3E8-82E5-5640-8A67-0216A02F5C73}"/>
              </a:ext>
            </a:extLst>
          </p:cNvPr>
          <p:cNvSpPr/>
          <p:nvPr/>
        </p:nvSpPr>
        <p:spPr>
          <a:xfrm rot="10800000">
            <a:off x="2612407" y="3723072"/>
            <a:ext cx="247764" cy="656667"/>
          </a:xfrm>
          <a:prstGeom prst="triangle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6">
            <a:extLst>
              <a:ext uri="{FF2B5EF4-FFF2-40B4-BE49-F238E27FC236}">
                <a16:creationId xmlns:a16="http://schemas.microsoft.com/office/drawing/2014/main" id="{93D2AA71-BD44-E44E-8ADA-8A6DA4A7AD13}"/>
              </a:ext>
            </a:extLst>
          </p:cNvPr>
          <p:cNvSpPr/>
          <p:nvPr/>
        </p:nvSpPr>
        <p:spPr>
          <a:xfrm>
            <a:off x="2471593" y="4331540"/>
            <a:ext cx="529389" cy="5293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22">
            <a:extLst>
              <a:ext uri="{FF2B5EF4-FFF2-40B4-BE49-F238E27FC236}">
                <a16:creationId xmlns:a16="http://schemas.microsoft.com/office/drawing/2014/main" id="{6A35C689-7BAB-784D-8B72-D22A02248255}"/>
              </a:ext>
            </a:extLst>
          </p:cNvPr>
          <p:cNvSpPr/>
          <p:nvPr/>
        </p:nvSpPr>
        <p:spPr>
          <a:xfrm>
            <a:off x="7131132" y="1840301"/>
            <a:ext cx="3737438" cy="1872832"/>
          </a:xfrm>
          <a:prstGeom prst="roundRect">
            <a:avLst>
              <a:gd name="adj" fmla="val 161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Isosceles Triangle 41">
            <a:extLst>
              <a:ext uri="{FF2B5EF4-FFF2-40B4-BE49-F238E27FC236}">
                <a16:creationId xmlns:a16="http://schemas.microsoft.com/office/drawing/2014/main" id="{6E393917-C99F-7A41-9BC9-1823A02717FB}"/>
              </a:ext>
            </a:extLst>
          </p:cNvPr>
          <p:cNvSpPr/>
          <p:nvPr/>
        </p:nvSpPr>
        <p:spPr>
          <a:xfrm rot="10800000">
            <a:off x="9117965" y="3704241"/>
            <a:ext cx="247764" cy="656667"/>
          </a:xfrm>
          <a:prstGeom prst="triangle">
            <a:avLst/>
          </a:prstGeom>
          <a:solidFill>
            <a:schemeClr val="accent2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42">
            <a:extLst>
              <a:ext uri="{FF2B5EF4-FFF2-40B4-BE49-F238E27FC236}">
                <a16:creationId xmlns:a16="http://schemas.microsoft.com/office/drawing/2014/main" id="{F6AFF55C-736C-3D49-94BA-7E7CF3DD2B3E}"/>
              </a:ext>
            </a:extLst>
          </p:cNvPr>
          <p:cNvSpPr/>
          <p:nvPr/>
        </p:nvSpPr>
        <p:spPr>
          <a:xfrm>
            <a:off x="8977152" y="4330165"/>
            <a:ext cx="529389" cy="52938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6B684EC-88A5-E048-882F-618B1B0AD0CB}"/>
              </a:ext>
            </a:extLst>
          </p:cNvPr>
          <p:cNvSpPr txBox="1"/>
          <p:nvPr/>
        </p:nvSpPr>
        <p:spPr>
          <a:xfrm>
            <a:off x="1260397" y="2238108"/>
            <a:ext cx="31995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Baskerville Old Face" panose="02020602080505020303" pitchFamily="18" charset="77"/>
              </a:rPr>
              <a:t>L’âge légal de départ à la retraite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F856763-D49F-BB45-B6FC-3472C5B22407}"/>
              </a:ext>
            </a:extLst>
          </p:cNvPr>
          <p:cNvSpPr txBox="1"/>
          <p:nvPr/>
        </p:nvSpPr>
        <p:spPr>
          <a:xfrm>
            <a:off x="7085734" y="2044005"/>
            <a:ext cx="37828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Baskerville Old Face" panose="02020602080505020303" pitchFamily="18" charset="77"/>
              </a:rPr>
              <a:t>Les possibilités de déroger à l’âge légal de départ à la retraite</a:t>
            </a:r>
          </a:p>
        </p:txBody>
      </p:sp>
      <p:sp>
        <p:nvSpPr>
          <p:cNvPr id="21" name="TextBox 17">
            <a:extLst>
              <a:ext uri="{FF2B5EF4-FFF2-40B4-BE49-F238E27FC236}">
                <a16:creationId xmlns:a16="http://schemas.microsoft.com/office/drawing/2014/main" id="{415A4790-CB86-684A-96F4-1595690F49BF}"/>
              </a:ext>
            </a:extLst>
          </p:cNvPr>
          <p:cNvSpPr txBox="1"/>
          <p:nvPr/>
        </p:nvSpPr>
        <p:spPr>
          <a:xfrm>
            <a:off x="1810528" y="5228233"/>
            <a:ext cx="18515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skerville Old Face" panose="02020602080505020303" pitchFamily="18" charset="77"/>
              </a:rPr>
              <a:t>1</a:t>
            </a:r>
            <a:endParaRPr kumimoji="0" lang="en-GB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2" name="TextBox 17">
            <a:extLst>
              <a:ext uri="{FF2B5EF4-FFF2-40B4-BE49-F238E27FC236}">
                <a16:creationId xmlns:a16="http://schemas.microsoft.com/office/drawing/2014/main" id="{5D6B8328-4111-1444-96B2-0A86D59F521E}"/>
              </a:ext>
            </a:extLst>
          </p:cNvPr>
          <p:cNvSpPr txBox="1"/>
          <p:nvPr/>
        </p:nvSpPr>
        <p:spPr>
          <a:xfrm>
            <a:off x="8316087" y="5238386"/>
            <a:ext cx="18515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skerville Old Face" panose="02020602080505020303" pitchFamily="18" charset="77"/>
              </a:rPr>
              <a:t>2</a:t>
            </a:r>
            <a:endParaRPr kumimoji="0" lang="en-GB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96135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5">
            <a:extLst>
              <a:ext uri="{FF2B5EF4-FFF2-40B4-BE49-F238E27FC236}">
                <a16:creationId xmlns:a16="http://schemas.microsoft.com/office/drawing/2014/main" id="{EF0FEBCB-331D-B44D-9112-A4F97D11C7C7}"/>
              </a:ext>
            </a:extLst>
          </p:cNvPr>
          <p:cNvSpPr/>
          <p:nvPr/>
        </p:nvSpPr>
        <p:spPr>
          <a:xfrm>
            <a:off x="1016426" y="646501"/>
            <a:ext cx="10159148" cy="1182299"/>
          </a:xfrm>
          <a:prstGeom prst="roundRect">
            <a:avLst>
              <a:gd name="adj" fmla="val 1619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5C19DFB-CE7C-2A4F-AFD2-F705C17DD9AB}"/>
              </a:ext>
            </a:extLst>
          </p:cNvPr>
          <p:cNvSpPr txBox="1"/>
          <p:nvPr/>
        </p:nvSpPr>
        <p:spPr>
          <a:xfrm>
            <a:off x="1887498" y="945262"/>
            <a:ext cx="8417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Baskerville Old Face" panose="02020602080505020303" pitchFamily="18" charset="77"/>
              </a:rPr>
              <a:t>L’âge légal de départ à la retraite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CEAF99F-1591-FC4E-A6EA-6F691E8B3B0A}"/>
              </a:ext>
            </a:extLst>
          </p:cNvPr>
          <p:cNvSpPr>
            <a:spLocks/>
          </p:cNvSpPr>
          <p:nvPr/>
        </p:nvSpPr>
        <p:spPr bwMode="auto">
          <a:xfrm>
            <a:off x="3734356" y="2518644"/>
            <a:ext cx="2825274" cy="2154358"/>
          </a:xfrm>
          <a:custGeom>
            <a:avLst/>
            <a:gdLst>
              <a:gd name="T0" fmla="*/ 963 w 5936"/>
              <a:gd name="T1" fmla="*/ 30 h 4502"/>
              <a:gd name="T2" fmla="*/ 2570 w 5936"/>
              <a:gd name="T3" fmla="*/ 4 h 4502"/>
              <a:gd name="T4" fmla="*/ 2625 w 5936"/>
              <a:gd name="T5" fmla="*/ 157 h 4502"/>
              <a:gd name="T6" fmla="*/ 2534 w 5936"/>
              <a:gd name="T7" fmla="*/ 658 h 4502"/>
              <a:gd name="T8" fmla="*/ 3066 w 5936"/>
              <a:gd name="T9" fmla="*/ 940 h 4502"/>
              <a:gd name="T10" fmla="*/ 3428 w 5936"/>
              <a:gd name="T11" fmla="*/ 588 h 4502"/>
              <a:gd name="T12" fmla="*/ 3308 w 5936"/>
              <a:gd name="T13" fmla="*/ 150 h 4502"/>
              <a:gd name="T14" fmla="*/ 3369 w 5936"/>
              <a:gd name="T15" fmla="*/ 1 h 4502"/>
              <a:gd name="T16" fmla="*/ 3715 w 5936"/>
              <a:gd name="T17" fmla="*/ 1 h 4502"/>
              <a:gd name="T18" fmla="*/ 4958 w 5936"/>
              <a:gd name="T19" fmla="*/ 3 h 4502"/>
              <a:gd name="T20" fmla="*/ 4978 w 5936"/>
              <a:gd name="T21" fmla="*/ 54 h 4502"/>
              <a:gd name="T22" fmla="*/ 5045 w 5936"/>
              <a:gd name="T23" fmla="*/ 2008 h 4502"/>
              <a:gd name="T24" fmla="*/ 5317 w 5936"/>
              <a:gd name="T25" fmla="*/ 1990 h 4502"/>
              <a:gd name="T26" fmla="*/ 5883 w 5936"/>
              <a:gd name="T27" fmla="*/ 2086 h 4502"/>
              <a:gd name="T28" fmla="*/ 5761 w 5936"/>
              <a:gd name="T29" fmla="*/ 2554 h 4502"/>
              <a:gd name="T30" fmla="*/ 5298 w 5936"/>
              <a:gd name="T31" fmla="*/ 2496 h 4502"/>
              <a:gd name="T32" fmla="*/ 4978 w 5936"/>
              <a:gd name="T33" fmla="*/ 2648 h 4502"/>
              <a:gd name="T34" fmla="*/ 4950 w 5936"/>
              <a:gd name="T35" fmla="*/ 4501 h 4502"/>
              <a:gd name="T36" fmla="*/ 3299 w 5936"/>
              <a:gd name="T37" fmla="*/ 4471 h 4502"/>
              <a:gd name="T38" fmla="*/ 3423 w 5936"/>
              <a:gd name="T39" fmla="*/ 4161 h 4502"/>
              <a:gd name="T40" fmla="*/ 3297 w 5936"/>
              <a:gd name="T41" fmla="*/ 3687 h 4502"/>
              <a:gd name="T42" fmla="*/ 2829 w 5936"/>
              <a:gd name="T43" fmla="*/ 3576 h 4502"/>
              <a:gd name="T44" fmla="*/ 2504 w 5936"/>
              <a:gd name="T45" fmla="*/ 4096 h 4502"/>
              <a:gd name="T46" fmla="*/ 2652 w 5936"/>
              <a:gd name="T47" fmla="*/ 4454 h 4502"/>
              <a:gd name="T48" fmla="*/ 1983 w 5936"/>
              <a:gd name="T49" fmla="*/ 4501 h 4502"/>
              <a:gd name="T50" fmla="*/ 963 w 5936"/>
              <a:gd name="T51" fmla="*/ 4477 h 4502"/>
              <a:gd name="T52" fmla="*/ 869 w 5936"/>
              <a:gd name="T53" fmla="*/ 2477 h 4502"/>
              <a:gd name="T54" fmla="*/ 354 w 5936"/>
              <a:gd name="T55" fmla="*/ 2611 h 4502"/>
              <a:gd name="T56" fmla="*/ 31 w 5936"/>
              <a:gd name="T57" fmla="*/ 2154 h 4502"/>
              <a:gd name="T58" fmla="*/ 390 w 5936"/>
              <a:gd name="T59" fmla="*/ 1894 h 4502"/>
              <a:gd name="T60" fmla="*/ 715 w 5936"/>
              <a:gd name="T61" fmla="*/ 2049 h 4502"/>
              <a:gd name="T62" fmla="*/ 963 w 5936"/>
              <a:gd name="T63" fmla="*/ 1840 h 4502"/>
              <a:gd name="T64" fmla="*/ 963 w 5936"/>
              <a:gd name="T65" fmla="*/ 488 h 4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936" h="4502">
                <a:moveTo>
                  <a:pt x="963" y="488"/>
                </a:moveTo>
                <a:cubicBezTo>
                  <a:pt x="963" y="335"/>
                  <a:pt x="963" y="183"/>
                  <a:pt x="963" y="30"/>
                </a:cubicBezTo>
                <a:cubicBezTo>
                  <a:pt x="962" y="11"/>
                  <a:pt x="967" y="3"/>
                  <a:pt x="988" y="3"/>
                </a:cubicBezTo>
                <a:cubicBezTo>
                  <a:pt x="1288" y="4"/>
                  <a:pt x="2269" y="4"/>
                  <a:pt x="2570" y="4"/>
                </a:cubicBezTo>
                <a:cubicBezTo>
                  <a:pt x="2638" y="4"/>
                  <a:pt x="2677" y="59"/>
                  <a:pt x="2652" y="121"/>
                </a:cubicBezTo>
                <a:cubicBezTo>
                  <a:pt x="2647" y="135"/>
                  <a:pt x="2635" y="146"/>
                  <a:pt x="2625" y="157"/>
                </a:cubicBezTo>
                <a:cubicBezTo>
                  <a:pt x="2561" y="228"/>
                  <a:pt x="2520" y="309"/>
                  <a:pt x="2505" y="404"/>
                </a:cubicBezTo>
                <a:cubicBezTo>
                  <a:pt x="2490" y="492"/>
                  <a:pt x="2500" y="576"/>
                  <a:pt x="2534" y="658"/>
                </a:cubicBezTo>
                <a:cubicBezTo>
                  <a:pt x="2576" y="762"/>
                  <a:pt x="2648" y="841"/>
                  <a:pt x="2747" y="894"/>
                </a:cubicBezTo>
                <a:cubicBezTo>
                  <a:pt x="2847" y="947"/>
                  <a:pt x="2953" y="964"/>
                  <a:pt x="3066" y="940"/>
                </a:cubicBezTo>
                <a:cubicBezTo>
                  <a:pt x="3150" y="922"/>
                  <a:pt x="3224" y="885"/>
                  <a:pt x="3287" y="827"/>
                </a:cubicBezTo>
                <a:cubicBezTo>
                  <a:pt x="3358" y="762"/>
                  <a:pt x="3406" y="683"/>
                  <a:pt x="3428" y="588"/>
                </a:cubicBezTo>
                <a:cubicBezTo>
                  <a:pt x="3442" y="529"/>
                  <a:pt x="3446" y="471"/>
                  <a:pt x="3437" y="411"/>
                </a:cubicBezTo>
                <a:cubicBezTo>
                  <a:pt x="3422" y="310"/>
                  <a:pt x="3379" y="222"/>
                  <a:pt x="3308" y="150"/>
                </a:cubicBezTo>
                <a:cubicBezTo>
                  <a:pt x="3281" y="122"/>
                  <a:pt x="3275" y="92"/>
                  <a:pt x="3284" y="58"/>
                </a:cubicBezTo>
                <a:cubicBezTo>
                  <a:pt x="3293" y="27"/>
                  <a:pt x="3331" y="2"/>
                  <a:pt x="3369" y="1"/>
                </a:cubicBezTo>
                <a:cubicBezTo>
                  <a:pt x="3405" y="0"/>
                  <a:pt x="3442" y="1"/>
                  <a:pt x="3479" y="1"/>
                </a:cubicBezTo>
                <a:cubicBezTo>
                  <a:pt x="3557" y="1"/>
                  <a:pt x="3636" y="1"/>
                  <a:pt x="3715" y="1"/>
                </a:cubicBezTo>
                <a:cubicBezTo>
                  <a:pt x="3885" y="1"/>
                  <a:pt x="4735" y="1"/>
                  <a:pt x="4905" y="1"/>
                </a:cubicBezTo>
                <a:cubicBezTo>
                  <a:pt x="4923" y="1"/>
                  <a:pt x="4940" y="3"/>
                  <a:pt x="4958" y="3"/>
                </a:cubicBezTo>
                <a:cubicBezTo>
                  <a:pt x="4973" y="3"/>
                  <a:pt x="4979" y="9"/>
                  <a:pt x="4978" y="24"/>
                </a:cubicBezTo>
                <a:cubicBezTo>
                  <a:pt x="4977" y="34"/>
                  <a:pt x="4978" y="44"/>
                  <a:pt x="4978" y="54"/>
                </a:cubicBezTo>
                <a:cubicBezTo>
                  <a:pt x="4978" y="345"/>
                  <a:pt x="4978" y="1556"/>
                  <a:pt x="4978" y="1848"/>
                </a:cubicBezTo>
                <a:cubicBezTo>
                  <a:pt x="4977" y="1911"/>
                  <a:pt x="4998" y="1964"/>
                  <a:pt x="5045" y="2008"/>
                </a:cubicBezTo>
                <a:cubicBezTo>
                  <a:pt x="5093" y="2053"/>
                  <a:pt x="5183" y="2071"/>
                  <a:pt x="5243" y="2041"/>
                </a:cubicBezTo>
                <a:cubicBezTo>
                  <a:pt x="5269" y="2028"/>
                  <a:pt x="5295" y="2010"/>
                  <a:pt x="5317" y="1990"/>
                </a:cubicBezTo>
                <a:cubicBezTo>
                  <a:pt x="5418" y="1904"/>
                  <a:pt x="5530" y="1871"/>
                  <a:pt x="5660" y="1907"/>
                </a:cubicBezTo>
                <a:cubicBezTo>
                  <a:pt x="5760" y="1934"/>
                  <a:pt x="5835" y="1995"/>
                  <a:pt x="5883" y="2086"/>
                </a:cubicBezTo>
                <a:cubicBezTo>
                  <a:pt x="5926" y="2169"/>
                  <a:pt x="5936" y="2258"/>
                  <a:pt x="5910" y="2349"/>
                </a:cubicBezTo>
                <a:cubicBezTo>
                  <a:pt x="5886" y="2436"/>
                  <a:pt x="5836" y="2505"/>
                  <a:pt x="5761" y="2554"/>
                </a:cubicBezTo>
                <a:cubicBezTo>
                  <a:pt x="5671" y="2611"/>
                  <a:pt x="5574" y="2627"/>
                  <a:pt x="5470" y="2599"/>
                </a:cubicBezTo>
                <a:cubicBezTo>
                  <a:pt x="5403" y="2581"/>
                  <a:pt x="5349" y="2542"/>
                  <a:pt x="5298" y="2496"/>
                </a:cubicBezTo>
                <a:cubicBezTo>
                  <a:pt x="5240" y="2446"/>
                  <a:pt x="5172" y="2434"/>
                  <a:pt x="5100" y="2464"/>
                </a:cubicBezTo>
                <a:cubicBezTo>
                  <a:pt x="5019" y="2498"/>
                  <a:pt x="4979" y="2562"/>
                  <a:pt x="4978" y="2648"/>
                </a:cubicBezTo>
                <a:cubicBezTo>
                  <a:pt x="4977" y="2950"/>
                  <a:pt x="4978" y="4172"/>
                  <a:pt x="4978" y="4474"/>
                </a:cubicBezTo>
                <a:cubicBezTo>
                  <a:pt x="4978" y="4502"/>
                  <a:pt x="4978" y="4502"/>
                  <a:pt x="4950" y="4501"/>
                </a:cubicBezTo>
                <a:cubicBezTo>
                  <a:pt x="4651" y="4501"/>
                  <a:pt x="3672" y="4501"/>
                  <a:pt x="3372" y="4501"/>
                </a:cubicBezTo>
                <a:cubicBezTo>
                  <a:pt x="3344" y="4501"/>
                  <a:pt x="3318" y="4494"/>
                  <a:pt x="3299" y="4471"/>
                </a:cubicBezTo>
                <a:cubicBezTo>
                  <a:pt x="3272" y="4438"/>
                  <a:pt x="3274" y="4390"/>
                  <a:pt x="3304" y="4359"/>
                </a:cubicBezTo>
                <a:cubicBezTo>
                  <a:pt x="3360" y="4303"/>
                  <a:pt x="3401" y="4237"/>
                  <a:pt x="3423" y="4161"/>
                </a:cubicBezTo>
                <a:cubicBezTo>
                  <a:pt x="3445" y="4083"/>
                  <a:pt x="3449" y="4003"/>
                  <a:pt x="3430" y="3922"/>
                </a:cubicBezTo>
                <a:cubicBezTo>
                  <a:pt x="3408" y="3830"/>
                  <a:pt x="3364" y="3752"/>
                  <a:pt x="3297" y="3687"/>
                </a:cubicBezTo>
                <a:cubicBezTo>
                  <a:pt x="3233" y="3625"/>
                  <a:pt x="3157" y="3585"/>
                  <a:pt x="3069" y="3566"/>
                </a:cubicBezTo>
                <a:cubicBezTo>
                  <a:pt x="2988" y="3549"/>
                  <a:pt x="2908" y="3552"/>
                  <a:pt x="2829" y="3576"/>
                </a:cubicBezTo>
                <a:cubicBezTo>
                  <a:pt x="2737" y="3604"/>
                  <a:pt x="2661" y="3657"/>
                  <a:pt x="2602" y="3732"/>
                </a:cubicBezTo>
                <a:cubicBezTo>
                  <a:pt x="2518" y="3838"/>
                  <a:pt x="2484" y="3960"/>
                  <a:pt x="2504" y="4096"/>
                </a:cubicBezTo>
                <a:cubicBezTo>
                  <a:pt x="2519" y="4198"/>
                  <a:pt x="2564" y="4284"/>
                  <a:pt x="2635" y="4359"/>
                </a:cubicBezTo>
                <a:cubicBezTo>
                  <a:pt x="2661" y="4387"/>
                  <a:pt x="2667" y="4419"/>
                  <a:pt x="2652" y="4454"/>
                </a:cubicBezTo>
                <a:cubicBezTo>
                  <a:pt x="2637" y="4486"/>
                  <a:pt x="2609" y="4501"/>
                  <a:pt x="2575" y="4502"/>
                </a:cubicBezTo>
                <a:cubicBezTo>
                  <a:pt x="2378" y="4502"/>
                  <a:pt x="2180" y="4502"/>
                  <a:pt x="1983" y="4501"/>
                </a:cubicBezTo>
                <a:cubicBezTo>
                  <a:pt x="1878" y="4501"/>
                  <a:pt x="1092" y="4500"/>
                  <a:pt x="987" y="4501"/>
                </a:cubicBezTo>
                <a:cubicBezTo>
                  <a:pt x="967" y="4502"/>
                  <a:pt x="963" y="4495"/>
                  <a:pt x="963" y="4477"/>
                </a:cubicBezTo>
                <a:cubicBezTo>
                  <a:pt x="963" y="4175"/>
                  <a:pt x="963" y="2954"/>
                  <a:pt x="963" y="2653"/>
                </a:cubicBezTo>
                <a:cubicBezTo>
                  <a:pt x="963" y="2577"/>
                  <a:pt x="932" y="2517"/>
                  <a:pt x="869" y="2477"/>
                </a:cubicBezTo>
                <a:cubicBezTo>
                  <a:pt x="796" y="2432"/>
                  <a:pt x="701" y="2439"/>
                  <a:pt x="638" y="2499"/>
                </a:cubicBezTo>
                <a:cubicBezTo>
                  <a:pt x="559" y="2576"/>
                  <a:pt x="465" y="2618"/>
                  <a:pt x="354" y="2611"/>
                </a:cubicBezTo>
                <a:cubicBezTo>
                  <a:pt x="251" y="2604"/>
                  <a:pt x="165" y="2560"/>
                  <a:pt x="99" y="2480"/>
                </a:cubicBezTo>
                <a:cubicBezTo>
                  <a:pt x="20" y="2384"/>
                  <a:pt x="0" y="2273"/>
                  <a:pt x="31" y="2154"/>
                </a:cubicBezTo>
                <a:cubicBezTo>
                  <a:pt x="52" y="2075"/>
                  <a:pt x="98" y="2011"/>
                  <a:pt x="165" y="1962"/>
                </a:cubicBezTo>
                <a:cubicBezTo>
                  <a:pt x="233" y="1914"/>
                  <a:pt x="308" y="1890"/>
                  <a:pt x="390" y="1894"/>
                </a:cubicBezTo>
                <a:cubicBezTo>
                  <a:pt x="470" y="1897"/>
                  <a:pt x="543" y="1924"/>
                  <a:pt x="605" y="1977"/>
                </a:cubicBezTo>
                <a:cubicBezTo>
                  <a:pt x="639" y="2006"/>
                  <a:pt x="670" y="2038"/>
                  <a:pt x="715" y="2049"/>
                </a:cubicBezTo>
                <a:cubicBezTo>
                  <a:pt x="814" y="2075"/>
                  <a:pt x="912" y="2023"/>
                  <a:pt x="948" y="1933"/>
                </a:cubicBezTo>
                <a:cubicBezTo>
                  <a:pt x="960" y="1903"/>
                  <a:pt x="963" y="1872"/>
                  <a:pt x="963" y="1840"/>
                </a:cubicBezTo>
                <a:cubicBezTo>
                  <a:pt x="963" y="1696"/>
                  <a:pt x="963" y="632"/>
                  <a:pt x="963" y="488"/>
                </a:cubicBezTo>
                <a:cubicBezTo>
                  <a:pt x="963" y="488"/>
                  <a:pt x="963" y="488"/>
                  <a:pt x="963" y="48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C1E4EC7D-3F15-1E4C-85BB-0A3381E84B45}"/>
              </a:ext>
            </a:extLst>
          </p:cNvPr>
          <p:cNvSpPr>
            <a:spLocks/>
          </p:cNvSpPr>
          <p:nvPr/>
        </p:nvSpPr>
        <p:spPr bwMode="auto">
          <a:xfrm>
            <a:off x="6190187" y="2064612"/>
            <a:ext cx="1910183" cy="3062422"/>
          </a:xfrm>
          <a:custGeom>
            <a:avLst/>
            <a:gdLst>
              <a:gd name="T0" fmla="*/ 27 w 4016"/>
              <a:gd name="T1" fmla="*/ 5450 h 6400"/>
              <a:gd name="T2" fmla="*/ 0 w 4016"/>
              <a:gd name="T3" fmla="*/ 3596 h 6400"/>
              <a:gd name="T4" fmla="*/ 144 w 4016"/>
              <a:gd name="T5" fmla="*/ 3537 h 6400"/>
              <a:gd name="T6" fmla="*/ 704 w 4016"/>
              <a:gd name="T7" fmla="*/ 3612 h 6400"/>
              <a:gd name="T8" fmla="*/ 945 w 4016"/>
              <a:gd name="T9" fmla="*/ 3183 h 6400"/>
              <a:gd name="T10" fmla="*/ 404 w 4016"/>
              <a:gd name="T11" fmla="*/ 2734 h 6400"/>
              <a:gd name="T12" fmla="*/ 58 w 4016"/>
              <a:gd name="T13" fmla="*/ 2888 h 6400"/>
              <a:gd name="T14" fmla="*/ 0 w 4016"/>
              <a:gd name="T15" fmla="*/ 2254 h 6400"/>
              <a:gd name="T16" fmla="*/ 29 w 4016"/>
              <a:gd name="T17" fmla="*/ 951 h 6400"/>
              <a:gd name="T18" fmla="*/ 1702 w 4016"/>
              <a:gd name="T19" fmla="*/ 933 h 6400"/>
              <a:gd name="T20" fmla="*/ 1750 w 4016"/>
              <a:gd name="T21" fmla="*/ 615 h 6400"/>
              <a:gd name="T22" fmla="*/ 1932 w 4016"/>
              <a:gd name="T23" fmla="*/ 28 h 6400"/>
              <a:gd name="T24" fmla="*/ 2356 w 4016"/>
              <a:gd name="T25" fmla="*/ 455 h 6400"/>
              <a:gd name="T26" fmla="*/ 2348 w 4016"/>
              <a:gd name="T27" fmla="*/ 946 h 6400"/>
              <a:gd name="T28" fmla="*/ 3986 w 4016"/>
              <a:gd name="T29" fmla="*/ 952 h 6400"/>
              <a:gd name="T30" fmla="*/ 4016 w 4016"/>
              <a:gd name="T31" fmla="*/ 2797 h 6400"/>
              <a:gd name="T32" fmla="*/ 3880 w 4016"/>
              <a:gd name="T33" fmla="*/ 2869 h 6400"/>
              <a:gd name="T34" fmla="*/ 3419 w 4016"/>
              <a:gd name="T35" fmla="*/ 2746 h 6400"/>
              <a:gd name="T36" fmla="*/ 3083 w 4016"/>
              <a:gd name="T37" fmla="*/ 3097 h 6400"/>
              <a:gd name="T38" fmla="*/ 3307 w 4016"/>
              <a:gd name="T39" fmla="*/ 3609 h 6400"/>
              <a:gd name="T40" fmla="*/ 3774 w 4016"/>
              <a:gd name="T41" fmla="*/ 3612 h 6400"/>
              <a:gd name="T42" fmla="*/ 3951 w 4016"/>
              <a:gd name="T43" fmla="*/ 3512 h 6400"/>
              <a:gd name="T44" fmla="*/ 4016 w 4016"/>
              <a:gd name="T45" fmla="*/ 3608 h 6400"/>
              <a:gd name="T46" fmla="*/ 3986 w 4016"/>
              <a:gd name="T47" fmla="*/ 5449 h 6400"/>
              <a:gd name="T48" fmla="*/ 2326 w 4016"/>
              <a:gd name="T49" fmla="*/ 5462 h 6400"/>
              <a:gd name="T50" fmla="*/ 2241 w 4016"/>
              <a:gd name="T51" fmla="*/ 5758 h 6400"/>
              <a:gd name="T52" fmla="*/ 2357 w 4016"/>
              <a:gd name="T53" fmla="*/ 6121 h 6400"/>
              <a:gd name="T54" fmla="*/ 1976 w 4016"/>
              <a:gd name="T55" fmla="*/ 6392 h 6400"/>
              <a:gd name="T56" fmla="*/ 1663 w 4016"/>
              <a:gd name="T57" fmla="*/ 5937 h 6400"/>
              <a:gd name="T58" fmla="*/ 1775 w 4016"/>
              <a:gd name="T59" fmla="*/ 5529 h 6400"/>
              <a:gd name="T60" fmla="*/ 509 w 4016"/>
              <a:gd name="T61" fmla="*/ 5450 h 6400"/>
              <a:gd name="T62" fmla="*/ 493 w 4016"/>
              <a:gd name="T63" fmla="*/ 5450 h 6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16" h="6400">
                <a:moveTo>
                  <a:pt x="493" y="5450"/>
                </a:moveTo>
                <a:cubicBezTo>
                  <a:pt x="338" y="5450"/>
                  <a:pt x="183" y="5450"/>
                  <a:pt x="27" y="5450"/>
                </a:cubicBezTo>
                <a:cubicBezTo>
                  <a:pt x="0" y="5450"/>
                  <a:pt x="0" y="5450"/>
                  <a:pt x="0" y="5422"/>
                </a:cubicBezTo>
                <a:cubicBezTo>
                  <a:pt x="0" y="5120"/>
                  <a:pt x="0" y="3898"/>
                  <a:pt x="0" y="3596"/>
                </a:cubicBezTo>
                <a:cubicBezTo>
                  <a:pt x="0" y="3558"/>
                  <a:pt x="19" y="3529"/>
                  <a:pt x="53" y="3515"/>
                </a:cubicBezTo>
                <a:cubicBezTo>
                  <a:pt x="85" y="3502"/>
                  <a:pt x="116" y="3510"/>
                  <a:pt x="144" y="3537"/>
                </a:cubicBezTo>
                <a:cubicBezTo>
                  <a:pt x="241" y="3628"/>
                  <a:pt x="355" y="3674"/>
                  <a:pt x="489" y="3671"/>
                </a:cubicBezTo>
                <a:cubicBezTo>
                  <a:pt x="566" y="3669"/>
                  <a:pt x="638" y="3649"/>
                  <a:pt x="704" y="3612"/>
                </a:cubicBezTo>
                <a:cubicBezTo>
                  <a:pt x="767" y="3577"/>
                  <a:pt x="819" y="3530"/>
                  <a:pt x="861" y="3471"/>
                </a:cubicBezTo>
                <a:cubicBezTo>
                  <a:pt x="921" y="3384"/>
                  <a:pt x="949" y="3288"/>
                  <a:pt x="945" y="3183"/>
                </a:cubicBezTo>
                <a:cubicBezTo>
                  <a:pt x="940" y="3063"/>
                  <a:pt x="896" y="2960"/>
                  <a:pt x="813" y="2873"/>
                </a:cubicBezTo>
                <a:cubicBezTo>
                  <a:pt x="700" y="2757"/>
                  <a:pt x="561" y="2715"/>
                  <a:pt x="404" y="2734"/>
                </a:cubicBezTo>
                <a:cubicBezTo>
                  <a:pt x="303" y="2747"/>
                  <a:pt x="216" y="2793"/>
                  <a:pt x="143" y="2865"/>
                </a:cubicBezTo>
                <a:cubicBezTo>
                  <a:pt x="119" y="2888"/>
                  <a:pt x="85" y="2898"/>
                  <a:pt x="58" y="2888"/>
                </a:cubicBezTo>
                <a:cubicBezTo>
                  <a:pt x="21" y="2874"/>
                  <a:pt x="0" y="2845"/>
                  <a:pt x="0" y="2808"/>
                </a:cubicBezTo>
                <a:cubicBezTo>
                  <a:pt x="0" y="2623"/>
                  <a:pt x="0" y="2438"/>
                  <a:pt x="0" y="2254"/>
                </a:cubicBezTo>
                <a:cubicBezTo>
                  <a:pt x="0" y="2136"/>
                  <a:pt x="0" y="1098"/>
                  <a:pt x="0" y="980"/>
                </a:cubicBezTo>
                <a:cubicBezTo>
                  <a:pt x="0" y="951"/>
                  <a:pt x="0" y="951"/>
                  <a:pt x="29" y="951"/>
                </a:cubicBezTo>
                <a:cubicBezTo>
                  <a:pt x="327" y="951"/>
                  <a:pt x="1305" y="951"/>
                  <a:pt x="1603" y="951"/>
                </a:cubicBezTo>
                <a:cubicBezTo>
                  <a:pt x="1637" y="951"/>
                  <a:pt x="1670" y="948"/>
                  <a:pt x="1702" y="933"/>
                </a:cubicBezTo>
                <a:cubicBezTo>
                  <a:pt x="1786" y="894"/>
                  <a:pt x="1832" y="790"/>
                  <a:pt x="1802" y="702"/>
                </a:cubicBezTo>
                <a:cubicBezTo>
                  <a:pt x="1791" y="669"/>
                  <a:pt x="1773" y="641"/>
                  <a:pt x="1750" y="615"/>
                </a:cubicBezTo>
                <a:cubicBezTo>
                  <a:pt x="1656" y="512"/>
                  <a:pt x="1626" y="393"/>
                  <a:pt x="1667" y="259"/>
                </a:cubicBezTo>
                <a:cubicBezTo>
                  <a:pt x="1707" y="127"/>
                  <a:pt x="1800" y="56"/>
                  <a:pt x="1932" y="28"/>
                </a:cubicBezTo>
                <a:cubicBezTo>
                  <a:pt x="2058" y="0"/>
                  <a:pt x="2174" y="20"/>
                  <a:pt x="2266" y="117"/>
                </a:cubicBezTo>
                <a:cubicBezTo>
                  <a:pt x="2356" y="213"/>
                  <a:pt x="2387" y="326"/>
                  <a:pt x="2356" y="455"/>
                </a:cubicBezTo>
                <a:cubicBezTo>
                  <a:pt x="2340" y="521"/>
                  <a:pt x="2306" y="576"/>
                  <a:pt x="2259" y="624"/>
                </a:cubicBezTo>
                <a:cubicBezTo>
                  <a:pt x="2163" y="724"/>
                  <a:pt x="2199" y="901"/>
                  <a:pt x="2348" y="946"/>
                </a:cubicBezTo>
                <a:cubicBezTo>
                  <a:pt x="2369" y="952"/>
                  <a:pt x="2392" y="951"/>
                  <a:pt x="2414" y="951"/>
                </a:cubicBezTo>
                <a:cubicBezTo>
                  <a:pt x="2711" y="952"/>
                  <a:pt x="3688" y="952"/>
                  <a:pt x="3986" y="952"/>
                </a:cubicBezTo>
                <a:cubicBezTo>
                  <a:pt x="4016" y="952"/>
                  <a:pt x="4016" y="952"/>
                  <a:pt x="4016" y="983"/>
                </a:cubicBezTo>
                <a:cubicBezTo>
                  <a:pt x="4016" y="1281"/>
                  <a:pt x="4016" y="2499"/>
                  <a:pt x="4016" y="2797"/>
                </a:cubicBezTo>
                <a:cubicBezTo>
                  <a:pt x="4016" y="2845"/>
                  <a:pt x="3999" y="2871"/>
                  <a:pt x="3959" y="2887"/>
                </a:cubicBezTo>
                <a:cubicBezTo>
                  <a:pt x="3928" y="2899"/>
                  <a:pt x="3901" y="2890"/>
                  <a:pt x="3880" y="2869"/>
                </a:cubicBezTo>
                <a:cubicBezTo>
                  <a:pt x="3826" y="2818"/>
                  <a:pt x="3766" y="2777"/>
                  <a:pt x="3696" y="2754"/>
                </a:cubicBezTo>
                <a:cubicBezTo>
                  <a:pt x="3605" y="2723"/>
                  <a:pt x="3512" y="2721"/>
                  <a:pt x="3419" y="2746"/>
                </a:cubicBezTo>
                <a:cubicBezTo>
                  <a:pt x="3333" y="2768"/>
                  <a:pt x="3260" y="2813"/>
                  <a:pt x="3200" y="2877"/>
                </a:cubicBezTo>
                <a:cubicBezTo>
                  <a:pt x="3141" y="2939"/>
                  <a:pt x="3102" y="3013"/>
                  <a:pt x="3083" y="3097"/>
                </a:cubicBezTo>
                <a:cubicBezTo>
                  <a:pt x="3063" y="3184"/>
                  <a:pt x="3068" y="3268"/>
                  <a:pt x="3096" y="3351"/>
                </a:cubicBezTo>
                <a:cubicBezTo>
                  <a:pt x="3134" y="3463"/>
                  <a:pt x="3205" y="3549"/>
                  <a:pt x="3307" y="3609"/>
                </a:cubicBezTo>
                <a:cubicBezTo>
                  <a:pt x="3382" y="3654"/>
                  <a:pt x="3465" y="3673"/>
                  <a:pt x="3553" y="3672"/>
                </a:cubicBezTo>
                <a:cubicBezTo>
                  <a:pt x="3632" y="3670"/>
                  <a:pt x="3706" y="3652"/>
                  <a:pt x="3774" y="3612"/>
                </a:cubicBezTo>
                <a:cubicBezTo>
                  <a:pt x="3810" y="3590"/>
                  <a:pt x="3843" y="3561"/>
                  <a:pt x="3876" y="3534"/>
                </a:cubicBezTo>
                <a:cubicBezTo>
                  <a:pt x="3899" y="3517"/>
                  <a:pt x="3922" y="3504"/>
                  <a:pt x="3951" y="3512"/>
                </a:cubicBezTo>
                <a:cubicBezTo>
                  <a:pt x="3984" y="3521"/>
                  <a:pt x="4007" y="3540"/>
                  <a:pt x="4014" y="3576"/>
                </a:cubicBezTo>
                <a:cubicBezTo>
                  <a:pt x="4016" y="3586"/>
                  <a:pt x="4016" y="3597"/>
                  <a:pt x="4016" y="3608"/>
                </a:cubicBezTo>
                <a:cubicBezTo>
                  <a:pt x="4016" y="3905"/>
                  <a:pt x="4016" y="5122"/>
                  <a:pt x="4016" y="5420"/>
                </a:cubicBezTo>
                <a:cubicBezTo>
                  <a:pt x="4016" y="5449"/>
                  <a:pt x="4016" y="5449"/>
                  <a:pt x="3986" y="5449"/>
                </a:cubicBezTo>
                <a:cubicBezTo>
                  <a:pt x="3694" y="5449"/>
                  <a:pt x="2721" y="5448"/>
                  <a:pt x="2428" y="5448"/>
                </a:cubicBezTo>
                <a:cubicBezTo>
                  <a:pt x="2394" y="5448"/>
                  <a:pt x="2357" y="5449"/>
                  <a:pt x="2326" y="5462"/>
                </a:cubicBezTo>
                <a:cubicBezTo>
                  <a:pt x="2261" y="5489"/>
                  <a:pt x="2220" y="5541"/>
                  <a:pt x="2208" y="5614"/>
                </a:cubicBezTo>
                <a:cubicBezTo>
                  <a:pt x="2200" y="5666"/>
                  <a:pt x="2213" y="5715"/>
                  <a:pt x="2241" y="5758"/>
                </a:cubicBezTo>
                <a:cubicBezTo>
                  <a:pt x="2253" y="5777"/>
                  <a:pt x="2273" y="5791"/>
                  <a:pt x="2287" y="5809"/>
                </a:cubicBezTo>
                <a:cubicBezTo>
                  <a:pt x="2359" y="5902"/>
                  <a:pt x="2385" y="6005"/>
                  <a:pt x="2357" y="6121"/>
                </a:cubicBezTo>
                <a:cubicBezTo>
                  <a:pt x="2338" y="6197"/>
                  <a:pt x="2299" y="6260"/>
                  <a:pt x="2240" y="6310"/>
                </a:cubicBezTo>
                <a:cubicBezTo>
                  <a:pt x="2164" y="6374"/>
                  <a:pt x="2075" y="6400"/>
                  <a:pt x="1976" y="6392"/>
                </a:cubicBezTo>
                <a:cubicBezTo>
                  <a:pt x="1875" y="6383"/>
                  <a:pt x="1794" y="6337"/>
                  <a:pt x="1728" y="6261"/>
                </a:cubicBezTo>
                <a:cubicBezTo>
                  <a:pt x="1646" y="6165"/>
                  <a:pt x="1630" y="6056"/>
                  <a:pt x="1663" y="5937"/>
                </a:cubicBezTo>
                <a:cubicBezTo>
                  <a:pt x="1680" y="5876"/>
                  <a:pt x="1712" y="5825"/>
                  <a:pt x="1755" y="5779"/>
                </a:cubicBezTo>
                <a:cubicBezTo>
                  <a:pt x="1824" y="5707"/>
                  <a:pt x="1833" y="5610"/>
                  <a:pt x="1775" y="5529"/>
                </a:cubicBezTo>
                <a:cubicBezTo>
                  <a:pt x="1741" y="5483"/>
                  <a:pt x="1695" y="5452"/>
                  <a:pt x="1635" y="5451"/>
                </a:cubicBezTo>
                <a:cubicBezTo>
                  <a:pt x="1487" y="5450"/>
                  <a:pt x="658" y="5450"/>
                  <a:pt x="509" y="5450"/>
                </a:cubicBezTo>
                <a:cubicBezTo>
                  <a:pt x="504" y="5450"/>
                  <a:pt x="499" y="5450"/>
                  <a:pt x="493" y="5450"/>
                </a:cubicBezTo>
                <a:cubicBezTo>
                  <a:pt x="493" y="5450"/>
                  <a:pt x="493" y="5450"/>
                  <a:pt x="493" y="545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B902F135-DE97-9141-9F3A-A0FCFA7FC6D8}"/>
              </a:ext>
            </a:extLst>
          </p:cNvPr>
          <p:cNvSpPr txBox="1"/>
          <p:nvPr/>
        </p:nvSpPr>
        <p:spPr>
          <a:xfrm>
            <a:off x="4597524" y="3164936"/>
            <a:ext cx="10989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skerville Old Face" panose="02020602080505020303" pitchFamily="18" charset="77"/>
              </a:rPr>
              <a:t>01</a:t>
            </a:r>
            <a:endParaRPr kumimoji="0" lang="en-GB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964789-D4D1-B346-ACE1-20DB074DAAF9}"/>
              </a:ext>
            </a:extLst>
          </p:cNvPr>
          <p:cNvSpPr txBox="1"/>
          <p:nvPr/>
        </p:nvSpPr>
        <p:spPr>
          <a:xfrm>
            <a:off x="6618671" y="3164936"/>
            <a:ext cx="10989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5000" b="1" dirty="0">
                <a:latin typeface="Baskerville Old Face" panose="02020602080505020303" pitchFamily="18" charset="77"/>
                <a:ea typeface="Noto Sans" panose="020B0502040504020204" pitchFamily="34"/>
                <a:cs typeface="Noto Sans" panose="020B0502040504020204" pitchFamily="34"/>
              </a:rPr>
              <a:t>02</a:t>
            </a:r>
            <a:endParaRPr kumimoji="0" lang="en-GB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51A393-79D9-9E48-BE32-866F597ABB81}"/>
              </a:ext>
            </a:extLst>
          </p:cNvPr>
          <p:cNvSpPr/>
          <p:nvPr/>
        </p:nvSpPr>
        <p:spPr>
          <a:xfrm>
            <a:off x="9038322" y="4491289"/>
            <a:ext cx="72036" cy="15681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F8D40C-B2AE-F54D-B93A-1F5D993256A7}"/>
              </a:ext>
            </a:extLst>
          </p:cNvPr>
          <p:cNvSpPr/>
          <p:nvPr/>
        </p:nvSpPr>
        <p:spPr>
          <a:xfrm>
            <a:off x="9110358" y="4491289"/>
            <a:ext cx="2231063" cy="1568135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E80B1D-4ABA-B043-A497-C9E8415E26CE}"/>
              </a:ext>
            </a:extLst>
          </p:cNvPr>
          <p:cNvSpPr/>
          <p:nvPr/>
        </p:nvSpPr>
        <p:spPr>
          <a:xfrm>
            <a:off x="9110357" y="2801595"/>
            <a:ext cx="2231063" cy="1041337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Baskerville Old Face" panose="02020602080505020303" pitchFamily="18" charset="77"/>
              </a:rPr>
              <a:t>62 ans</a:t>
            </a:r>
          </a:p>
          <a:p>
            <a:pPr algn="ctr"/>
            <a:endParaRPr lang="fr-FR" b="1" dirty="0">
              <a:solidFill>
                <a:schemeClr val="bg1"/>
              </a:solidFill>
              <a:latin typeface="Baskerville Old Face" panose="02020602080505020303" pitchFamily="18" charset="77"/>
            </a:endParaRPr>
          </a:p>
          <a:p>
            <a:pPr algn="ctr"/>
            <a:r>
              <a:rPr lang="fr-FR" b="1" dirty="0">
                <a:solidFill>
                  <a:schemeClr val="tx1"/>
                </a:solidFill>
                <a:latin typeface="Baskerville Old Face" panose="02020602080505020303" pitchFamily="18" charset="77"/>
              </a:rPr>
              <a:t>(CSS, art. L.167-17-2)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BF9824-9737-D84F-8419-E421CCD747BA}"/>
              </a:ext>
            </a:extLst>
          </p:cNvPr>
          <p:cNvSpPr/>
          <p:nvPr/>
        </p:nvSpPr>
        <p:spPr>
          <a:xfrm>
            <a:off x="9038321" y="2801594"/>
            <a:ext cx="72037" cy="10413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081340E-F101-0446-876A-7B355B7804BF}"/>
              </a:ext>
            </a:extLst>
          </p:cNvPr>
          <p:cNvSpPr txBox="1"/>
          <p:nvPr/>
        </p:nvSpPr>
        <p:spPr>
          <a:xfrm>
            <a:off x="9097667" y="4491289"/>
            <a:ext cx="2266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77"/>
              </a:rPr>
              <a:t>Avoir acquis un certain nombre de trimestres</a:t>
            </a:r>
          </a:p>
          <a:p>
            <a:pPr algn="ctr"/>
            <a:endParaRPr lang="fr-FR" dirty="0">
              <a:latin typeface="Baskerville Old Face" panose="02020602080505020303" pitchFamily="18" charset="77"/>
            </a:endParaRPr>
          </a:p>
          <a:p>
            <a:pPr algn="ctr"/>
            <a:r>
              <a:rPr lang="fr-FR" b="1" dirty="0">
                <a:latin typeface="Baskerville Old Face" panose="02020602080505020303" pitchFamily="18" charset="77"/>
              </a:rPr>
              <a:t>(CSS, art. L.167-17-3)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3" name="Oval 63">
            <a:extLst>
              <a:ext uri="{FF2B5EF4-FFF2-40B4-BE49-F238E27FC236}">
                <a16:creationId xmlns:a16="http://schemas.microsoft.com/office/drawing/2014/main" id="{9BD89F4B-CD66-D540-B717-DF974EDF0E31}"/>
              </a:ext>
            </a:extLst>
          </p:cNvPr>
          <p:cNvSpPr/>
          <p:nvPr/>
        </p:nvSpPr>
        <p:spPr>
          <a:xfrm>
            <a:off x="1020053" y="3021980"/>
            <a:ext cx="1858169" cy="1758305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">
            <a:extLst>
              <a:ext uri="{FF2B5EF4-FFF2-40B4-BE49-F238E27FC236}">
                <a16:creationId xmlns:a16="http://schemas.microsoft.com/office/drawing/2014/main" id="{C6F7D4BB-AB3B-BF4C-B4B8-B6F3152A9D67}"/>
              </a:ext>
            </a:extLst>
          </p:cNvPr>
          <p:cNvGrpSpPr/>
          <p:nvPr/>
        </p:nvGrpSpPr>
        <p:grpSpPr>
          <a:xfrm>
            <a:off x="1324891" y="3117313"/>
            <a:ext cx="1222118" cy="1604578"/>
            <a:chOff x="4933899" y="2636401"/>
            <a:chExt cx="911585" cy="1196866"/>
          </a:xfrm>
          <a:solidFill>
            <a:srgbClr val="FF9300"/>
          </a:solidFill>
        </p:grpSpPr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FC54A617-C892-9E45-AE09-4C88DD95C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899" y="3236474"/>
              <a:ext cx="911585" cy="596793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79489921-A726-5A4C-9822-F5D2EB4A2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7853" y="2636401"/>
              <a:ext cx="603351" cy="60007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EFBC9EEF-93CA-F24E-97B1-4EA982A6B3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4111" y="3370915"/>
              <a:ext cx="124605" cy="236094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586A7B89-4031-CB4A-A4D0-B07B108B9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3785" y="3262706"/>
              <a:ext cx="91814" cy="75420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57A2CE3D-CB9A-4A43-A9F7-12398FB8FFF4}"/>
              </a:ext>
            </a:extLst>
          </p:cNvPr>
          <p:cNvSpPr txBox="1"/>
          <p:nvPr/>
        </p:nvSpPr>
        <p:spPr>
          <a:xfrm>
            <a:off x="766723" y="4767524"/>
            <a:ext cx="2364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Baskerville Old Face" panose="02020602080505020303" pitchFamily="18" charset="77"/>
              </a:rPr>
              <a:t>62 ans</a:t>
            </a:r>
          </a:p>
          <a:p>
            <a:pPr algn="ctr"/>
            <a:r>
              <a:rPr lang="fr-FR" sz="2400" b="1" dirty="0">
                <a:latin typeface="Baskerville Old Face" panose="02020602080505020303" pitchFamily="18" charset="77"/>
              </a:rPr>
              <a:t>Salarié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3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EC97832F-F281-FD4A-A698-19BF6FD0EA43}"/>
              </a:ext>
            </a:extLst>
          </p:cNvPr>
          <p:cNvSpPr/>
          <p:nvPr/>
        </p:nvSpPr>
        <p:spPr>
          <a:xfrm>
            <a:off x="1016426" y="646501"/>
            <a:ext cx="10159148" cy="1182299"/>
          </a:xfrm>
          <a:prstGeom prst="roundRect">
            <a:avLst>
              <a:gd name="adj" fmla="val 161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F176786-B7C9-A549-BD0E-5A682C0927BB}"/>
              </a:ext>
            </a:extLst>
          </p:cNvPr>
          <p:cNvSpPr txBox="1"/>
          <p:nvPr/>
        </p:nvSpPr>
        <p:spPr>
          <a:xfrm>
            <a:off x="1524000" y="637485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Baskerville Old Face" panose="02020602080505020303" pitchFamily="18" charset="77"/>
              </a:rPr>
              <a:t>Les possibilités de déroger à l’âge légal de départ à la retraite</a:t>
            </a:r>
          </a:p>
        </p:txBody>
      </p:sp>
      <p:grpSp>
        <p:nvGrpSpPr>
          <p:cNvPr id="18" name="Group 40">
            <a:extLst>
              <a:ext uri="{FF2B5EF4-FFF2-40B4-BE49-F238E27FC236}">
                <a16:creationId xmlns:a16="http://schemas.microsoft.com/office/drawing/2014/main" id="{454076A6-0E87-994A-880F-C14D67D71A4E}"/>
              </a:ext>
            </a:extLst>
          </p:cNvPr>
          <p:cNvGrpSpPr/>
          <p:nvPr/>
        </p:nvGrpSpPr>
        <p:grpSpPr>
          <a:xfrm>
            <a:off x="1751251" y="2930535"/>
            <a:ext cx="2490197" cy="3245010"/>
            <a:chOff x="2050732" y="1266266"/>
            <a:chExt cx="3359467" cy="4325468"/>
          </a:xfrm>
          <a:solidFill>
            <a:srgbClr val="FFC000"/>
          </a:solidFill>
        </p:grpSpPr>
        <p:grpSp>
          <p:nvGrpSpPr>
            <p:cNvPr id="19" name="Group 14">
              <a:extLst>
                <a:ext uri="{FF2B5EF4-FFF2-40B4-BE49-F238E27FC236}">
                  <a16:creationId xmlns:a16="http://schemas.microsoft.com/office/drawing/2014/main" id="{400FCAE2-3CCF-C049-98AC-0C379CFA8A63}"/>
                </a:ext>
              </a:extLst>
            </p:cNvPr>
            <p:cNvGrpSpPr/>
            <p:nvPr/>
          </p:nvGrpSpPr>
          <p:grpSpPr>
            <a:xfrm>
              <a:off x="2050732" y="1266266"/>
              <a:ext cx="3359467" cy="4325468"/>
              <a:chOff x="5230813" y="2312988"/>
              <a:chExt cx="1733550" cy="2232025"/>
            </a:xfrm>
            <a:grpFill/>
          </p:grpSpPr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56EDECF8-CD3F-F64E-95CA-6C3FF5FFE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3513" y="4191001"/>
                <a:ext cx="41275" cy="60325"/>
              </a:xfrm>
              <a:custGeom>
                <a:avLst/>
                <a:gdLst>
                  <a:gd name="T0" fmla="*/ 0 w 13"/>
                  <a:gd name="T1" fmla="*/ 3 h 19"/>
                  <a:gd name="T2" fmla="*/ 4 w 13"/>
                  <a:gd name="T3" fmla="*/ 0 h 19"/>
                  <a:gd name="T4" fmla="*/ 10 w 13"/>
                  <a:gd name="T5" fmla="*/ 5 h 19"/>
                  <a:gd name="T6" fmla="*/ 5 w 13"/>
                  <a:gd name="T7" fmla="*/ 18 h 19"/>
                  <a:gd name="T8" fmla="*/ 0 w 13"/>
                  <a:gd name="T9" fmla="*/ 15 h 19"/>
                  <a:gd name="T10" fmla="*/ 0 w 13"/>
                  <a:gd name="T11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9">
                    <a:moveTo>
                      <a:pt x="0" y="3"/>
                    </a:moveTo>
                    <a:cubicBezTo>
                      <a:pt x="2" y="2"/>
                      <a:pt x="3" y="1"/>
                      <a:pt x="4" y="0"/>
                    </a:cubicBezTo>
                    <a:cubicBezTo>
                      <a:pt x="6" y="2"/>
                      <a:pt x="8" y="3"/>
                      <a:pt x="10" y="5"/>
                    </a:cubicBezTo>
                    <a:cubicBezTo>
                      <a:pt x="13" y="10"/>
                      <a:pt x="11" y="17"/>
                      <a:pt x="5" y="18"/>
                    </a:cubicBezTo>
                    <a:cubicBezTo>
                      <a:pt x="4" y="19"/>
                      <a:pt x="2" y="17"/>
                      <a:pt x="0" y="15"/>
                    </a:cubicBezTo>
                    <a:cubicBezTo>
                      <a:pt x="7" y="11"/>
                      <a:pt x="5" y="7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519E593C-8CCD-744B-AD4C-21EC25619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5426" y="2944813"/>
                <a:ext cx="28575" cy="34925"/>
              </a:xfrm>
              <a:custGeom>
                <a:avLst/>
                <a:gdLst>
                  <a:gd name="T0" fmla="*/ 0 w 9"/>
                  <a:gd name="T1" fmla="*/ 10 h 11"/>
                  <a:gd name="T2" fmla="*/ 2 w 9"/>
                  <a:gd name="T3" fmla="*/ 1 h 11"/>
                  <a:gd name="T4" fmla="*/ 8 w 9"/>
                  <a:gd name="T5" fmla="*/ 1 h 11"/>
                  <a:gd name="T6" fmla="*/ 9 w 9"/>
                  <a:gd name="T7" fmla="*/ 3 h 11"/>
                  <a:gd name="T8" fmla="*/ 8 w 9"/>
                  <a:gd name="T9" fmla="*/ 4 h 11"/>
                  <a:gd name="T10" fmla="*/ 2 w 9"/>
                  <a:gd name="T11" fmla="*/ 11 h 11"/>
                  <a:gd name="T12" fmla="*/ 0 w 9"/>
                  <a:gd name="T13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1">
                    <a:moveTo>
                      <a:pt x="0" y="10"/>
                    </a:moveTo>
                    <a:cubicBezTo>
                      <a:pt x="1" y="7"/>
                      <a:pt x="1" y="4"/>
                      <a:pt x="2" y="1"/>
                    </a:cubicBezTo>
                    <a:cubicBezTo>
                      <a:pt x="2" y="0"/>
                      <a:pt x="6" y="1"/>
                      <a:pt x="8" y="1"/>
                    </a:cubicBezTo>
                    <a:cubicBezTo>
                      <a:pt x="9" y="1"/>
                      <a:pt x="9" y="2"/>
                      <a:pt x="9" y="3"/>
                    </a:cubicBezTo>
                    <a:cubicBezTo>
                      <a:pt x="9" y="3"/>
                      <a:pt x="8" y="4"/>
                      <a:pt x="8" y="4"/>
                    </a:cubicBezTo>
                    <a:cubicBezTo>
                      <a:pt x="3" y="3"/>
                      <a:pt x="2" y="7"/>
                      <a:pt x="2" y="11"/>
                    </a:cubicBezTo>
                    <a:cubicBezTo>
                      <a:pt x="1" y="11"/>
                      <a:pt x="1" y="10"/>
                      <a:pt x="0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311F63C4-64FE-1B4A-AEE5-E6A506BC6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7536" y="3629042"/>
                <a:ext cx="622300" cy="611188"/>
              </a:xfrm>
              <a:custGeom>
                <a:avLst/>
                <a:gdLst>
                  <a:gd name="T0" fmla="*/ 145 w 195"/>
                  <a:gd name="T1" fmla="*/ 111 h 192"/>
                  <a:gd name="T2" fmla="*/ 109 w 195"/>
                  <a:gd name="T3" fmla="*/ 179 h 192"/>
                  <a:gd name="T4" fmla="*/ 82 w 195"/>
                  <a:gd name="T5" fmla="*/ 183 h 192"/>
                  <a:gd name="T6" fmla="*/ 7 w 195"/>
                  <a:gd name="T7" fmla="*/ 107 h 192"/>
                  <a:gd name="T8" fmla="*/ 6 w 195"/>
                  <a:gd name="T9" fmla="*/ 84 h 192"/>
                  <a:gd name="T10" fmla="*/ 30 w 195"/>
                  <a:gd name="T11" fmla="*/ 85 h 192"/>
                  <a:gd name="T12" fmla="*/ 87 w 195"/>
                  <a:gd name="T13" fmla="*/ 142 h 192"/>
                  <a:gd name="T14" fmla="*/ 91 w 195"/>
                  <a:gd name="T15" fmla="*/ 146 h 192"/>
                  <a:gd name="T16" fmla="*/ 102 w 195"/>
                  <a:gd name="T17" fmla="*/ 124 h 192"/>
                  <a:gd name="T18" fmla="*/ 148 w 195"/>
                  <a:gd name="T19" fmla="*/ 39 h 192"/>
                  <a:gd name="T20" fmla="*/ 163 w 195"/>
                  <a:gd name="T21" fmla="*/ 11 h 192"/>
                  <a:gd name="T22" fmla="*/ 185 w 195"/>
                  <a:gd name="T23" fmla="*/ 3 h 192"/>
                  <a:gd name="T24" fmla="*/ 191 w 195"/>
                  <a:gd name="T25" fmla="*/ 26 h 192"/>
                  <a:gd name="T26" fmla="*/ 162 w 195"/>
                  <a:gd name="T27" fmla="*/ 79 h 192"/>
                  <a:gd name="T28" fmla="*/ 145 w 195"/>
                  <a:gd name="T29" fmla="*/ 11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5" h="192">
                    <a:moveTo>
                      <a:pt x="145" y="111"/>
                    </a:moveTo>
                    <a:cubicBezTo>
                      <a:pt x="133" y="134"/>
                      <a:pt x="121" y="157"/>
                      <a:pt x="109" y="179"/>
                    </a:cubicBezTo>
                    <a:cubicBezTo>
                      <a:pt x="103" y="190"/>
                      <a:pt x="91" y="192"/>
                      <a:pt x="82" y="183"/>
                    </a:cubicBezTo>
                    <a:cubicBezTo>
                      <a:pt x="57" y="158"/>
                      <a:pt x="32" y="132"/>
                      <a:pt x="7" y="107"/>
                    </a:cubicBezTo>
                    <a:cubicBezTo>
                      <a:pt x="0" y="100"/>
                      <a:pt x="1" y="89"/>
                      <a:pt x="6" y="84"/>
                    </a:cubicBezTo>
                    <a:cubicBezTo>
                      <a:pt x="13" y="77"/>
                      <a:pt x="23" y="78"/>
                      <a:pt x="30" y="85"/>
                    </a:cubicBezTo>
                    <a:cubicBezTo>
                      <a:pt x="49" y="104"/>
                      <a:pt x="68" y="123"/>
                      <a:pt x="87" y="142"/>
                    </a:cubicBezTo>
                    <a:cubicBezTo>
                      <a:pt x="88" y="143"/>
                      <a:pt x="89" y="144"/>
                      <a:pt x="91" y="146"/>
                    </a:cubicBezTo>
                    <a:cubicBezTo>
                      <a:pt x="95" y="138"/>
                      <a:pt x="98" y="131"/>
                      <a:pt x="102" y="124"/>
                    </a:cubicBezTo>
                    <a:cubicBezTo>
                      <a:pt x="117" y="96"/>
                      <a:pt x="132" y="68"/>
                      <a:pt x="148" y="39"/>
                    </a:cubicBezTo>
                    <a:cubicBezTo>
                      <a:pt x="153" y="30"/>
                      <a:pt x="158" y="20"/>
                      <a:pt x="163" y="11"/>
                    </a:cubicBezTo>
                    <a:cubicBezTo>
                      <a:pt x="168" y="1"/>
                      <a:pt x="178" y="0"/>
                      <a:pt x="185" y="3"/>
                    </a:cubicBezTo>
                    <a:cubicBezTo>
                      <a:pt x="193" y="7"/>
                      <a:pt x="195" y="18"/>
                      <a:pt x="191" y="26"/>
                    </a:cubicBezTo>
                    <a:cubicBezTo>
                      <a:pt x="182" y="44"/>
                      <a:pt x="172" y="62"/>
                      <a:pt x="162" y="79"/>
                    </a:cubicBezTo>
                    <a:cubicBezTo>
                      <a:pt x="161" y="82"/>
                      <a:pt x="149" y="105"/>
                      <a:pt x="145" y="111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9">
                <a:extLst>
                  <a:ext uri="{FF2B5EF4-FFF2-40B4-BE49-F238E27FC236}">
                    <a16:creationId xmlns:a16="http://schemas.microsoft.com/office/drawing/2014/main" id="{BFC3B2AF-89CA-3A4F-A38E-6A2C07A03E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0813" y="2312988"/>
                <a:ext cx="1733550" cy="2232025"/>
              </a:xfrm>
              <a:custGeom>
                <a:avLst/>
                <a:gdLst>
                  <a:gd name="T0" fmla="*/ 519 w 543"/>
                  <a:gd name="T1" fmla="*/ 420 h 700"/>
                  <a:gd name="T2" fmla="*/ 452 w 543"/>
                  <a:gd name="T3" fmla="*/ 344 h 700"/>
                  <a:gd name="T4" fmla="*/ 451 w 543"/>
                  <a:gd name="T5" fmla="*/ 131 h 700"/>
                  <a:gd name="T6" fmla="*/ 353 w 543"/>
                  <a:gd name="T7" fmla="*/ 120 h 700"/>
                  <a:gd name="T8" fmla="*/ 350 w 543"/>
                  <a:gd name="T9" fmla="*/ 120 h 700"/>
                  <a:gd name="T10" fmla="*/ 347 w 543"/>
                  <a:gd name="T11" fmla="*/ 93 h 700"/>
                  <a:gd name="T12" fmla="*/ 309 w 543"/>
                  <a:gd name="T13" fmla="*/ 76 h 700"/>
                  <a:gd name="T14" fmla="*/ 273 w 543"/>
                  <a:gd name="T15" fmla="*/ 18 h 700"/>
                  <a:gd name="T16" fmla="*/ 261 w 543"/>
                  <a:gd name="T17" fmla="*/ 10 h 700"/>
                  <a:gd name="T18" fmla="*/ 234 w 543"/>
                  <a:gd name="T19" fmla="*/ 2 h 700"/>
                  <a:gd name="T20" fmla="*/ 231 w 543"/>
                  <a:gd name="T21" fmla="*/ 2 h 700"/>
                  <a:gd name="T22" fmla="*/ 150 w 543"/>
                  <a:gd name="T23" fmla="*/ 69 h 700"/>
                  <a:gd name="T24" fmla="*/ 123 w 543"/>
                  <a:gd name="T25" fmla="*/ 75 h 700"/>
                  <a:gd name="T26" fmla="*/ 105 w 543"/>
                  <a:gd name="T27" fmla="*/ 114 h 700"/>
                  <a:gd name="T28" fmla="*/ 18 w 543"/>
                  <a:gd name="T29" fmla="*/ 120 h 700"/>
                  <a:gd name="T30" fmla="*/ 0 w 543"/>
                  <a:gd name="T31" fmla="*/ 371 h 700"/>
                  <a:gd name="T32" fmla="*/ 0 w 543"/>
                  <a:gd name="T33" fmla="*/ 606 h 700"/>
                  <a:gd name="T34" fmla="*/ 0 w 543"/>
                  <a:gd name="T35" fmla="*/ 607 h 700"/>
                  <a:gd name="T36" fmla="*/ 19 w 543"/>
                  <a:gd name="T37" fmla="*/ 621 h 700"/>
                  <a:gd name="T38" fmla="*/ 206 w 543"/>
                  <a:gd name="T39" fmla="*/ 625 h 700"/>
                  <a:gd name="T40" fmla="*/ 321 w 543"/>
                  <a:gd name="T41" fmla="*/ 695 h 700"/>
                  <a:gd name="T42" fmla="*/ 478 w 543"/>
                  <a:gd name="T43" fmla="*/ 651 h 700"/>
                  <a:gd name="T44" fmla="*/ 538 w 543"/>
                  <a:gd name="T45" fmla="*/ 473 h 700"/>
                  <a:gd name="T46" fmla="*/ 215 w 543"/>
                  <a:gd name="T47" fmla="*/ 35 h 700"/>
                  <a:gd name="T48" fmla="*/ 255 w 543"/>
                  <a:gd name="T49" fmla="*/ 45 h 700"/>
                  <a:gd name="T50" fmla="*/ 261 w 543"/>
                  <a:gd name="T51" fmla="*/ 51 h 700"/>
                  <a:gd name="T52" fmla="*/ 271 w 543"/>
                  <a:gd name="T53" fmla="*/ 76 h 700"/>
                  <a:gd name="T54" fmla="*/ 181 w 543"/>
                  <a:gd name="T55" fmla="*/ 75 h 700"/>
                  <a:gd name="T56" fmla="*/ 137 w 543"/>
                  <a:gd name="T57" fmla="*/ 107 h 700"/>
                  <a:gd name="T58" fmla="*/ 309 w 543"/>
                  <a:gd name="T59" fmla="*/ 108 h 700"/>
                  <a:gd name="T60" fmla="*/ 315 w 543"/>
                  <a:gd name="T61" fmla="*/ 160 h 700"/>
                  <a:gd name="T62" fmla="*/ 261 w 543"/>
                  <a:gd name="T63" fmla="*/ 166 h 700"/>
                  <a:gd name="T64" fmla="*/ 136 w 543"/>
                  <a:gd name="T65" fmla="*/ 160 h 700"/>
                  <a:gd name="T66" fmla="*/ 183 w 543"/>
                  <a:gd name="T67" fmla="*/ 588 h 700"/>
                  <a:gd name="T68" fmla="*/ 32 w 543"/>
                  <a:gd name="T69" fmla="*/ 290 h 700"/>
                  <a:gd name="T70" fmla="*/ 38 w 543"/>
                  <a:gd name="T71" fmla="*/ 152 h 700"/>
                  <a:gd name="T72" fmla="*/ 105 w 543"/>
                  <a:gd name="T73" fmla="*/ 158 h 700"/>
                  <a:gd name="T74" fmla="*/ 123 w 543"/>
                  <a:gd name="T75" fmla="*/ 197 h 700"/>
                  <a:gd name="T76" fmla="*/ 329 w 543"/>
                  <a:gd name="T77" fmla="*/ 197 h 700"/>
                  <a:gd name="T78" fmla="*/ 347 w 543"/>
                  <a:gd name="T79" fmla="*/ 158 h 700"/>
                  <a:gd name="T80" fmla="*/ 382 w 543"/>
                  <a:gd name="T81" fmla="*/ 152 h 700"/>
                  <a:gd name="T82" fmla="*/ 420 w 543"/>
                  <a:gd name="T83" fmla="*/ 157 h 700"/>
                  <a:gd name="T84" fmla="*/ 420 w 543"/>
                  <a:gd name="T85" fmla="*/ 327 h 700"/>
                  <a:gd name="T86" fmla="*/ 404 w 543"/>
                  <a:gd name="T87" fmla="*/ 329 h 700"/>
                  <a:gd name="T88" fmla="*/ 276 w 543"/>
                  <a:gd name="T89" fmla="*/ 339 h 700"/>
                  <a:gd name="T90" fmla="*/ 175 w 543"/>
                  <a:gd name="T91" fmla="*/ 452 h 700"/>
                  <a:gd name="T92" fmla="*/ 507 w 543"/>
                  <a:gd name="T93" fmla="*/ 536 h 700"/>
                  <a:gd name="T94" fmla="*/ 391 w 543"/>
                  <a:gd name="T95" fmla="*/ 661 h 700"/>
                  <a:gd name="T96" fmla="*/ 282 w 543"/>
                  <a:gd name="T97" fmla="*/ 648 h 700"/>
                  <a:gd name="T98" fmla="*/ 211 w 543"/>
                  <a:gd name="T99" fmla="*/ 572 h 700"/>
                  <a:gd name="T100" fmla="*/ 278 w 543"/>
                  <a:gd name="T101" fmla="*/ 374 h 700"/>
                  <a:gd name="T102" fmla="*/ 481 w 543"/>
                  <a:gd name="T103" fmla="*/ 421 h 700"/>
                  <a:gd name="T104" fmla="*/ 507 w 543"/>
                  <a:gd name="T105" fmla="*/ 536 h 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43" h="700">
                    <a:moveTo>
                      <a:pt x="538" y="473"/>
                    </a:moveTo>
                    <a:cubicBezTo>
                      <a:pt x="534" y="454"/>
                      <a:pt x="528" y="437"/>
                      <a:pt x="519" y="420"/>
                    </a:cubicBezTo>
                    <a:cubicBezTo>
                      <a:pt x="504" y="393"/>
                      <a:pt x="483" y="370"/>
                      <a:pt x="457" y="353"/>
                    </a:cubicBezTo>
                    <a:cubicBezTo>
                      <a:pt x="453" y="351"/>
                      <a:pt x="452" y="348"/>
                      <a:pt x="452" y="344"/>
                    </a:cubicBezTo>
                    <a:cubicBezTo>
                      <a:pt x="452" y="276"/>
                      <a:pt x="452" y="208"/>
                      <a:pt x="452" y="140"/>
                    </a:cubicBezTo>
                    <a:cubicBezTo>
                      <a:pt x="452" y="137"/>
                      <a:pt x="452" y="134"/>
                      <a:pt x="451" y="131"/>
                    </a:cubicBezTo>
                    <a:cubicBezTo>
                      <a:pt x="448" y="123"/>
                      <a:pt x="442" y="120"/>
                      <a:pt x="434" y="120"/>
                    </a:cubicBezTo>
                    <a:cubicBezTo>
                      <a:pt x="407" y="120"/>
                      <a:pt x="380" y="120"/>
                      <a:pt x="353" y="120"/>
                    </a:cubicBezTo>
                    <a:cubicBezTo>
                      <a:pt x="352" y="120"/>
                      <a:pt x="351" y="120"/>
                      <a:pt x="350" y="120"/>
                    </a:cubicBezTo>
                    <a:cubicBezTo>
                      <a:pt x="350" y="120"/>
                      <a:pt x="350" y="120"/>
                      <a:pt x="350" y="120"/>
                    </a:cubicBezTo>
                    <a:cubicBezTo>
                      <a:pt x="347" y="120"/>
                      <a:pt x="347" y="119"/>
                      <a:pt x="347" y="114"/>
                    </a:cubicBezTo>
                    <a:cubicBezTo>
                      <a:pt x="347" y="107"/>
                      <a:pt x="347" y="100"/>
                      <a:pt x="347" y="93"/>
                    </a:cubicBezTo>
                    <a:cubicBezTo>
                      <a:pt x="347" y="81"/>
                      <a:pt x="341" y="76"/>
                      <a:pt x="329" y="76"/>
                    </a:cubicBezTo>
                    <a:cubicBezTo>
                      <a:pt x="322" y="75"/>
                      <a:pt x="316" y="75"/>
                      <a:pt x="309" y="76"/>
                    </a:cubicBezTo>
                    <a:cubicBezTo>
                      <a:pt x="304" y="76"/>
                      <a:pt x="303" y="74"/>
                      <a:pt x="302" y="69"/>
                    </a:cubicBezTo>
                    <a:cubicBezTo>
                      <a:pt x="300" y="48"/>
                      <a:pt x="290" y="31"/>
                      <a:pt x="273" y="18"/>
                    </a:cubicBezTo>
                    <a:cubicBezTo>
                      <a:pt x="269" y="15"/>
                      <a:pt x="265" y="13"/>
                      <a:pt x="261" y="10"/>
                    </a:cubicBezTo>
                    <a:cubicBezTo>
                      <a:pt x="261" y="10"/>
                      <a:pt x="261" y="10"/>
                      <a:pt x="261" y="10"/>
                    </a:cubicBezTo>
                    <a:cubicBezTo>
                      <a:pt x="259" y="9"/>
                      <a:pt x="257" y="8"/>
                      <a:pt x="255" y="8"/>
                    </a:cubicBezTo>
                    <a:cubicBezTo>
                      <a:pt x="249" y="5"/>
                      <a:pt x="242" y="3"/>
                      <a:pt x="234" y="2"/>
                    </a:cubicBezTo>
                    <a:cubicBezTo>
                      <a:pt x="233" y="2"/>
                      <a:pt x="232" y="2"/>
                      <a:pt x="231" y="2"/>
                    </a:cubicBezTo>
                    <a:cubicBezTo>
                      <a:pt x="231" y="2"/>
                      <a:pt x="231" y="2"/>
                      <a:pt x="231" y="2"/>
                    </a:cubicBezTo>
                    <a:cubicBezTo>
                      <a:pt x="212" y="0"/>
                      <a:pt x="194" y="6"/>
                      <a:pt x="179" y="18"/>
                    </a:cubicBezTo>
                    <a:cubicBezTo>
                      <a:pt x="162" y="31"/>
                      <a:pt x="152" y="48"/>
                      <a:pt x="150" y="69"/>
                    </a:cubicBezTo>
                    <a:cubicBezTo>
                      <a:pt x="149" y="74"/>
                      <a:pt x="148" y="76"/>
                      <a:pt x="143" y="75"/>
                    </a:cubicBezTo>
                    <a:cubicBezTo>
                      <a:pt x="136" y="75"/>
                      <a:pt x="129" y="75"/>
                      <a:pt x="123" y="75"/>
                    </a:cubicBezTo>
                    <a:cubicBezTo>
                      <a:pt x="111" y="75"/>
                      <a:pt x="105" y="81"/>
                      <a:pt x="105" y="93"/>
                    </a:cubicBezTo>
                    <a:cubicBezTo>
                      <a:pt x="105" y="100"/>
                      <a:pt x="105" y="107"/>
                      <a:pt x="105" y="114"/>
                    </a:cubicBezTo>
                    <a:cubicBezTo>
                      <a:pt x="105" y="120"/>
                      <a:pt x="105" y="120"/>
                      <a:pt x="98" y="120"/>
                    </a:cubicBezTo>
                    <a:cubicBezTo>
                      <a:pt x="72" y="120"/>
                      <a:pt x="45" y="121"/>
                      <a:pt x="18" y="120"/>
                    </a:cubicBezTo>
                    <a:cubicBezTo>
                      <a:pt x="7" y="120"/>
                      <a:pt x="0" y="127"/>
                      <a:pt x="0" y="139"/>
                    </a:cubicBezTo>
                    <a:cubicBezTo>
                      <a:pt x="0" y="216"/>
                      <a:pt x="0" y="293"/>
                      <a:pt x="0" y="371"/>
                    </a:cubicBezTo>
                    <a:cubicBezTo>
                      <a:pt x="0" y="448"/>
                      <a:pt x="0" y="526"/>
                      <a:pt x="0" y="603"/>
                    </a:cubicBezTo>
                    <a:cubicBezTo>
                      <a:pt x="0" y="604"/>
                      <a:pt x="0" y="605"/>
                      <a:pt x="0" y="606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0" y="607"/>
                      <a:pt x="0" y="607"/>
                      <a:pt x="0" y="607"/>
                    </a:cubicBezTo>
                    <a:cubicBezTo>
                      <a:pt x="1" y="609"/>
                      <a:pt x="1" y="610"/>
                      <a:pt x="1" y="611"/>
                    </a:cubicBezTo>
                    <a:cubicBezTo>
                      <a:pt x="4" y="619"/>
                      <a:pt x="11" y="621"/>
                      <a:pt x="19" y="621"/>
                    </a:cubicBezTo>
                    <a:cubicBezTo>
                      <a:pt x="78" y="621"/>
                      <a:pt x="138" y="621"/>
                      <a:pt x="197" y="621"/>
                    </a:cubicBezTo>
                    <a:cubicBezTo>
                      <a:pt x="201" y="621"/>
                      <a:pt x="203" y="622"/>
                      <a:pt x="206" y="625"/>
                    </a:cubicBezTo>
                    <a:cubicBezTo>
                      <a:pt x="216" y="636"/>
                      <a:pt x="226" y="647"/>
                      <a:pt x="237" y="657"/>
                    </a:cubicBezTo>
                    <a:cubicBezTo>
                      <a:pt x="261" y="677"/>
                      <a:pt x="290" y="689"/>
                      <a:pt x="321" y="695"/>
                    </a:cubicBezTo>
                    <a:cubicBezTo>
                      <a:pt x="350" y="700"/>
                      <a:pt x="378" y="698"/>
                      <a:pt x="406" y="690"/>
                    </a:cubicBezTo>
                    <a:cubicBezTo>
                      <a:pt x="433" y="682"/>
                      <a:pt x="457" y="669"/>
                      <a:pt x="478" y="651"/>
                    </a:cubicBezTo>
                    <a:cubicBezTo>
                      <a:pt x="511" y="621"/>
                      <a:pt x="532" y="584"/>
                      <a:pt x="539" y="540"/>
                    </a:cubicBezTo>
                    <a:cubicBezTo>
                      <a:pt x="543" y="518"/>
                      <a:pt x="542" y="495"/>
                      <a:pt x="538" y="473"/>
                    </a:cubicBezTo>
                    <a:close/>
                    <a:moveTo>
                      <a:pt x="197" y="44"/>
                    </a:moveTo>
                    <a:cubicBezTo>
                      <a:pt x="202" y="40"/>
                      <a:pt x="209" y="36"/>
                      <a:pt x="215" y="35"/>
                    </a:cubicBezTo>
                    <a:cubicBezTo>
                      <a:pt x="215" y="35"/>
                      <a:pt x="215" y="35"/>
                      <a:pt x="215" y="35"/>
                    </a:cubicBezTo>
                    <a:cubicBezTo>
                      <a:pt x="229" y="32"/>
                      <a:pt x="244" y="35"/>
                      <a:pt x="255" y="45"/>
                    </a:cubicBezTo>
                    <a:cubicBezTo>
                      <a:pt x="257" y="46"/>
                      <a:pt x="259" y="48"/>
                      <a:pt x="261" y="50"/>
                    </a:cubicBezTo>
                    <a:cubicBezTo>
                      <a:pt x="261" y="50"/>
                      <a:pt x="261" y="51"/>
                      <a:pt x="261" y="51"/>
                    </a:cubicBezTo>
                    <a:cubicBezTo>
                      <a:pt x="261" y="51"/>
                      <a:pt x="261" y="51"/>
                      <a:pt x="261" y="51"/>
                    </a:cubicBezTo>
                    <a:cubicBezTo>
                      <a:pt x="267" y="57"/>
                      <a:pt x="270" y="65"/>
                      <a:pt x="271" y="76"/>
                    </a:cubicBezTo>
                    <a:cubicBezTo>
                      <a:pt x="268" y="76"/>
                      <a:pt x="212" y="75"/>
                      <a:pt x="188" y="75"/>
                    </a:cubicBezTo>
                    <a:cubicBezTo>
                      <a:pt x="186" y="75"/>
                      <a:pt x="184" y="75"/>
                      <a:pt x="181" y="75"/>
                    </a:cubicBezTo>
                    <a:cubicBezTo>
                      <a:pt x="182" y="62"/>
                      <a:pt x="188" y="52"/>
                      <a:pt x="197" y="44"/>
                    </a:cubicBezTo>
                    <a:close/>
                    <a:moveTo>
                      <a:pt x="137" y="107"/>
                    </a:moveTo>
                    <a:cubicBezTo>
                      <a:pt x="139" y="107"/>
                      <a:pt x="141" y="107"/>
                      <a:pt x="142" y="107"/>
                    </a:cubicBezTo>
                    <a:cubicBezTo>
                      <a:pt x="167" y="107"/>
                      <a:pt x="278" y="108"/>
                      <a:pt x="309" y="108"/>
                    </a:cubicBezTo>
                    <a:cubicBezTo>
                      <a:pt x="311" y="108"/>
                      <a:pt x="313" y="108"/>
                      <a:pt x="315" y="108"/>
                    </a:cubicBezTo>
                    <a:cubicBezTo>
                      <a:pt x="315" y="110"/>
                      <a:pt x="315" y="145"/>
                      <a:pt x="315" y="160"/>
                    </a:cubicBezTo>
                    <a:cubicBezTo>
                      <a:pt x="315" y="165"/>
                      <a:pt x="314" y="166"/>
                      <a:pt x="310" y="166"/>
                    </a:cubicBezTo>
                    <a:cubicBezTo>
                      <a:pt x="293" y="166"/>
                      <a:pt x="261" y="166"/>
                      <a:pt x="261" y="166"/>
                    </a:cubicBezTo>
                    <a:cubicBezTo>
                      <a:pt x="221" y="165"/>
                      <a:pt x="182" y="165"/>
                      <a:pt x="142" y="166"/>
                    </a:cubicBezTo>
                    <a:cubicBezTo>
                      <a:pt x="138" y="166"/>
                      <a:pt x="136" y="165"/>
                      <a:pt x="136" y="160"/>
                    </a:cubicBezTo>
                    <a:cubicBezTo>
                      <a:pt x="137" y="144"/>
                      <a:pt x="137" y="123"/>
                      <a:pt x="137" y="107"/>
                    </a:cubicBezTo>
                    <a:close/>
                    <a:moveTo>
                      <a:pt x="183" y="588"/>
                    </a:moveTo>
                    <a:cubicBezTo>
                      <a:pt x="159" y="589"/>
                      <a:pt x="31" y="587"/>
                      <a:pt x="31" y="587"/>
                    </a:cubicBezTo>
                    <a:cubicBezTo>
                      <a:pt x="31" y="587"/>
                      <a:pt x="32" y="374"/>
                      <a:pt x="32" y="290"/>
                    </a:cubicBezTo>
                    <a:cubicBezTo>
                      <a:pt x="32" y="246"/>
                      <a:pt x="32" y="202"/>
                      <a:pt x="32" y="158"/>
                    </a:cubicBezTo>
                    <a:cubicBezTo>
                      <a:pt x="32" y="154"/>
                      <a:pt x="33" y="152"/>
                      <a:pt x="38" y="152"/>
                    </a:cubicBezTo>
                    <a:cubicBezTo>
                      <a:pt x="58" y="152"/>
                      <a:pt x="79" y="152"/>
                      <a:pt x="99" y="152"/>
                    </a:cubicBezTo>
                    <a:cubicBezTo>
                      <a:pt x="104" y="152"/>
                      <a:pt x="105" y="154"/>
                      <a:pt x="105" y="158"/>
                    </a:cubicBezTo>
                    <a:cubicBezTo>
                      <a:pt x="105" y="165"/>
                      <a:pt x="105" y="173"/>
                      <a:pt x="105" y="180"/>
                    </a:cubicBezTo>
                    <a:cubicBezTo>
                      <a:pt x="105" y="190"/>
                      <a:pt x="113" y="197"/>
                      <a:pt x="123" y="197"/>
                    </a:cubicBezTo>
                    <a:cubicBezTo>
                      <a:pt x="154" y="197"/>
                      <a:pt x="184" y="197"/>
                      <a:pt x="215" y="197"/>
                    </a:cubicBezTo>
                    <a:cubicBezTo>
                      <a:pt x="215" y="197"/>
                      <a:pt x="291" y="197"/>
                      <a:pt x="329" y="197"/>
                    </a:cubicBezTo>
                    <a:cubicBezTo>
                      <a:pt x="339" y="197"/>
                      <a:pt x="347" y="191"/>
                      <a:pt x="347" y="180"/>
                    </a:cubicBezTo>
                    <a:cubicBezTo>
                      <a:pt x="347" y="173"/>
                      <a:pt x="347" y="165"/>
                      <a:pt x="347" y="158"/>
                    </a:cubicBezTo>
                    <a:cubicBezTo>
                      <a:pt x="347" y="154"/>
                      <a:pt x="348" y="152"/>
                      <a:pt x="352" y="152"/>
                    </a:cubicBezTo>
                    <a:cubicBezTo>
                      <a:pt x="362" y="152"/>
                      <a:pt x="382" y="152"/>
                      <a:pt x="382" y="152"/>
                    </a:cubicBezTo>
                    <a:cubicBezTo>
                      <a:pt x="393" y="152"/>
                      <a:pt x="404" y="152"/>
                      <a:pt x="416" y="152"/>
                    </a:cubicBezTo>
                    <a:cubicBezTo>
                      <a:pt x="419" y="152"/>
                      <a:pt x="420" y="153"/>
                      <a:pt x="420" y="157"/>
                    </a:cubicBezTo>
                    <a:cubicBezTo>
                      <a:pt x="420" y="168"/>
                      <a:pt x="420" y="179"/>
                      <a:pt x="420" y="190"/>
                    </a:cubicBezTo>
                    <a:cubicBezTo>
                      <a:pt x="420" y="235"/>
                      <a:pt x="420" y="281"/>
                      <a:pt x="420" y="327"/>
                    </a:cubicBezTo>
                    <a:cubicBezTo>
                      <a:pt x="420" y="329"/>
                      <a:pt x="420" y="331"/>
                      <a:pt x="420" y="334"/>
                    </a:cubicBezTo>
                    <a:cubicBezTo>
                      <a:pt x="414" y="332"/>
                      <a:pt x="409" y="331"/>
                      <a:pt x="404" y="329"/>
                    </a:cubicBezTo>
                    <a:cubicBezTo>
                      <a:pt x="378" y="321"/>
                      <a:pt x="351" y="321"/>
                      <a:pt x="324" y="324"/>
                    </a:cubicBezTo>
                    <a:cubicBezTo>
                      <a:pt x="308" y="327"/>
                      <a:pt x="292" y="332"/>
                      <a:pt x="276" y="339"/>
                    </a:cubicBezTo>
                    <a:cubicBezTo>
                      <a:pt x="275" y="339"/>
                      <a:pt x="261" y="346"/>
                      <a:pt x="261" y="346"/>
                    </a:cubicBezTo>
                    <a:cubicBezTo>
                      <a:pt x="220" y="371"/>
                      <a:pt x="190" y="406"/>
                      <a:pt x="175" y="452"/>
                    </a:cubicBezTo>
                    <a:cubicBezTo>
                      <a:pt x="160" y="498"/>
                      <a:pt x="164" y="544"/>
                      <a:pt x="183" y="588"/>
                    </a:cubicBezTo>
                    <a:close/>
                    <a:moveTo>
                      <a:pt x="507" y="536"/>
                    </a:moveTo>
                    <a:cubicBezTo>
                      <a:pt x="501" y="572"/>
                      <a:pt x="484" y="603"/>
                      <a:pt x="456" y="627"/>
                    </a:cubicBezTo>
                    <a:cubicBezTo>
                      <a:pt x="437" y="644"/>
                      <a:pt x="415" y="655"/>
                      <a:pt x="391" y="661"/>
                    </a:cubicBezTo>
                    <a:cubicBezTo>
                      <a:pt x="376" y="665"/>
                      <a:pt x="361" y="666"/>
                      <a:pt x="346" y="666"/>
                    </a:cubicBezTo>
                    <a:cubicBezTo>
                      <a:pt x="324" y="665"/>
                      <a:pt x="302" y="659"/>
                      <a:pt x="282" y="648"/>
                    </a:cubicBezTo>
                    <a:cubicBezTo>
                      <a:pt x="280" y="647"/>
                      <a:pt x="270" y="641"/>
                      <a:pt x="268" y="640"/>
                    </a:cubicBezTo>
                    <a:cubicBezTo>
                      <a:pt x="242" y="623"/>
                      <a:pt x="224" y="600"/>
                      <a:pt x="211" y="572"/>
                    </a:cubicBezTo>
                    <a:cubicBezTo>
                      <a:pt x="198" y="544"/>
                      <a:pt x="195" y="514"/>
                      <a:pt x="200" y="484"/>
                    </a:cubicBezTo>
                    <a:cubicBezTo>
                      <a:pt x="209" y="435"/>
                      <a:pt x="235" y="398"/>
                      <a:pt x="278" y="374"/>
                    </a:cubicBezTo>
                    <a:cubicBezTo>
                      <a:pt x="304" y="359"/>
                      <a:pt x="331" y="352"/>
                      <a:pt x="360" y="354"/>
                    </a:cubicBezTo>
                    <a:cubicBezTo>
                      <a:pt x="411" y="357"/>
                      <a:pt x="452" y="379"/>
                      <a:pt x="481" y="421"/>
                    </a:cubicBezTo>
                    <a:cubicBezTo>
                      <a:pt x="493" y="437"/>
                      <a:pt x="501" y="455"/>
                      <a:pt x="506" y="475"/>
                    </a:cubicBezTo>
                    <a:cubicBezTo>
                      <a:pt x="510" y="495"/>
                      <a:pt x="511" y="515"/>
                      <a:pt x="507" y="5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2" name="Straight Connector 22">
              <a:extLst>
                <a:ext uri="{FF2B5EF4-FFF2-40B4-BE49-F238E27FC236}">
                  <a16:creationId xmlns:a16="http://schemas.microsoft.com/office/drawing/2014/main" id="{A26A38E8-B5BA-4545-8AF3-60BB5C68124D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383280"/>
              <a:ext cx="85344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7">
              <a:extLst>
                <a:ext uri="{FF2B5EF4-FFF2-40B4-BE49-F238E27FC236}">
                  <a16:creationId xmlns:a16="http://schemas.microsoft.com/office/drawing/2014/main" id="{3E828B15-CB2B-6142-B3A9-F1EB941F8EF2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3693160"/>
              <a:ext cx="63500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8">
              <a:extLst>
                <a:ext uri="{FF2B5EF4-FFF2-40B4-BE49-F238E27FC236}">
                  <a16:creationId xmlns:a16="http://schemas.microsoft.com/office/drawing/2014/main" id="{27C7F272-8B98-E443-9FB5-448883A98F01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013200"/>
              <a:ext cx="47752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9">
              <a:extLst>
                <a:ext uri="{FF2B5EF4-FFF2-40B4-BE49-F238E27FC236}">
                  <a16:creationId xmlns:a16="http://schemas.microsoft.com/office/drawing/2014/main" id="{61A9DCA7-1F98-9145-9285-4EED8AAAD409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333240"/>
              <a:ext cx="42672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39">
              <a:extLst>
                <a:ext uri="{FF2B5EF4-FFF2-40B4-BE49-F238E27FC236}">
                  <a16:creationId xmlns:a16="http://schemas.microsoft.com/office/drawing/2014/main" id="{E54B8A5D-AF47-134D-A945-9F0A28119F00}"/>
                </a:ext>
              </a:extLst>
            </p:cNvPr>
            <p:cNvCxnSpPr>
              <a:cxnSpLocks/>
            </p:cNvCxnSpPr>
            <p:nvPr/>
          </p:nvCxnSpPr>
          <p:spPr>
            <a:xfrm>
              <a:off x="2489200" y="4638040"/>
              <a:ext cx="42672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1">
            <a:extLst>
              <a:ext uri="{FF2B5EF4-FFF2-40B4-BE49-F238E27FC236}">
                <a16:creationId xmlns:a16="http://schemas.microsoft.com/office/drawing/2014/main" id="{8E61C2BC-5DF5-ED4F-8A92-93F772E52534}"/>
              </a:ext>
            </a:extLst>
          </p:cNvPr>
          <p:cNvGrpSpPr/>
          <p:nvPr/>
        </p:nvGrpSpPr>
        <p:grpSpPr>
          <a:xfrm>
            <a:off x="5710426" y="3307745"/>
            <a:ext cx="660464" cy="657690"/>
            <a:chOff x="6493081" y="1742364"/>
            <a:chExt cx="660464" cy="657690"/>
          </a:xfrm>
        </p:grpSpPr>
        <p:sp>
          <p:nvSpPr>
            <p:cNvPr id="32" name="Oval 20">
              <a:extLst>
                <a:ext uri="{FF2B5EF4-FFF2-40B4-BE49-F238E27FC236}">
                  <a16:creationId xmlns:a16="http://schemas.microsoft.com/office/drawing/2014/main" id="{EBEB580F-7C3A-924E-8635-EB4CBD0C7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081" y="1742364"/>
              <a:ext cx="660464" cy="65769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: Rounded Corners 23">
              <a:extLst>
                <a:ext uri="{FF2B5EF4-FFF2-40B4-BE49-F238E27FC236}">
                  <a16:creationId xmlns:a16="http://schemas.microsoft.com/office/drawing/2014/main" id="{02BE56C3-FFAC-964B-82AF-CFD1C66AB1AF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: Rounded Corners 24">
              <a:extLst>
                <a:ext uri="{FF2B5EF4-FFF2-40B4-BE49-F238E27FC236}">
                  <a16:creationId xmlns:a16="http://schemas.microsoft.com/office/drawing/2014/main" id="{7EB54BF7-1F5F-5B48-AFF4-908C3848A2E6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1">
            <a:extLst>
              <a:ext uri="{FF2B5EF4-FFF2-40B4-BE49-F238E27FC236}">
                <a16:creationId xmlns:a16="http://schemas.microsoft.com/office/drawing/2014/main" id="{5BB3DE61-2996-3D42-B8C8-4F86810C567E}"/>
              </a:ext>
            </a:extLst>
          </p:cNvPr>
          <p:cNvGrpSpPr/>
          <p:nvPr/>
        </p:nvGrpSpPr>
        <p:grpSpPr>
          <a:xfrm>
            <a:off x="5710426" y="4397404"/>
            <a:ext cx="660464" cy="657690"/>
            <a:chOff x="6493081" y="1742364"/>
            <a:chExt cx="660464" cy="657690"/>
          </a:xfrm>
        </p:grpSpPr>
        <p:sp>
          <p:nvSpPr>
            <p:cNvPr id="36" name="Oval 20">
              <a:extLst>
                <a:ext uri="{FF2B5EF4-FFF2-40B4-BE49-F238E27FC236}">
                  <a16:creationId xmlns:a16="http://schemas.microsoft.com/office/drawing/2014/main" id="{951B9F52-8FB2-744D-8732-09C585E10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081" y="1742364"/>
              <a:ext cx="660464" cy="65769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: Rounded Corners 23">
              <a:extLst>
                <a:ext uri="{FF2B5EF4-FFF2-40B4-BE49-F238E27FC236}">
                  <a16:creationId xmlns:a16="http://schemas.microsoft.com/office/drawing/2014/main" id="{B402259D-F7F5-9943-A210-A5CDAED2B9B5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: Rounded Corners 24">
              <a:extLst>
                <a:ext uri="{FF2B5EF4-FFF2-40B4-BE49-F238E27FC236}">
                  <a16:creationId xmlns:a16="http://schemas.microsoft.com/office/drawing/2014/main" id="{90373330-245B-134C-928C-DE24DEEB2FE1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1">
            <a:extLst>
              <a:ext uri="{FF2B5EF4-FFF2-40B4-BE49-F238E27FC236}">
                <a16:creationId xmlns:a16="http://schemas.microsoft.com/office/drawing/2014/main" id="{8001B068-6E94-A345-AA30-7927847E1258}"/>
              </a:ext>
            </a:extLst>
          </p:cNvPr>
          <p:cNvGrpSpPr/>
          <p:nvPr/>
        </p:nvGrpSpPr>
        <p:grpSpPr>
          <a:xfrm>
            <a:off x="5710426" y="5487063"/>
            <a:ext cx="660464" cy="657690"/>
            <a:chOff x="6493081" y="1742364"/>
            <a:chExt cx="660464" cy="657690"/>
          </a:xfrm>
        </p:grpSpPr>
        <p:sp>
          <p:nvSpPr>
            <p:cNvPr id="40" name="Oval 20">
              <a:extLst>
                <a:ext uri="{FF2B5EF4-FFF2-40B4-BE49-F238E27FC236}">
                  <a16:creationId xmlns:a16="http://schemas.microsoft.com/office/drawing/2014/main" id="{D459DFDC-BEA7-CD4D-9050-4AA9F9D7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081" y="1742364"/>
              <a:ext cx="660464" cy="65769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: Rounded Corners 23">
              <a:extLst>
                <a:ext uri="{FF2B5EF4-FFF2-40B4-BE49-F238E27FC236}">
                  <a16:creationId xmlns:a16="http://schemas.microsoft.com/office/drawing/2014/main" id="{68B6864B-E52A-3847-9655-5B7683EB3FD1}"/>
                </a:ext>
              </a:extLst>
            </p:cNvPr>
            <p:cNvSpPr/>
            <p:nvPr/>
          </p:nvSpPr>
          <p:spPr>
            <a:xfrm rot="2700000">
              <a:off x="6651394" y="2069258"/>
              <a:ext cx="205179" cy="95403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: Rounded Corners 24">
              <a:extLst>
                <a:ext uri="{FF2B5EF4-FFF2-40B4-BE49-F238E27FC236}">
                  <a16:creationId xmlns:a16="http://schemas.microsoft.com/office/drawing/2014/main" id="{DD922CFD-7E08-F247-8B0B-0C485085956F}"/>
                </a:ext>
              </a:extLst>
            </p:cNvPr>
            <p:cNvSpPr/>
            <p:nvPr/>
          </p:nvSpPr>
          <p:spPr>
            <a:xfrm rot="8100000">
              <a:off x="6714042" y="2021725"/>
              <a:ext cx="339627" cy="95402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ZoneTexte 42">
            <a:extLst>
              <a:ext uri="{FF2B5EF4-FFF2-40B4-BE49-F238E27FC236}">
                <a16:creationId xmlns:a16="http://schemas.microsoft.com/office/drawing/2014/main" id="{F81681AB-7FED-594A-AEEE-EC5789E9DE65}"/>
              </a:ext>
            </a:extLst>
          </p:cNvPr>
          <p:cNvSpPr txBox="1"/>
          <p:nvPr/>
        </p:nvSpPr>
        <p:spPr>
          <a:xfrm>
            <a:off x="1635367" y="3897262"/>
            <a:ext cx="2364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Baskerville Old Face" panose="02020602080505020303" pitchFamily="18" charset="77"/>
              </a:rPr>
              <a:t>Départ à </a:t>
            </a:r>
            <a:r>
              <a:rPr lang="fr-FR" sz="2000" b="1" dirty="0">
                <a:latin typeface="Baskerville Old Face" panose="02020602080505020303" pitchFamily="18" charset="77"/>
              </a:rPr>
              <a:t>60 ans</a:t>
            </a:r>
            <a:endParaRPr lang="fr-FR" sz="2000" dirty="0">
              <a:latin typeface="Baskerville Old Face" panose="02020602080505020303" pitchFamily="18" charset="77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D2345DD-2A78-B145-973F-CA0003221FBF}"/>
              </a:ext>
            </a:extLst>
          </p:cNvPr>
          <p:cNvSpPr/>
          <p:nvPr/>
        </p:nvSpPr>
        <p:spPr>
          <a:xfrm>
            <a:off x="6721025" y="3360624"/>
            <a:ext cx="31790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200" dirty="0">
                <a:latin typeface="Baskerville Old Face" panose="02020602080505020303" pitchFamily="18" charset="77"/>
              </a:rPr>
              <a:t>Avoir travaillé avant 20 ans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38B5E2-5AD1-7348-B3F9-B04BEC5224CC}"/>
              </a:ext>
            </a:extLst>
          </p:cNvPr>
          <p:cNvSpPr/>
          <p:nvPr/>
        </p:nvSpPr>
        <p:spPr>
          <a:xfrm>
            <a:off x="6607342" y="4549611"/>
            <a:ext cx="54365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200" dirty="0">
                <a:latin typeface="Baskerville Old Face" panose="02020602080505020303" pitchFamily="18" charset="77"/>
              </a:rPr>
              <a:t>Avoir acquis 5 trimestres avant l’âge de 20 ans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5220EE-6881-FA42-A5AD-9137C695AD81}"/>
              </a:ext>
            </a:extLst>
          </p:cNvPr>
          <p:cNvSpPr/>
          <p:nvPr/>
        </p:nvSpPr>
        <p:spPr>
          <a:xfrm>
            <a:off x="6607342" y="5505044"/>
            <a:ext cx="54365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200" dirty="0">
                <a:latin typeface="Baskerville Old Face" panose="02020602080505020303" pitchFamily="18" charset="77"/>
              </a:rPr>
              <a:t>Avoir une durée d’assurance lui permettant de partir au taux plein</a:t>
            </a:r>
            <a:endParaRPr lang="fr-FR" sz="2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6DF075-5209-F143-A082-89A899B11D8E}"/>
              </a:ext>
            </a:extLst>
          </p:cNvPr>
          <p:cNvSpPr/>
          <p:nvPr/>
        </p:nvSpPr>
        <p:spPr>
          <a:xfrm>
            <a:off x="2817781" y="6353536"/>
            <a:ext cx="3629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Baskerville Old Face" panose="02020602080505020303" pitchFamily="18" charset="77"/>
              </a:rPr>
              <a:t>CSS, art. L.351-1-1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03BCAF7-5A10-7547-A4F6-FFA19FA1D119}"/>
              </a:ext>
            </a:extLst>
          </p:cNvPr>
          <p:cNvSpPr/>
          <p:nvPr/>
        </p:nvSpPr>
        <p:spPr>
          <a:xfrm>
            <a:off x="3060061" y="2194823"/>
            <a:ext cx="63898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600" b="1" dirty="0">
                <a:solidFill>
                  <a:schemeClr val="accent2"/>
                </a:solidFill>
                <a:latin typeface="Baskerville Old Face" panose="02020602080505020303" pitchFamily="18" charset="77"/>
              </a:rPr>
              <a:t>Le départ anticipé pour travail de longue durée</a:t>
            </a:r>
          </a:p>
        </p:txBody>
      </p:sp>
    </p:spTree>
    <p:extLst>
      <p:ext uri="{BB962C8B-B14F-4D97-AF65-F5344CB8AC3E}">
        <p14:creationId xmlns:p14="http://schemas.microsoft.com/office/powerpoint/2010/main" val="137944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EC97832F-F281-FD4A-A698-19BF6FD0EA43}"/>
              </a:ext>
            </a:extLst>
          </p:cNvPr>
          <p:cNvSpPr/>
          <p:nvPr/>
        </p:nvSpPr>
        <p:spPr>
          <a:xfrm>
            <a:off x="1016426" y="646501"/>
            <a:ext cx="10159148" cy="1182299"/>
          </a:xfrm>
          <a:prstGeom prst="roundRect">
            <a:avLst>
              <a:gd name="adj" fmla="val 161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F176786-B7C9-A549-BD0E-5A682C0927BB}"/>
              </a:ext>
            </a:extLst>
          </p:cNvPr>
          <p:cNvSpPr txBox="1"/>
          <p:nvPr/>
        </p:nvSpPr>
        <p:spPr>
          <a:xfrm>
            <a:off x="1524000" y="637485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Baskerville Old Face" panose="02020602080505020303" pitchFamily="18" charset="77"/>
              </a:rPr>
              <a:t>Les possibilités de déroger à l’âge légal de départ à la retraite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2E62A9-DF2B-874F-8D17-CE0E3AF29B03}"/>
              </a:ext>
            </a:extLst>
          </p:cNvPr>
          <p:cNvSpPr/>
          <p:nvPr/>
        </p:nvSpPr>
        <p:spPr>
          <a:xfrm>
            <a:off x="3964158" y="2194823"/>
            <a:ext cx="458170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600" b="1" dirty="0">
                <a:solidFill>
                  <a:schemeClr val="accent2"/>
                </a:solidFill>
                <a:latin typeface="Baskerville Old Face" panose="02020602080505020303" pitchFamily="18" charset="77"/>
              </a:rPr>
              <a:t>Le départ anticipé pour handicap</a:t>
            </a:r>
          </a:p>
        </p:txBody>
      </p:sp>
      <p:sp>
        <p:nvSpPr>
          <p:cNvPr id="25" name="Rectangle: Rounded Corners 8">
            <a:extLst>
              <a:ext uri="{FF2B5EF4-FFF2-40B4-BE49-F238E27FC236}">
                <a16:creationId xmlns:a16="http://schemas.microsoft.com/office/drawing/2014/main" id="{D6270548-C42A-8340-98D7-8AA64DB4A623}"/>
              </a:ext>
            </a:extLst>
          </p:cNvPr>
          <p:cNvSpPr/>
          <p:nvPr/>
        </p:nvSpPr>
        <p:spPr>
          <a:xfrm>
            <a:off x="6095999" y="3031585"/>
            <a:ext cx="4797288" cy="1255384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Isosceles Triangle 83">
            <a:extLst>
              <a:ext uri="{FF2B5EF4-FFF2-40B4-BE49-F238E27FC236}">
                <a16:creationId xmlns:a16="http://schemas.microsoft.com/office/drawing/2014/main" id="{D8B6C6A8-611E-3843-A4EA-8C294290245D}"/>
              </a:ext>
            </a:extLst>
          </p:cNvPr>
          <p:cNvSpPr/>
          <p:nvPr/>
        </p:nvSpPr>
        <p:spPr>
          <a:xfrm rot="14360267">
            <a:off x="5628279" y="3652402"/>
            <a:ext cx="330200" cy="957586"/>
          </a:xfrm>
          <a:prstGeom prst="triangle">
            <a:avLst>
              <a:gd name="adj" fmla="val 7058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: Rounded Corners 9">
            <a:extLst>
              <a:ext uri="{FF2B5EF4-FFF2-40B4-BE49-F238E27FC236}">
                <a16:creationId xmlns:a16="http://schemas.microsoft.com/office/drawing/2014/main" id="{ACC5AAC3-6762-494E-84BA-CE51649B1A7C}"/>
              </a:ext>
            </a:extLst>
          </p:cNvPr>
          <p:cNvSpPr/>
          <p:nvPr/>
        </p:nvSpPr>
        <p:spPr>
          <a:xfrm>
            <a:off x="6147217" y="5004916"/>
            <a:ext cx="4797287" cy="1255384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300" dirty="0">
                <a:solidFill>
                  <a:schemeClr val="bg1"/>
                </a:solidFill>
                <a:latin typeface="Baskerville Old Face" panose="02020602080505020303" pitchFamily="18" charset="77"/>
              </a:rPr>
              <a:t>Avoir acquis un certain nombre de trimestres en fonction de l’âge du salarié </a:t>
            </a:r>
          </a:p>
        </p:txBody>
      </p:sp>
      <p:sp>
        <p:nvSpPr>
          <p:cNvPr id="28" name="Isosceles Triangle 82">
            <a:extLst>
              <a:ext uri="{FF2B5EF4-FFF2-40B4-BE49-F238E27FC236}">
                <a16:creationId xmlns:a16="http://schemas.microsoft.com/office/drawing/2014/main" id="{F2050478-6D54-FF44-A86B-EED5AA67D14E}"/>
              </a:ext>
            </a:extLst>
          </p:cNvPr>
          <p:cNvSpPr/>
          <p:nvPr/>
        </p:nvSpPr>
        <p:spPr>
          <a:xfrm rot="16200000">
            <a:off x="5581324" y="5248364"/>
            <a:ext cx="330200" cy="898190"/>
          </a:xfrm>
          <a:prstGeom prst="triangle">
            <a:avLst>
              <a:gd name="adj" fmla="val 7058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12">
            <a:extLst>
              <a:ext uri="{FF2B5EF4-FFF2-40B4-BE49-F238E27FC236}">
                <a16:creationId xmlns:a16="http://schemas.microsoft.com/office/drawing/2014/main" id="{1114B4C5-BF15-074B-805F-E6A293974086}"/>
              </a:ext>
            </a:extLst>
          </p:cNvPr>
          <p:cNvSpPr/>
          <p:nvPr/>
        </p:nvSpPr>
        <p:spPr>
          <a:xfrm>
            <a:off x="1393190" y="3022945"/>
            <a:ext cx="3479195" cy="3251235"/>
          </a:xfrm>
          <a:prstGeom prst="ellipse">
            <a:avLst/>
          </a:prstGeom>
          <a:solidFill>
            <a:schemeClr val="bg1">
              <a:alpha val="1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1" name="Group 2">
            <a:extLst>
              <a:ext uri="{FF2B5EF4-FFF2-40B4-BE49-F238E27FC236}">
                <a16:creationId xmlns:a16="http://schemas.microsoft.com/office/drawing/2014/main" id="{BC6297D1-07A7-BA47-B777-1911D83D690C}"/>
              </a:ext>
            </a:extLst>
          </p:cNvPr>
          <p:cNvGrpSpPr/>
          <p:nvPr/>
        </p:nvGrpSpPr>
        <p:grpSpPr>
          <a:xfrm>
            <a:off x="2553275" y="3429000"/>
            <a:ext cx="1222118" cy="1604578"/>
            <a:chOff x="4933899" y="2636401"/>
            <a:chExt cx="911585" cy="1196866"/>
          </a:xfrm>
          <a:solidFill>
            <a:srgbClr val="FF9300"/>
          </a:solidFill>
        </p:grpSpPr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39C69593-7C0E-F14E-9494-76FA3E2CC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899" y="3236474"/>
              <a:ext cx="911585" cy="596793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22D1F259-F94B-1A48-B2D2-8943B2F64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7853" y="2636401"/>
              <a:ext cx="603351" cy="60007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F9133F7B-D6C3-5449-90BA-EA6D41F1A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4111" y="3370915"/>
              <a:ext cx="124605" cy="236094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315CF6FE-71DE-1441-97F7-A7B23EADA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3785" y="3262706"/>
              <a:ext cx="91814" cy="75420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ZoneTexte 35">
            <a:extLst>
              <a:ext uri="{FF2B5EF4-FFF2-40B4-BE49-F238E27FC236}">
                <a16:creationId xmlns:a16="http://schemas.microsoft.com/office/drawing/2014/main" id="{64A39C1F-F3D9-9942-82FD-A7E8E67BBB44}"/>
              </a:ext>
            </a:extLst>
          </p:cNvPr>
          <p:cNvSpPr txBox="1"/>
          <p:nvPr/>
        </p:nvSpPr>
        <p:spPr>
          <a:xfrm>
            <a:off x="6373319" y="3188539"/>
            <a:ext cx="4200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300" dirty="0">
                <a:solidFill>
                  <a:schemeClr val="bg1"/>
                </a:solidFill>
                <a:latin typeface="Baskerville Old Face" panose="02020602080505020303" pitchFamily="18" charset="77"/>
              </a:rPr>
              <a:t>Une incapacité permanente partielle d’au moins 50%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C68E80B-2906-E945-A02C-D555146E8F6B}"/>
              </a:ext>
            </a:extLst>
          </p:cNvPr>
          <p:cNvSpPr/>
          <p:nvPr/>
        </p:nvSpPr>
        <p:spPr>
          <a:xfrm>
            <a:off x="3164334" y="6449003"/>
            <a:ext cx="5258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latin typeface="Baskerville Old Face" panose="02020602080505020303" pitchFamily="18" charset="77"/>
              </a:rPr>
              <a:t>CSS, art. L.351-1-5 alinéa 2 et D.351-1-5 alinéa 2 </a:t>
            </a:r>
          </a:p>
        </p:txBody>
      </p:sp>
      <p:sp>
        <p:nvSpPr>
          <p:cNvPr id="3" name="Croix 2">
            <a:extLst>
              <a:ext uri="{FF2B5EF4-FFF2-40B4-BE49-F238E27FC236}">
                <a16:creationId xmlns:a16="http://schemas.microsoft.com/office/drawing/2014/main" id="{44B65925-467A-2046-BC89-E65459B6F19A}"/>
              </a:ext>
            </a:extLst>
          </p:cNvPr>
          <p:cNvSpPr/>
          <p:nvPr/>
        </p:nvSpPr>
        <p:spPr>
          <a:xfrm>
            <a:off x="8332737" y="4476763"/>
            <a:ext cx="323812" cy="339450"/>
          </a:xfrm>
          <a:prstGeom prst="plus">
            <a:avLst>
              <a:gd name="adj" fmla="val 3765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4D18097-DCED-9943-965D-10E869AB9CDA}"/>
              </a:ext>
            </a:extLst>
          </p:cNvPr>
          <p:cNvSpPr txBox="1"/>
          <p:nvPr/>
        </p:nvSpPr>
        <p:spPr>
          <a:xfrm>
            <a:off x="1977525" y="5112190"/>
            <a:ext cx="2364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Baskerville Old Face" panose="02020602080505020303" pitchFamily="18" charset="77"/>
              </a:rPr>
              <a:t>62 ans</a:t>
            </a:r>
          </a:p>
          <a:p>
            <a:pPr algn="ctr"/>
            <a:r>
              <a:rPr lang="fr-FR" sz="2400" b="1" dirty="0">
                <a:latin typeface="Baskerville Old Face" panose="02020602080505020303" pitchFamily="18" charset="77"/>
              </a:rPr>
              <a:t>Salarié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615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EC97832F-F281-FD4A-A698-19BF6FD0EA43}"/>
              </a:ext>
            </a:extLst>
          </p:cNvPr>
          <p:cNvSpPr/>
          <p:nvPr/>
        </p:nvSpPr>
        <p:spPr>
          <a:xfrm>
            <a:off x="1016426" y="646501"/>
            <a:ext cx="10159148" cy="1182299"/>
          </a:xfrm>
          <a:prstGeom prst="roundRect">
            <a:avLst>
              <a:gd name="adj" fmla="val 161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F176786-B7C9-A549-BD0E-5A682C0927BB}"/>
              </a:ext>
            </a:extLst>
          </p:cNvPr>
          <p:cNvSpPr txBox="1"/>
          <p:nvPr/>
        </p:nvSpPr>
        <p:spPr>
          <a:xfrm>
            <a:off x="1524000" y="637485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Baskerville Old Face" panose="02020602080505020303" pitchFamily="18" charset="77"/>
              </a:rPr>
              <a:t>Les possibilités de déroger à l’âge légal de départ à la retraite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0DBADA-2C9F-2F41-B00A-4F923C11EE13}"/>
              </a:ext>
            </a:extLst>
          </p:cNvPr>
          <p:cNvSpPr/>
          <p:nvPr/>
        </p:nvSpPr>
        <p:spPr>
          <a:xfrm>
            <a:off x="2785154" y="2194823"/>
            <a:ext cx="69397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600" b="1" dirty="0">
                <a:solidFill>
                  <a:schemeClr val="accent2"/>
                </a:solidFill>
                <a:latin typeface="Baskerville Old Face" panose="02020602080505020303" pitchFamily="18" charset="77"/>
              </a:rPr>
              <a:t>Le compte personnel de prévention de la pénibilité</a:t>
            </a:r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BB8A17BE-1F50-FB4D-9259-2443283EBB02}"/>
              </a:ext>
            </a:extLst>
          </p:cNvPr>
          <p:cNvSpPr/>
          <p:nvPr/>
        </p:nvSpPr>
        <p:spPr>
          <a:xfrm>
            <a:off x="988512" y="2895337"/>
            <a:ext cx="3358696" cy="3202434"/>
          </a:xfrm>
          <a:prstGeom prst="ellipse">
            <a:avLst/>
          </a:prstGeom>
          <a:solidFill>
            <a:schemeClr val="bg1">
              <a:alpha val="1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41475177-7A82-174C-A1DC-B2E23C230533}"/>
              </a:ext>
            </a:extLst>
          </p:cNvPr>
          <p:cNvGrpSpPr/>
          <p:nvPr/>
        </p:nvGrpSpPr>
        <p:grpSpPr>
          <a:xfrm>
            <a:off x="2063772" y="3429000"/>
            <a:ext cx="1222118" cy="1604578"/>
            <a:chOff x="4933899" y="2636401"/>
            <a:chExt cx="911585" cy="1196866"/>
          </a:xfrm>
          <a:solidFill>
            <a:srgbClr val="FF9300"/>
          </a:solidFill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E9627D0-1D04-3543-8676-95D4BD32A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899" y="3236474"/>
              <a:ext cx="911585" cy="596793"/>
            </a:xfrm>
            <a:custGeom>
              <a:avLst/>
              <a:gdLst>
                <a:gd name="T0" fmla="*/ 70 w 138"/>
                <a:gd name="T1" fmla="*/ 73 h 90"/>
                <a:gd name="T2" fmla="*/ 94 w 138"/>
                <a:gd name="T3" fmla="*/ 0 h 90"/>
                <a:gd name="T4" fmla="*/ 111 w 138"/>
                <a:gd name="T5" fmla="*/ 5 h 90"/>
                <a:gd name="T6" fmla="*/ 123 w 138"/>
                <a:gd name="T7" fmla="*/ 10 h 90"/>
                <a:gd name="T8" fmla="*/ 133 w 138"/>
                <a:gd name="T9" fmla="*/ 21 h 90"/>
                <a:gd name="T10" fmla="*/ 138 w 138"/>
                <a:gd name="T11" fmla="*/ 53 h 90"/>
                <a:gd name="T12" fmla="*/ 135 w 138"/>
                <a:gd name="T13" fmla="*/ 58 h 90"/>
                <a:gd name="T14" fmla="*/ 90 w 138"/>
                <a:gd name="T15" fmla="*/ 83 h 90"/>
                <a:gd name="T16" fmla="*/ 3 w 138"/>
                <a:gd name="T17" fmla="*/ 59 h 90"/>
                <a:gd name="T18" fmla="*/ 1 w 138"/>
                <a:gd name="T19" fmla="*/ 52 h 90"/>
                <a:gd name="T20" fmla="*/ 4 w 138"/>
                <a:gd name="T21" fmla="*/ 23 h 90"/>
                <a:gd name="T22" fmla="*/ 15 w 138"/>
                <a:gd name="T23" fmla="*/ 10 h 90"/>
                <a:gd name="T24" fmla="*/ 30 w 138"/>
                <a:gd name="T25" fmla="*/ 5 h 90"/>
                <a:gd name="T26" fmla="*/ 39 w 138"/>
                <a:gd name="T27" fmla="*/ 2 h 90"/>
                <a:gd name="T28" fmla="*/ 47 w 138"/>
                <a:gd name="T29" fmla="*/ 6 h 90"/>
                <a:gd name="T30" fmla="*/ 60 w 138"/>
                <a:gd name="T31" fmla="*/ 49 h 90"/>
                <a:gd name="T32" fmla="*/ 67 w 138"/>
                <a:gd name="T33" fmla="*/ 69 h 90"/>
                <a:gd name="T34" fmla="*/ 69 w 138"/>
                <a:gd name="T35" fmla="*/ 74 h 90"/>
                <a:gd name="T36" fmla="*/ 70 w 138"/>
                <a:gd name="T37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90">
                  <a:moveTo>
                    <a:pt x="70" y="73"/>
                  </a:moveTo>
                  <a:cubicBezTo>
                    <a:pt x="78" y="49"/>
                    <a:pt x="86" y="25"/>
                    <a:pt x="94" y="0"/>
                  </a:cubicBezTo>
                  <a:cubicBezTo>
                    <a:pt x="100" y="2"/>
                    <a:pt x="105" y="3"/>
                    <a:pt x="111" y="5"/>
                  </a:cubicBezTo>
                  <a:cubicBezTo>
                    <a:pt x="115" y="7"/>
                    <a:pt x="119" y="8"/>
                    <a:pt x="123" y="10"/>
                  </a:cubicBezTo>
                  <a:cubicBezTo>
                    <a:pt x="128" y="12"/>
                    <a:pt x="132" y="16"/>
                    <a:pt x="133" y="21"/>
                  </a:cubicBezTo>
                  <a:cubicBezTo>
                    <a:pt x="135" y="31"/>
                    <a:pt x="137" y="42"/>
                    <a:pt x="138" y="53"/>
                  </a:cubicBezTo>
                  <a:cubicBezTo>
                    <a:pt x="138" y="55"/>
                    <a:pt x="137" y="57"/>
                    <a:pt x="135" y="58"/>
                  </a:cubicBezTo>
                  <a:cubicBezTo>
                    <a:pt x="122" y="70"/>
                    <a:pt x="108" y="79"/>
                    <a:pt x="90" y="83"/>
                  </a:cubicBezTo>
                  <a:cubicBezTo>
                    <a:pt x="57" y="90"/>
                    <a:pt x="28" y="82"/>
                    <a:pt x="3" y="59"/>
                  </a:cubicBezTo>
                  <a:cubicBezTo>
                    <a:pt x="2" y="58"/>
                    <a:pt x="0" y="55"/>
                    <a:pt x="1" y="52"/>
                  </a:cubicBezTo>
                  <a:cubicBezTo>
                    <a:pt x="1" y="43"/>
                    <a:pt x="3" y="33"/>
                    <a:pt x="4" y="23"/>
                  </a:cubicBezTo>
                  <a:cubicBezTo>
                    <a:pt x="5" y="17"/>
                    <a:pt x="9" y="12"/>
                    <a:pt x="15" y="10"/>
                  </a:cubicBezTo>
                  <a:cubicBezTo>
                    <a:pt x="20" y="8"/>
                    <a:pt x="25" y="7"/>
                    <a:pt x="30" y="5"/>
                  </a:cubicBezTo>
                  <a:cubicBezTo>
                    <a:pt x="33" y="4"/>
                    <a:pt x="36" y="3"/>
                    <a:pt x="39" y="2"/>
                  </a:cubicBezTo>
                  <a:cubicBezTo>
                    <a:pt x="45" y="0"/>
                    <a:pt x="45" y="1"/>
                    <a:pt x="47" y="6"/>
                  </a:cubicBezTo>
                  <a:cubicBezTo>
                    <a:pt x="51" y="20"/>
                    <a:pt x="56" y="34"/>
                    <a:pt x="60" y="49"/>
                  </a:cubicBezTo>
                  <a:cubicBezTo>
                    <a:pt x="63" y="55"/>
                    <a:pt x="65" y="62"/>
                    <a:pt x="67" y="69"/>
                  </a:cubicBezTo>
                  <a:cubicBezTo>
                    <a:pt x="68" y="71"/>
                    <a:pt x="68" y="72"/>
                    <a:pt x="69" y="74"/>
                  </a:cubicBezTo>
                  <a:cubicBezTo>
                    <a:pt x="69" y="74"/>
                    <a:pt x="70" y="74"/>
                    <a:pt x="70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0BD47C4-D476-8443-8E3E-4D10DA5E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7853" y="2636401"/>
              <a:ext cx="603351" cy="600073"/>
            </a:xfrm>
            <a:custGeom>
              <a:avLst/>
              <a:gdLst>
                <a:gd name="T0" fmla="*/ 44 w 91"/>
                <a:gd name="T1" fmla="*/ 0 h 91"/>
                <a:gd name="T2" fmla="*/ 72 w 91"/>
                <a:gd name="T3" fmla="*/ 13 h 91"/>
                <a:gd name="T4" fmla="*/ 75 w 91"/>
                <a:gd name="T5" fmla="*/ 17 h 91"/>
                <a:gd name="T6" fmla="*/ 83 w 91"/>
                <a:gd name="T7" fmla="*/ 32 h 91"/>
                <a:gd name="T8" fmla="*/ 77 w 91"/>
                <a:gd name="T9" fmla="*/ 56 h 91"/>
                <a:gd name="T10" fmla="*/ 74 w 91"/>
                <a:gd name="T11" fmla="*/ 59 h 91"/>
                <a:gd name="T12" fmla="*/ 64 w 91"/>
                <a:gd name="T13" fmla="*/ 76 h 91"/>
                <a:gd name="T14" fmla="*/ 25 w 91"/>
                <a:gd name="T15" fmla="*/ 77 h 91"/>
                <a:gd name="T16" fmla="*/ 15 w 91"/>
                <a:gd name="T17" fmla="*/ 60 h 91"/>
                <a:gd name="T18" fmla="*/ 10 w 91"/>
                <a:gd name="T19" fmla="*/ 56 h 91"/>
                <a:gd name="T20" fmla="*/ 1 w 91"/>
                <a:gd name="T21" fmla="*/ 44 h 91"/>
                <a:gd name="T22" fmla="*/ 9 w 91"/>
                <a:gd name="T23" fmla="*/ 29 h 91"/>
                <a:gd name="T24" fmla="*/ 12 w 91"/>
                <a:gd name="T25" fmla="*/ 23 h 91"/>
                <a:gd name="T26" fmla="*/ 29 w 91"/>
                <a:gd name="T27" fmla="*/ 3 h 91"/>
                <a:gd name="T28" fmla="*/ 44 w 91"/>
                <a:gd name="T2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91">
                  <a:moveTo>
                    <a:pt x="44" y="0"/>
                  </a:moveTo>
                  <a:cubicBezTo>
                    <a:pt x="56" y="0"/>
                    <a:pt x="66" y="3"/>
                    <a:pt x="72" y="13"/>
                  </a:cubicBezTo>
                  <a:cubicBezTo>
                    <a:pt x="73" y="14"/>
                    <a:pt x="74" y="16"/>
                    <a:pt x="75" y="17"/>
                  </a:cubicBezTo>
                  <a:cubicBezTo>
                    <a:pt x="77" y="23"/>
                    <a:pt x="78" y="28"/>
                    <a:pt x="83" y="32"/>
                  </a:cubicBezTo>
                  <a:cubicBezTo>
                    <a:pt x="91" y="38"/>
                    <a:pt x="86" y="53"/>
                    <a:pt x="77" y="56"/>
                  </a:cubicBezTo>
                  <a:cubicBezTo>
                    <a:pt x="76" y="57"/>
                    <a:pt x="75" y="58"/>
                    <a:pt x="74" y="59"/>
                  </a:cubicBezTo>
                  <a:cubicBezTo>
                    <a:pt x="70" y="65"/>
                    <a:pt x="68" y="71"/>
                    <a:pt x="64" y="76"/>
                  </a:cubicBezTo>
                  <a:cubicBezTo>
                    <a:pt x="52" y="90"/>
                    <a:pt x="38" y="91"/>
                    <a:pt x="25" y="77"/>
                  </a:cubicBezTo>
                  <a:cubicBezTo>
                    <a:pt x="21" y="72"/>
                    <a:pt x="17" y="67"/>
                    <a:pt x="15" y="60"/>
                  </a:cubicBezTo>
                  <a:cubicBezTo>
                    <a:pt x="15" y="58"/>
                    <a:pt x="13" y="56"/>
                    <a:pt x="10" y="56"/>
                  </a:cubicBezTo>
                  <a:cubicBezTo>
                    <a:pt x="4" y="55"/>
                    <a:pt x="2" y="50"/>
                    <a:pt x="1" y="44"/>
                  </a:cubicBezTo>
                  <a:cubicBezTo>
                    <a:pt x="0" y="37"/>
                    <a:pt x="2" y="33"/>
                    <a:pt x="9" y="29"/>
                  </a:cubicBezTo>
                  <a:cubicBezTo>
                    <a:pt x="11" y="28"/>
                    <a:pt x="12" y="25"/>
                    <a:pt x="12" y="23"/>
                  </a:cubicBezTo>
                  <a:cubicBezTo>
                    <a:pt x="15" y="14"/>
                    <a:pt x="19" y="6"/>
                    <a:pt x="29" y="3"/>
                  </a:cubicBezTo>
                  <a:cubicBezTo>
                    <a:pt x="34" y="2"/>
                    <a:pt x="39" y="1"/>
                    <a:pt x="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9CCE1E1-0C48-AB43-9828-46857CB86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4111" y="3370915"/>
              <a:ext cx="124605" cy="236094"/>
            </a:xfrm>
            <a:custGeom>
              <a:avLst/>
              <a:gdLst>
                <a:gd name="T0" fmla="*/ 6 w 19"/>
                <a:gd name="T1" fmla="*/ 0 h 36"/>
                <a:gd name="T2" fmla="*/ 14 w 19"/>
                <a:gd name="T3" fmla="*/ 0 h 36"/>
                <a:gd name="T4" fmla="*/ 10 w 19"/>
                <a:gd name="T5" fmla="*/ 36 h 36"/>
                <a:gd name="T6" fmla="*/ 6 w 1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6">
                  <a:moveTo>
                    <a:pt x="6" y="0"/>
                  </a:moveTo>
                  <a:cubicBezTo>
                    <a:pt x="8" y="0"/>
                    <a:pt x="11" y="0"/>
                    <a:pt x="14" y="0"/>
                  </a:cubicBezTo>
                  <a:cubicBezTo>
                    <a:pt x="19" y="12"/>
                    <a:pt x="16" y="24"/>
                    <a:pt x="10" y="36"/>
                  </a:cubicBezTo>
                  <a:cubicBezTo>
                    <a:pt x="5" y="24"/>
                    <a:pt x="0" y="13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BB7F449-8AAC-A44D-A06E-69671F3C8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3785" y="3262706"/>
              <a:ext cx="91814" cy="75420"/>
            </a:xfrm>
            <a:custGeom>
              <a:avLst/>
              <a:gdLst>
                <a:gd name="T0" fmla="*/ 14 w 14"/>
                <a:gd name="T1" fmla="*/ 0 h 11"/>
                <a:gd name="T2" fmla="*/ 14 w 14"/>
                <a:gd name="T3" fmla="*/ 11 h 11"/>
                <a:gd name="T4" fmla="*/ 0 w 14"/>
                <a:gd name="T5" fmla="*/ 11 h 11"/>
                <a:gd name="T6" fmla="*/ 0 w 14"/>
                <a:gd name="T7" fmla="*/ 0 h 11"/>
                <a:gd name="T8" fmla="*/ 14 w 1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1">
                  <a:moveTo>
                    <a:pt x="14" y="0"/>
                  </a:moveTo>
                  <a:cubicBezTo>
                    <a:pt x="14" y="4"/>
                    <a:pt x="14" y="7"/>
                    <a:pt x="14" y="11"/>
                  </a:cubicBezTo>
                  <a:cubicBezTo>
                    <a:pt x="10" y="11"/>
                    <a:pt x="5" y="11"/>
                    <a:pt x="0" y="11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4" y="0"/>
                    <a:pt x="9" y="0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E924D088-FC5C-2140-8130-887D09AD59F0}"/>
              </a:ext>
            </a:extLst>
          </p:cNvPr>
          <p:cNvSpPr txBox="1"/>
          <p:nvPr/>
        </p:nvSpPr>
        <p:spPr>
          <a:xfrm>
            <a:off x="1505605" y="5135704"/>
            <a:ext cx="2364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Baskerville Old Face" panose="02020602080505020303" pitchFamily="18" charset="77"/>
              </a:rPr>
              <a:t>62 ans</a:t>
            </a:r>
          </a:p>
          <a:p>
            <a:pPr algn="ctr"/>
            <a:r>
              <a:rPr lang="fr-FR" sz="2400" b="1" dirty="0">
                <a:latin typeface="Baskerville Old Face" panose="02020602080505020303" pitchFamily="18" charset="77"/>
              </a:rPr>
              <a:t>Salarié</a:t>
            </a:r>
            <a:endParaRPr lang="fr-FR" sz="2400" dirty="0"/>
          </a:p>
          <a:p>
            <a:endParaRPr lang="fr-FR" dirty="0"/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F56CEFB2-A756-0844-A94C-B5C959CB0C10}"/>
              </a:ext>
            </a:extLst>
          </p:cNvPr>
          <p:cNvSpPr/>
          <p:nvPr/>
        </p:nvSpPr>
        <p:spPr>
          <a:xfrm>
            <a:off x="4734256" y="2932666"/>
            <a:ext cx="6755902" cy="3278833"/>
          </a:xfrm>
          <a:prstGeom prst="roundRect">
            <a:avLst>
              <a:gd name="adj" fmla="val 3334"/>
            </a:avLst>
          </a:prstGeom>
          <a:solidFill>
            <a:schemeClr val="bg1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E2BD4B1-E20E-134A-A70F-CF728AB26870}"/>
              </a:ext>
            </a:extLst>
          </p:cNvPr>
          <p:cNvSpPr/>
          <p:nvPr/>
        </p:nvSpPr>
        <p:spPr>
          <a:xfrm>
            <a:off x="6079182" y="4488914"/>
            <a:ext cx="558800" cy="105042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3">
            <a:extLst>
              <a:ext uri="{FF2B5EF4-FFF2-40B4-BE49-F238E27FC236}">
                <a16:creationId xmlns:a16="http://schemas.microsoft.com/office/drawing/2014/main" id="{5C4CFA1B-DF67-F94E-8269-BF246BB7A2FE}"/>
              </a:ext>
            </a:extLst>
          </p:cNvPr>
          <p:cNvSpPr/>
          <p:nvPr/>
        </p:nvSpPr>
        <p:spPr>
          <a:xfrm>
            <a:off x="9629022" y="4828138"/>
            <a:ext cx="558800" cy="7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60F94A-5575-974B-9CC5-E63890B612BE}"/>
              </a:ext>
            </a:extLst>
          </p:cNvPr>
          <p:cNvSpPr txBox="1"/>
          <p:nvPr/>
        </p:nvSpPr>
        <p:spPr>
          <a:xfrm>
            <a:off x="5989182" y="5740598"/>
            <a:ext cx="725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skerville Old Face" panose="02020602080505020303" pitchFamily="18" charset="77"/>
              </a:rPr>
              <a:t>15%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9" name="TextBox 17">
            <a:extLst>
              <a:ext uri="{FF2B5EF4-FFF2-40B4-BE49-F238E27FC236}">
                <a16:creationId xmlns:a16="http://schemas.microsoft.com/office/drawing/2014/main" id="{86AED55F-19DD-E047-9B64-4F95F674920F}"/>
              </a:ext>
            </a:extLst>
          </p:cNvPr>
          <p:cNvSpPr txBox="1"/>
          <p:nvPr/>
        </p:nvSpPr>
        <p:spPr>
          <a:xfrm>
            <a:off x="9545461" y="5631515"/>
            <a:ext cx="725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skerville Old Face" panose="02020602080505020303" pitchFamily="18" charset="77"/>
              </a:rPr>
              <a:t>10%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0" name="TextBox 17">
            <a:extLst>
              <a:ext uri="{FF2B5EF4-FFF2-40B4-BE49-F238E27FC236}">
                <a16:creationId xmlns:a16="http://schemas.microsoft.com/office/drawing/2014/main" id="{5ED7DA79-3050-4440-9CEB-9F6F2FCCAB83}"/>
              </a:ext>
            </a:extLst>
          </p:cNvPr>
          <p:cNvSpPr txBox="1"/>
          <p:nvPr/>
        </p:nvSpPr>
        <p:spPr>
          <a:xfrm>
            <a:off x="4961052" y="3137685"/>
            <a:ext cx="2782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Baskerville Old Face" panose="02020602080505020303" pitchFamily="18" charset="77"/>
              </a:rPr>
              <a:t>Incapacité permanente de travail au titre d’un accident du travail ou d’une maladie professionnelle </a:t>
            </a:r>
            <a:endParaRPr kumimoji="0" lang="fr-FR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1" name="TextBox 17">
            <a:extLst>
              <a:ext uri="{FF2B5EF4-FFF2-40B4-BE49-F238E27FC236}">
                <a16:creationId xmlns:a16="http://schemas.microsoft.com/office/drawing/2014/main" id="{66812D96-F142-794F-90E7-A117738D4CD8}"/>
              </a:ext>
            </a:extLst>
          </p:cNvPr>
          <p:cNvSpPr txBox="1"/>
          <p:nvPr/>
        </p:nvSpPr>
        <p:spPr>
          <a:xfrm>
            <a:off x="8517331" y="3021382"/>
            <a:ext cx="27821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Baskerville Old Face" panose="02020602080505020303" pitchFamily="18" charset="77"/>
              </a:rPr>
              <a:t>Incapacité permanente de travail mais exposés pendant plus de 17 ans à un ou plusieurs risques professionnels </a:t>
            </a:r>
            <a:endParaRPr kumimoji="0" lang="fr-FR" b="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Baskerville Old Face" panose="02020602080505020303" pitchFamily="18" charset="77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BA06986-A00D-9042-AA39-2991FF66DF7D}"/>
              </a:ext>
            </a:extLst>
          </p:cNvPr>
          <p:cNvSpPr txBox="1"/>
          <p:nvPr/>
        </p:nvSpPr>
        <p:spPr>
          <a:xfrm>
            <a:off x="7699880" y="4614016"/>
            <a:ext cx="961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Baskerville Old Face" panose="02020602080505020303" pitchFamily="18" charset="77"/>
              </a:rPr>
              <a:t>OU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405BB3-ED0C-764F-88D9-B1D9406BD4BD}"/>
              </a:ext>
            </a:extLst>
          </p:cNvPr>
          <p:cNvSpPr/>
          <p:nvPr/>
        </p:nvSpPr>
        <p:spPr>
          <a:xfrm>
            <a:off x="2785154" y="6359438"/>
            <a:ext cx="5069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Baskerville Old Face" panose="02020602080505020303" pitchFamily="18" charset="77"/>
              </a:rPr>
              <a:t>CSS, art. L.351-1-4, R.173-3-1, R.351-36 et D.351-1-8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905181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262</Words>
  <Application>Microsoft Macintosh PowerPoint</Application>
  <PresentationFormat>Grand écran</PresentationFormat>
  <Paragraphs>42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Baskerville Old Face</vt:lpstr>
      <vt:lpstr>Calibri</vt:lpstr>
      <vt:lpstr>Calibri Light</vt:lpstr>
      <vt:lpstr>Rockwell</vt:lpstr>
      <vt:lpstr>Wingdings</vt:lpstr>
      <vt:lpstr>Atlas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âges de départ à la retraite</dc:title>
  <dc:creator>Hadj-idris Sonia</dc:creator>
  <cp:lastModifiedBy>Hadj-idris Sonia</cp:lastModifiedBy>
  <cp:revision>47</cp:revision>
  <dcterms:created xsi:type="dcterms:W3CDTF">2019-10-26T17:35:24Z</dcterms:created>
  <dcterms:modified xsi:type="dcterms:W3CDTF">2019-11-17T21:07:43Z</dcterms:modified>
</cp:coreProperties>
</file>