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3" r:id="rId5"/>
    <p:sldId id="265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BAGH Nathan" initials="SN" lastIdx="1" clrIdx="0">
    <p:extLst>
      <p:ext uri="{19B8F6BF-5375-455C-9EA6-DF929625EA0E}">
        <p15:presenceInfo xmlns:p15="http://schemas.microsoft.com/office/powerpoint/2012/main" userId="S::nathan.sebbagh@etu.univ-amu.fr::a467563a-93f0-48ca-aa44-45bc8de24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3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5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6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31T10:15:39.468" idx="1">
    <p:pos x="6694" y="968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42F5C-7263-7342-90E0-572C6461CB0C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B9F55D-CBFB-5E44-8EED-B6D104A17E49}">
      <dgm:prSet phldrT="[Texte]" custT="1"/>
      <dgm:spPr/>
      <dgm:t>
        <a:bodyPr/>
        <a:lstStyle/>
        <a:p>
          <a:r>
            <a:rPr lang="fr-FR" sz="1800" dirty="0"/>
            <a:t>Lorsque l'assuré a droit au taux plein, sa pension de vieillesse ne peut être inférieure à un montant </a:t>
          </a:r>
          <a:r>
            <a:rPr lang="fr-FR" sz="1800" b="1" dirty="0"/>
            <a:t>minimal</a:t>
          </a:r>
          <a:r>
            <a:rPr lang="fr-FR" sz="1800" dirty="0"/>
            <a:t> dit « </a:t>
          </a:r>
          <a:r>
            <a:rPr lang="fr-FR" sz="1800" b="1" dirty="0"/>
            <a:t>minimum</a:t>
          </a:r>
          <a:r>
            <a:rPr lang="fr-FR" sz="1800" dirty="0"/>
            <a:t> </a:t>
          </a:r>
          <a:r>
            <a:rPr lang="fr-FR" sz="1800" b="1" dirty="0"/>
            <a:t>contributif</a:t>
          </a:r>
          <a:r>
            <a:rPr lang="fr-FR" sz="1800" dirty="0"/>
            <a:t> » (CSS, art. L. 351-10)</a:t>
          </a:r>
        </a:p>
      </dgm:t>
    </dgm:pt>
    <dgm:pt modelId="{92A5F761-0A40-774B-A540-035C9204022A}" type="parTrans" cxnId="{7C67E2E6-D860-FF47-828D-AF2E9E4D74A9}">
      <dgm:prSet/>
      <dgm:spPr/>
      <dgm:t>
        <a:bodyPr/>
        <a:lstStyle/>
        <a:p>
          <a:endParaRPr lang="fr-FR"/>
        </a:p>
      </dgm:t>
    </dgm:pt>
    <dgm:pt modelId="{62467B05-00A5-3148-9511-8B1B21690407}" type="sibTrans" cxnId="{7C67E2E6-D860-FF47-828D-AF2E9E4D74A9}">
      <dgm:prSet/>
      <dgm:spPr/>
      <dgm:t>
        <a:bodyPr/>
        <a:lstStyle/>
        <a:p>
          <a:endParaRPr lang="fr-FR"/>
        </a:p>
      </dgm:t>
    </dgm:pt>
    <dgm:pt modelId="{8B0B3BFA-2C1C-4548-A584-E75A89183470}">
      <dgm:prSet phldrT="[Texte]" custT="1"/>
      <dgm:spPr/>
      <dgm:t>
        <a:bodyPr/>
        <a:lstStyle/>
        <a:p>
          <a:r>
            <a:rPr lang="fr-FR" sz="1800" dirty="0"/>
            <a:t>Ce </a:t>
          </a:r>
          <a:r>
            <a:rPr lang="fr-FR" sz="1800" b="1" dirty="0"/>
            <a:t>minimum</a:t>
          </a:r>
          <a:r>
            <a:rPr lang="fr-FR" sz="1800" dirty="0"/>
            <a:t>, qui n'est pas applicable aux pensions liquidées à taux réduit, a vocation à s'appliquer lorsque l'assuré a cotisé tout au long de sa carrière sur un salaire faible.</a:t>
          </a:r>
        </a:p>
      </dgm:t>
    </dgm:pt>
    <dgm:pt modelId="{5EA2502E-ADE3-5743-88ED-FE2258A41449}" type="parTrans" cxnId="{9609F520-AAF9-6A40-B2F5-9D889E28477D}">
      <dgm:prSet/>
      <dgm:spPr/>
      <dgm:t>
        <a:bodyPr/>
        <a:lstStyle/>
        <a:p>
          <a:endParaRPr lang="fr-FR"/>
        </a:p>
      </dgm:t>
    </dgm:pt>
    <dgm:pt modelId="{6E5A1B0A-1214-5046-9498-B184E6D599EE}" type="sibTrans" cxnId="{9609F520-AAF9-6A40-B2F5-9D889E28477D}">
      <dgm:prSet/>
      <dgm:spPr/>
      <dgm:t>
        <a:bodyPr/>
        <a:lstStyle/>
        <a:p>
          <a:endParaRPr lang="fr-FR"/>
        </a:p>
      </dgm:t>
    </dgm:pt>
    <dgm:pt modelId="{6CC1919F-9859-D043-AD8D-72807711E15F}" type="pres">
      <dgm:prSet presAssocID="{D8C42F5C-7263-7342-90E0-572C6461CB0C}" presName="linear" presStyleCnt="0">
        <dgm:presLayoutVars>
          <dgm:dir/>
          <dgm:animLvl val="lvl"/>
          <dgm:resizeHandles val="exact"/>
        </dgm:presLayoutVars>
      </dgm:prSet>
      <dgm:spPr/>
    </dgm:pt>
    <dgm:pt modelId="{A6334AD4-D00D-B744-9841-2F0B29395D6A}" type="pres">
      <dgm:prSet presAssocID="{6CB9F55D-CBFB-5E44-8EED-B6D104A17E49}" presName="parentLin" presStyleCnt="0"/>
      <dgm:spPr/>
    </dgm:pt>
    <dgm:pt modelId="{D74818D1-DEBC-4643-B2C9-FA167B100C7F}" type="pres">
      <dgm:prSet presAssocID="{6CB9F55D-CBFB-5E44-8EED-B6D104A17E49}" presName="parentLeftMargin" presStyleLbl="node1" presStyleIdx="0" presStyleCnt="2"/>
      <dgm:spPr/>
    </dgm:pt>
    <dgm:pt modelId="{C739BAEE-D998-564E-AB0F-7D7AA3509F99}" type="pres">
      <dgm:prSet presAssocID="{6CB9F55D-CBFB-5E44-8EED-B6D104A17E49}" presName="parentText" presStyleLbl="node1" presStyleIdx="0" presStyleCnt="2" custScaleX="104788" custScaleY="440369" custLinFactY="35211" custLinFactNeighborY="100000">
        <dgm:presLayoutVars>
          <dgm:chMax val="0"/>
          <dgm:bulletEnabled val="1"/>
        </dgm:presLayoutVars>
      </dgm:prSet>
      <dgm:spPr/>
    </dgm:pt>
    <dgm:pt modelId="{5B9CEB7E-07EE-0845-B9E5-CAAE34078F9A}" type="pres">
      <dgm:prSet presAssocID="{6CB9F55D-CBFB-5E44-8EED-B6D104A17E49}" presName="negativeSpace" presStyleCnt="0"/>
      <dgm:spPr/>
    </dgm:pt>
    <dgm:pt modelId="{18D18FF3-82D3-8240-9258-63721F77B8FA}" type="pres">
      <dgm:prSet presAssocID="{6CB9F55D-CBFB-5E44-8EED-B6D104A17E49}" presName="childText" presStyleLbl="conFgAcc1" presStyleIdx="0" presStyleCnt="2" custScaleY="351748">
        <dgm:presLayoutVars>
          <dgm:bulletEnabled val="1"/>
        </dgm:presLayoutVars>
      </dgm:prSet>
      <dgm:spPr/>
    </dgm:pt>
    <dgm:pt modelId="{4DA6F625-FEB1-6A4B-83C0-27CD0F4ACDF5}" type="pres">
      <dgm:prSet presAssocID="{62467B05-00A5-3148-9511-8B1B21690407}" presName="spaceBetweenRectangles" presStyleCnt="0"/>
      <dgm:spPr/>
    </dgm:pt>
    <dgm:pt modelId="{7C02120F-2DC8-8340-9590-2E3D0FA6E522}" type="pres">
      <dgm:prSet presAssocID="{8B0B3BFA-2C1C-4548-A584-E75A89183470}" presName="parentLin" presStyleCnt="0"/>
      <dgm:spPr/>
    </dgm:pt>
    <dgm:pt modelId="{849F236F-975C-8C46-AE60-F00527B141CF}" type="pres">
      <dgm:prSet presAssocID="{8B0B3BFA-2C1C-4548-A584-E75A89183470}" presName="parentLeftMargin" presStyleLbl="node1" presStyleIdx="0" presStyleCnt="2"/>
      <dgm:spPr/>
    </dgm:pt>
    <dgm:pt modelId="{071DA5C0-6933-4E4C-856F-F87370875E96}" type="pres">
      <dgm:prSet presAssocID="{8B0B3BFA-2C1C-4548-A584-E75A89183470}" presName="parentText" presStyleLbl="node1" presStyleIdx="1" presStyleCnt="2" custScaleX="106167" custScaleY="430400" custLinFactY="52112" custLinFactNeighborY="100000">
        <dgm:presLayoutVars>
          <dgm:chMax val="0"/>
          <dgm:bulletEnabled val="1"/>
        </dgm:presLayoutVars>
      </dgm:prSet>
      <dgm:spPr/>
    </dgm:pt>
    <dgm:pt modelId="{9DFDD26A-43B6-574B-955C-865690CBA990}" type="pres">
      <dgm:prSet presAssocID="{8B0B3BFA-2C1C-4548-A584-E75A89183470}" presName="negativeSpace" presStyleCnt="0"/>
      <dgm:spPr/>
    </dgm:pt>
    <dgm:pt modelId="{1573DFFA-A402-6547-9576-E7CDBC81FE0A}" type="pres">
      <dgm:prSet presAssocID="{8B0B3BFA-2C1C-4548-A584-E75A89183470}" presName="childText" presStyleLbl="conFgAcc1" presStyleIdx="1" presStyleCnt="2" custScaleY="422181">
        <dgm:presLayoutVars>
          <dgm:bulletEnabled val="1"/>
        </dgm:presLayoutVars>
      </dgm:prSet>
      <dgm:spPr/>
    </dgm:pt>
  </dgm:ptLst>
  <dgm:cxnLst>
    <dgm:cxn modelId="{9609F520-AAF9-6A40-B2F5-9D889E28477D}" srcId="{D8C42F5C-7263-7342-90E0-572C6461CB0C}" destId="{8B0B3BFA-2C1C-4548-A584-E75A89183470}" srcOrd="1" destOrd="0" parTransId="{5EA2502E-ADE3-5743-88ED-FE2258A41449}" sibTransId="{6E5A1B0A-1214-5046-9498-B184E6D599EE}"/>
    <dgm:cxn modelId="{9009B122-1DCD-034F-9016-E49D4715D3E2}" type="presOf" srcId="{8B0B3BFA-2C1C-4548-A584-E75A89183470}" destId="{849F236F-975C-8C46-AE60-F00527B141CF}" srcOrd="0" destOrd="0" presId="urn:microsoft.com/office/officeart/2005/8/layout/list1"/>
    <dgm:cxn modelId="{62837B29-28E7-7A44-A6E2-F58C6DE28CF2}" type="presOf" srcId="{D8C42F5C-7263-7342-90E0-572C6461CB0C}" destId="{6CC1919F-9859-D043-AD8D-72807711E15F}" srcOrd="0" destOrd="0" presId="urn:microsoft.com/office/officeart/2005/8/layout/list1"/>
    <dgm:cxn modelId="{ABB57734-D89E-EE4A-BDE6-110278AFB98C}" type="presOf" srcId="{8B0B3BFA-2C1C-4548-A584-E75A89183470}" destId="{071DA5C0-6933-4E4C-856F-F87370875E96}" srcOrd="1" destOrd="0" presId="urn:microsoft.com/office/officeart/2005/8/layout/list1"/>
    <dgm:cxn modelId="{2FF95CB4-372D-6447-B057-D6AA76C98F09}" type="presOf" srcId="{6CB9F55D-CBFB-5E44-8EED-B6D104A17E49}" destId="{D74818D1-DEBC-4643-B2C9-FA167B100C7F}" srcOrd="0" destOrd="0" presId="urn:microsoft.com/office/officeart/2005/8/layout/list1"/>
    <dgm:cxn modelId="{A8A55DDD-030E-8148-AA10-9B46C8EF9A9C}" type="presOf" srcId="{6CB9F55D-CBFB-5E44-8EED-B6D104A17E49}" destId="{C739BAEE-D998-564E-AB0F-7D7AA3509F99}" srcOrd="1" destOrd="0" presId="urn:microsoft.com/office/officeart/2005/8/layout/list1"/>
    <dgm:cxn modelId="{7C67E2E6-D860-FF47-828D-AF2E9E4D74A9}" srcId="{D8C42F5C-7263-7342-90E0-572C6461CB0C}" destId="{6CB9F55D-CBFB-5E44-8EED-B6D104A17E49}" srcOrd="0" destOrd="0" parTransId="{92A5F761-0A40-774B-A540-035C9204022A}" sibTransId="{62467B05-00A5-3148-9511-8B1B21690407}"/>
    <dgm:cxn modelId="{B58BCE0A-B941-EF4D-984C-990A8E693738}" type="presParOf" srcId="{6CC1919F-9859-D043-AD8D-72807711E15F}" destId="{A6334AD4-D00D-B744-9841-2F0B29395D6A}" srcOrd="0" destOrd="0" presId="urn:microsoft.com/office/officeart/2005/8/layout/list1"/>
    <dgm:cxn modelId="{76E0DBE8-CC2B-5F46-BDC5-10FB2EA717FB}" type="presParOf" srcId="{A6334AD4-D00D-B744-9841-2F0B29395D6A}" destId="{D74818D1-DEBC-4643-B2C9-FA167B100C7F}" srcOrd="0" destOrd="0" presId="urn:microsoft.com/office/officeart/2005/8/layout/list1"/>
    <dgm:cxn modelId="{9A64E5A5-C6E9-7A4B-BB3E-DBE7C710EABD}" type="presParOf" srcId="{A6334AD4-D00D-B744-9841-2F0B29395D6A}" destId="{C739BAEE-D998-564E-AB0F-7D7AA3509F99}" srcOrd="1" destOrd="0" presId="urn:microsoft.com/office/officeart/2005/8/layout/list1"/>
    <dgm:cxn modelId="{45628A94-98E5-D347-89F8-00593F10959E}" type="presParOf" srcId="{6CC1919F-9859-D043-AD8D-72807711E15F}" destId="{5B9CEB7E-07EE-0845-B9E5-CAAE34078F9A}" srcOrd="1" destOrd="0" presId="urn:microsoft.com/office/officeart/2005/8/layout/list1"/>
    <dgm:cxn modelId="{C3526703-744F-BB43-B58B-A9F8FD2EB19E}" type="presParOf" srcId="{6CC1919F-9859-D043-AD8D-72807711E15F}" destId="{18D18FF3-82D3-8240-9258-63721F77B8FA}" srcOrd="2" destOrd="0" presId="urn:microsoft.com/office/officeart/2005/8/layout/list1"/>
    <dgm:cxn modelId="{8EB8C9BA-ABD8-514D-9016-A72AB7CD444B}" type="presParOf" srcId="{6CC1919F-9859-D043-AD8D-72807711E15F}" destId="{4DA6F625-FEB1-6A4B-83C0-27CD0F4ACDF5}" srcOrd="3" destOrd="0" presId="urn:microsoft.com/office/officeart/2005/8/layout/list1"/>
    <dgm:cxn modelId="{C0142A21-535C-9448-9FAB-A09D3A3FF8F6}" type="presParOf" srcId="{6CC1919F-9859-D043-AD8D-72807711E15F}" destId="{7C02120F-2DC8-8340-9590-2E3D0FA6E522}" srcOrd="4" destOrd="0" presId="urn:microsoft.com/office/officeart/2005/8/layout/list1"/>
    <dgm:cxn modelId="{BF2C21CF-6552-F446-B3EB-2E404DD6FF86}" type="presParOf" srcId="{7C02120F-2DC8-8340-9590-2E3D0FA6E522}" destId="{849F236F-975C-8C46-AE60-F00527B141CF}" srcOrd="0" destOrd="0" presId="urn:microsoft.com/office/officeart/2005/8/layout/list1"/>
    <dgm:cxn modelId="{CFD04E25-E82B-E640-94B7-17CD1FC6C7F0}" type="presParOf" srcId="{7C02120F-2DC8-8340-9590-2E3D0FA6E522}" destId="{071DA5C0-6933-4E4C-856F-F87370875E96}" srcOrd="1" destOrd="0" presId="urn:microsoft.com/office/officeart/2005/8/layout/list1"/>
    <dgm:cxn modelId="{A9F1965F-0E70-A64F-99C6-20980FC37F19}" type="presParOf" srcId="{6CC1919F-9859-D043-AD8D-72807711E15F}" destId="{9DFDD26A-43B6-574B-955C-865690CBA990}" srcOrd="5" destOrd="0" presId="urn:microsoft.com/office/officeart/2005/8/layout/list1"/>
    <dgm:cxn modelId="{BE5EA717-712E-424C-BA52-BBB06C40232D}" type="presParOf" srcId="{6CC1919F-9859-D043-AD8D-72807711E15F}" destId="{1573DFFA-A402-6547-9576-E7CDBC81FE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20E364-9DA8-E247-BDC3-C2EAA7A6D3BA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4404E3-92E7-F747-8CE9-835BF053BEE2}">
      <dgm:prSet phldrT="[Texte]" custT="1"/>
      <dgm:spPr/>
      <dgm:t>
        <a:bodyPr/>
        <a:lstStyle/>
        <a:p>
          <a:r>
            <a:rPr lang="fr-FR" sz="1800" dirty="0"/>
            <a:t>Avoir droit à une retraite de base à taux plein</a:t>
          </a:r>
        </a:p>
      </dgm:t>
    </dgm:pt>
    <dgm:pt modelId="{E9FFAA1F-2F4A-9B47-99D7-F12FB31986A4}" type="parTrans" cxnId="{D27001D5-361D-894D-868C-DAE59A648A54}">
      <dgm:prSet/>
      <dgm:spPr/>
      <dgm:t>
        <a:bodyPr/>
        <a:lstStyle/>
        <a:p>
          <a:endParaRPr lang="fr-FR"/>
        </a:p>
      </dgm:t>
    </dgm:pt>
    <dgm:pt modelId="{8F45D2F1-DADF-EF4A-8C36-1CBBF1753360}" type="sibTrans" cxnId="{D27001D5-361D-894D-868C-DAE59A648A54}">
      <dgm:prSet/>
      <dgm:spPr/>
      <dgm:t>
        <a:bodyPr/>
        <a:lstStyle/>
        <a:p>
          <a:endParaRPr lang="fr-FR"/>
        </a:p>
      </dgm:t>
    </dgm:pt>
    <dgm:pt modelId="{133B5484-232B-F548-A7AB-BDBB80F2C28A}">
      <dgm:prSet phldrT="[Texte]" custT="1"/>
      <dgm:spPr/>
      <dgm:t>
        <a:bodyPr/>
        <a:lstStyle/>
        <a:p>
          <a:r>
            <a:rPr lang="fr-FR" sz="1800" dirty="0"/>
            <a:t>Avoir liquidé sa retraite de base et complémentaire</a:t>
          </a:r>
        </a:p>
      </dgm:t>
    </dgm:pt>
    <dgm:pt modelId="{CFA65409-8110-EF44-A3F7-939CC230A538}" type="parTrans" cxnId="{DCB1331C-44EE-D54B-ADAA-0428FB5FD0AD}">
      <dgm:prSet/>
      <dgm:spPr/>
      <dgm:t>
        <a:bodyPr/>
        <a:lstStyle/>
        <a:p>
          <a:endParaRPr lang="fr-FR"/>
        </a:p>
      </dgm:t>
    </dgm:pt>
    <dgm:pt modelId="{B183CEB4-0AF9-ED4F-8CC0-ABE75FC66E2A}" type="sibTrans" cxnId="{DCB1331C-44EE-D54B-ADAA-0428FB5FD0AD}">
      <dgm:prSet/>
      <dgm:spPr/>
      <dgm:t>
        <a:bodyPr/>
        <a:lstStyle/>
        <a:p>
          <a:endParaRPr lang="fr-FR"/>
        </a:p>
      </dgm:t>
    </dgm:pt>
    <dgm:pt modelId="{90CF5110-DBB7-A144-B2CB-78345C84E5A8}">
      <dgm:prSet phldrT="[Texte]" custT="1"/>
      <dgm:spPr/>
      <dgm:t>
        <a:bodyPr/>
        <a:lstStyle/>
        <a:p>
          <a:r>
            <a:rPr lang="fr-FR" sz="1800" b="0" i="0" u="none" dirty="0"/>
            <a:t>Le montant total des pensions de retraites (de base et complémentaires, dans le privé et dans le public) ne dépasse pas 1 177,44 € par mois (Circ. CNAV nº 2018-32, 27 déc. 2018)</a:t>
          </a:r>
          <a:endParaRPr lang="fr-FR" sz="1800" dirty="0"/>
        </a:p>
      </dgm:t>
    </dgm:pt>
    <dgm:pt modelId="{8551DD77-1AAA-194D-8818-1707229C1610}" type="parTrans" cxnId="{950BA846-1A17-2744-B7B9-43F0BF6AE946}">
      <dgm:prSet/>
      <dgm:spPr/>
      <dgm:t>
        <a:bodyPr/>
        <a:lstStyle/>
        <a:p>
          <a:endParaRPr lang="fr-FR"/>
        </a:p>
      </dgm:t>
    </dgm:pt>
    <dgm:pt modelId="{F230FE80-4DD4-A04D-9196-24A3EA67CB53}" type="sibTrans" cxnId="{950BA846-1A17-2744-B7B9-43F0BF6AE946}">
      <dgm:prSet/>
      <dgm:spPr/>
      <dgm:t>
        <a:bodyPr/>
        <a:lstStyle/>
        <a:p>
          <a:endParaRPr lang="fr-FR"/>
        </a:p>
      </dgm:t>
    </dgm:pt>
    <dgm:pt modelId="{80B73F82-D941-F14C-A87E-CCD9A971E987}" type="pres">
      <dgm:prSet presAssocID="{4220E364-9DA8-E247-BDC3-C2EAA7A6D3BA}" presName="linear" presStyleCnt="0">
        <dgm:presLayoutVars>
          <dgm:dir/>
          <dgm:animLvl val="lvl"/>
          <dgm:resizeHandles val="exact"/>
        </dgm:presLayoutVars>
      </dgm:prSet>
      <dgm:spPr/>
    </dgm:pt>
    <dgm:pt modelId="{6DCC0F36-2C43-DC4A-B92D-1BCA881A184A}" type="pres">
      <dgm:prSet presAssocID="{AC4404E3-92E7-F747-8CE9-835BF053BEE2}" presName="parentLin" presStyleCnt="0"/>
      <dgm:spPr/>
    </dgm:pt>
    <dgm:pt modelId="{0551E374-F7B4-4247-AE10-04ECB48FC3CC}" type="pres">
      <dgm:prSet presAssocID="{AC4404E3-92E7-F747-8CE9-835BF053BEE2}" presName="parentLeftMargin" presStyleLbl="node1" presStyleIdx="0" presStyleCnt="3"/>
      <dgm:spPr/>
    </dgm:pt>
    <dgm:pt modelId="{11C96AE1-815C-2049-9A4A-092AA3D7EA21}" type="pres">
      <dgm:prSet presAssocID="{AC4404E3-92E7-F747-8CE9-835BF053BEE2}" presName="parentText" presStyleLbl="node1" presStyleIdx="0" presStyleCnt="3" custScaleX="108806" custScaleY="245198" custLinFactY="-33840" custLinFactNeighborY="-100000">
        <dgm:presLayoutVars>
          <dgm:chMax val="0"/>
          <dgm:bulletEnabled val="1"/>
        </dgm:presLayoutVars>
      </dgm:prSet>
      <dgm:spPr/>
    </dgm:pt>
    <dgm:pt modelId="{383199DA-BB8C-534A-B8B2-E83F7820F195}" type="pres">
      <dgm:prSet presAssocID="{AC4404E3-92E7-F747-8CE9-835BF053BEE2}" presName="negativeSpace" presStyleCnt="0"/>
      <dgm:spPr/>
    </dgm:pt>
    <dgm:pt modelId="{3DB10F67-DF34-B243-88DA-56928744C970}" type="pres">
      <dgm:prSet presAssocID="{AC4404E3-92E7-F747-8CE9-835BF053BEE2}" presName="childText" presStyleLbl="conFgAcc1" presStyleIdx="0" presStyleCnt="3" custScaleY="284265" custLinFactY="-136017" custLinFactNeighborY="-200000">
        <dgm:presLayoutVars>
          <dgm:bulletEnabled val="1"/>
        </dgm:presLayoutVars>
      </dgm:prSet>
      <dgm:spPr/>
    </dgm:pt>
    <dgm:pt modelId="{07252984-FA46-814C-8408-EEA16F2DFACB}" type="pres">
      <dgm:prSet presAssocID="{8F45D2F1-DADF-EF4A-8C36-1CBBF1753360}" presName="spaceBetweenRectangles" presStyleCnt="0"/>
      <dgm:spPr/>
    </dgm:pt>
    <dgm:pt modelId="{E64C3B02-3077-9444-854B-198CC98EF346}" type="pres">
      <dgm:prSet presAssocID="{133B5484-232B-F548-A7AB-BDBB80F2C28A}" presName="parentLin" presStyleCnt="0"/>
      <dgm:spPr/>
    </dgm:pt>
    <dgm:pt modelId="{1B218F59-D7D6-504C-B712-65FA5D137A5E}" type="pres">
      <dgm:prSet presAssocID="{133B5484-232B-F548-A7AB-BDBB80F2C28A}" presName="parentLeftMargin" presStyleLbl="node1" presStyleIdx="0" presStyleCnt="3"/>
      <dgm:spPr/>
    </dgm:pt>
    <dgm:pt modelId="{68A39173-AC32-AB44-8806-DB38B1469234}" type="pres">
      <dgm:prSet presAssocID="{133B5484-232B-F548-A7AB-BDBB80F2C28A}" presName="parentText" presStyleLbl="node1" presStyleIdx="1" presStyleCnt="3" custScaleX="109231" custScaleY="287195" custLinFactNeighborY="-68281">
        <dgm:presLayoutVars>
          <dgm:chMax val="0"/>
          <dgm:bulletEnabled val="1"/>
        </dgm:presLayoutVars>
      </dgm:prSet>
      <dgm:spPr/>
    </dgm:pt>
    <dgm:pt modelId="{924E08E5-7EA0-6745-9021-206E9751CF32}" type="pres">
      <dgm:prSet presAssocID="{133B5484-232B-F548-A7AB-BDBB80F2C28A}" presName="negativeSpace" presStyleCnt="0"/>
      <dgm:spPr/>
    </dgm:pt>
    <dgm:pt modelId="{BBCBE588-7965-B640-B542-C7EF90B13DAF}" type="pres">
      <dgm:prSet presAssocID="{133B5484-232B-F548-A7AB-BDBB80F2C28A}" presName="childText" presStyleLbl="conFgAcc1" presStyleIdx="1" presStyleCnt="3" custScaleY="276808" custLinFactY="-154549" custLinFactNeighborY="-200000">
        <dgm:presLayoutVars>
          <dgm:bulletEnabled val="1"/>
        </dgm:presLayoutVars>
      </dgm:prSet>
      <dgm:spPr/>
    </dgm:pt>
    <dgm:pt modelId="{F90E0C84-D8EE-D04A-8C1A-AC70D818A5B2}" type="pres">
      <dgm:prSet presAssocID="{B183CEB4-0AF9-ED4F-8CC0-ABE75FC66E2A}" presName="spaceBetweenRectangles" presStyleCnt="0"/>
      <dgm:spPr/>
    </dgm:pt>
    <dgm:pt modelId="{45E047CA-E72C-0E4B-935E-6741198D2EF4}" type="pres">
      <dgm:prSet presAssocID="{90CF5110-DBB7-A144-B2CB-78345C84E5A8}" presName="parentLin" presStyleCnt="0"/>
      <dgm:spPr/>
    </dgm:pt>
    <dgm:pt modelId="{BFBDB6FD-9B0B-AB48-B759-7E5686D783AB}" type="pres">
      <dgm:prSet presAssocID="{90CF5110-DBB7-A144-B2CB-78345C84E5A8}" presName="parentLeftMargin" presStyleLbl="node1" presStyleIdx="1" presStyleCnt="3"/>
      <dgm:spPr/>
    </dgm:pt>
    <dgm:pt modelId="{55A5FE9C-705B-E249-99A0-DC3FA4D7E615}" type="pres">
      <dgm:prSet presAssocID="{90CF5110-DBB7-A144-B2CB-78345C84E5A8}" presName="parentText" presStyleLbl="node1" presStyleIdx="2" presStyleCnt="3" custScaleX="109371" custScaleY="353238" custLinFactNeighborX="-5964" custLinFactNeighborY="-96799">
        <dgm:presLayoutVars>
          <dgm:chMax val="0"/>
          <dgm:bulletEnabled val="1"/>
        </dgm:presLayoutVars>
      </dgm:prSet>
      <dgm:spPr/>
    </dgm:pt>
    <dgm:pt modelId="{72B2805B-C8B2-E24B-BDD2-05398BB9DE3B}" type="pres">
      <dgm:prSet presAssocID="{90CF5110-DBB7-A144-B2CB-78345C84E5A8}" presName="negativeSpace" presStyleCnt="0"/>
      <dgm:spPr/>
    </dgm:pt>
    <dgm:pt modelId="{7D6CF0EA-1D59-2745-B163-84C7DCC98FDD}" type="pres">
      <dgm:prSet presAssocID="{90CF5110-DBB7-A144-B2CB-78345C84E5A8}" presName="childText" presStyleLbl="conFgAcc1" presStyleIdx="2" presStyleCnt="3" custScaleY="254056" custLinFactY="-100000" custLinFactNeighborY="-173442">
        <dgm:presLayoutVars>
          <dgm:bulletEnabled val="1"/>
        </dgm:presLayoutVars>
      </dgm:prSet>
      <dgm:spPr/>
    </dgm:pt>
  </dgm:ptLst>
  <dgm:cxnLst>
    <dgm:cxn modelId="{15332405-7C21-F546-85D2-3C2D214CE17B}" type="presOf" srcId="{133B5484-232B-F548-A7AB-BDBB80F2C28A}" destId="{68A39173-AC32-AB44-8806-DB38B1469234}" srcOrd="1" destOrd="0" presId="urn:microsoft.com/office/officeart/2005/8/layout/list1"/>
    <dgm:cxn modelId="{DCB1331C-44EE-D54B-ADAA-0428FB5FD0AD}" srcId="{4220E364-9DA8-E247-BDC3-C2EAA7A6D3BA}" destId="{133B5484-232B-F548-A7AB-BDBB80F2C28A}" srcOrd="1" destOrd="0" parTransId="{CFA65409-8110-EF44-A3F7-939CC230A538}" sibTransId="{B183CEB4-0AF9-ED4F-8CC0-ABE75FC66E2A}"/>
    <dgm:cxn modelId="{950BA846-1A17-2744-B7B9-43F0BF6AE946}" srcId="{4220E364-9DA8-E247-BDC3-C2EAA7A6D3BA}" destId="{90CF5110-DBB7-A144-B2CB-78345C84E5A8}" srcOrd="2" destOrd="0" parTransId="{8551DD77-1AAA-194D-8818-1707229C1610}" sibTransId="{F230FE80-4DD4-A04D-9196-24A3EA67CB53}"/>
    <dgm:cxn modelId="{FC59FE4D-CCBF-3F4D-ABE2-4B12FC9996F7}" type="presOf" srcId="{90CF5110-DBB7-A144-B2CB-78345C84E5A8}" destId="{BFBDB6FD-9B0B-AB48-B759-7E5686D783AB}" srcOrd="0" destOrd="0" presId="urn:microsoft.com/office/officeart/2005/8/layout/list1"/>
    <dgm:cxn modelId="{3CEC4773-A4D6-3144-B130-A2D832AB8BF8}" type="presOf" srcId="{4220E364-9DA8-E247-BDC3-C2EAA7A6D3BA}" destId="{80B73F82-D941-F14C-A87E-CCD9A971E987}" srcOrd="0" destOrd="0" presId="urn:microsoft.com/office/officeart/2005/8/layout/list1"/>
    <dgm:cxn modelId="{0793BB83-C546-BE42-95C4-10381FF59490}" type="presOf" srcId="{133B5484-232B-F548-A7AB-BDBB80F2C28A}" destId="{1B218F59-D7D6-504C-B712-65FA5D137A5E}" srcOrd="0" destOrd="0" presId="urn:microsoft.com/office/officeart/2005/8/layout/list1"/>
    <dgm:cxn modelId="{C93864AE-60A9-7946-B8A7-670F654C36D8}" type="presOf" srcId="{90CF5110-DBB7-A144-B2CB-78345C84E5A8}" destId="{55A5FE9C-705B-E249-99A0-DC3FA4D7E615}" srcOrd="1" destOrd="0" presId="urn:microsoft.com/office/officeart/2005/8/layout/list1"/>
    <dgm:cxn modelId="{1892C0C6-0BB9-EA41-8707-09482BA84442}" type="presOf" srcId="{AC4404E3-92E7-F747-8CE9-835BF053BEE2}" destId="{0551E374-F7B4-4247-AE10-04ECB48FC3CC}" srcOrd="0" destOrd="0" presId="urn:microsoft.com/office/officeart/2005/8/layout/list1"/>
    <dgm:cxn modelId="{D27001D5-361D-894D-868C-DAE59A648A54}" srcId="{4220E364-9DA8-E247-BDC3-C2EAA7A6D3BA}" destId="{AC4404E3-92E7-F747-8CE9-835BF053BEE2}" srcOrd="0" destOrd="0" parTransId="{E9FFAA1F-2F4A-9B47-99D7-F12FB31986A4}" sibTransId="{8F45D2F1-DADF-EF4A-8C36-1CBBF1753360}"/>
    <dgm:cxn modelId="{A0B62FF9-646E-5741-8FD1-C370364727F8}" type="presOf" srcId="{AC4404E3-92E7-F747-8CE9-835BF053BEE2}" destId="{11C96AE1-815C-2049-9A4A-092AA3D7EA21}" srcOrd="1" destOrd="0" presId="urn:microsoft.com/office/officeart/2005/8/layout/list1"/>
    <dgm:cxn modelId="{31249B62-241E-984A-9B33-06A1B7278DF2}" type="presParOf" srcId="{80B73F82-D941-F14C-A87E-CCD9A971E987}" destId="{6DCC0F36-2C43-DC4A-B92D-1BCA881A184A}" srcOrd="0" destOrd="0" presId="urn:microsoft.com/office/officeart/2005/8/layout/list1"/>
    <dgm:cxn modelId="{D409EB49-CD2A-4C4B-9FC3-C5A6F34C29F6}" type="presParOf" srcId="{6DCC0F36-2C43-DC4A-B92D-1BCA881A184A}" destId="{0551E374-F7B4-4247-AE10-04ECB48FC3CC}" srcOrd="0" destOrd="0" presId="urn:microsoft.com/office/officeart/2005/8/layout/list1"/>
    <dgm:cxn modelId="{146B4099-63F3-634D-91FA-E5935E3545F6}" type="presParOf" srcId="{6DCC0F36-2C43-DC4A-B92D-1BCA881A184A}" destId="{11C96AE1-815C-2049-9A4A-092AA3D7EA21}" srcOrd="1" destOrd="0" presId="urn:microsoft.com/office/officeart/2005/8/layout/list1"/>
    <dgm:cxn modelId="{57D9B9BD-D0EC-5F43-9FFB-16808A5DD9B2}" type="presParOf" srcId="{80B73F82-D941-F14C-A87E-CCD9A971E987}" destId="{383199DA-BB8C-534A-B8B2-E83F7820F195}" srcOrd="1" destOrd="0" presId="urn:microsoft.com/office/officeart/2005/8/layout/list1"/>
    <dgm:cxn modelId="{9ABC5CDD-A34A-7D42-A9A4-207E716CB7E3}" type="presParOf" srcId="{80B73F82-D941-F14C-A87E-CCD9A971E987}" destId="{3DB10F67-DF34-B243-88DA-56928744C970}" srcOrd="2" destOrd="0" presId="urn:microsoft.com/office/officeart/2005/8/layout/list1"/>
    <dgm:cxn modelId="{D75550CF-2D6F-1043-8C82-C4E301956530}" type="presParOf" srcId="{80B73F82-D941-F14C-A87E-CCD9A971E987}" destId="{07252984-FA46-814C-8408-EEA16F2DFACB}" srcOrd="3" destOrd="0" presId="urn:microsoft.com/office/officeart/2005/8/layout/list1"/>
    <dgm:cxn modelId="{79786533-CF05-3A46-9494-7A6C9339ACE3}" type="presParOf" srcId="{80B73F82-D941-F14C-A87E-CCD9A971E987}" destId="{E64C3B02-3077-9444-854B-198CC98EF346}" srcOrd="4" destOrd="0" presId="urn:microsoft.com/office/officeart/2005/8/layout/list1"/>
    <dgm:cxn modelId="{C176249E-8631-F84D-BF07-16D926AC26B6}" type="presParOf" srcId="{E64C3B02-3077-9444-854B-198CC98EF346}" destId="{1B218F59-D7D6-504C-B712-65FA5D137A5E}" srcOrd="0" destOrd="0" presId="urn:microsoft.com/office/officeart/2005/8/layout/list1"/>
    <dgm:cxn modelId="{87123DD2-9DDB-7A4A-BEF3-0521C8DB61C5}" type="presParOf" srcId="{E64C3B02-3077-9444-854B-198CC98EF346}" destId="{68A39173-AC32-AB44-8806-DB38B1469234}" srcOrd="1" destOrd="0" presId="urn:microsoft.com/office/officeart/2005/8/layout/list1"/>
    <dgm:cxn modelId="{AC9DD0A5-1AA7-A64B-AEAB-79577E530280}" type="presParOf" srcId="{80B73F82-D941-F14C-A87E-CCD9A971E987}" destId="{924E08E5-7EA0-6745-9021-206E9751CF32}" srcOrd="5" destOrd="0" presId="urn:microsoft.com/office/officeart/2005/8/layout/list1"/>
    <dgm:cxn modelId="{8ED82FEA-173E-3B4A-9301-E40C99A56E0A}" type="presParOf" srcId="{80B73F82-D941-F14C-A87E-CCD9A971E987}" destId="{BBCBE588-7965-B640-B542-C7EF90B13DAF}" srcOrd="6" destOrd="0" presId="urn:microsoft.com/office/officeart/2005/8/layout/list1"/>
    <dgm:cxn modelId="{105753CC-FB01-B949-94B7-376F3F8F5741}" type="presParOf" srcId="{80B73F82-D941-F14C-A87E-CCD9A971E987}" destId="{F90E0C84-D8EE-D04A-8C1A-AC70D818A5B2}" srcOrd="7" destOrd="0" presId="urn:microsoft.com/office/officeart/2005/8/layout/list1"/>
    <dgm:cxn modelId="{1BAFF9A8-6592-0841-8BE1-6A98CF2C2802}" type="presParOf" srcId="{80B73F82-D941-F14C-A87E-CCD9A971E987}" destId="{45E047CA-E72C-0E4B-935E-6741198D2EF4}" srcOrd="8" destOrd="0" presId="urn:microsoft.com/office/officeart/2005/8/layout/list1"/>
    <dgm:cxn modelId="{E7D56DC9-FFD8-8C45-BE02-7D15A4A8A027}" type="presParOf" srcId="{45E047CA-E72C-0E4B-935E-6741198D2EF4}" destId="{BFBDB6FD-9B0B-AB48-B759-7E5686D783AB}" srcOrd="0" destOrd="0" presId="urn:microsoft.com/office/officeart/2005/8/layout/list1"/>
    <dgm:cxn modelId="{FE8E03AF-1860-8A4D-A404-80AC38C8B81B}" type="presParOf" srcId="{45E047CA-E72C-0E4B-935E-6741198D2EF4}" destId="{55A5FE9C-705B-E249-99A0-DC3FA4D7E615}" srcOrd="1" destOrd="0" presId="urn:microsoft.com/office/officeart/2005/8/layout/list1"/>
    <dgm:cxn modelId="{514A8582-7283-B647-BE95-0F78E797A079}" type="presParOf" srcId="{80B73F82-D941-F14C-A87E-CCD9A971E987}" destId="{72B2805B-C8B2-E24B-BDD2-05398BB9DE3B}" srcOrd="9" destOrd="0" presId="urn:microsoft.com/office/officeart/2005/8/layout/list1"/>
    <dgm:cxn modelId="{FF0B8935-8F45-2647-B2D2-E07E28A7F0AD}" type="presParOf" srcId="{80B73F82-D941-F14C-A87E-CCD9A971E987}" destId="{7D6CF0EA-1D59-2745-B163-84C7DCC98FD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0E364-9DA8-E247-BDC3-C2EAA7A6D3BA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4404E3-92E7-F747-8CE9-835BF053BEE2}">
      <dgm:prSet phldrT="[Texte]" custT="1"/>
      <dgm:spPr/>
      <dgm:t>
        <a:bodyPr/>
        <a:lstStyle/>
        <a:p>
          <a:r>
            <a:rPr lang="fr-FR" sz="1800" dirty="0"/>
            <a:t>Les modalités de calcul du </a:t>
          </a:r>
          <a:r>
            <a:rPr lang="fr-FR" sz="1800" b="1" dirty="0"/>
            <a:t>minimum</a:t>
          </a:r>
          <a:r>
            <a:rPr lang="fr-FR" sz="1800" dirty="0"/>
            <a:t> </a:t>
          </a:r>
          <a:r>
            <a:rPr lang="fr-FR" sz="1800" b="1" dirty="0"/>
            <a:t>contributif</a:t>
          </a:r>
          <a:r>
            <a:rPr lang="fr-FR" sz="1800" dirty="0"/>
            <a:t> ont été précisées par décret (CSS, art. D. 351-2-1), ainsi que par la </a:t>
          </a:r>
          <a:r>
            <a:rPr lang="fr-FR" sz="1800" dirty="0" err="1"/>
            <a:t>Cnav</a:t>
          </a:r>
          <a:r>
            <a:rPr lang="fr-FR" sz="1800" dirty="0"/>
            <a:t> (Circ. CNAV nº 2005-30, 4 juill. 2005).</a:t>
          </a:r>
        </a:p>
      </dgm:t>
    </dgm:pt>
    <dgm:pt modelId="{E9FFAA1F-2F4A-9B47-99D7-F12FB31986A4}" type="parTrans" cxnId="{D27001D5-361D-894D-868C-DAE59A648A54}">
      <dgm:prSet/>
      <dgm:spPr/>
      <dgm:t>
        <a:bodyPr/>
        <a:lstStyle/>
        <a:p>
          <a:endParaRPr lang="fr-FR"/>
        </a:p>
      </dgm:t>
    </dgm:pt>
    <dgm:pt modelId="{8F45D2F1-DADF-EF4A-8C36-1CBBF1753360}" type="sibTrans" cxnId="{D27001D5-361D-894D-868C-DAE59A648A54}">
      <dgm:prSet/>
      <dgm:spPr/>
      <dgm:t>
        <a:bodyPr/>
        <a:lstStyle/>
        <a:p>
          <a:endParaRPr lang="fr-FR"/>
        </a:p>
      </dgm:t>
    </dgm:pt>
    <dgm:pt modelId="{133B5484-232B-F548-A7AB-BDBB80F2C28A}">
      <dgm:prSet phldrT="[Texte]" custT="1"/>
      <dgm:spPr/>
      <dgm:t>
        <a:bodyPr/>
        <a:lstStyle/>
        <a:p>
          <a:r>
            <a:rPr lang="fr-FR" sz="1800" dirty="0"/>
            <a:t>Le </a:t>
          </a:r>
          <a:r>
            <a:rPr lang="fr-FR" sz="1800" b="1" dirty="0"/>
            <a:t>minimum</a:t>
          </a:r>
          <a:r>
            <a:rPr lang="fr-FR" sz="1800" dirty="0"/>
            <a:t> </a:t>
          </a:r>
          <a:r>
            <a:rPr lang="fr-FR" sz="1800" b="1" dirty="0"/>
            <a:t>contributif</a:t>
          </a:r>
          <a:r>
            <a:rPr lang="fr-FR" sz="1800" dirty="0"/>
            <a:t> est garanti au moment de la liquidation de la retraite. Par la suite, il est revalorisé comme les pensions de retraite (CSS, art. L. 161-23-1).</a:t>
          </a:r>
        </a:p>
      </dgm:t>
    </dgm:pt>
    <dgm:pt modelId="{CFA65409-8110-EF44-A3F7-939CC230A538}" type="parTrans" cxnId="{DCB1331C-44EE-D54B-ADAA-0428FB5FD0AD}">
      <dgm:prSet/>
      <dgm:spPr/>
      <dgm:t>
        <a:bodyPr/>
        <a:lstStyle/>
        <a:p>
          <a:endParaRPr lang="fr-FR"/>
        </a:p>
      </dgm:t>
    </dgm:pt>
    <dgm:pt modelId="{B183CEB4-0AF9-ED4F-8CC0-ABE75FC66E2A}" type="sibTrans" cxnId="{DCB1331C-44EE-D54B-ADAA-0428FB5FD0AD}">
      <dgm:prSet/>
      <dgm:spPr/>
      <dgm:t>
        <a:bodyPr/>
        <a:lstStyle/>
        <a:p>
          <a:endParaRPr lang="fr-FR"/>
        </a:p>
      </dgm:t>
    </dgm:pt>
    <dgm:pt modelId="{80B73F82-D941-F14C-A87E-CCD9A971E987}" type="pres">
      <dgm:prSet presAssocID="{4220E364-9DA8-E247-BDC3-C2EAA7A6D3BA}" presName="linear" presStyleCnt="0">
        <dgm:presLayoutVars>
          <dgm:dir/>
          <dgm:animLvl val="lvl"/>
          <dgm:resizeHandles val="exact"/>
        </dgm:presLayoutVars>
      </dgm:prSet>
      <dgm:spPr/>
    </dgm:pt>
    <dgm:pt modelId="{6DCC0F36-2C43-DC4A-B92D-1BCA881A184A}" type="pres">
      <dgm:prSet presAssocID="{AC4404E3-92E7-F747-8CE9-835BF053BEE2}" presName="parentLin" presStyleCnt="0"/>
      <dgm:spPr/>
    </dgm:pt>
    <dgm:pt modelId="{0551E374-F7B4-4247-AE10-04ECB48FC3CC}" type="pres">
      <dgm:prSet presAssocID="{AC4404E3-92E7-F747-8CE9-835BF053BEE2}" presName="parentLeftMargin" presStyleLbl="node1" presStyleIdx="0" presStyleCnt="2"/>
      <dgm:spPr/>
    </dgm:pt>
    <dgm:pt modelId="{11C96AE1-815C-2049-9A4A-092AA3D7EA21}" type="pres">
      <dgm:prSet presAssocID="{AC4404E3-92E7-F747-8CE9-835BF053BEE2}" presName="parentText" presStyleLbl="node1" presStyleIdx="0" presStyleCnt="2" custScaleX="108806" custScaleY="245198" custLinFactY="-33840" custLinFactNeighborY="-100000">
        <dgm:presLayoutVars>
          <dgm:chMax val="0"/>
          <dgm:bulletEnabled val="1"/>
        </dgm:presLayoutVars>
      </dgm:prSet>
      <dgm:spPr/>
    </dgm:pt>
    <dgm:pt modelId="{383199DA-BB8C-534A-B8B2-E83F7820F195}" type="pres">
      <dgm:prSet presAssocID="{AC4404E3-92E7-F747-8CE9-835BF053BEE2}" presName="negativeSpace" presStyleCnt="0"/>
      <dgm:spPr/>
    </dgm:pt>
    <dgm:pt modelId="{3DB10F67-DF34-B243-88DA-56928744C970}" type="pres">
      <dgm:prSet presAssocID="{AC4404E3-92E7-F747-8CE9-835BF053BEE2}" presName="childText" presStyleLbl="conFgAcc1" presStyleIdx="0" presStyleCnt="2" custScaleY="284265" custLinFactY="-136017" custLinFactNeighborY="-200000">
        <dgm:presLayoutVars>
          <dgm:bulletEnabled val="1"/>
        </dgm:presLayoutVars>
      </dgm:prSet>
      <dgm:spPr/>
    </dgm:pt>
    <dgm:pt modelId="{07252984-FA46-814C-8408-EEA16F2DFACB}" type="pres">
      <dgm:prSet presAssocID="{8F45D2F1-DADF-EF4A-8C36-1CBBF1753360}" presName="spaceBetweenRectangles" presStyleCnt="0"/>
      <dgm:spPr/>
    </dgm:pt>
    <dgm:pt modelId="{E64C3B02-3077-9444-854B-198CC98EF346}" type="pres">
      <dgm:prSet presAssocID="{133B5484-232B-F548-A7AB-BDBB80F2C28A}" presName="parentLin" presStyleCnt="0"/>
      <dgm:spPr/>
    </dgm:pt>
    <dgm:pt modelId="{1B218F59-D7D6-504C-B712-65FA5D137A5E}" type="pres">
      <dgm:prSet presAssocID="{133B5484-232B-F548-A7AB-BDBB80F2C28A}" presName="parentLeftMargin" presStyleLbl="node1" presStyleIdx="0" presStyleCnt="2"/>
      <dgm:spPr/>
    </dgm:pt>
    <dgm:pt modelId="{68A39173-AC32-AB44-8806-DB38B1469234}" type="pres">
      <dgm:prSet presAssocID="{133B5484-232B-F548-A7AB-BDBB80F2C28A}" presName="parentText" presStyleLbl="node1" presStyleIdx="1" presStyleCnt="2" custScaleX="109231" custScaleY="287195" custLinFactNeighborY="-68281">
        <dgm:presLayoutVars>
          <dgm:chMax val="0"/>
          <dgm:bulletEnabled val="1"/>
        </dgm:presLayoutVars>
      </dgm:prSet>
      <dgm:spPr/>
    </dgm:pt>
    <dgm:pt modelId="{924E08E5-7EA0-6745-9021-206E9751CF32}" type="pres">
      <dgm:prSet presAssocID="{133B5484-232B-F548-A7AB-BDBB80F2C28A}" presName="negativeSpace" presStyleCnt="0"/>
      <dgm:spPr/>
    </dgm:pt>
    <dgm:pt modelId="{BBCBE588-7965-B640-B542-C7EF90B13DAF}" type="pres">
      <dgm:prSet presAssocID="{133B5484-232B-F548-A7AB-BDBB80F2C28A}" presName="childText" presStyleLbl="conFgAcc1" presStyleIdx="1" presStyleCnt="2" custScaleY="276808" custLinFactY="-154549" custLinFactNeighborY="-200000">
        <dgm:presLayoutVars>
          <dgm:bulletEnabled val="1"/>
        </dgm:presLayoutVars>
      </dgm:prSet>
      <dgm:spPr/>
    </dgm:pt>
  </dgm:ptLst>
  <dgm:cxnLst>
    <dgm:cxn modelId="{15332405-7C21-F546-85D2-3C2D214CE17B}" type="presOf" srcId="{133B5484-232B-F548-A7AB-BDBB80F2C28A}" destId="{68A39173-AC32-AB44-8806-DB38B1469234}" srcOrd="1" destOrd="0" presId="urn:microsoft.com/office/officeart/2005/8/layout/list1"/>
    <dgm:cxn modelId="{DCB1331C-44EE-D54B-ADAA-0428FB5FD0AD}" srcId="{4220E364-9DA8-E247-BDC3-C2EAA7A6D3BA}" destId="{133B5484-232B-F548-A7AB-BDBB80F2C28A}" srcOrd="1" destOrd="0" parTransId="{CFA65409-8110-EF44-A3F7-939CC230A538}" sibTransId="{B183CEB4-0AF9-ED4F-8CC0-ABE75FC66E2A}"/>
    <dgm:cxn modelId="{3CEC4773-A4D6-3144-B130-A2D832AB8BF8}" type="presOf" srcId="{4220E364-9DA8-E247-BDC3-C2EAA7A6D3BA}" destId="{80B73F82-D941-F14C-A87E-CCD9A971E987}" srcOrd="0" destOrd="0" presId="urn:microsoft.com/office/officeart/2005/8/layout/list1"/>
    <dgm:cxn modelId="{0793BB83-C546-BE42-95C4-10381FF59490}" type="presOf" srcId="{133B5484-232B-F548-A7AB-BDBB80F2C28A}" destId="{1B218F59-D7D6-504C-B712-65FA5D137A5E}" srcOrd="0" destOrd="0" presId="urn:microsoft.com/office/officeart/2005/8/layout/list1"/>
    <dgm:cxn modelId="{1892C0C6-0BB9-EA41-8707-09482BA84442}" type="presOf" srcId="{AC4404E3-92E7-F747-8CE9-835BF053BEE2}" destId="{0551E374-F7B4-4247-AE10-04ECB48FC3CC}" srcOrd="0" destOrd="0" presId="urn:microsoft.com/office/officeart/2005/8/layout/list1"/>
    <dgm:cxn modelId="{D27001D5-361D-894D-868C-DAE59A648A54}" srcId="{4220E364-9DA8-E247-BDC3-C2EAA7A6D3BA}" destId="{AC4404E3-92E7-F747-8CE9-835BF053BEE2}" srcOrd="0" destOrd="0" parTransId="{E9FFAA1F-2F4A-9B47-99D7-F12FB31986A4}" sibTransId="{8F45D2F1-DADF-EF4A-8C36-1CBBF1753360}"/>
    <dgm:cxn modelId="{A0B62FF9-646E-5741-8FD1-C370364727F8}" type="presOf" srcId="{AC4404E3-92E7-F747-8CE9-835BF053BEE2}" destId="{11C96AE1-815C-2049-9A4A-092AA3D7EA21}" srcOrd="1" destOrd="0" presId="urn:microsoft.com/office/officeart/2005/8/layout/list1"/>
    <dgm:cxn modelId="{31249B62-241E-984A-9B33-06A1B7278DF2}" type="presParOf" srcId="{80B73F82-D941-F14C-A87E-CCD9A971E987}" destId="{6DCC0F36-2C43-DC4A-B92D-1BCA881A184A}" srcOrd="0" destOrd="0" presId="urn:microsoft.com/office/officeart/2005/8/layout/list1"/>
    <dgm:cxn modelId="{D409EB49-CD2A-4C4B-9FC3-C5A6F34C29F6}" type="presParOf" srcId="{6DCC0F36-2C43-DC4A-B92D-1BCA881A184A}" destId="{0551E374-F7B4-4247-AE10-04ECB48FC3CC}" srcOrd="0" destOrd="0" presId="urn:microsoft.com/office/officeart/2005/8/layout/list1"/>
    <dgm:cxn modelId="{146B4099-63F3-634D-91FA-E5935E3545F6}" type="presParOf" srcId="{6DCC0F36-2C43-DC4A-B92D-1BCA881A184A}" destId="{11C96AE1-815C-2049-9A4A-092AA3D7EA21}" srcOrd="1" destOrd="0" presId="urn:microsoft.com/office/officeart/2005/8/layout/list1"/>
    <dgm:cxn modelId="{57D9B9BD-D0EC-5F43-9FFB-16808A5DD9B2}" type="presParOf" srcId="{80B73F82-D941-F14C-A87E-CCD9A971E987}" destId="{383199DA-BB8C-534A-B8B2-E83F7820F195}" srcOrd="1" destOrd="0" presId="urn:microsoft.com/office/officeart/2005/8/layout/list1"/>
    <dgm:cxn modelId="{9ABC5CDD-A34A-7D42-A9A4-207E716CB7E3}" type="presParOf" srcId="{80B73F82-D941-F14C-A87E-CCD9A971E987}" destId="{3DB10F67-DF34-B243-88DA-56928744C970}" srcOrd="2" destOrd="0" presId="urn:microsoft.com/office/officeart/2005/8/layout/list1"/>
    <dgm:cxn modelId="{D75550CF-2D6F-1043-8C82-C4E301956530}" type="presParOf" srcId="{80B73F82-D941-F14C-A87E-CCD9A971E987}" destId="{07252984-FA46-814C-8408-EEA16F2DFACB}" srcOrd="3" destOrd="0" presId="urn:microsoft.com/office/officeart/2005/8/layout/list1"/>
    <dgm:cxn modelId="{79786533-CF05-3A46-9494-7A6C9339ACE3}" type="presParOf" srcId="{80B73F82-D941-F14C-A87E-CCD9A971E987}" destId="{E64C3B02-3077-9444-854B-198CC98EF346}" srcOrd="4" destOrd="0" presId="urn:microsoft.com/office/officeart/2005/8/layout/list1"/>
    <dgm:cxn modelId="{C176249E-8631-F84D-BF07-16D926AC26B6}" type="presParOf" srcId="{E64C3B02-3077-9444-854B-198CC98EF346}" destId="{1B218F59-D7D6-504C-B712-65FA5D137A5E}" srcOrd="0" destOrd="0" presId="urn:microsoft.com/office/officeart/2005/8/layout/list1"/>
    <dgm:cxn modelId="{87123DD2-9DDB-7A4A-BEF3-0521C8DB61C5}" type="presParOf" srcId="{E64C3B02-3077-9444-854B-198CC98EF346}" destId="{68A39173-AC32-AB44-8806-DB38B1469234}" srcOrd="1" destOrd="0" presId="urn:microsoft.com/office/officeart/2005/8/layout/list1"/>
    <dgm:cxn modelId="{AC9DD0A5-1AA7-A64B-AEAB-79577E530280}" type="presParOf" srcId="{80B73F82-D941-F14C-A87E-CCD9A971E987}" destId="{924E08E5-7EA0-6745-9021-206E9751CF32}" srcOrd="5" destOrd="0" presId="urn:microsoft.com/office/officeart/2005/8/layout/list1"/>
    <dgm:cxn modelId="{8ED82FEA-173E-3B4A-9301-E40C99A56E0A}" type="presParOf" srcId="{80B73F82-D941-F14C-A87E-CCD9A971E987}" destId="{BBCBE588-7965-B640-B542-C7EF90B1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518818-474B-FB45-BA0C-BEE6C595C5D0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968B41E-D439-0848-8F9E-C4DC4BD6C1B3}">
      <dgm:prSet phldrT="[Texte]" custT="1"/>
      <dgm:spPr/>
      <dgm:t>
        <a:bodyPr/>
        <a:lstStyle/>
        <a:p>
          <a:r>
            <a:rPr lang="fr-FR" sz="3200" dirty="0"/>
            <a:t>Trimestre cotisé</a:t>
          </a:r>
        </a:p>
      </dgm:t>
    </dgm:pt>
    <dgm:pt modelId="{BD0DFD5B-8640-1C49-8D25-69B479C17EB4}" type="parTrans" cxnId="{49B6614B-BB55-1143-BC86-7491FA1F4A6F}">
      <dgm:prSet/>
      <dgm:spPr/>
      <dgm:t>
        <a:bodyPr/>
        <a:lstStyle/>
        <a:p>
          <a:endParaRPr lang="fr-FR"/>
        </a:p>
      </dgm:t>
    </dgm:pt>
    <dgm:pt modelId="{3A641FEE-F0F8-CF47-9477-B70322B36F0B}" type="sibTrans" cxnId="{49B6614B-BB55-1143-BC86-7491FA1F4A6F}">
      <dgm:prSet/>
      <dgm:spPr/>
      <dgm:t>
        <a:bodyPr/>
        <a:lstStyle/>
        <a:p>
          <a:endParaRPr lang="fr-FR"/>
        </a:p>
      </dgm:t>
    </dgm:pt>
    <dgm:pt modelId="{075B8B26-7546-5840-8864-65CA8C6A1BEE}">
      <dgm:prSet phldrT="[Texte]" custT="1"/>
      <dgm:spPr/>
      <dgm:t>
        <a:bodyPr/>
        <a:lstStyle/>
        <a:p>
          <a:r>
            <a:rPr lang="fr-FR" sz="1600" b="0" i="0" u="none" dirty="0"/>
            <a:t>Il s'agit des trimestres ayant donné lieu au versement de cotisations d'assurance vieillesse (CSS, art. L. 351-2)</a:t>
          </a:r>
          <a:endParaRPr lang="fr-FR" sz="1600" dirty="0"/>
        </a:p>
      </dgm:t>
    </dgm:pt>
    <dgm:pt modelId="{5B466AAA-B48A-3E42-B4D4-20343365BC84}" type="parTrans" cxnId="{E9AD5EBC-DCF3-FD4B-939F-7EC042C72011}">
      <dgm:prSet/>
      <dgm:spPr/>
      <dgm:t>
        <a:bodyPr/>
        <a:lstStyle/>
        <a:p>
          <a:endParaRPr lang="fr-FR"/>
        </a:p>
      </dgm:t>
    </dgm:pt>
    <dgm:pt modelId="{6231E215-2554-3941-B2D6-EB02BDC1B01B}" type="sibTrans" cxnId="{E9AD5EBC-DCF3-FD4B-939F-7EC042C72011}">
      <dgm:prSet/>
      <dgm:spPr/>
      <dgm:t>
        <a:bodyPr/>
        <a:lstStyle/>
        <a:p>
          <a:endParaRPr lang="fr-FR"/>
        </a:p>
      </dgm:t>
    </dgm:pt>
    <dgm:pt modelId="{9DB3642B-F020-F242-AEA4-0876F1FBCF2C}">
      <dgm:prSet phldrT="[Texte]" custT="1"/>
      <dgm:spPr/>
      <dgm:t>
        <a:bodyPr/>
        <a:lstStyle/>
        <a:p>
          <a:r>
            <a:rPr lang="fr-FR" sz="3200" dirty="0"/>
            <a:t>Trimestre validé</a:t>
          </a:r>
        </a:p>
      </dgm:t>
    </dgm:pt>
    <dgm:pt modelId="{D152FB39-5633-C44C-80EE-80443E539FF7}" type="parTrans" cxnId="{1BF38DBD-9AB1-6E43-BD69-7168E0C5A304}">
      <dgm:prSet/>
      <dgm:spPr/>
      <dgm:t>
        <a:bodyPr/>
        <a:lstStyle/>
        <a:p>
          <a:endParaRPr lang="fr-FR"/>
        </a:p>
      </dgm:t>
    </dgm:pt>
    <dgm:pt modelId="{826005C9-8AB4-8B4C-8A81-25FED4F0A3A5}" type="sibTrans" cxnId="{1BF38DBD-9AB1-6E43-BD69-7168E0C5A304}">
      <dgm:prSet/>
      <dgm:spPr/>
      <dgm:t>
        <a:bodyPr/>
        <a:lstStyle/>
        <a:p>
          <a:endParaRPr lang="fr-FR"/>
        </a:p>
      </dgm:t>
    </dgm:pt>
    <dgm:pt modelId="{96790A66-D383-5548-ACFD-B1AB804A766B}">
      <dgm:prSet phldrT="[Texte]" custT="1"/>
      <dgm:spPr/>
      <dgm:t>
        <a:bodyPr/>
        <a:lstStyle/>
        <a:p>
          <a:r>
            <a:rPr lang="fr-FR" sz="1600" b="0" i="0" u="none" dirty="0"/>
            <a:t>Les trimestres assimilés, sont principalement attribués pour les périodes d’interruption involontaire d’emploi et pour lesquelles aucune cotisation n’a été versée</a:t>
          </a:r>
          <a:endParaRPr lang="fr-FR" sz="1600" dirty="0"/>
        </a:p>
      </dgm:t>
    </dgm:pt>
    <dgm:pt modelId="{EA53EF5F-EE2D-2644-83A0-86A9AD1738F2}" type="parTrans" cxnId="{C3F08F96-4379-3140-AE76-74841D02F7B2}">
      <dgm:prSet/>
      <dgm:spPr/>
      <dgm:t>
        <a:bodyPr/>
        <a:lstStyle/>
        <a:p>
          <a:endParaRPr lang="fr-FR"/>
        </a:p>
      </dgm:t>
    </dgm:pt>
    <dgm:pt modelId="{9649F7B7-E535-A344-ABFF-71AEE2305FAD}" type="sibTrans" cxnId="{C3F08F96-4379-3140-AE76-74841D02F7B2}">
      <dgm:prSet/>
      <dgm:spPr/>
      <dgm:t>
        <a:bodyPr/>
        <a:lstStyle/>
        <a:p>
          <a:endParaRPr lang="fr-FR"/>
        </a:p>
      </dgm:t>
    </dgm:pt>
    <dgm:pt modelId="{4414B317-CC60-6A4D-867A-387EB1C5E2F2}">
      <dgm:prSet phldrT="[Texte]" custT="1"/>
      <dgm:spPr/>
      <dgm:t>
        <a:bodyPr/>
        <a:lstStyle/>
        <a:p>
          <a:r>
            <a:rPr lang="fr-FR" sz="1600" b="0" i="0" u="none" dirty="0"/>
            <a:t>Ces périodes sont mentionnées aux articles L. 351-3 et R. 351-12 du Code de la sécurité sociale. On retrouve entre autres, les périodes de maladie, maternité, chômage </a:t>
          </a:r>
          <a:r>
            <a:rPr lang="fr-FR" sz="1600" b="0" i="0" u="none" dirty="0" err="1"/>
            <a:t>etc</a:t>
          </a:r>
          <a:endParaRPr lang="fr-FR" sz="1600" dirty="0"/>
        </a:p>
      </dgm:t>
    </dgm:pt>
    <dgm:pt modelId="{04BA5665-0FAE-DA4F-9E14-DB890A06E561}" type="parTrans" cxnId="{469F0C89-9CEF-8D4D-A609-CFCA96F7E0F0}">
      <dgm:prSet/>
      <dgm:spPr/>
      <dgm:t>
        <a:bodyPr/>
        <a:lstStyle/>
        <a:p>
          <a:endParaRPr lang="fr-FR"/>
        </a:p>
      </dgm:t>
    </dgm:pt>
    <dgm:pt modelId="{6A6A9784-5AF7-A747-BB85-E42C367E2C3D}" type="sibTrans" cxnId="{469F0C89-9CEF-8D4D-A609-CFCA96F7E0F0}">
      <dgm:prSet/>
      <dgm:spPr/>
      <dgm:t>
        <a:bodyPr/>
        <a:lstStyle/>
        <a:p>
          <a:endParaRPr lang="fr-FR"/>
        </a:p>
      </dgm:t>
    </dgm:pt>
    <dgm:pt modelId="{617662A7-E62B-704A-A21C-02D04D7033C9}" type="pres">
      <dgm:prSet presAssocID="{AA518818-474B-FB45-BA0C-BEE6C595C5D0}" presName="theList" presStyleCnt="0">
        <dgm:presLayoutVars>
          <dgm:dir/>
          <dgm:animLvl val="lvl"/>
          <dgm:resizeHandles val="exact"/>
        </dgm:presLayoutVars>
      </dgm:prSet>
      <dgm:spPr/>
    </dgm:pt>
    <dgm:pt modelId="{811E3C92-74E3-954D-BEA0-B504840FDA44}" type="pres">
      <dgm:prSet presAssocID="{4968B41E-D439-0848-8F9E-C4DC4BD6C1B3}" presName="compNode" presStyleCnt="0"/>
      <dgm:spPr/>
    </dgm:pt>
    <dgm:pt modelId="{BA706FF4-9497-E04F-87D2-148D92CCD2D6}" type="pres">
      <dgm:prSet presAssocID="{4968B41E-D439-0848-8F9E-C4DC4BD6C1B3}" presName="aNode" presStyleLbl="bgShp" presStyleIdx="0" presStyleCnt="2" custScaleX="31384" custScaleY="91517" custLinFactNeighborX="-11275" custLinFactNeighborY="3839"/>
      <dgm:spPr/>
    </dgm:pt>
    <dgm:pt modelId="{92A2F522-4B8C-8242-8447-03B011817CF8}" type="pres">
      <dgm:prSet presAssocID="{4968B41E-D439-0848-8F9E-C4DC4BD6C1B3}" presName="textNode" presStyleLbl="bgShp" presStyleIdx="0" presStyleCnt="2"/>
      <dgm:spPr/>
    </dgm:pt>
    <dgm:pt modelId="{A656239F-66C9-364C-B4C0-6A81A36105CF}" type="pres">
      <dgm:prSet presAssocID="{4968B41E-D439-0848-8F9E-C4DC4BD6C1B3}" presName="compChildNode" presStyleCnt="0"/>
      <dgm:spPr/>
    </dgm:pt>
    <dgm:pt modelId="{F2052749-3E50-7848-93FD-203D67099C1F}" type="pres">
      <dgm:prSet presAssocID="{4968B41E-D439-0848-8F9E-C4DC4BD6C1B3}" presName="theInnerList" presStyleCnt="0"/>
      <dgm:spPr/>
    </dgm:pt>
    <dgm:pt modelId="{9B9A9819-75C5-A946-A749-4B9F866115B2}" type="pres">
      <dgm:prSet presAssocID="{075B8B26-7546-5840-8864-65CA8C6A1BEE}" presName="childNode" presStyleLbl="node1" presStyleIdx="0" presStyleCnt="3" custScaleX="33250" custScaleY="59021" custLinFactNeighborX="-13762" custLinFactNeighborY="-10991">
        <dgm:presLayoutVars>
          <dgm:bulletEnabled val="1"/>
        </dgm:presLayoutVars>
      </dgm:prSet>
      <dgm:spPr/>
    </dgm:pt>
    <dgm:pt modelId="{3073BC39-8CC1-2444-A65C-28E35FA9D35B}" type="pres">
      <dgm:prSet presAssocID="{4968B41E-D439-0848-8F9E-C4DC4BD6C1B3}" presName="aSpace" presStyleCnt="0"/>
      <dgm:spPr/>
    </dgm:pt>
    <dgm:pt modelId="{2D87F9A8-B16B-174A-8A13-C4184868910D}" type="pres">
      <dgm:prSet presAssocID="{9DB3642B-F020-F242-AEA4-0876F1FBCF2C}" presName="compNode" presStyleCnt="0"/>
      <dgm:spPr/>
    </dgm:pt>
    <dgm:pt modelId="{30FCE267-D950-9744-A322-45FE4B212B6E}" type="pres">
      <dgm:prSet presAssocID="{9DB3642B-F020-F242-AEA4-0876F1FBCF2C}" presName="aNode" presStyleLbl="bgShp" presStyleIdx="1" presStyleCnt="2" custScaleX="32312" custScaleY="93121" custLinFactNeighborX="83024" custLinFactNeighborY="4051"/>
      <dgm:spPr/>
    </dgm:pt>
    <dgm:pt modelId="{3C8C5C39-5A52-0643-9629-062FF000F0CE}" type="pres">
      <dgm:prSet presAssocID="{9DB3642B-F020-F242-AEA4-0876F1FBCF2C}" presName="textNode" presStyleLbl="bgShp" presStyleIdx="1" presStyleCnt="2"/>
      <dgm:spPr/>
    </dgm:pt>
    <dgm:pt modelId="{DAF59C86-EB65-864E-A5EC-59E73DCD348F}" type="pres">
      <dgm:prSet presAssocID="{9DB3642B-F020-F242-AEA4-0876F1FBCF2C}" presName="compChildNode" presStyleCnt="0"/>
      <dgm:spPr/>
    </dgm:pt>
    <dgm:pt modelId="{F942CCDF-2365-8F48-8353-CD50D3497880}" type="pres">
      <dgm:prSet presAssocID="{9DB3642B-F020-F242-AEA4-0876F1FBCF2C}" presName="theInnerList" presStyleCnt="0"/>
      <dgm:spPr/>
    </dgm:pt>
    <dgm:pt modelId="{957E127B-4C16-3E4B-8196-359879DDA736}" type="pres">
      <dgm:prSet presAssocID="{96790A66-D383-5548-ACFD-B1AB804A766B}" presName="childNode" presStyleLbl="node1" presStyleIdx="1" presStyleCnt="3" custScaleX="35158" custScaleY="61164" custLinFactNeighborX="18432" custLinFactNeighborY="9840">
        <dgm:presLayoutVars>
          <dgm:bulletEnabled val="1"/>
        </dgm:presLayoutVars>
      </dgm:prSet>
      <dgm:spPr/>
    </dgm:pt>
    <dgm:pt modelId="{98402717-CDAB-6C4A-B510-F86DF13AB356}" type="pres">
      <dgm:prSet presAssocID="{96790A66-D383-5548-ACFD-B1AB804A766B}" presName="aSpace2" presStyleCnt="0"/>
      <dgm:spPr/>
    </dgm:pt>
    <dgm:pt modelId="{6C6CE114-1A92-F34A-BCAE-B1DCE474B14F}" type="pres">
      <dgm:prSet presAssocID="{4414B317-CC60-6A4D-867A-387EB1C5E2F2}" presName="childNode" presStyleLbl="node1" presStyleIdx="2" presStyleCnt="3" custScaleX="37290" custScaleY="57103" custLinFactNeighborX="18168" custLinFactNeighborY="-1988">
        <dgm:presLayoutVars>
          <dgm:bulletEnabled val="1"/>
        </dgm:presLayoutVars>
      </dgm:prSet>
      <dgm:spPr/>
    </dgm:pt>
  </dgm:ptLst>
  <dgm:cxnLst>
    <dgm:cxn modelId="{4920BB06-36CE-BE48-A42C-2C3F4FDB2AF5}" type="presOf" srcId="{075B8B26-7546-5840-8864-65CA8C6A1BEE}" destId="{9B9A9819-75C5-A946-A749-4B9F866115B2}" srcOrd="0" destOrd="0" presId="urn:microsoft.com/office/officeart/2005/8/layout/lProcess2"/>
    <dgm:cxn modelId="{C0186A23-7907-AF49-9488-F656C3971F96}" type="presOf" srcId="{4968B41E-D439-0848-8F9E-C4DC4BD6C1B3}" destId="{92A2F522-4B8C-8242-8447-03B011817CF8}" srcOrd="1" destOrd="0" presId="urn:microsoft.com/office/officeart/2005/8/layout/lProcess2"/>
    <dgm:cxn modelId="{BBF57260-10BF-B949-B871-67EE8A21F99F}" type="presOf" srcId="{4968B41E-D439-0848-8F9E-C4DC4BD6C1B3}" destId="{BA706FF4-9497-E04F-87D2-148D92CCD2D6}" srcOrd="0" destOrd="0" presId="urn:microsoft.com/office/officeart/2005/8/layout/lProcess2"/>
    <dgm:cxn modelId="{49B6614B-BB55-1143-BC86-7491FA1F4A6F}" srcId="{AA518818-474B-FB45-BA0C-BEE6C595C5D0}" destId="{4968B41E-D439-0848-8F9E-C4DC4BD6C1B3}" srcOrd="0" destOrd="0" parTransId="{BD0DFD5B-8640-1C49-8D25-69B479C17EB4}" sibTransId="{3A641FEE-F0F8-CF47-9477-B70322B36F0B}"/>
    <dgm:cxn modelId="{469F0C89-9CEF-8D4D-A609-CFCA96F7E0F0}" srcId="{9DB3642B-F020-F242-AEA4-0876F1FBCF2C}" destId="{4414B317-CC60-6A4D-867A-387EB1C5E2F2}" srcOrd="1" destOrd="0" parTransId="{04BA5665-0FAE-DA4F-9E14-DB890A06E561}" sibTransId="{6A6A9784-5AF7-A747-BB85-E42C367E2C3D}"/>
    <dgm:cxn modelId="{4FCBD690-AE65-4D44-89FF-342B5686D6F0}" type="presOf" srcId="{AA518818-474B-FB45-BA0C-BEE6C595C5D0}" destId="{617662A7-E62B-704A-A21C-02D04D7033C9}" srcOrd="0" destOrd="0" presId="urn:microsoft.com/office/officeart/2005/8/layout/lProcess2"/>
    <dgm:cxn modelId="{C3F08F96-4379-3140-AE76-74841D02F7B2}" srcId="{9DB3642B-F020-F242-AEA4-0876F1FBCF2C}" destId="{96790A66-D383-5548-ACFD-B1AB804A766B}" srcOrd="0" destOrd="0" parTransId="{EA53EF5F-EE2D-2644-83A0-86A9AD1738F2}" sibTransId="{9649F7B7-E535-A344-ABFF-71AEE2305FAD}"/>
    <dgm:cxn modelId="{E9AD5EBC-DCF3-FD4B-939F-7EC042C72011}" srcId="{4968B41E-D439-0848-8F9E-C4DC4BD6C1B3}" destId="{075B8B26-7546-5840-8864-65CA8C6A1BEE}" srcOrd="0" destOrd="0" parTransId="{5B466AAA-B48A-3E42-B4D4-20343365BC84}" sibTransId="{6231E215-2554-3941-B2D6-EB02BDC1B01B}"/>
    <dgm:cxn modelId="{1BF38DBD-9AB1-6E43-BD69-7168E0C5A304}" srcId="{AA518818-474B-FB45-BA0C-BEE6C595C5D0}" destId="{9DB3642B-F020-F242-AEA4-0876F1FBCF2C}" srcOrd="1" destOrd="0" parTransId="{D152FB39-5633-C44C-80EE-80443E539FF7}" sibTransId="{826005C9-8AB4-8B4C-8A81-25FED4F0A3A5}"/>
    <dgm:cxn modelId="{49CF9BCE-2453-8946-9B52-4D89BB7FB796}" type="presOf" srcId="{9DB3642B-F020-F242-AEA4-0876F1FBCF2C}" destId="{30FCE267-D950-9744-A322-45FE4B212B6E}" srcOrd="0" destOrd="0" presId="urn:microsoft.com/office/officeart/2005/8/layout/lProcess2"/>
    <dgm:cxn modelId="{F3B9C8D4-36C7-3441-AA50-D9A932FAD504}" type="presOf" srcId="{4414B317-CC60-6A4D-867A-387EB1C5E2F2}" destId="{6C6CE114-1A92-F34A-BCAE-B1DCE474B14F}" srcOrd="0" destOrd="0" presId="urn:microsoft.com/office/officeart/2005/8/layout/lProcess2"/>
    <dgm:cxn modelId="{F3C86CF9-2C59-6542-A646-B68228D1949A}" type="presOf" srcId="{9DB3642B-F020-F242-AEA4-0876F1FBCF2C}" destId="{3C8C5C39-5A52-0643-9629-062FF000F0CE}" srcOrd="1" destOrd="0" presId="urn:microsoft.com/office/officeart/2005/8/layout/lProcess2"/>
    <dgm:cxn modelId="{EEC7B5FF-4308-364F-984F-493E2DDAFC99}" type="presOf" srcId="{96790A66-D383-5548-ACFD-B1AB804A766B}" destId="{957E127B-4C16-3E4B-8196-359879DDA736}" srcOrd="0" destOrd="0" presId="urn:microsoft.com/office/officeart/2005/8/layout/lProcess2"/>
    <dgm:cxn modelId="{8B509110-203D-4443-9579-EA2F79324ECD}" type="presParOf" srcId="{617662A7-E62B-704A-A21C-02D04D7033C9}" destId="{811E3C92-74E3-954D-BEA0-B504840FDA44}" srcOrd="0" destOrd="0" presId="urn:microsoft.com/office/officeart/2005/8/layout/lProcess2"/>
    <dgm:cxn modelId="{A3FE2A18-0636-0347-AF37-F212D6E72D30}" type="presParOf" srcId="{811E3C92-74E3-954D-BEA0-B504840FDA44}" destId="{BA706FF4-9497-E04F-87D2-148D92CCD2D6}" srcOrd="0" destOrd="0" presId="urn:microsoft.com/office/officeart/2005/8/layout/lProcess2"/>
    <dgm:cxn modelId="{432E3AF1-6AA3-9F45-BBB2-75A8FF2C35E6}" type="presParOf" srcId="{811E3C92-74E3-954D-BEA0-B504840FDA44}" destId="{92A2F522-4B8C-8242-8447-03B011817CF8}" srcOrd="1" destOrd="0" presId="urn:microsoft.com/office/officeart/2005/8/layout/lProcess2"/>
    <dgm:cxn modelId="{572D78EC-5C79-424E-99A5-0188DF839649}" type="presParOf" srcId="{811E3C92-74E3-954D-BEA0-B504840FDA44}" destId="{A656239F-66C9-364C-B4C0-6A81A36105CF}" srcOrd="2" destOrd="0" presId="urn:microsoft.com/office/officeart/2005/8/layout/lProcess2"/>
    <dgm:cxn modelId="{5F98FA28-56C4-4C4C-B6F3-3C46F63213BD}" type="presParOf" srcId="{A656239F-66C9-364C-B4C0-6A81A36105CF}" destId="{F2052749-3E50-7848-93FD-203D67099C1F}" srcOrd="0" destOrd="0" presId="urn:microsoft.com/office/officeart/2005/8/layout/lProcess2"/>
    <dgm:cxn modelId="{32B11B48-A527-3248-AA21-EA026856A65F}" type="presParOf" srcId="{F2052749-3E50-7848-93FD-203D67099C1F}" destId="{9B9A9819-75C5-A946-A749-4B9F866115B2}" srcOrd="0" destOrd="0" presId="urn:microsoft.com/office/officeart/2005/8/layout/lProcess2"/>
    <dgm:cxn modelId="{00A9F908-8B70-AC4E-AAD8-FE65E84D7737}" type="presParOf" srcId="{617662A7-E62B-704A-A21C-02D04D7033C9}" destId="{3073BC39-8CC1-2444-A65C-28E35FA9D35B}" srcOrd="1" destOrd="0" presId="urn:microsoft.com/office/officeart/2005/8/layout/lProcess2"/>
    <dgm:cxn modelId="{43D0FCB5-5ADB-A14D-A1A6-30D83FA1A74C}" type="presParOf" srcId="{617662A7-E62B-704A-A21C-02D04D7033C9}" destId="{2D87F9A8-B16B-174A-8A13-C4184868910D}" srcOrd="2" destOrd="0" presId="urn:microsoft.com/office/officeart/2005/8/layout/lProcess2"/>
    <dgm:cxn modelId="{B43E65EF-3089-7F46-B7B9-C641123DBC2E}" type="presParOf" srcId="{2D87F9A8-B16B-174A-8A13-C4184868910D}" destId="{30FCE267-D950-9744-A322-45FE4B212B6E}" srcOrd="0" destOrd="0" presId="urn:microsoft.com/office/officeart/2005/8/layout/lProcess2"/>
    <dgm:cxn modelId="{5C6DC257-5AA3-294B-B8B5-2D3DA4122FBE}" type="presParOf" srcId="{2D87F9A8-B16B-174A-8A13-C4184868910D}" destId="{3C8C5C39-5A52-0643-9629-062FF000F0CE}" srcOrd="1" destOrd="0" presId="urn:microsoft.com/office/officeart/2005/8/layout/lProcess2"/>
    <dgm:cxn modelId="{2DCCD12C-2EEE-FE41-B5E4-1C19E38D8D6C}" type="presParOf" srcId="{2D87F9A8-B16B-174A-8A13-C4184868910D}" destId="{DAF59C86-EB65-864E-A5EC-59E73DCD348F}" srcOrd="2" destOrd="0" presId="urn:microsoft.com/office/officeart/2005/8/layout/lProcess2"/>
    <dgm:cxn modelId="{0ACF98B1-8A8A-0442-BD6A-D2FAF8126338}" type="presParOf" srcId="{DAF59C86-EB65-864E-A5EC-59E73DCD348F}" destId="{F942CCDF-2365-8F48-8353-CD50D3497880}" srcOrd="0" destOrd="0" presId="urn:microsoft.com/office/officeart/2005/8/layout/lProcess2"/>
    <dgm:cxn modelId="{1F6E7080-298A-6E44-B9D8-43C20F977A32}" type="presParOf" srcId="{F942CCDF-2365-8F48-8353-CD50D3497880}" destId="{957E127B-4C16-3E4B-8196-359879DDA736}" srcOrd="0" destOrd="0" presId="urn:microsoft.com/office/officeart/2005/8/layout/lProcess2"/>
    <dgm:cxn modelId="{4CC0B19F-4A43-B647-809A-1388A34EB7AE}" type="presParOf" srcId="{F942CCDF-2365-8F48-8353-CD50D3497880}" destId="{98402717-CDAB-6C4A-B510-F86DF13AB356}" srcOrd="1" destOrd="0" presId="urn:microsoft.com/office/officeart/2005/8/layout/lProcess2"/>
    <dgm:cxn modelId="{6F1E637B-7CC6-3046-BC59-FECF9E94DF29}" type="presParOf" srcId="{F942CCDF-2365-8F48-8353-CD50D3497880}" destId="{6C6CE114-1A92-F34A-BCAE-B1DCE474B14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18FF3-82D3-8240-9258-63721F77B8FA}">
      <dsp:nvSpPr>
        <dsp:cNvPr id="0" name=""/>
        <dsp:cNvSpPr/>
      </dsp:nvSpPr>
      <dsp:spPr>
        <a:xfrm>
          <a:off x="0" y="1188232"/>
          <a:ext cx="10515600" cy="8864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9BAEE-D998-564E-AB0F-7D7AA3509F99}">
      <dsp:nvSpPr>
        <dsp:cNvPr id="0" name=""/>
        <dsp:cNvSpPr/>
      </dsp:nvSpPr>
      <dsp:spPr>
        <a:xfrm>
          <a:off x="525266" y="435006"/>
          <a:ext cx="7705828" cy="1299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Lorsque l'assuré a droit au taux plein, sa pension de vieillesse ne peut être inférieure à un montant </a:t>
          </a:r>
          <a:r>
            <a:rPr lang="fr-FR" sz="1800" b="1" kern="1200" dirty="0"/>
            <a:t>minimal</a:t>
          </a:r>
          <a:r>
            <a:rPr lang="fr-FR" sz="1800" kern="1200" dirty="0"/>
            <a:t> dit « </a:t>
          </a:r>
          <a:r>
            <a:rPr lang="fr-FR" sz="1800" b="1" kern="1200" dirty="0"/>
            <a:t>minimum</a:t>
          </a:r>
          <a:r>
            <a:rPr lang="fr-FR" sz="1800" kern="1200" dirty="0"/>
            <a:t> </a:t>
          </a:r>
          <a:r>
            <a:rPr lang="fr-FR" sz="1800" b="1" kern="1200" dirty="0"/>
            <a:t>contributif</a:t>
          </a:r>
          <a:r>
            <a:rPr lang="fr-FR" sz="1800" kern="1200" dirty="0"/>
            <a:t> » (CSS, art. L. 351-10)</a:t>
          </a:r>
        </a:p>
      </dsp:txBody>
      <dsp:txXfrm>
        <a:off x="588725" y="498465"/>
        <a:ext cx="7578910" cy="1173051"/>
      </dsp:txXfrm>
    </dsp:sp>
    <dsp:sp modelId="{1573DFFA-A402-6547-9576-E7CDBC81FE0A}">
      <dsp:nvSpPr>
        <dsp:cNvPr id="0" name=""/>
        <dsp:cNvSpPr/>
      </dsp:nvSpPr>
      <dsp:spPr>
        <a:xfrm>
          <a:off x="0" y="3251578"/>
          <a:ext cx="10515600" cy="1063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1DA5C0-6933-4E4C-856F-F87370875E96}">
      <dsp:nvSpPr>
        <dsp:cNvPr id="0" name=""/>
        <dsp:cNvSpPr/>
      </dsp:nvSpPr>
      <dsp:spPr>
        <a:xfrm>
          <a:off x="525266" y="2577672"/>
          <a:ext cx="7807236" cy="1270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Ce </a:t>
          </a:r>
          <a:r>
            <a:rPr lang="fr-FR" sz="1800" b="1" kern="1200" dirty="0"/>
            <a:t>minimum</a:t>
          </a:r>
          <a:r>
            <a:rPr lang="fr-FR" sz="1800" kern="1200" dirty="0"/>
            <a:t>, qui n'est pas applicable aux pensions liquidées à taux réduit, a vocation à s'appliquer lorsque l'assuré a cotisé tout au long de sa carrière sur un salaire faible.</a:t>
          </a:r>
        </a:p>
      </dsp:txBody>
      <dsp:txXfrm>
        <a:off x="587289" y="2639695"/>
        <a:ext cx="7683190" cy="1146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10F67-DF34-B243-88DA-56928744C970}">
      <dsp:nvSpPr>
        <dsp:cNvPr id="0" name=""/>
        <dsp:cNvSpPr/>
      </dsp:nvSpPr>
      <dsp:spPr>
        <a:xfrm>
          <a:off x="0" y="174109"/>
          <a:ext cx="9592469" cy="6447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96AE1-815C-2049-9A4A-092AA3D7EA21}">
      <dsp:nvSpPr>
        <dsp:cNvPr id="0" name=""/>
        <dsp:cNvSpPr/>
      </dsp:nvSpPr>
      <dsp:spPr>
        <a:xfrm>
          <a:off x="479155" y="0"/>
          <a:ext cx="7298892" cy="651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801" tIns="0" rIns="25380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Avoir droit à une retraite de base à taux plein</a:t>
          </a:r>
        </a:p>
      </dsp:txBody>
      <dsp:txXfrm>
        <a:off x="510956" y="31801"/>
        <a:ext cx="7235290" cy="587840"/>
      </dsp:txXfrm>
    </dsp:sp>
    <dsp:sp modelId="{BBCBE588-7965-B640-B542-C7EF90B13DAF}">
      <dsp:nvSpPr>
        <dsp:cNvPr id="0" name=""/>
        <dsp:cNvSpPr/>
      </dsp:nvSpPr>
      <dsp:spPr>
        <a:xfrm>
          <a:off x="0" y="1455571"/>
          <a:ext cx="9592469" cy="6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39173-AC32-AB44-8806-DB38B1469234}">
      <dsp:nvSpPr>
        <dsp:cNvPr id="0" name=""/>
        <dsp:cNvSpPr/>
      </dsp:nvSpPr>
      <dsp:spPr>
        <a:xfrm>
          <a:off x="479155" y="1091700"/>
          <a:ext cx="7327402" cy="7630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801" tIns="0" rIns="25380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Avoir liquidé sa retraite de base et complémentaire</a:t>
          </a:r>
        </a:p>
      </dsp:txBody>
      <dsp:txXfrm>
        <a:off x="516403" y="1128948"/>
        <a:ext cx="7252906" cy="688523"/>
      </dsp:txXfrm>
    </dsp:sp>
    <dsp:sp modelId="{7D6CF0EA-1D59-2745-B163-84C7DCC98FDD}">
      <dsp:nvSpPr>
        <dsp:cNvPr id="0" name=""/>
        <dsp:cNvSpPr/>
      </dsp:nvSpPr>
      <dsp:spPr>
        <a:xfrm>
          <a:off x="0" y="2928131"/>
          <a:ext cx="9592469" cy="576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A5FE9C-705B-E249-99A0-DC3FA4D7E615}">
      <dsp:nvSpPr>
        <dsp:cNvPr id="0" name=""/>
        <dsp:cNvSpPr/>
      </dsp:nvSpPr>
      <dsp:spPr>
        <a:xfrm>
          <a:off x="450578" y="2322513"/>
          <a:ext cx="7336793" cy="938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801" tIns="0" rIns="25380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i="0" u="none" kern="1200" dirty="0"/>
            <a:t>Le montant total des pensions de retraites (de base et complémentaires, dans le privé et dans le public) ne dépasse pas 1 177,44 € par mois (Circ. CNAV nº 2018-32, 27 déc. 2018)</a:t>
          </a:r>
          <a:endParaRPr lang="fr-FR" sz="1800" kern="1200" dirty="0"/>
        </a:p>
      </dsp:txBody>
      <dsp:txXfrm>
        <a:off x="496391" y="2368326"/>
        <a:ext cx="7245167" cy="846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10F67-DF34-B243-88DA-56928744C970}">
      <dsp:nvSpPr>
        <dsp:cNvPr id="0" name=""/>
        <dsp:cNvSpPr/>
      </dsp:nvSpPr>
      <dsp:spPr>
        <a:xfrm>
          <a:off x="0" y="265979"/>
          <a:ext cx="9592469" cy="1002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96AE1-815C-2049-9A4A-092AA3D7EA21}">
      <dsp:nvSpPr>
        <dsp:cNvPr id="0" name=""/>
        <dsp:cNvSpPr/>
      </dsp:nvSpPr>
      <dsp:spPr>
        <a:xfrm>
          <a:off x="479155" y="0"/>
          <a:ext cx="7298892" cy="1013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801" tIns="0" rIns="25380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Les modalités de calcul du </a:t>
          </a:r>
          <a:r>
            <a:rPr lang="fr-FR" sz="1800" b="1" kern="1200" dirty="0"/>
            <a:t>minimum</a:t>
          </a:r>
          <a:r>
            <a:rPr lang="fr-FR" sz="1800" kern="1200" dirty="0"/>
            <a:t> </a:t>
          </a:r>
          <a:r>
            <a:rPr lang="fr-FR" sz="1800" b="1" kern="1200" dirty="0"/>
            <a:t>contributif</a:t>
          </a:r>
          <a:r>
            <a:rPr lang="fr-FR" sz="1800" kern="1200" dirty="0"/>
            <a:t> ont été précisées par décret (CSS, art. D. 351-2-1), ainsi que par la </a:t>
          </a:r>
          <a:r>
            <a:rPr lang="fr-FR" sz="1800" kern="1200" dirty="0" err="1"/>
            <a:t>Cnav</a:t>
          </a:r>
          <a:r>
            <a:rPr lang="fr-FR" sz="1800" kern="1200" dirty="0"/>
            <a:t> (Circ. CNAV nº 2005-30, 4 juill. 2005).</a:t>
          </a:r>
        </a:p>
      </dsp:txBody>
      <dsp:txXfrm>
        <a:off x="528623" y="49468"/>
        <a:ext cx="7199956" cy="914418"/>
      </dsp:txXfrm>
    </dsp:sp>
    <dsp:sp modelId="{BBCBE588-7965-B640-B542-C7EF90B13DAF}">
      <dsp:nvSpPr>
        <dsp:cNvPr id="0" name=""/>
        <dsp:cNvSpPr/>
      </dsp:nvSpPr>
      <dsp:spPr>
        <a:xfrm>
          <a:off x="0" y="1997284"/>
          <a:ext cx="9592469" cy="9765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39173-AC32-AB44-8806-DB38B1469234}">
      <dsp:nvSpPr>
        <dsp:cNvPr id="0" name=""/>
        <dsp:cNvSpPr/>
      </dsp:nvSpPr>
      <dsp:spPr>
        <a:xfrm>
          <a:off x="479155" y="1693342"/>
          <a:ext cx="7327402" cy="1186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801" tIns="0" rIns="253801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Le </a:t>
          </a:r>
          <a:r>
            <a:rPr lang="fr-FR" sz="1800" b="1" kern="1200" dirty="0"/>
            <a:t>minimum</a:t>
          </a:r>
          <a:r>
            <a:rPr lang="fr-FR" sz="1800" kern="1200" dirty="0"/>
            <a:t> </a:t>
          </a:r>
          <a:r>
            <a:rPr lang="fr-FR" sz="1800" b="1" kern="1200" dirty="0"/>
            <a:t>contributif</a:t>
          </a:r>
          <a:r>
            <a:rPr lang="fr-FR" sz="1800" kern="1200" dirty="0"/>
            <a:t> est garanti au moment de la liquidation de la retraite. Par la suite, il est revalorisé comme les pensions de retraite (CSS, art. L. 161-23-1).</a:t>
          </a:r>
        </a:p>
      </dsp:txBody>
      <dsp:txXfrm>
        <a:off x="537096" y="1751283"/>
        <a:ext cx="7211520" cy="10710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06FF4-9497-E04F-87D2-148D92CCD2D6}">
      <dsp:nvSpPr>
        <dsp:cNvPr id="0" name=""/>
        <dsp:cNvSpPr/>
      </dsp:nvSpPr>
      <dsp:spPr>
        <a:xfrm>
          <a:off x="316653" y="422537"/>
          <a:ext cx="3129172" cy="4785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Trimestre cotisé</a:t>
          </a:r>
        </a:p>
      </dsp:txBody>
      <dsp:txXfrm>
        <a:off x="316653" y="422537"/>
        <a:ext cx="3129172" cy="1435653"/>
      </dsp:txXfrm>
    </dsp:sp>
    <dsp:sp modelId="{9B9A9819-75C5-A946-A749-4B9F866115B2}">
      <dsp:nvSpPr>
        <dsp:cNvPr id="0" name=""/>
        <dsp:cNvSpPr/>
      </dsp:nvSpPr>
      <dsp:spPr>
        <a:xfrm>
          <a:off x="581612" y="1891574"/>
          <a:ext cx="2652178" cy="2006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i="0" u="none" kern="1200" dirty="0"/>
            <a:t>Il s'agit des trimestres ayant donné lieu au versement de cotisations d'assurance vieillesse (CSS, art. L. 351-2)</a:t>
          </a:r>
          <a:endParaRPr lang="fr-FR" sz="1600" kern="1200" dirty="0"/>
        </a:p>
      </dsp:txBody>
      <dsp:txXfrm>
        <a:off x="640368" y="1950330"/>
        <a:ext cx="2534666" cy="1888560"/>
      </dsp:txXfrm>
    </dsp:sp>
    <dsp:sp modelId="{30FCE267-D950-9744-A322-45FE4B212B6E}">
      <dsp:nvSpPr>
        <dsp:cNvPr id="0" name=""/>
        <dsp:cNvSpPr/>
      </dsp:nvSpPr>
      <dsp:spPr>
        <a:xfrm>
          <a:off x="6758643" y="359709"/>
          <a:ext cx="3221699" cy="486938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Trimestre validé</a:t>
          </a:r>
        </a:p>
      </dsp:txBody>
      <dsp:txXfrm>
        <a:off x="6758643" y="359709"/>
        <a:ext cx="3221699" cy="1460815"/>
      </dsp:txXfrm>
    </dsp:sp>
    <dsp:sp modelId="{957E127B-4C16-3E4B-8196-359879DDA736}">
      <dsp:nvSpPr>
        <dsp:cNvPr id="0" name=""/>
        <dsp:cNvSpPr/>
      </dsp:nvSpPr>
      <dsp:spPr>
        <a:xfrm>
          <a:off x="6996694" y="1607598"/>
          <a:ext cx="2804369" cy="1555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i="0" u="none" kern="1200" dirty="0"/>
            <a:t>Les trimestres assimilés, sont principalement attribués pour les périodes d’interruption involontaire d’emploi et pour lesquelles aucune cotisation n’a été versée</a:t>
          </a:r>
          <a:endParaRPr lang="fr-FR" sz="1600" kern="1200" dirty="0"/>
        </a:p>
      </dsp:txBody>
      <dsp:txXfrm>
        <a:off x="7042242" y="1653146"/>
        <a:ext cx="2713273" cy="1464026"/>
      </dsp:txXfrm>
    </dsp:sp>
    <dsp:sp modelId="{6C6CE114-1A92-F34A-BCAE-B1DCE474B14F}">
      <dsp:nvSpPr>
        <dsp:cNvPr id="0" name=""/>
        <dsp:cNvSpPr/>
      </dsp:nvSpPr>
      <dsp:spPr>
        <a:xfrm>
          <a:off x="6890607" y="3507615"/>
          <a:ext cx="2974428" cy="1451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i="0" u="none" kern="1200" dirty="0"/>
            <a:t>Ces périodes sont mentionnées aux articles L. 351-3 et R. 351-12 du Code de la sécurité sociale. On retrouve entre autres, les périodes de maladie, maternité, chômage </a:t>
          </a:r>
          <a:r>
            <a:rPr lang="fr-FR" sz="1600" b="0" i="0" u="none" kern="1200" dirty="0" err="1"/>
            <a:t>etc</a:t>
          </a:r>
          <a:endParaRPr lang="fr-FR" sz="1600" kern="1200" dirty="0"/>
        </a:p>
      </dsp:txBody>
      <dsp:txXfrm>
        <a:off x="6933131" y="3550139"/>
        <a:ext cx="2889380" cy="1366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F5259B5-43F3-184B-B5DE-C75B7751C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D410B0-558C-054F-9A90-06B13F382C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57F3B-78A7-3945-A605-4C4E0C57557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67C9CF-475B-F642-90C8-5B530766F3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4DFA48-0DA0-D84A-B86F-34A3DCF5C7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11FA6-0AFD-804C-98BF-36AFC7D86D32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88F947C-400F-1A4D-8B21-160F87F81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586" y="0"/>
            <a:ext cx="2599414" cy="155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08118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A1B1C-1B46-544B-B6AF-08B827FC0461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086FB-CC03-314E-9174-8D6CBAF622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9730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3A8D9-184D-9044-BD12-D4290BB9D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0A573B-084A-354C-A52B-A999937E4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410DA8-7E58-F642-A1D6-95937AE6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00DDF3-9836-694F-BE81-960DD8B58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1E1644-8315-8144-9C59-11552380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08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011B4A-1A49-A64B-8822-06593064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33387A-0269-7A4F-9D95-23C237C71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5E595B-39A7-6F49-A73F-B05D9A4A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F1711A-63FB-134F-9145-3C1D906C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AE4E25-2577-634D-80D0-6916A77C2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15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FA4F48-A270-B045-95B8-D1740EA4D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6925F8-6048-C643-81B0-045FA4520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EBE50B-F776-B044-A9C0-A38A716FF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55A4F3-1D42-0D44-9A1D-8B06E7A6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312177-F456-7C48-A8F0-8F245EEA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84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2BD23-E3D1-AE47-9F25-E4B7AA21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82D407-3316-854E-91AA-AF74C6650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02883-C9E8-9B40-9DEE-79F63D35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015B61-13EE-A64D-BF68-E6CA902B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788687-AA97-0A4F-9A71-F1558C05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23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CEAEE-9590-3D48-B5C9-6C8D34AEF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875E39-6769-924A-95E5-2818515E8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A76CA-1C54-F24D-95DA-3409E699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5D4C5-E334-1A43-B71F-048DD419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97FAE-ED14-7D45-B412-6B76CAFF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14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B3C09-07DD-B745-A05A-CD44B48BB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742E6D-9D98-C24D-A301-48DFFFA04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A5E1E-1313-DE40-9AA7-FB566A382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9F6034-382E-D644-89C3-4C3E4A4E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1F1511-B7EE-A74C-A699-1B36E73CA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8ADB16-AA6C-3146-A0AB-623A6DAF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8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9846A9-E2D4-6345-9F2A-CD26D6FA8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9DBDC0-2B47-4F4F-8FB7-E8C8B04F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8EA112-08C4-1B43-9ED7-CD330581B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604B069-D64B-0545-8103-E7A18C82B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FCB389A-B2F1-7A42-B01A-6D5989E9C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450321-9AE3-8541-BB02-3DA4479B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0381EA-2B52-2145-A5AF-AF5CA4A8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B7119F5-0485-A647-A9DB-74371596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47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1255E-4513-5849-AEDF-5DC6033D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6E9E10-3ACE-0B49-B3B3-C930825E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038616-D8DA-2B4D-9154-3E1C9CAD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50A6A36-2F00-D140-BF76-10EFF566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05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2116E2-E99A-B347-AFA8-B6581589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0CEBA7-7371-8A4C-86BB-7CB9AA06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38D87E-B3E9-6045-951C-2CA17866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8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7D7C1-44C9-CC41-8124-3B7CEAA8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05DC5B-CCD4-D14C-A322-935BA861A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953FF7-9C43-C945-AC11-030B024F8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C16E20-CEE7-C849-9240-919499CC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3BE4C2-FAFB-B142-943B-2C1A05CF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72CD30-0E72-F94E-81F6-F170278A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45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86279-D98F-8F41-B203-B5E336BC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9FB655-3D38-0644-B46F-3A7F0D068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50B857-16DB-8A42-A2D5-9480FC810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1C14D7-2AB2-D64D-9EA7-FCA2FC5E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03CFDC-06F1-DC42-BA53-C2E4D6B05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ECFD08-1E56-B449-B2CC-9D438D0E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53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9FB4E71-8EAF-1842-84E9-41FC2FA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FC3AEF-6C57-0140-AF85-35D783EAF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8750EC-D72D-EA41-8DC2-E4F53B4D6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48B2-E6EF-9543-B1ED-87C45F92C68B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AA4658-C8D5-B64C-9CE5-60844EDE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C9CAA-0515-214C-B943-F5679BEA6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B4213-FAB9-B14D-BD4B-DAD84F24D0F9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494F3D-B34E-6643-8BF9-F622DAE7E492}"/>
              </a:ext>
            </a:extLst>
          </p:cNvPr>
          <p:cNvSpPr/>
          <p:nvPr userDrawn="1"/>
        </p:nvSpPr>
        <p:spPr>
          <a:xfrm>
            <a:off x="9448801" y="0"/>
            <a:ext cx="2743200" cy="1825625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blipFill dpi="0" rotWithShape="1"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92040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pixabay.com/en/speech-board-talk-shield-1019788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33F1E424-1970-8B42-BA36-0939A50A95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244" r="2994"/>
          <a:stretch/>
        </p:blipFill>
        <p:spPr>
          <a:xfrm>
            <a:off x="-182887" y="-164595"/>
            <a:ext cx="6447707" cy="4622292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2DD88BB-CC5B-C249-BD69-74FB712F2D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597" r="-2" b="-2"/>
          <a:stretch/>
        </p:blipFill>
        <p:spPr>
          <a:xfrm>
            <a:off x="-186572" y="3184611"/>
            <a:ext cx="6447707" cy="3845519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2D2C3D0-D5DB-4464-BB3E-2DF035FDB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2F461D5-A14B-6745-B396-92ECB3281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4456" y="2366791"/>
            <a:ext cx="5287031" cy="1635639"/>
          </a:xfrm>
        </p:spPr>
        <p:txBody>
          <a:bodyPr anchor="t">
            <a:normAutofit/>
          </a:bodyPr>
          <a:lstStyle/>
          <a:p>
            <a:r>
              <a:rPr lang="fr-FR" sz="4400" b="1" dirty="0">
                <a:solidFill>
                  <a:srgbClr val="000000"/>
                </a:solidFill>
              </a:rPr>
              <a:t>Minimum contributif vieillesse</a:t>
            </a:r>
          </a:p>
        </p:txBody>
      </p:sp>
    </p:spTree>
    <p:extLst>
      <p:ext uri="{BB962C8B-B14F-4D97-AF65-F5344CB8AC3E}">
        <p14:creationId xmlns:p14="http://schemas.microsoft.com/office/powerpoint/2010/main" val="7017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DD8BC3-9B22-944A-AAD5-CC74825C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Principe</a:t>
            </a:r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861EA573-630F-0841-9028-8DFB4EEA3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5306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95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8D064-1A77-1942-B3B3-EA7BA7C3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Conditions d’octroi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8243138F-17AE-0246-9E4C-8889D0F62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5961755"/>
              </p:ext>
            </p:extLst>
          </p:nvPr>
        </p:nvGraphicFramePr>
        <p:xfrm>
          <a:off x="1761331" y="2149475"/>
          <a:ext cx="9592469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29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569470-1F21-1144-A672-C17ABDC3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Montant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2D5FDD-E660-9F42-9CD5-DF49DAED7907}"/>
              </a:ext>
            </a:extLst>
          </p:cNvPr>
          <p:cNvSpPr/>
          <p:nvPr/>
        </p:nvSpPr>
        <p:spPr>
          <a:xfrm>
            <a:off x="1704276" y="4926212"/>
            <a:ext cx="1416204" cy="137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8 347,09 € soit 695,59 € par mois</a:t>
            </a:r>
          </a:p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1F706B-BE9F-CF4F-A175-E7117C789115}"/>
              </a:ext>
            </a:extLst>
          </p:cNvPr>
          <p:cNvSpPr/>
          <p:nvPr/>
        </p:nvSpPr>
        <p:spPr>
          <a:xfrm>
            <a:off x="1704276" y="2978751"/>
            <a:ext cx="1416204" cy="194746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Prorata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9385C6-3428-944B-B4F4-9EF6DD120439}"/>
              </a:ext>
            </a:extLst>
          </p:cNvPr>
          <p:cNvSpPr/>
          <p:nvPr/>
        </p:nvSpPr>
        <p:spPr>
          <a:xfrm>
            <a:off x="1704277" y="1551395"/>
            <a:ext cx="1416205" cy="14273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BC73C69-918E-5441-B95C-DF74B5C9E593}"/>
              </a:ext>
            </a:extLst>
          </p:cNvPr>
          <p:cNvSpPr txBox="1"/>
          <p:nvPr/>
        </p:nvSpPr>
        <p:spPr>
          <a:xfrm>
            <a:off x="1704276" y="1734555"/>
            <a:ext cx="1416205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 7 638,78 € soit 636,56 € par mois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1757781-329F-D746-9DA3-72FCC60F3DAD}"/>
              </a:ext>
            </a:extLst>
          </p:cNvPr>
          <p:cNvSpPr txBox="1"/>
          <p:nvPr/>
        </p:nvSpPr>
        <p:spPr>
          <a:xfrm>
            <a:off x="1142180" y="1212841"/>
            <a:ext cx="2619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rgbClr val="FF0000"/>
                </a:solidFill>
              </a:rPr>
              <a:t>120 trimestres cotisés et plus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A9D919-C164-5D46-AE76-6ECF9F78B31A}"/>
              </a:ext>
            </a:extLst>
          </p:cNvPr>
          <p:cNvSpPr txBox="1"/>
          <p:nvPr/>
        </p:nvSpPr>
        <p:spPr>
          <a:xfrm>
            <a:off x="1115815" y="6323598"/>
            <a:ext cx="336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solidFill>
                  <a:srgbClr val="FF0000"/>
                </a:solidFill>
              </a:rPr>
              <a:t>Moins de 120 trimestres cotisés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B50EEC6-F62F-E540-9D8D-BAB73BEB4861}"/>
              </a:ext>
            </a:extLst>
          </p:cNvPr>
          <p:cNvSpPr txBox="1"/>
          <p:nvPr/>
        </p:nvSpPr>
        <p:spPr>
          <a:xfrm>
            <a:off x="4599880" y="3042563"/>
            <a:ext cx="4471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dirty="0"/>
              <a:t>Le montant du minimum contributif varie selon que vous justifiez ou non d'au moins 120 trimestres cotisés au régime général de la Sécurité sociale (Circ. </a:t>
            </a:r>
            <a:r>
              <a:rPr lang="fr-FR" dirty="0" err="1"/>
              <a:t>Cnav</a:t>
            </a:r>
            <a:r>
              <a:rPr lang="fr-FR" dirty="0"/>
              <a:t> 4 du 9-1-2019).</a:t>
            </a:r>
          </a:p>
        </p:txBody>
      </p:sp>
    </p:spTree>
    <p:extLst>
      <p:ext uri="{BB962C8B-B14F-4D97-AF65-F5344CB8AC3E}">
        <p14:creationId xmlns:p14="http://schemas.microsoft.com/office/powerpoint/2010/main" val="177319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8D064-1A77-1942-B3B3-EA7BA7C3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Modalités de calcul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8243138F-17AE-0246-9E4C-8889D0F62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4322785"/>
              </p:ext>
            </p:extLst>
          </p:nvPr>
        </p:nvGraphicFramePr>
        <p:xfrm>
          <a:off x="1761331" y="2394024"/>
          <a:ext cx="9592469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68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569470-1F21-1144-A672-C17ABDC33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b="1" dirty="0"/>
              <a:t>Modalités de calcul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10E0712D-E20C-F144-A75A-35487B0BD0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4348039"/>
              </p:ext>
            </p:extLst>
          </p:nvPr>
        </p:nvGraphicFramePr>
        <p:xfrm>
          <a:off x="646769" y="1537436"/>
          <a:ext cx="9980343" cy="5229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ouble flèche horizontale 8">
            <a:extLst>
              <a:ext uri="{FF2B5EF4-FFF2-40B4-BE49-F238E27FC236}">
                <a16:creationId xmlns:a16="http://schemas.microsoft.com/office/drawing/2014/main" id="{11D67869-91B0-7842-88CA-BB67A1898382}"/>
              </a:ext>
            </a:extLst>
          </p:cNvPr>
          <p:cNvSpPr/>
          <p:nvPr/>
        </p:nvSpPr>
        <p:spPr>
          <a:xfrm>
            <a:off x="4464843" y="3267255"/>
            <a:ext cx="2728913" cy="3571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30384D8-AC37-2245-9551-0D93816CDD24}"/>
              </a:ext>
            </a:extLst>
          </p:cNvPr>
          <p:cNvSpPr txBox="1"/>
          <p:nvPr/>
        </p:nvSpPr>
        <p:spPr>
          <a:xfrm>
            <a:off x="4464843" y="2647499"/>
            <a:ext cx="25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Distinction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FEB8F71-BF62-9042-B74B-6623E38807C4}"/>
              </a:ext>
            </a:extLst>
          </p:cNvPr>
          <p:cNvSpPr txBox="1"/>
          <p:nvPr/>
        </p:nvSpPr>
        <p:spPr>
          <a:xfrm>
            <a:off x="4657725" y="3929063"/>
            <a:ext cx="2378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Majoration pour les périodes ayant donné lieu à cotisations de l'assuré (CSS, art. L. 351-10)</a:t>
            </a:r>
          </a:p>
        </p:txBody>
      </p:sp>
    </p:spTree>
    <p:extLst>
      <p:ext uri="{BB962C8B-B14F-4D97-AF65-F5344CB8AC3E}">
        <p14:creationId xmlns:p14="http://schemas.microsoft.com/office/powerpoint/2010/main" val="147486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ED7E3-BB3C-DE4C-9BD6-1E64FB41C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Exemples</a:t>
            </a:r>
          </a:p>
        </p:txBody>
      </p:sp>
      <p:pic>
        <p:nvPicPr>
          <p:cNvPr id="5" name="Espace réservé du contenu 4" descr="Speech Board Talk · Free image on Pixabay">
            <a:extLst>
              <a:ext uri="{FF2B5EF4-FFF2-40B4-BE49-F238E27FC236}">
                <a16:creationId xmlns:a16="http://schemas.microsoft.com/office/drawing/2014/main" id="{539B38F5-2856-4A4A-8B37-7641542D6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083" b="91111" l="10000" r="90000">
                        <a14:foregroundMark x1="19167" y1="10972" x2="19167" y2="10972"/>
                        <a14:foregroundMark x1="21528" y1="10833" x2="21528" y2="10833"/>
                        <a14:foregroundMark x1="22778" y1="10833" x2="22778" y2="10833"/>
                        <a14:foregroundMark x1="23472" y1="10833" x2="23472" y2="10833"/>
                        <a14:foregroundMark x1="24444" y1="10000" x2="24444" y2="10000"/>
                        <a14:foregroundMark x1="26528" y1="10000" x2="26528" y2="10000"/>
                        <a14:foregroundMark x1="27500" y1="9028" x2="27500" y2="9028"/>
                        <a14:foregroundMark x1="25278" y1="9028" x2="25278" y2="9028"/>
                        <a14:foregroundMark x1="24306" y1="9028" x2="24306" y2="9028"/>
                        <a14:foregroundMark x1="21944" y1="9028" x2="21944" y2="9028"/>
                        <a14:foregroundMark x1="20030" y1="9306" x2="25000" y2="9306"/>
                        <a14:foregroundMark x1="20972" y1="8472" x2="20972" y2="8472"/>
                        <a14:foregroundMark x1="22500" y1="8194" x2="22500" y2="8194"/>
                        <a14:foregroundMark x1="24444" y1="8194" x2="24444" y2="8194"/>
                        <a14:foregroundMark x1="25556" y1="8194" x2="25556" y2="8194"/>
                        <a14:foregroundMark x1="25833" y1="8194" x2="25833" y2="8194"/>
                        <a14:foregroundMark x1="26528" y1="8194" x2="26528" y2="8194"/>
                        <a14:foregroundMark x1="26528" y1="8194" x2="26528" y2="8194"/>
                        <a14:foregroundMark x1="31944" y1="8194" x2="23333" y2="7500"/>
                        <a14:foregroundMark x1="23333" y1="7500" x2="22500" y2="7778"/>
                        <a14:foregroundMark x1="31389" y1="7222" x2="22778" y2="7500"/>
                        <a14:foregroundMark x1="22778" y1="7500" x2="20136" y2="9061"/>
                        <a14:foregroundMark x1="29583" y1="7500" x2="27083" y2="7500"/>
                        <a14:foregroundMark x1="30833" y1="7222" x2="21250" y2="7778"/>
                        <a14:foregroundMark x1="56528" y1="30556" x2="56528" y2="30556"/>
                        <a14:foregroundMark x1="55000" y1="31111" x2="53750" y2="29306"/>
                        <a14:foregroundMark x1="55278" y1="29306" x2="55278" y2="29306"/>
                        <a14:foregroundMark x1="52778" y1="28889" x2="57361" y2="29028"/>
                        <a14:foregroundMark x1="58056" y1="28889" x2="53472" y2="28611"/>
                        <a14:foregroundMark x1="58056" y1="28611" x2="54306" y2="28056"/>
                        <a14:foregroundMark x1="19167" y1="91111" x2="19167" y2="91111"/>
                        <a14:backgroundMark x1="17639" y1="10556" x2="17639" y2="10556"/>
                        <a14:backgroundMark x1="18472" y1="10000" x2="18472" y2="10000"/>
                        <a14:backgroundMark x1="18472" y1="10000" x2="18472" y2="10000"/>
                        <a14:backgroundMark x1="18472" y1="10000" x2="18472" y2="10000"/>
                        <a14:backgroundMark x1="18472" y1="10000" x2="18472" y2="10000"/>
                        <a14:backgroundMark x1="18472" y1="10000" x2="18472" y2="10000"/>
                        <a14:backgroundMark x1="17639" y1="10556" x2="17639" y2="10556"/>
                        <a14:backgroundMark x1="17639" y1="10556" x2="17639" y2="10556"/>
                        <a14:backgroundMark x1="17639" y1="10556" x2="17639" y2="10556"/>
                        <a14:backgroundMark x1="17361" y1="10972" x2="18611" y2="9306"/>
                        <a14:backgroundMark x1="18889" y1="9444" x2="18889" y2="9444"/>
                        <a14:backgroundMark x1="17083" y1="10278" x2="17917" y2="10833"/>
                        <a14:backgroundMark x1="18194" y1="10000" x2="20694" y2="7778"/>
                        <a14:backgroundMark x1="18472" y1="9444" x2="18472" y2="9444"/>
                      </a14:backgroundRemoval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24600" y="1124347"/>
            <a:ext cx="5614987" cy="5614987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E118904-C0F4-9A45-B162-289D124493AE}"/>
              </a:ext>
            </a:extLst>
          </p:cNvPr>
          <p:cNvSpPr txBox="1"/>
          <p:nvPr/>
        </p:nvSpPr>
        <p:spPr>
          <a:xfrm>
            <a:off x="7972425" y="2863800"/>
            <a:ext cx="31575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S'il justifie de 166 trimestres d'assurance dont 140 cotisés, son minimum contributif sera calculé au prorata sur le minimum « de base » et sur le minimum « majoré » : ( 7 638,78 × 26/166) + ( 8 347,09 × 140/166) = 7 315,81 € par an.</a:t>
            </a:r>
          </a:p>
        </p:txBody>
      </p:sp>
      <p:pic>
        <p:nvPicPr>
          <p:cNvPr id="13" name="Image 12" descr="Speech Board Talk · Free image on Pixabay">
            <a:extLst>
              <a:ext uri="{FF2B5EF4-FFF2-40B4-BE49-F238E27FC236}">
                <a16:creationId xmlns:a16="http://schemas.microsoft.com/office/drawing/2014/main" id="{C3D70E1D-8EFE-4C4A-945B-576D57AE27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3363" y="1077119"/>
            <a:ext cx="5505450" cy="5614987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52F6A80C-D6DB-6840-BFFD-0889BA6D6179}"/>
              </a:ext>
            </a:extLst>
          </p:cNvPr>
          <p:cNvSpPr txBox="1"/>
          <p:nvPr/>
        </p:nvSpPr>
        <p:spPr>
          <a:xfrm>
            <a:off x="1885951" y="3062217"/>
            <a:ext cx="3228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assuré né en 1956, ayant droit au taux plein, justifie de 166 trimestres d'assurance cotisés : il a droit, en 2019, à un minimum contributif de 8 347,09 € par an.</a:t>
            </a:r>
          </a:p>
        </p:txBody>
      </p:sp>
    </p:spTree>
    <p:extLst>
      <p:ext uri="{BB962C8B-B14F-4D97-AF65-F5344CB8AC3E}">
        <p14:creationId xmlns:p14="http://schemas.microsoft.com/office/powerpoint/2010/main" val="326949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8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D97470-68CA-2844-83FA-41AE7BC6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Merci de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votre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attention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E9F9AD8-E6AA-EE40-BF39-7DB1F48B5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64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158836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468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Minimum contributif vieillesse</vt:lpstr>
      <vt:lpstr>Principe</vt:lpstr>
      <vt:lpstr>Conditions d’octroi</vt:lpstr>
      <vt:lpstr>Montant</vt:lpstr>
      <vt:lpstr>Modalités de calcul</vt:lpstr>
      <vt:lpstr>Modalités de calcul </vt:lpstr>
      <vt:lpstr>Exemples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contributif vieillesse</dc:title>
  <dc:creator>SEBBAGH Nathan</dc:creator>
  <cp:lastModifiedBy>Guillaume</cp:lastModifiedBy>
  <cp:revision>24</cp:revision>
  <dcterms:created xsi:type="dcterms:W3CDTF">2019-10-24T13:44:52Z</dcterms:created>
  <dcterms:modified xsi:type="dcterms:W3CDTF">2019-11-17T18:20:45Z</dcterms:modified>
</cp:coreProperties>
</file>