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notesMasterIdLst>
    <p:notesMasterId r:id="rId40"/>
  </p:notesMasterIdLst>
  <p:sldIdLst>
    <p:sldId id="257" r:id="rId2"/>
    <p:sldId id="412" r:id="rId3"/>
    <p:sldId id="278" r:id="rId4"/>
    <p:sldId id="462" r:id="rId5"/>
    <p:sldId id="463" r:id="rId6"/>
    <p:sldId id="464" r:id="rId7"/>
    <p:sldId id="465" r:id="rId8"/>
    <p:sldId id="466" r:id="rId9"/>
    <p:sldId id="413" r:id="rId10"/>
    <p:sldId id="455" r:id="rId11"/>
    <p:sldId id="456" r:id="rId12"/>
    <p:sldId id="457" r:id="rId13"/>
    <p:sldId id="458" r:id="rId14"/>
    <p:sldId id="459" r:id="rId15"/>
    <p:sldId id="460" r:id="rId16"/>
    <p:sldId id="256" r:id="rId17"/>
    <p:sldId id="293" r:id="rId18"/>
    <p:sldId id="436" r:id="rId19"/>
    <p:sldId id="425" r:id="rId20"/>
    <p:sldId id="437" r:id="rId21"/>
    <p:sldId id="438" r:id="rId22"/>
    <p:sldId id="428" r:id="rId23"/>
    <p:sldId id="442" r:id="rId24"/>
    <p:sldId id="443" r:id="rId25"/>
    <p:sldId id="444" r:id="rId26"/>
    <p:sldId id="270" r:id="rId27"/>
    <p:sldId id="441" r:id="rId28"/>
    <p:sldId id="440" r:id="rId29"/>
    <p:sldId id="461" r:id="rId30"/>
    <p:sldId id="307" r:id="rId31"/>
    <p:sldId id="454" r:id="rId32"/>
    <p:sldId id="419" r:id="rId33"/>
    <p:sldId id="311" r:id="rId34"/>
    <p:sldId id="275" r:id="rId35"/>
    <p:sldId id="418" r:id="rId36"/>
    <p:sldId id="451" r:id="rId37"/>
    <p:sldId id="308" r:id="rId38"/>
    <p:sldId id="43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4845"/>
    <a:srgbClr val="FF3300"/>
    <a:srgbClr val="FF6600"/>
    <a:srgbClr val="BFBFBF"/>
    <a:srgbClr val="558ED5"/>
    <a:srgbClr val="CC0066"/>
    <a:srgbClr val="F9ECC2"/>
    <a:srgbClr val="800000"/>
    <a:srgbClr val="6288BC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9043" autoAdjust="0"/>
  </p:normalViewPr>
  <p:slideViewPr>
    <p:cSldViewPr snapToGrid="0" snapToObjects="1">
      <p:cViewPr varScale="1">
        <p:scale>
          <a:sx n="93" d="100"/>
          <a:sy n="93" d="100"/>
        </p:scale>
        <p:origin x="21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38592-DAA2-CC47-8261-3EEFE520D018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B78F981-0DEA-7447-AAC0-A5C75F88A723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Qu’est ce qu’un accident du travail ?</a:t>
          </a:r>
        </a:p>
      </dgm:t>
    </dgm:pt>
    <dgm:pt modelId="{035AD56A-8C70-4A4B-9B41-D9CE601E8554}" type="parTrans" cxnId="{AE7B0AC2-9993-CB44-BAE1-31D1D752D512}">
      <dgm:prSet/>
      <dgm:spPr/>
      <dgm:t>
        <a:bodyPr/>
        <a:lstStyle/>
        <a:p>
          <a:endParaRPr lang="fr-FR"/>
        </a:p>
      </dgm:t>
    </dgm:pt>
    <dgm:pt modelId="{075AEEBF-E817-5347-8221-8B11057B31EB}" type="sibTrans" cxnId="{AE7B0AC2-9993-CB44-BAE1-31D1D752D512}">
      <dgm:prSet/>
      <dgm:spPr/>
      <dgm:t>
        <a:bodyPr/>
        <a:lstStyle/>
        <a:p>
          <a:endParaRPr lang="fr-FR"/>
        </a:p>
      </dgm:t>
    </dgm:pt>
    <dgm:pt modelId="{9C3BE925-FF47-A748-BCE8-74925E794823}">
      <dgm:prSet phldrT="[Texte]"/>
      <dgm:spPr>
        <a:solidFill>
          <a:srgbClr val="00B0F0"/>
        </a:solidFill>
      </dgm:spPr>
      <dgm:t>
        <a:bodyPr/>
        <a:lstStyle/>
        <a:p>
          <a:r>
            <a:rPr lang="fr-FR" b="0" dirty="0">
              <a:ln w="0"/>
              <a:solidFill>
                <a:schemeClr val="tx1"/>
              </a:solidFill>
            </a:rPr>
            <a:t>Fait accidentel</a:t>
          </a:r>
          <a:endParaRPr lang="fr-FR" dirty="0">
            <a:solidFill>
              <a:schemeClr val="tx1"/>
            </a:solidFill>
          </a:endParaRPr>
        </a:p>
      </dgm:t>
    </dgm:pt>
    <dgm:pt modelId="{DD25E7C6-0388-A541-B250-8AB40F6566E0}" type="parTrans" cxnId="{7594A87E-38E6-AF4F-8C57-98B68E38947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775AF43A-1624-2641-BE87-C8450547BA95}" type="sibTrans" cxnId="{7594A87E-38E6-AF4F-8C57-98B68E389479}">
      <dgm:prSet/>
      <dgm:spPr/>
      <dgm:t>
        <a:bodyPr/>
        <a:lstStyle/>
        <a:p>
          <a:endParaRPr lang="fr-FR"/>
        </a:p>
      </dgm:t>
    </dgm:pt>
    <dgm:pt modelId="{2380DD24-55DC-0441-B31D-3002A961DD06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Provoquant une lésion certaine</a:t>
          </a:r>
        </a:p>
      </dgm:t>
    </dgm:pt>
    <dgm:pt modelId="{95B986AC-CE1D-3A49-8DDE-8CBF10FF2270}" type="parTrans" cxnId="{711A4FF7-53E1-9344-8053-73087211DA17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241B9EC6-2C43-FA42-9C1C-BFA1A19A8526}" type="sibTrans" cxnId="{711A4FF7-53E1-9344-8053-73087211DA17}">
      <dgm:prSet/>
      <dgm:spPr/>
      <dgm:t>
        <a:bodyPr/>
        <a:lstStyle/>
        <a:p>
          <a:endParaRPr lang="fr-FR"/>
        </a:p>
      </dgm:t>
    </dgm:pt>
    <dgm:pt modelId="{2D1FA6F7-7461-A346-845C-C97109413AD3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Survenu à l’occasion du travail</a:t>
          </a:r>
        </a:p>
      </dgm:t>
    </dgm:pt>
    <dgm:pt modelId="{465A54AA-DE87-E64B-B20C-18A827384F7E}" type="parTrans" cxnId="{D71A1FB3-3F68-7E48-8923-33C1DB4A9CFE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BA65D0F6-73FA-D547-91C1-6C31140FEEC7}" type="sibTrans" cxnId="{D71A1FB3-3F68-7E48-8923-33C1DB4A9CFE}">
      <dgm:prSet/>
      <dgm:spPr/>
      <dgm:t>
        <a:bodyPr/>
        <a:lstStyle/>
        <a:p>
          <a:endParaRPr lang="fr-FR"/>
        </a:p>
      </dgm:t>
    </dgm:pt>
    <dgm:pt modelId="{60C0B42D-0847-45FD-ACFF-EC7DFF3DFF09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>
              <a:solidFill>
                <a:schemeClr val="tx1"/>
              </a:solidFill>
            </a:rPr>
            <a:t>Subordination juridique</a:t>
          </a:r>
        </a:p>
      </dgm:t>
    </dgm:pt>
    <dgm:pt modelId="{83215459-3A84-4C92-AA17-52333C831302}" type="parTrans" cxnId="{5E6BFD83-AED4-4969-95CC-31D14D4C869D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/>
        </a:p>
      </dgm:t>
    </dgm:pt>
    <dgm:pt modelId="{7380C7E8-7DB4-450C-9930-20A57FA17D90}" type="sibTrans" cxnId="{5E6BFD83-AED4-4969-95CC-31D14D4C869D}">
      <dgm:prSet/>
      <dgm:spPr/>
      <dgm:t>
        <a:bodyPr/>
        <a:lstStyle/>
        <a:p>
          <a:endParaRPr lang="fr-FR"/>
        </a:p>
      </dgm:t>
    </dgm:pt>
    <dgm:pt modelId="{F7C2C0C8-67C4-394B-9F9B-534C76E0F232}" type="pres">
      <dgm:prSet presAssocID="{04838592-DAA2-CC47-8261-3EEFE520D0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9DB760-96A3-8848-BCAB-C0F077A0126E}" type="pres">
      <dgm:prSet presAssocID="{3B78F981-0DEA-7447-AAC0-A5C75F88A723}" presName="hierRoot1" presStyleCnt="0">
        <dgm:presLayoutVars>
          <dgm:hierBranch val="init"/>
        </dgm:presLayoutVars>
      </dgm:prSet>
      <dgm:spPr/>
    </dgm:pt>
    <dgm:pt modelId="{B103F8A2-7DC4-8C43-8A7A-EF175A38D4A7}" type="pres">
      <dgm:prSet presAssocID="{3B78F981-0DEA-7447-AAC0-A5C75F88A723}" presName="rootComposite1" presStyleCnt="0"/>
      <dgm:spPr/>
    </dgm:pt>
    <dgm:pt modelId="{DBEAF792-964E-EA4F-9654-418BF108C722}" type="pres">
      <dgm:prSet presAssocID="{3B78F981-0DEA-7447-AAC0-A5C75F88A723}" presName="rootText1" presStyleLbl="node0" presStyleIdx="0" presStyleCnt="1" custScaleX="124260" custScaleY="114997">
        <dgm:presLayoutVars>
          <dgm:chPref val="3"/>
        </dgm:presLayoutVars>
      </dgm:prSet>
      <dgm:spPr/>
    </dgm:pt>
    <dgm:pt modelId="{89585CC7-984B-FC46-AABF-58CAE551D757}" type="pres">
      <dgm:prSet presAssocID="{3B78F981-0DEA-7447-AAC0-A5C75F88A723}" presName="rootConnector1" presStyleLbl="node1" presStyleIdx="0" presStyleCnt="0"/>
      <dgm:spPr/>
    </dgm:pt>
    <dgm:pt modelId="{21CFDFEA-CCF0-D549-A8A0-6C5A65E121E6}" type="pres">
      <dgm:prSet presAssocID="{3B78F981-0DEA-7447-AAC0-A5C75F88A723}" presName="hierChild2" presStyleCnt="0"/>
      <dgm:spPr/>
    </dgm:pt>
    <dgm:pt modelId="{85390726-FAC9-8448-A7F3-CC934450C073}" type="pres">
      <dgm:prSet presAssocID="{DD25E7C6-0388-A541-B250-8AB40F6566E0}" presName="Name37" presStyleLbl="parChTrans1D2" presStyleIdx="0" presStyleCnt="4"/>
      <dgm:spPr/>
    </dgm:pt>
    <dgm:pt modelId="{B4951780-F9D9-FC4E-A942-2CE0951CF1FB}" type="pres">
      <dgm:prSet presAssocID="{9C3BE925-FF47-A748-BCE8-74925E794823}" presName="hierRoot2" presStyleCnt="0">
        <dgm:presLayoutVars>
          <dgm:hierBranch val="init"/>
        </dgm:presLayoutVars>
      </dgm:prSet>
      <dgm:spPr/>
    </dgm:pt>
    <dgm:pt modelId="{68454205-CFFF-7847-9292-C88DC166E49A}" type="pres">
      <dgm:prSet presAssocID="{9C3BE925-FF47-A748-BCE8-74925E794823}" presName="rootComposite" presStyleCnt="0"/>
      <dgm:spPr/>
    </dgm:pt>
    <dgm:pt modelId="{7717BDB9-A6EB-EE47-B274-6A413676A2AF}" type="pres">
      <dgm:prSet presAssocID="{9C3BE925-FF47-A748-BCE8-74925E794823}" presName="rootText" presStyleLbl="node2" presStyleIdx="0" presStyleCnt="4" custLinFactNeighborX="-240" custLinFactNeighborY="-2065">
        <dgm:presLayoutVars>
          <dgm:chPref val="3"/>
        </dgm:presLayoutVars>
      </dgm:prSet>
      <dgm:spPr/>
    </dgm:pt>
    <dgm:pt modelId="{B69D9111-266B-684D-B0FA-3F29ABBA71B7}" type="pres">
      <dgm:prSet presAssocID="{9C3BE925-FF47-A748-BCE8-74925E794823}" presName="rootConnector" presStyleLbl="node2" presStyleIdx="0" presStyleCnt="4"/>
      <dgm:spPr/>
    </dgm:pt>
    <dgm:pt modelId="{1270D81D-BD8A-B84B-B9C3-30D855F749C1}" type="pres">
      <dgm:prSet presAssocID="{9C3BE925-FF47-A748-BCE8-74925E794823}" presName="hierChild4" presStyleCnt="0"/>
      <dgm:spPr/>
    </dgm:pt>
    <dgm:pt modelId="{3B7EEB26-5641-134B-8AAA-DDBCD59A5B32}" type="pres">
      <dgm:prSet presAssocID="{9C3BE925-FF47-A748-BCE8-74925E794823}" presName="hierChild5" presStyleCnt="0"/>
      <dgm:spPr/>
    </dgm:pt>
    <dgm:pt modelId="{AFCEABBD-5BD2-194B-A6D7-52995925FDB8}" type="pres">
      <dgm:prSet presAssocID="{95B986AC-CE1D-3A49-8DDE-8CBF10FF2270}" presName="Name37" presStyleLbl="parChTrans1D2" presStyleIdx="1" presStyleCnt="4"/>
      <dgm:spPr/>
    </dgm:pt>
    <dgm:pt modelId="{92CA9C43-F6B0-654F-9EC9-EEC6AD8C0015}" type="pres">
      <dgm:prSet presAssocID="{2380DD24-55DC-0441-B31D-3002A961DD06}" presName="hierRoot2" presStyleCnt="0">
        <dgm:presLayoutVars>
          <dgm:hierBranch val="init"/>
        </dgm:presLayoutVars>
      </dgm:prSet>
      <dgm:spPr/>
    </dgm:pt>
    <dgm:pt modelId="{2DFC66C9-5468-AA4C-9DF7-F99DB490C8DC}" type="pres">
      <dgm:prSet presAssocID="{2380DD24-55DC-0441-B31D-3002A961DD06}" presName="rootComposite" presStyleCnt="0"/>
      <dgm:spPr/>
    </dgm:pt>
    <dgm:pt modelId="{3FEBC323-986A-554F-8042-9A1FBBF17E8E}" type="pres">
      <dgm:prSet presAssocID="{2380DD24-55DC-0441-B31D-3002A961DD06}" presName="rootText" presStyleLbl="node2" presStyleIdx="1" presStyleCnt="4" custLinFactNeighborX="-240" custLinFactNeighborY="-2065">
        <dgm:presLayoutVars>
          <dgm:chPref val="3"/>
        </dgm:presLayoutVars>
      </dgm:prSet>
      <dgm:spPr/>
    </dgm:pt>
    <dgm:pt modelId="{605B285B-518B-7E4C-9334-E7830516CDAB}" type="pres">
      <dgm:prSet presAssocID="{2380DD24-55DC-0441-B31D-3002A961DD06}" presName="rootConnector" presStyleLbl="node2" presStyleIdx="1" presStyleCnt="4"/>
      <dgm:spPr/>
    </dgm:pt>
    <dgm:pt modelId="{95272DCA-9585-9543-903F-5C5F4722C3D6}" type="pres">
      <dgm:prSet presAssocID="{2380DD24-55DC-0441-B31D-3002A961DD06}" presName="hierChild4" presStyleCnt="0"/>
      <dgm:spPr/>
    </dgm:pt>
    <dgm:pt modelId="{8B809AD0-C2B0-5540-AF9D-AF0E57621E3A}" type="pres">
      <dgm:prSet presAssocID="{2380DD24-55DC-0441-B31D-3002A961DD06}" presName="hierChild5" presStyleCnt="0"/>
      <dgm:spPr/>
    </dgm:pt>
    <dgm:pt modelId="{6403B316-6C98-4CF9-8BE9-643422710453}" type="pres">
      <dgm:prSet presAssocID="{83215459-3A84-4C92-AA17-52333C831302}" presName="Name37" presStyleLbl="parChTrans1D2" presStyleIdx="2" presStyleCnt="4"/>
      <dgm:spPr/>
    </dgm:pt>
    <dgm:pt modelId="{8945F302-46C2-4141-B195-0611ECCD00E5}" type="pres">
      <dgm:prSet presAssocID="{60C0B42D-0847-45FD-ACFF-EC7DFF3DFF09}" presName="hierRoot2" presStyleCnt="0">
        <dgm:presLayoutVars>
          <dgm:hierBranch val="init"/>
        </dgm:presLayoutVars>
      </dgm:prSet>
      <dgm:spPr/>
    </dgm:pt>
    <dgm:pt modelId="{41A87DF0-C743-4676-95D1-24DE736EBA84}" type="pres">
      <dgm:prSet presAssocID="{60C0B42D-0847-45FD-ACFF-EC7DFF3DFF09}" presName="rootComposite" presStyleCnt="0"/>
      <dgm:spPr/>
    </dgm:pt>
    <dgm:pt modelId="{C8060F33-9878-4DBB-BCC0-93F719ED4371}" type="pres">
      <dgm:prSet presAssocID="{60C0B42D-0847-45FD-ACFF-EC7DFF3DFF09}" presName="rootText" presStyleLbl="node2" presStyleIdx="2" presStyleCnt="4" custLinFactNeighborX="-240" custLinFactNeighborY="-2065">
        <dgm:presLayoutVars>
          <dgm:chPref val="3"/>
        </dgm:presLayoutVars>
      </dgm:prSet>
      <dgm:spPr/>
    </dgm:pt>
    <dgm:pt modelId="{0E55ED91-D47B-4567-B1C6-9CDB5D054480}" type="pres">
      <dgm:prSet presAssocID="{60C0B42D-0847-45FD-ACFF-EC7DFF3DFF09}" presName="rootConnector" presStyleLbl="node2" presStyleIdx="2" presStyleCnt="4"/>
      <dgm:spPr/>
    </dgm:pt>
    <dgm:pt modelId="{89BDB71D-E351-4D24-94F8-6CADBFD219C4}" type="pres">
      <dgm:prSet presAssocID="{60C0B42D-0847-45FD-ACFF-EC7DFF3DFF09}" presName="hierChild4" presStyleCnt="0"/>
      <dgm:spPr/>
    </dgm:pt>
    <dgm:pt modelId="{43B4E293-8ACF-4027-8F89-B6B5C70DBD2D}" type="pres">
      <dgm:prSet presAssocID="{60C0B42D-0847-45FD-ACFF-EC7DFF3DFF09}" presName="hierChild5" presStyleCnt="0"/>
      <dgm:spPr/>
    </dgm:pt>
    <dgm:pt modelId="{7FCD96BA-1D2A-1749-9C5C-6921E35F1C25}" type="pres">
      <dgm:prSet presAssocID="{465A54AA-DE87-E64B-B20C-18A827384F7E}" presName="Name37" presStyleLbl="parChTrans1D2" presStyleIdx="3" presStyleCnt="4"/>
      <dgm:spPr/>
    </dgm:pt>
    <dgm:pt modelId="{544A0283-755B-1746-9C7A-1669A3BFBC52}" type="pres">
      <dgm:prSet presAssocID="{2D1FA6F7-7461-A346-845C-C97109413AD3}" presName="hierRoot2" presStyleCnt="0">
        <dgm:presLayoutVars>
          <dgm:hierBranch val="init"/>
        </dgm:presLayoutVars>
      </dgm:prSet>
      <dgm:spPr/>
    </dgm:pt>
    <dgm:pt modelId="{CD36FC93-E2A3-984B-85FB-C0813AA06E42}" type="pres">
      <dgm:prSet presAssocID="{2D1FA6F7-7461-A346-845C-C97109413AD3}" presName="rootComposite" presStyleCnt="0"/>
      <dgm:spPr/>
    </dgm:pt>
    <dgm:pt modelId="{3AB0D5E2-1514-4C40-8FEF-BB7B23DEB194}" type="pres">
      <dgm:prSet presAssocID="{2D1FA6F7-7461-A346-845C-C97109413AD3}" presName="rootText" presStyleLbl="node2" presStyleIdx="3" presStyleCnt="4" custLinFactNeighborX="-240" custLinFactNeighborY="-2065">
        <dgm:presLayoutVars>
          <dgm:chPref val="3"/>
        </dgm:presLayoutVars>
      </dgm:prSet>
      <dgm:spPr/>
    </dgm:pt>
    <dgm:pt modelId="{295C32D2-48CD-2C4D-AD01-3AD6934F9C47}" type="pres">
      <dgm:prSet presAssocID="{2D1FA6F7-7461-A346-845C-C97109413AD3}" presName="rootConnector" presStyleLbl="node2" presStyleIdx="3" presStyleCnt="4"/>
      <dgm:spPr/>
    </dgm:pt>
    <dgm:pt modelId="{F7EE2910-1A33-9C41-8C56-87F3E7F463AF}" type="pres">
      <dgm:prSet presAssocID="{2D1FA6F7-7461-A346-845C-C97109413AD3}" presName="hierChild4" presStyleCnt="0"/>
      <dgm:spPr/>
    </dgm:pt>
    <dgm:pt modelId="{8848B2BE-6E77-0D4B-8AEF-0E81AC01C2EF}" type="pres">
      <dgm:prSet presAssocID="{2D1FA6F7-7461-A346-845C-C97109413AD3}" presName="hierChild5" presStyleCnt="0"/>
      <dgm:spPr/>
    </dgm:pt>
    <dgm:pt modelId="{8AA6CEC2-C34E-F64F-93A2-13A65BE7AC2F}" type="pres">
      <dgm:prSet presAssocID="{3B78F981-0DEA-7447-AAC0-A5C75F88A723}" presName="hierChild3" presStyleCnt="0"/>
      <dgm:spPr/>
    </dgm:pt>
  </dgm:ptLst>
  <dgm:cxnLst>
    <dgm:cxn modelId="{4C2A4D17-C0F7-8E44-9450-99F14BFD9077}" type="presOf" srcId="{9C3BE925-FF47-A748-BCE8-74925E794823}" destId="{B69D9111-266B-684D-B0FA-3F29ABBA71B7}" srcOrd="1" destOrd="0" presId="urn:microsoft.com/office/officeart/2005/8/layout/orgChart1"/>
    <dgm:cxn modelId="{9587EE19-505C-4EF8-8F05-0DEC2F07F53D}" type="presOf" srcId="{83215459-3A84-4C92-AA17-52333C831302}" destId="{6403B316-6C98-4CF9-8BE9-643422710453}" srcOrd="0" destOrd="0" presId="urn:microsoft.com/office/officeart/2005/8/layout/orgChart1"/>
    <dgm:cxn modelId="{84BA9B35-56AD-094D-BC94-4709F46828C0}" type="presOf" srcId="{2380DD24-55DC-0441-B31D-3002A961DD06}" destId="{605B285B-518B-7E4C-9334-E7830516CDAB}" srcOrd="1" destOrd="0" presId="urn:microsoft.com/office/officeart/2005/8/layout/orgChart1"/>
    <dgm:cxn modelId="{10006138-12BA-D94A-BA49-D7955FF7C674}" type="presOf" srcId="{DD25E7C6-0388-A541-B250-8AB40F6566E0}" destId="{85390726-FAC9-8448-A7F3-CC934450C073}" srcOrd="0" destOrd="0" presId="urn:microsoft.com/office/officeart/2005/8/layout/orgChart1"/>
    <dgm:cxn modelId="{40792939-638F-5249-8B77-A290396E99C3}" type="presOf" srcId="{95B986AC-CE1D-3A49-8DDE-8CBF10FF2270}" destId="{AFCEABBD-5BD2-194B-A6D7-52995925FDB8}" srcOrd="0" destOrd="0" presId="urn:microsoft.com/office/officeart/2005/8/layout/orgChart1"/>
    <dgm:cxn modelId="{AD18ED3C-D5C9-47A3-9CD4-588E00360816}" type="presOf" srcId="{60C0B42D-0847-45FD-ACFF-EC7DFF3DFF09}" destId="{C8060F33-9878-4DBB-BCC0-93F719ED4371}" srcOrd="0" destOrd="0" presId="urn:microsoft.com/office/officeart/2005/8/layout/orgChart1"/>
    <dgm:cxn modelId="{2FEF5A49-E51E-6442-BC00-C9223A06B742}" type="presOf" srcId="{3B78F981-0DEA-7447-AAC0-A5C75F88A723}" destId="{DBEAF792-964E-EA4F-9654-418BF108C722}" srcOrd="0" destOrd="0" presId="urn:microsoft.com/office/officeart/2005/8/layout/orgChart1"/>
    <dgm:cxn modelId="{1E7B5B67-59A3-AB4E-8C71-5DBA27E87831}" type="presOf" srcId="{9C3BE925-FF47-A748-BCE8-74925E794823}" destId="{7717BDB9-A6EB-EE47-B274-6A413676A2AF}" srcOrd="0" destOrd="0" presId="urn:microsoft.com/office/officeart/2005/8/layout/orgChart1"/>
    <dgm:cxn modelId="{7594A87E-38E6-AF4F-8C57-98B68E389479}" srcId="{3B78F981-0DEA-7447-AAC0-A5C75F88A723}" destId="{9C3BE925-FF47-A748-BCE8-74925E794823}" srcOrd="0" destOrd="0" parTransId="{DD25E7C6-0388-A541-B250-8AB40F6566E0}" sibTransId="{775AF43A-1624-2641-BE87-C8450547BA95}"/>
    <dgm:cxn modelId="{5E6BFD83-AED4-4969-95CC-31D14D4C869D}" srcId="{3B78F981-0DEA-7447-AAC0-A5C75F88A723}" destId="{60C0B42D-0847-45FD-ACFF-EC7DFF3DFF09}" srcOrd="2" destOrd="0" parTransId="{83215459-3A84-4C92-AA17-52333C831302}" sibTransId="{7380C7E8-7DB4-450C-9930-20A57FA17D90}"/>
    <dgm:cxn modelId="{D5CC3F8B-9618-44B1-BBCC-D8F8857920F9}" type="presOf" srcId="{60C0B42D-0847-45FD-ACFF-EC7DFF3DFF09}" destId="{0E55ED91-D47B-4567-B1C6-9CDB5D054480}" srcOrd="1" destOrd="0" presId="urn:microsoft.com/office/officeart/2005/8/layout/orgChart1"/>
    <dgm:cxn modelId="{FF5E728D-3972-B349-AA6D-C3C7C2B1989B}" type="presOf" srcId="{2D1FA6F7-7461-A346-845C-C97109413AD3}" destId="{3AB0D5E2-1514-4C40-8FEF-BB7B23DEB194}" srcOrd="0" destOrd="0" presId="urn:microsoft.com/office/officeart/2005/8/layout/orgChart1"/>
    <dgm:cxn modelId="{C3B012AC-2D2F-8046-A6E4-E8598FFD8E57}" type="presOf" srcId="{04838592-DAA2-CC47-8261-3EEFE520D018}" destId="{F7C2C0C8-67C4-394B-9F9B-534C76E0F232}" srcOrd="0" destOrd="0" presId="urn:microsoft.com/office/officeart/2005/8/layout/orgChart1"/>
    <dgm:cxn modelId="{5710D0AF-D553-6741-AAD4-35E80DA3B333}" type="presOf" srcId="{2380DD24-55DC-0441-B31D-3002A961DD06}" destId="{3FEBC323-986A-554F-8042-9A1FBBF17E8E}" srcOrd="0" destOrd="0" presId="urn:microsoft.com/office/officeart/2005/8/layout/orgChart1"/>
    <dgm:cxn modelId="{D71A1FB3-3F68-7E48-8923-33C1DB4A9CFE}" srcId="{3B78F981-0DEA-7447-AAC0-A5C75F88A723}" destId="{2D1FA6F7-7461-A346-845C-C97109413AD3}" srcOrd="3" destOrd="0" parTransId="{465A54AA-DE87-E64B-B20C-18A827384F7E}" sibTransId="{BA65D0F6-73FA-D547-91C1-6C31140FEEC7}"/>
    <dgm:cxn modelId="{7AAB5DBD-C423-D84F-A6BD-B72736521CE6}" type="presOf" srcId="{465A54AA-DE87-E64B-B20C-18A827384F7E}" destId="{7FCD96BA-1D2A-1749-9C5C-6921E35F1C25}" srcOrd="0" destOrd="0" presId="urn:microsoft.com/office/officeart/2005/8/layout/orgChart1"/>
    <dgm:cxn modelId="{AE7B0AC2-9993-CB44-BAE1-31D1D752D512}" srcId="{04838592-DAA2-CC47-8261-3EEFE520D018}" destId="{3B78F981-0DEA-7447-AAC0-A5C75F88A723}" srcOrd="0" destOrd="0" parTransId="{035AD56A-8C70-4A4B-9B41-D9CE601E8554}" sibTransId="{075AEEBF-E817-5347-8221-8B11057B31EB}"/>
    <dgm:cxn modelId="{25630FCA-0468-7646-A92A-4EE5E7A785A1}" type="presOf" srcId="{2D1FA6F7-7461-A346-845C-C97109413AD3}" destId="{295C32D2-48CD-2C4D-AD01-3AD6934F9C47}" srcOrd="1" destOrd="0" presId="urn:microsoft.com/office/officeart/2005/8/layout/orgChart1"/>
    <dgm:cxn modelId="{EEF088CA-473A-A440-88B3-16FB14516889}" type="presOf" srcId="{3B78F981-0DEA-7447-AAC0-A5C75F88A723}" destId="{89585CC7-984B-FC46-AABF-58CAE551D757}" srcOrd="1" destOrd="0" presId="urn:microsoft.com/office/officeart/2005/8/layout/orgChart1"/>
    <dgm:cxn modelId="{711A4FF7-53E1-9344-8053-73087211DA17}" srcId="{3B78F981-0DEA-7447-AAC0-A5C75F88A723}" destId="{2380DD24-55DC-0441-B31D-3002A961DD06}" srcOrd="1" destOrd="0" parTransId="{95B986AC-CE1D-3A49-8DDE-8CBF10FF2270}" sibTransId="{241B9EC6-2C43-FA42-9C1C-BFA1A19A8526}"/>
    <dgm:cxn modelId="{BDB8A5E1-D2F6-8346-A5BD-54621719E88F}" type="presParOf" srcId="{F7C2C0C8-67C4-394B-9F9B-534C76E0F232}" destId="{3A9DB760-96A3-8848-BCAB-C0F077A0126E}" srcOrd="0" destOrd="0" presId="urn:microsoft.com/office/officeart/2005/8/layout/orgChart1"/>
    <dgm:cxn modelId="{8EFDA611-272E-B14B-99FA-8C5E2ECEA92A}" type="presParOf" srcId="{3A9DB760-96A3-8848-BCAB-C0F077A0126E}" destId="{B103F8A2-7DC4-8C43-8A7A-EF175A38D4A7}" srcOrd="0" destOrd="0" presId="urn:microsoft.com/office/officeart/2005/8/layout/orgChart1"/>
    <dgm:cxn modelId="{6809B62B-E464-014D-B546-7E14BE108265}" type="presParOf" srcId="{B103F8A2-7DC4-8C43-8A7A-EF175A38D4A7}" destId="{DBEAF792-964E-EA4F-9654-418BF108C722}" srcOrd="0" destOrd="0" presId="urn:microsoft.com/office/officeart/2005/8/layout/orgChart1"/>
    <dgm:cxn modelId="{08B89949-922C-FF4B-9457-576843733CDA}" type="presParOf" srcId="{B103F8A2-7DC4-8C43-8A7A-EF175A38D4A7}" destId="{89585CC7-984B-FC46-AABF-58CAE551D757}" srcOrd="1" destOrd="0" presId="urn:microsoft.com/office/officeart/2005/8/layout/orgChart1"/>
    <dgm:cxn modelId="{951DFB10-B5E2-E04C-8350-6E3C5E16D02B}" type="presParOf" srcId="{3A9DB760-96A3-8848-BCAB-C0F077A0126E}" destId="{21CFDFEA-CCF0-D549-A8A0-6C5A65E121E6}" srcOrd="1" destOrd="0" presId="urn:microsoft.com/office/officeart/2005/8/layout/orgChart1"/>
    <dgm:cxn modelId="{4EA81A83-B608-524D-91C3-984B24D6410F}" type="presParOf" srcId="{21CFDFEA-CCF0-D549-A8A0-6C5A65E121E6}" destId="{85390726-FAC9-8448-A7F3-CC934450C073}" srcOrd="0" destOrd="0" presId="urn:microsoft.com/office/officeart/2005/8/layout/orgChart1"/>
    <dgm:cxn modelId="{387F65EF-10A1-C346-8D92-C0BBEE3E8F56}" type="presParOf" srcId="{21CFDFEA-CCF0-D549-A8A0-6C5A65E121E6}" destId="{B4951780-F9D9-FC4E-A942-2CE0951CF1FB}" srcOrd="1" destOrd="0" presId="urn:microsoft.com/office/officeart/2005/8/layout/orgChart1"/>
    <dgm:cxn modelId="{A0A3AFC0-CF33-FD49-9CC9-3FC240E3FBAC}" type="presParOf" srcId="{B4951780-F9D9-FC4E-A942-2CE0951CF1FB}" destId="{68454205-CFFF-7847-9292-C88DC166E49A}" srcOrd="0" destOrd="0" presId="urn:microsoft.com/office/officeart/2005/8/layout/orgChart1"/>
    <dgm:cxn modelId="{8D6EFDF1-3487-C442-8E17-4409359FD3C9}" type="presParOf" srcId="{68454205-CFFF-7847-9292-C88DC166E49A}" destId="{7717BDB9-A6EB-EE47-B274-6A413676A2AF}" srcOrd="0" destOrd="0" presId="urn:microsoft.com/office/officeart/2005/8/layout/orgChart1"/>
    <dgm:cxn modelId="{B20C6467-2900-A54B-98B7-6696511C8CBB}" type="presParOf" srcId="{68454205-CFFF-7847-9292-C88DC166E49A}" destId="{B69D9111-266B-684D-B0FA-3F29ABBA71B7}" srcOrd="1" destOrd="0" presId="urn:microsoft.com/office/officeart/2005/8/layout/orgChart1"/>
    <dgm:cxn modelId="{CFAF7FA4-528C-1C46-BCCB-2EB83D18867D}" type="presParOf" srcId="{B4951780-F9D9-FC4E-A942-2CE0951CF1FB}" destId="{1270D81D-BD8A-B84B-B9C3-30D855F749C1}" srcOrd="1" destOrd="0" presId="urn:microsoft.com/office/officeart/2005/8/layout/orgChart1"/>
    <dgm:cxn modelId="{B1F69C0D-C4A8-7941-A32A-61EA50EA1DD5}" type="presParOf" srcId="{B4951780-F9D9-FC4E-A942-2CE0951CF1FB}" destId="{3B7EEB26-5641-134B-8AAA-DDBCD59A5B32}" srcOrd="2" destOrd="0" presId="urn:microsoft.com/office/officeart/2005/8/layout/orgChart1"/>
    <dgm:cxn modelId="{070FCC15-2ADE-F74E-8497-6001C4C3FB4F}" type="presParOf" srcId="{21CFDFEA-CCF0-D549-A8A0-6C5A65E121E6}" destId="{AFCEABBD-5BD2-194B-A6D7-52995925FDB8}" srcOrd="2" destOrd="0" presId="urn:microsoft.com/office/officeart/2005/8/layout/orgChart1"/>
    <dgm:cxn modelId="{41673F73-C5A9-FB4A-ABDC-4059EAC5E821}" type="presParOf" srcId="{21CFDFEA-CCF0-D549-A8A0-6C5A65E121E6}" destId="{92CA9C43-F6B0-654F-9EC9-EEC6AD8C0015}" srcOrd="3" destOrd="0" presId="urn:microsoft.com/office/officeart/2005/8/layout/orgChart1"/>
    <dgm:cxn modelId="{4EEB854A-12C5-4C41-8279-07D5A5DCDD8F}" type="presParOf" srcId="{92CA9C43-F6B0-654F-9EC9-EEC6AD8C0015}" destId="{2DFC66C9-5468-AA4C-9DF7-F99DB490C8DC}" srcOrd="0" destOrd="0" presId="urn:microsoft.com/office/officeart/2005/8/layout/orgChart1"/>
    <dgm:cxn modelId="{3424C4C1-6821-DF47-892C-BBC285D4C8F2}" type="presParOf" srcId="{2DFC66C9-5468-AA4C-9DF7-F99DB490C8DC}" destId="{3FEBC323-986A-554F-8042-9A1FBBF17E8E}" srcOrd="0" destOrd="0" presId="urn:microsoft.com/office/officeart/2005/8/layout/orgChart1"/>
    <dgm:cxn modelId="{B64C4D5C-C58A-984D-834A-C87D19180A38}" type="presParOf" srcId="{2DFC66C9-5468-AA4C-9DF7-F99DB490C8DC}" destId="{605B285B-518B-7E4C-9334-E7830516CDAB}" srcOrd="1" destOrd="0" presId="urn:microsoft.com/office/officeart/2005/8/layout/orgChart1"/>
    <dgm:cxn modelId="{E38A7229-F89D-144B-84AB-02AC9EEFE2AB}" type="presParOf" srcId="{92CA9C43-F6B0-654F-9EC9-EEC6AD8C0015}" destId="{95272DCA-9585-9543-903F-5C5F4722C3D6}" srcOrd="1" destOrd="0" presId="urn:microsoft.com/office/officeart/2005/8/layout/orgChart1"/>
    <dgm:cxn modelId="{3D74EAE6-DB8E-A74B-9F00-725812661FED}" type="presParOf" srcId="{92CA9C43-F6B0-654F-9EC9-EEC6AD8C0015}" destId="{8B809AD0-C2B0-5540-AF9D-AF0E57621E3A}" srcOrd="2" destOrd="0" presId="urn:microsoft.com/office/officeart/2005/8/layout/orgChart1"/>
    <dgm:cxn modelId="{80C177B8-1905-4763-A23B-05BC7D817627}" type="presParOf" srcId="{21CFDFEA-CCF0-D549-A8A0-6C5A65E121E6}" destId="{6403B316-6C98-4CF9-8BE9-643422710453}" srcOrd="4" destOrd="0" presId="urn:microsoft.com/office/officeart/2005/8/layout/orgChart1"/>
    <dgm:cxn modelId="{A97C7352-61C1-4688-9D4C-D821FE819941}" type="presParOf" srcId="{21CFDFEA-CCF0-D549-A8A0-6C5A65E121E6}" destId="{8945F302-46C2-4141-B195-0611ECCD00E5}" srcOrd="5" destOrd="0" presId="urn:microsoft.com/office/officeart/2005/8/layout/orgChart1"/>
    <dgm:cxn modelId="{D85AD178-8387-40FC-A468-DA9C10D4E824}" type="presParOf" srcId="{8945F302-46C2-4141-B195-0611ECCD00E5}" destId="{41A87DF0-C743-4676-95D1-24DE736EBA84}" srcOrd="0" destOrd="0" presId="urn:microsoft.com/office/officeart/2005/8/layout/orgChart1"/>
    <dgm:cxn modelId="{CAC6FD3A-F912-473A-8C64-E8857AB7EA1D}" type="presParOf" srcId="{41A87DF0-C743-4676-95D1-24DE736EBA84}" destId="{C8060F33-9878-4DBB-BCC0-93F719ED4371}" srcOrd="0" destOrd="0" presId="urn:microsoft.com/office/officeart/2005/8/layout/orgChart1"/>
    <dgm:cxn modelId="{EDFC6980-3EDA-4274-84FC-0080A8306B8C}" type="presParOf" srcId="{41A87DF0-C743-4676-95D1-24DE736EBA84}" destId="{0E55ED91-D47B-4567-B1C6-9CDB5D054480}" srcOrd="1" destOrd="0" presId="urn:microsoft.com/office/officeart/2005/8/layout/orgChart1"/>
    <dgm:cxn modelId="{B9BB15DE-AB36-46F9-B31F-B8A2D8DB9A49}" type="presParOf" srcId="{8945F302-46C2-4141-B195-0611ECCD00E5}" destId="{89BDB71D-E351-4D24-94F8-6CADBFD219C4}" srcOrd="1" destOrd="0" presId="urn:microsoft.com/office/officeart/2005/8/layout/orgChart1"/>
    <dgm:cxn modelId="{E04BE29A-A771-4DEF-803E-7C098EA82873}" type="presParOf" srcId="{8945F302-46C2-4141-B195-0611ECCD00E5}" destId="{43B4E293-8ACF-4027-8F89-B6B5C70DBD2D}" srcOrd="2" destOrd="0" presId="urn:microsoft.com/office/officeart/2005/8/layout/orgChart1"/>
    <dgm:cxn modelId="{71080904-6124-7741-803D-A269FEDBEACE}" type="presParOf" srcId="{21CFDFEA-CCF0-D549-A8A0-6C5A65E121E6}" destId="{7FCD96BA-1D2A-1749-9C5C-6921E35F1C25}" srcOrd="6" destOrd="0" presId="urn:microsoft.com/office/officeart/2005/8/layout/orgChart1"/>
    <dgm:cxn modelId="{2A83B105-BBAF-D44C-83FA-818EC300AC60}" type="presParOf" srcId="{21CFDFEA-CCF0-D549-A8A0-6C5A65E121E6}" destId="{544A0283-755B-1746-9C7A-1669A3BFBC52}" srcOrd="7" destOrd="0" presId="urn:microsoft.com/office/officeart/2005/8/layout/orgChart1"/>
    <dgm:cxn modelId="{53AACF7C-FB6F-8E45-BD08-9BBFFD67B185}" type="presParOf" srcId="{544A0283-755B-1746-9C7A-1669A3BFBC52}" destId="{CD36FC93-E2A3-984B-85FB-C0813AA06E42}" srcOrd="0" destOrd="0" presId="urn:microsoft.com/office/officeart/2005/8/layout/orgChart1"/>
    <dgm:cxn modelId="{C7173921-F64C-2C47-9A83-64016958D5F4}" type="presParOf" srcId="{CD36FC93-E2A3-984B-85FB-C0813AA06E42}" destId="{3AB0D5E2-1514-4C40-8FEF-BB7B23DEB194}" srcOrd="0" destOrd="0" presId="urn:microsoft.com/office/officeart/2005/8/layout/orgChart1"/>
    <dgm:cxn modelId="{7A1453E5-DE90-ED46-A735-D06765EEFD6B}" type="presParOf" srcId="{CD36FC93-E2A3-984B-85FB-C0813AA06E42}" destId="{295C32D2-48CD-2C4D-AD01-3AD6934F9C47}" srcOrd="1" destOrd="0" presId="urn:microsoft.com/office/officeart/2005/8/layout/orgChart1"/>
    <dgm:cxn modelId="{F17461C0-1F40-D640-969F-316BB9F961CC}" type="presParOf" srcId="{544A0283-755B-1746-9C7A-1669A3BFBC52}" destId="{F7EE2910-1A33-9C41-8C56-87F3E7F463AF}" srcOrd="1" destOrd="0" presId="urn:microsoft.com/office/officeart/2005/8/layout/orgChart1"/>
    <dgm:cxn modelId="{16904AB8-25F9-E648-8454-683BF298D07C}" type="presParOf" srcId="{544A0283-755B-1746-9C7A-1669A3BFBC52}" destId="{8848B2BE-6E77-0D4B-8AEF-0E81AC01C2EF}" srcOrd="2" destOrd="0" presId="urn:microsoft.com/office/officeart/2005/8/layout/orgChart1"/>
    <dgm:cxn modelId="{A82170D9-B4C2-A244-A077-A062833C1AA3}" type="presParOf" srcId="{3A9DB760-96A3-8848-BCAB-C0F077A0126E}" destId="{8AA6CEC2-C34E-F64F-93A2-13A65BE7AC2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C5B4E4-1B47-F944-9DAD-F14A43DBB7B0}" type="doc">
      <dgm:prSet loTypeId="urn:microsoft.com/office/officeart/2008/layout/VerticalCurvedList" loCatId="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C3E9B143-CA3F-0049-B52A-C3CFE88541D7}">
      <dgm:prSet phldrT="[Texte]"/>
      <dgm:spPr>
        <a:solidFill>
          <a:srgbClr val="92D050"/>
        </a:solidFill>
      </dgm:spPr>
      <dgm:t>
        <a:bodyPr/>
        <a:lstStyle/>
        <a:p>
          <a:r>
            <a:rPr lang="fr-FR" dirty="0"/>
            <a:t>Prise en charge des frais funéraires dans la limite de 1714 € en 2020</a:t>
          </a:r>
        </a:p>
      </dgm:t>
    </dgm:pt>
    <dgm:pt modelId="{D910C9EC-11BE-754A-9BF1-3809584901FF}" type="parTrans" cxnId="{DD583E5B-7C98-514B-8809-93473AED2C1B}">
      <dgm:prSet/>
      <dgm:spPr/>
      <dgm:t>
        <a:bodyPr/>
        <a:lstStyle/>
        <a:p>
          <a:endParaRPr lang="fr-FR"/>
        </a:p>
      </dgm:t>
    </dgm:pt>
    <dgm:pt modelId="{D99EE0E6-349F-954D-8050-3B4BBC057164}" type="sibTrans" cxnId="{DD583E5B-7C98-514B-8809-93473AED2C1B}">
      <dgm:prSet/>
      <dgm:spPr/>
      <dgm:t>
        <a:bodyPr/>
        <a:lstStyle/>
        <a:p>
          <a:endParaRPr lang="fr-FR"/>
        </a:p>
      </dgm:t>
    </dgm:pt>
    <dgm:pt modelId="{D1E51FD3-BE04-FA40-BFF2-FDA4BE79C7A3}">
      <dgm:prSet/>
      <dgm:spPr>
        <a:solidFill>
          <a:srgbClr val="92D050"/>
        </a:solidFill>
      </dgm:spPr>
      <dgm:t>
        <a:bodyPr/>
        <a:lstStyle/>
        <a:p>
          <a:r>
            <a:rPr lang="fr-FR" dirty="0"/>
            <a:t>Versement d’une rente aux ayants droit. Le total des rentes allouées à tous les ayants droit ne peut pas dépasser 85 % du salaire annuel de base de la victime</a:t>
          </a:r>
        </a:p>
      </dgm:t>
    </dgm:pt>
    <dgm:pt modelId="{3C8404D1-B281-5145-AAEF-82304666E883}" type="parTrans" cxnId="{B13214B3-DFED-0B4E-B226-8C8CDAE610A4}">
      <dgm:prSet/>
      <dgm:spPr/>
      <dgm:t>
        <a:bodyPr/>
        <a:lstStyle/>
        <a:p>
          <a:endParaRPr lang="fr-FR"/>
        </a:p>
      </dgm:t>
    </dgm:pt>
    <dgm:pt modelId="{E62D4FA8-E5A5-F349-B7BC-D3D3D68ED893}" type="sibTrans" cxnId="{B13214B3-DFED-0B4E-B226-8C8CDAE610A4}">
      <dgm:prSet/>
      <dgm:spPr/>
      <dgm:t>
        <a:bodyPr/>
        <a:lstStyle/>
        <a:p>
          <a:endParaRPr lang="fr-FR"/>
        </a:p>
      </dgm:t>
    </dgm:pt>
    <dgm:pt modelId="{7FECAAD8-95B1-C849-8AD7-D795680FCF97}" type="pres">
      <dgm:prSet presAssocID="{7BC5B4E4-1B47-F944-9DAD-F14A43DBB7B0}" presName="Name0" presStyleCnt="0">
        <dgm:presLayoutVars>
          <dgm:chMax val="7"/>
          <dgm:chPref val="7"/>
          <dgm:dir/>
        </dgm:presLayoutVars>
      </dgm:prSet>
      <dgm:spPr/>
    </dgm:pt>
    <dgm:pt modelId="{5026F027-AF30-0048-AB18-999A5EBE61DC}" type="pres">
      <dgm:prSet presAssocID="{7BC5B4E4-1B47-F944-9DAD-F14A43DBB7B0}" presName="Name1" presStyleCnt="0"/>
      <dgm:spPr/>
    </dgm:pt>
    <dgm:pt modelId="{7D39FD91-AC15-924E-B521-335F325D70A4}" type="pres">
      <dgm:prSet presAssocID="{7BC5B4E4-1B47-F944-9DAD-F14A43DBB7B0}" presName="cycle" presStyleCnt="0"/>
      <dgm:spPr/>
    </dgm:pt>
    <dgm:pt modelId="{49B6F087-B973-244C-B376-BBC2D24FB1D4}" type="pres">
      <dgm:prSet presAssocID="{7BC5B4E4-1B47-F944-9DAD-F14A43DBB7B0}" presName="srcNode" presStyleLbl="node1" presStyleIdx="0" presStyleCnt="2"/>
      <dgm:spPr/>
    </dgm:pt>
    <dgm:pt modelId="{1D2B8C90-C5C9-3E4D-944C-CC3DBE58F4A8}" type="pres">
      <dgm:prSet presAssocID="{7BC5B4E4-1B47-F944-9DAD-F14A43DBB7B0}" presName="conn" presStyleLbl="parChTrans1D2" presStyleIdx="0" presStyleCnt="1"/>
      <dgm:spPr/>
    </dgm:pt>
    <dgm:pt modelId="{333A70EE-2938-0648-A6E2-AC652B9E73DA}" type="pres">
      <dgm:prSet presAssocID="{7BC5B4E4-1B47-F944-9DAD-F14A43DBB7B0}" presName="extraNode" presStyleLbl="node1" presStyleIdx="0" presStyleCnt="2"/>
      <dgm:spPr/>
    </dgm:pt>
    <dgm:pt modelId="{F1FFD908-F5C0-B74D-AF61-7EDF6DF91FFD}" type="pres">
      <dgm:prSet presAssocID="{7BC5B4E4-1B47-F944-9DAD-F14A43DBB7B0}" presName="dstNode" presStyleLbl="node1" presStyleIdx="0" presStyleCnt="2"/>
      <dgm:spPr/>
    </dgm:pt>
    <dgm:pt modelId="{93BD3221-76A6-1943-B339-7B3D386B005D}" type="pres">
      <dgm:prSet presAssocID="{C3E9B143-CA3F-0049-B52A-C3CFE88541D7}" presName="text_1" presStyleLbl="node1" presStyleIdx="0" presStyleCnt="2">
        <dgm:presLayoutVars>
          <dgm:bulletEnabled val="1"/>
        </dgm:presLayoutVars>
      </dgm:prSet>
      <dgm:spPr/>
    </dgm:pt>
    <dgm:pt modelId="{3DF93045-EDEC-7B43-AC83-F6DF5E8E7380}" type="pres">
      <dgm:prSet presAssocID="{C3E9B143-CA3F-0049-B52A-C3CFE88541D7}" presName="accent_1" presStyleCnt="0"/>
      <dgm:spPr/>
    </dgm:pt>
    <dgm:pt modelId="{E3B00953-9F7F-A446-A295-8F365AF2E819}" type="pres">
      <dgm:prSet presAssocID="{C3E9B143-CA3F-0049-B52A-C3CFE88541D7}" presName="accentRepeatNode" presStyleLbl="solidFgAcc1" presStyleIdx="0" presStyleCnt="2"/>
      <dgm:spPr/>
    </dgm:pt>
    <dgm:pt modelId="{4086690F-9505-524F-9817-7365E9FDCF9F}" type="pres">
      <dgm:prSet presAssocID="{D1E51FD3-BE04-FA40-BFF2-FDA4BE79C7A3}" presName="text_2" presStyleLbl="node1" presStyleIdx="1" presStyleCnt="2">
        <dgm:presLayoutVars>
          <dgm:bulletEnabled val="1"/>
        </dgm:presLayoutVars>
      </dgm:prSet>
      <dgm:spPr/>
    </dgm:pt>
    <dgm:pt modelId="{9E509F9C-0290-044A-9974-D0161FC02618}" type="pres">
      <dgm:prSet presAssocID="{D1E51FD3-BE04-FA40-BFF2-FDA4BE79C7A3}" presName="accent_2" presStyleCnt="0"/>
      <dgm:spPr/>
    </dgm:pt>
    <dgm:pt modelId="{D23DC0C3-C293-A644-8E81-542992A79332}" type="pres">
      <dgm:prSet presAssocID="{D1E51FD3-BE04-FA40-BFF2-FDA4BE79C7A3}" presName="accentRepeatNode" presStyleLbl="solidFgAcc1" presStyleIdx="1" presStyleCnt="2"/>
      <dgm:spPr/>
    </dgm:pt>
  </dgm:ptLst>
  <dgm:cxnLst>
    <dgm:cxn modelId="{DD583E5B-7C98-514B-8809-93473AED2C1B}" srcId="{7BC5B4E4-1B47-F944-9DAD-F14A43DBB7B0}" destId="{C3E9B143-CA3F-0049-B52A-C3CFE88541D7}" srcOrd="0" destOrd="0" parTransId="{D910C9EC-11BE-754A-9BF1-3809584901FF}" sibTransId="{D99EE0E6-349F-954D-8050-3B4BBC057164}"/>
    <dgm:cxn modelId="{0B26C35C-F253-554E-A97F-A254F5E77ECE}" type="presOf" srcId="{D1E51FD3-BE04-FA40-BFF2-FDA4BE79C7A3}" destId="{4086690F-9505-524F-9817-7365E9FDCF9F}" srcOrd="0" destOrd="0" presId="urn:microsoft.com/office/officeart/2008/layout/VerticalCurvedList"/>
    <dgm:cxn modelId="{5BB54CA2-4AA0-614F-A509-B487358D2855}" type="presOf" srcId="{D99EE0E6-349F-954D-8050-3B4BBC057164}" destId="{1D2B8C90-C5C9-3E4D-944C-CC3DBE58F4A8}" srcOrd="0" destOrd="0" presId="urn:microsoft.com/office/officeart/2008/layout/VerticalCurvedList"/>
    <dgm:cxn modelId="{B13214B3-DFED-0B4E-B226-8C8CDAE610A4}" srcId="{7BC5B4E4-1B47-F944-9DAD-F14A43DBB7B0}" destId="{D1E51FD3-BE04-FA40-BFF2-FDA4BE79C7A3}" srcOrd="1" destOrd="0" parTransId="{3C8404D1-B281-5145-AAEF-82304666E883}" sibTransId="{E62D4FA8-E5A5-F349-B7BC-D3D3D68ED893}"/>
    <dgm:cxn modelId="{454A6EB7-9AD8-4140-9457-DED87D622CFE}" type="presOf" srcId="{7BC5B4E4-1B47-F944-9DAD-F14A43DBB7B0}" destId="{7FECAAD8-95B1-C849-8AD7-D795680FCF97}" srcOrd="0" destOrd="0" presId="urn:microsoft.com/office/officeart/2008/layout/VerticalCurvedList"/>
    <dgm:cxn modelId="{E793F6BE-11A1-5C41-9849-C16133F71B00}" type="presOf" srcId="{C3E9B143-CA3F-0049-B52A-C3CFE88541D7}" destId="{93BD3221-76A6-1943-B339-7B3D386B005D}" srcOrd="0" destOrd="0" presId="urn:microsoft.com/office/officeart/2008/layout/VerticalCurvedList"/>
    <dgm:cxn modelId="{F7A4D689-1575-7346-B766-37A8A4D9EC0E}" type="presParOf" srcId="{7FECAAD8-95B1-C849-8AD7-D795680FCF97}" destId="{5026F027-AF30-0048-AB18-999A5EBE61DC}" srcOrd="0" destOrd="0" presId="urn:microsoft.com/office/officeart/2008/layout/VerticalCurvedList"/>
    <dgm:cxn modelId="{C59A25AF-0B22-B14D-B747-A1F204FC1AFB}" type="presParOf" srcId="{5026F027-AF30-0048-AB18-999A5EBE61DC}" destId="{7D39FD91-AC15-924E-B521-335F325D70A4}" srcOrd="0" destOrd="0" presId="urn:microsoft.com/office/officeart/2008/layout/VerticalCurvedList"/>
    <dgm:cxn modelId="{410971F2-6D3B-494A-803A-8A5771106CCC}" type="presParOf" srcId="{7D39FD91-AC15-924E-B521-335F325D70A4}" destId="{49B6F087-B973-244C-B376-BBC2D24FB1D4}" srcOrd="0" destOrd="0" presId="urn:microsoft.com/office/officeart/2008/layout/VerticalCurvedList"/>
    <dgm:cxn modelId="{0929E894-81A1-DF4F-A7E8-FBDCC12B4DA0}" type="presParOf" srcId="{7D39FD91-AC15-924E-B521-335F325D70A4}" destId="{1D2B8C90-C5C9-3E4D-944C-CC3DBE58F4A8}" srcOrd="1" destOrd="0" presId="urn:microsoft.com/office/officeart/2008/layout/VerticalCurvedList"/>
    <dgm:cxn modelId="{297F5535-D14D-7645-BDDC-3DBFBA5C6521}" type="presParOf" srcId="{7D39FD91-AC15-924E-B521-335F325D70A4}" destId="{333A70EE-2938-0648-A6E2-AC652B9E73DA}" srcOrd="2" destOrd="0" presId="urn:microsoft.com/office/officeart/2008/layout/VerticalCurvedList"/>
    <dgm:cxn modelId="{530560C6-5A67-4340-97F9-FBBEC0E924E8}" type="presParOf" srcId="{7D39FD91-AC15-924E-B521-335F325D70A4}" destId="{F1FFD908-F5C0-B74D-AF61-7EDF6DF91FFD}" srcOrd="3" destOrd="0" presId="urn:microsoft.com/office/officeart/2008/layout/VerticalCurvedList"/>
    <dgm:cxn modelId="{659CC850-EF44-FD46-894C-4E7DF937B51E}" type="presParOf" srcId="{5026F027-AF30-0048-AB18-999A5EBE61DC}" destId="{93BD3221-76A6-1943-B339-7B3D386B005D}" srcOrd="1" destOrd="0" presId="urn:microsoft.com/office/officeart/2008/layout/VerticalCurvedList"/>
    <dgm:cxn modelId="{6116E223-FEC5-0B42-A29C-B16155FCFA79}" type="presParOf" srcId="{5026F027-AF30-0048-AB18-999A5EBE61DC}" destId="{3DF93045-EDEC-7B43-AC83-F6DF5E8E7380}" srcOrd="2" destOrd="0" presId="urn:microsoft.com/office/officeart/2008/layout/VerticalCurvedList"/>
    <dgm:cxn modelId="{1DDB4B78-16FC-9B46-BA45-ABC0358C224D}" type="presParOf" srcId="{3DF93045-EDEC-7B43-AC83-F6DF5E8E7380}" destId="{E3B00953-9F7F-A446-A295-8F365AF2E819}" srcOrd="0" destOrd="0" presId="urn:microsoft.com/office/officeart/2008/layout/VerticalCurvedList"/>
    <dgm:cxn modelId="{C192993C-57AA-AD4F-BA9F-D7D2D584B27B}" type="presParOf" srcId="{5026F027-AF30-0048-AB18-999A5EBE61DC}" destId="{4086690F-9505-524F-9817-7365E9FDCF9F}" srcOrd="3" destOrd="0" presId="urn:microsoft.com/office/officeart/2008/layout/VerticalCurvedList"/>
    <dgm:cxn modelId="{DABD4E89-B8DD-E041-AD59-745E46B28B8D}" type="presParOf" srcId="{5026F027-AF30-0048-AB18-999A5EBE61DC}" destId="{9E509F9C-0290-044A-9974-D0161FC02618}" srcOrd="4" destOrd="0" presId="urn:microsoft.com/office/officeart/2008/layout/VerticalCurvedList"/>
    <dgm:cxn modelId="{B99A6C71-0102-AA44-9E1C-6D19422E6E8E}" type="presParOf" srcId="{9E509F9C-0290-044A-9974-D0161FC02618}" destId="{D23DC0C3-C293-A644-8E81-542992A793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838592-DAA2-CC47-8261-3EEFE520D018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B78F981-0DEA-7447-AAC0-A5C75F88A723}">
      <dgm:prSet phldrT="[Texte]"/>
      <dgm:spPr>
        <a:solidFill>
          <a:srgbClr val="FF6600"/>
        </a:solidFill>
        <a:ln>
          <a:solidFill>
            <a:schemeClr val="tx1"/>
          </a:solidFill>
        </a:ln>
      </dgm:spPr>
      <dgm:t>
        <a:bodyPr/>
        <a:lstStyle/>
        <a:p>
          <a:r>
            <a:rPr lang="fr-FR" b="1" dirty="0">
              <a:ln w="0"/>
            </a:rPr>
            <a:t>Cotisations AT/MP</a:t>
          </a:r>
          <a:r>
            <a:rPr lang="fr-FR" dirty="0">
              <a:ln w="0"/>
            </a:rPr>
            <a:t> </a:t>
          </a:r>
          <a:endParaRPr lang="fr-FR" dirty="0"/>
        </a:p>
      </dgm:t>
    </dgm:pt>
    <dgm:pt modelId="{035AD56A-8C70-4A4B-9B41-D9CE601E8554}" type="parTrans" cxnId="{AE7B0AC2-9993-CB44-BAE1-31D1D752D512}">
      <dgm:prSet/>
      <dgm:spPr/>
      <dgm:t>
        <a:bodyPr/>
        <a:lstStyle/>
        <a:p>
          <a:endParaRPr lang="fr-FR"/>
        </a:p>
      </dgm:t>
    </dgm:pt>
    <dgm:pt modelId="{075AEEBF-E817-5347-8221-8B11057B31EB}" type="sibTrans" cxnId="{AE7B0AC2-9993-CB44-BAE1-31D1D752D512}">
      <dgm:prSet/>
      <dgm:spPr/>
      <dgm:t>
        <a:bodyPr/>
        <a:lstStyle/>
        <a:p>
          <a:endParaRPr lang="fr-FR"/>
        </a:p>
      </dgm:t>
    </dgm:pt>
    <dgm:pt modelId="{9C3BE925-FF47-A748-BCE8-74925E794823}">
      <dgm:prSet phldrT="[Texte]"/>
      <dgm:spPr>
        <a:solidFill>
          <a:srgbClr val="FF6600"/>
        </a:solidFill>
      </dgm:spPr>
      <dgm:t>
        <a:bodyPr/>
        <a:lstStyle/>
        <a:p>
          <a:r>
            <a:rPr lang="fr-FR" b="0" dirty="0">
              <a:ln w="0"/>
            </a:rPr>
            <a:t>Fonction du risque </a:t>
          </a:r>
          <a:r>
            <a:rPr lang="fr-FR" dirty="0">
              <a:ln w="0"/>
            </a:rPr>
            <a:t>engendré par l’activité principale de l’établissement</a:t>
          </a:r>
          <a:endParaRPr lang="fr-FR" dirty="0"/>
        </a:p>
      </dgm:t>
    </dgm:pt>
    <dgm:pt modelId="{DD25E7C6-0388-A541-B250-8AB40F6566E0}" type="parTrans" cxnId="{7594A87E-38E6-AF4F-8C57-98B68E389479}">
      <dgm:prSet/>
      <dgm:spPr/>
      <dgm:t>
        <a:bodyPr/>
        <a:lstStyle/>
        <a:p>
          <a:endParaRPr lang="fr-FR"/>
        </a:p>
      </dgm:t>
    </dgm:pt>
    <dgm:pt modelId="{775AF43A-1624-2641-BE87-C8450547BA95}" type="sibTrans" cxnId="{7594A87E-38E6-AF4F-8C57-98B68E389479}">
      <dgm:prSet/>
      <dgm:spPr/>
      <dgm:t>
        <a:bodyPr/>
        <a:lstStyle/>
        <a:p>
          <a:endParaRPr lang="fr-FR"/>
        </a:p>
      </dgm:t>
    </dgm:pt>
    <dgm:pt modelId="{2380DD24-55DC-0441-B31D-3002A961DD06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Déterminé par établissement</a:t>
          </a:r>
        </a:p>
      </dgm:t>
    </dgm:pt>
    <dgm:pt modelId="{95B986AC-CE1D-3A49-8DDE-8CBF10FF2270}" type="parTrans" cxnId="{711A4FF7-53E1-9344-8053-73087211DA17}">
      <dgm:prSet/>
      <dgm:spPr/>
      <dgm:t>
        <a:bodyPr/>
        <a:lstStyle/>
        <a:p>
          <a:endParaRPr lang="fr-FR"/>
        </a:p>
      </dgm:t>
    </dgm:pt>
    <dgm:pt modelId="{241B9EC6-2C43-FA42-9C1C-BFA1A19A8526}" type="sibTrans" cxnId="{711A4FF7-53E1-9344-8053-73087211DA17}">
      <dgm:prSet/>
      <dgm:spPr/>
      <dgm:t>
        <a:bodyPr/>
        <a:lstStyle/>
        <a:p>
          <a:endParaRPr lang="fr-FR"/>
        </a:p>
      </dgm:t>
    </dgm:pt>
    <dgm:pt modelId="{2D1FA6F7-7461-A346-845C-C97109413AD3}">
      <dgm:prSet phldrT="[Texte]"/>
      <dgm:spPr>
        <a:solidFill>
          <a:srgbClr val="FF6600"/>
        </a:solidFill>
      </dgm:spPr>
      <dgm:t>
        <a:bodyPr/>
        <a:lstStyle/>
        <a:p>
          <a:r>
            <a:rPr lang="fr-FR" dirty="0"/>
            <a:t>Fonction du mode de tarification retenu</a:t>
          </a:r>
        </a:p>
      </dgm:t>
    </dgm:pt>
    <dgm:pt modelId="{465A54AA-DE87-E64B-B20C-18A827384F7E}" type="parTrans" cxnId="{D71A1FB3-3F68-7E48-8923-33C1DB4A9CFE}">
      <dgm:prSet/>
      <dgm:spPr/>
      <dgm:t>
        <a:bodyPr/>
        <a:lstStyle/>
        <a:p>
          <a:endParaRPr lang="fr-FR"/>
        </a:p>
      </dgm:t>
    </dgm:pt>
    <dgm:pt modelId="{BA65D0F6-73FA-D547-91C1-6C31140FEEC7}" type="sibTrans" cxnId="{D71A1FB3-3F68-7E48-8923-33C1DB4A9CFE}">
      <dgm:prSet/>
      <dgm:spPr/>
      <dgm:t>
        <a:bodyPr/>
        <a:lstStyle/>
        <a:p>
          <a:endParaRPr lang="fr-FR"/>
        </a:p>
      </dgm:t>
    </dgm:pt>
    <dgm:pt modelId="{F7C2C0C8-67C4-394B-9F9B-534C76E0F232}" type="pres">
      <dgm:prSet presAssocID="{04838592-DAA2-CC47-8261-3EEFE520D0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9DB760-96A3-8848-BCAB-C0F077A0126E}" type="pres">
      <dgm:prSet presAssocID="{3B78F981-0DEA-7447-AAC0-A5C75F88A723}" presName="hierRoot1" presStyleCnt="0">
        <dgm:presLayoutVars>
          <dgm:hierBranch val="init"/>
        </dgm:presLayoutVars>
      </dgm:prSet>
      <dgm:spPr/>
    </dgm:pt>
    <dgm:pt modelId="{B103F8A2-7DC4-8C43-8A7A-EF175A38D4A7}" type="pres">
      <dgm:prSet presAssocID="{3B78F981-0DEA-7447-AAC0-A5C75F88A723}" presName="rootComposite1" presStyleCnt="0"/>
      <dgm:spPr/>
    </dgm:pt>
    <dgm:pt modelId="{DBEAF792-964E-EA4F-9654-418BF108C722}" type="pres">
      <dgm:prSet presAssocID="{3B78F981-0DEA-7447-AAC0-A5C75F88A723}" presName="rootText1" presStyleLbl="node0" presStyleIdx="0" presStyleCnt="1">
        <dgm:presLayoutVars>
          <dgm:chPref val="3"/>
        </dgm:presLayoutVars>
      </dgm:prSet>
      <dgm:spPr/>
    </dgm:pt>
    <dgm:pt modelId="{89585CC7-984B-FC46-AABF-58CAE551D757}" type="pres">
      <dgm:prSet presAssocID="{3B78F981-0DEA-7447-AAC0-A5C75F88A723}" presName="rootConnector1" presStyleLbl="node1" presStyleIdx="0" presStyleCnt="0"/>
      <dgm:spPr/>
    </dgm:pt>
    <dgm:pt modelId="{21CFDFEA-CCF0-D549-A8A0-6C5A65E121E6}" type="pres">
      <dgm:prSet presAssocID="{3B78F981-0DEA-7447-AAC0-A5C75F88A723}" presName="hierChild2" presStyleCnt="0"/>
      <dgm:spPr/>
    </dgm:pt>
    <dgm:pt modelId="{85390726-FAC9-8448-A7F3-CC934450C073}" type="pres">
      <dgm:prSet presAssocID="{DD25E7C6-0388-A541-B250-8AB40F6566E0}" presName="Name37" presStyleLbl="parChTrans1D2" presStyleIdx="0" presStyleCnt="3"/>
      <dgm:spPr/>
    </dgm:pt>
    <dgm:pt modelId="{B4951780-F9D9-FC4E-A942-2CE0951CF1FB}" type="pres">
      <dgm:prSet presAssocID="{9C3BE925-FF47-A748-BCE8-74925E794823}" presName="hierRoot2" presStyleCnt="0">
        <dgm:presLayoutVars>
          <dgm:hierBranch val="init"/>
        </dgm:presLayoutVars>
      </dgm:prSet>
      <dgm:spPr/>
    </dgm:pt>
    <dgm:pt modelId="{68454205-CFFF-7847-9292-C88DC166E49A}" type="pres">
      <dgm:prSet presAssocID="{9C3BE925-FF47-A748-BCE8-74925E794823}" presName="rootComposite" presStyleCnt="0"/>
      <dgm:spPr/>
    </dgm:pt>
    <dgm:pt modelId="{7717BDB9-A6EB-EE47-B274-6A413676A2AF}" type="pres">
      <dgm:prSet presAssocID="{9C3BE925-FF47-A748-BCE8-74925E794823}" presName="rootText" presStyleLbl="node2" presStyleIdx="0" presStyleCnt="3">
        <dgm:presLayoutVars>
          <dgm:chPref val="3"/>
        </dgm:presLayoutVars>
      </dgm:prSet>
      <dgm:spPr/>
    </dgm:pt>
    <dgm:pt modelId="{B69D9111-266B-684D-B0FA-3F29ABBA71B7}" type="pres">
      <dgm:prSet presAssocID="{9C3BE925-FF47-A748-BCE8-74925E794823}" presName="rootConnector" presStyleLbl="node2" presStyleIdx="0" presStyleCnt="3"/>
      <dgm:spPr/>
    </dgm:pt>
    <dgm:pt modelId="{1270D81D-BD8A-B84B-B9C3-30D855F749C1}" type="pres">
      <dgm:prSet presAssocID="{9C3BE925-FF47-A748-BCE8-74925E794823}" presName="hierChild4" presStyleCnt="0"/>
      <dgm:spPr/>
    </dgm:pt>
    <dgm:pt modelId="{3B7EEB26-5641-134B-8AAA-DDBCD59A5B32}" type="pres">
      <dgm:prSet presAssocID="{9C3BE925-FF47-A748-BCE8-74925E794823}" presName="hierChild5" presStyleCnt="0"/>
      <dgm:spPr/>
    </dgm:pt>
    <dgm:pt modelId="{AFCEABBD-5BD2-194B-A6D7-52995925FDB8}" type="pres">
      <dgm:prSet presAssocID="{95B986AC-CE1D-3A49-8DDE-8CBF10FF2270}" presName="Name37" presStyleLbl="parChTrans1D2" presStyleIdx="1" presStyleCnt="3"/>
      <dgm:spPr/>
    </dgm:pt>
    <dgm:pt modelId="{92CA9C43-F6B0-654F-9EC9-EEC6AD8C0015}" type="pres">
      <dgm:prSet presAssocID="{2380DD24-55DC-0441-B31D-3002A961DD06}" presName="hierRoot2" presStyleCnt="0">
        <dgm:presLayoutVars>
          <dgm:hierBranch val="init"/>
        </dgm:presLayoutVars>
      </dgm:prSet>
      <dgm:spPr/>
    </dgm:pt>
    <dgm:pt modelId="{2DFC66C9-5468-AA4C-9DF7-F99DB490C8DC}" type="pres">
      <dgm:prSet presAssocID="{2380DD24-55DC-0441-B31D-3002A961DD06}" presName="rootComposite" presStyleCnt="0"/>
      <dgm:spPr/>
    </dgm:pt>
    <dgm:pt modelId="{3FEBC323-986A-554F-8042-9A1FBBF17E8E}" type="pres">
      <dgm:prSet presAssocID="{2380DD24-55DC-0441-B31D-3002A961DD06}" presName="rootText" presStyleLbl="node2" presStyleIdx="1" presStyleCnt="3">
        <dgm:presLayoutVars>
          <dgm:chPref val="3"/>
        </dgm:presLayoutVars>
      </dgm:prSet>
      <dgm:spPr/>
    </dgm:pt>
    <dgm:pt modelId="{605B285B-518B-7E4C-9334-E7830516CDAB}" type="pres">
      <dgm:prSet presAssocID="{2380DD24-55DC-0441-B31D-3002A961DD06}" presName="rootConnector" presStyleLbl="node2" presStyleIdx="1" presStyleCnt="3"/>
      <dgm:spPr/>
    </dgm:pt>
    <dgm:pt modelId="{95272DCA-9585-9543-903F-5C5F4722C3D6}" type="pres">
      <dgm:prSet presAssocID="{2380DD24-55DC-0441-B31D-3002A961DD06}" presName="hierChild4" presStyleCnt="0"/>
      <dgm:spPr/>
    </dgm:pt>
    <dgm:pt modelId="{8B809AD0-C2B0-5540-AF9D-AF0E57621E3A}" type="pres">
      <dgm:prSet presAssocID="{2380DD24-55DC-0441-B31D-3002A961DD06}" presName="hierChild5" presStyleCnt="0"/>
      <dgm:spPr/>
    </dgm:pt>
    <dgm:pt modelId="{7FCD96BA-1D2A-1749-9C5C-6921E35F1C25}" type="pres">
      <dgm:prSet presAssocID="{465A54AA-DE87-E64B-B20C-18A827384F7E}" presName="Name37" presStyleLbl="parChTrans1D2" presStyleIdx="2" presStyleCnt="3"/>
      <dgm:spPr/>
    </dgm:pt>
    <dgm:pt modelId="{544A0283-755B-1746-9C7A-1669A3BFBC52}" type="pres">
      <dgm:prSet presAssocID="{2D1FA6F7-7461-A346-845C-C97109413AD3}" presName="hierRoot2" presStyleCnt="0">
        <dgm:presLayoutVars>
          <dgm:hierBranch val="init"/>
        </dgm:presLayoutVars>
      </dgm:prSet>
      <dgm:spPr/>
    </dgm:pt>
    <dgm:pt modelId="{CD36FC93-E2A3-984B-85FB-C0813AA06E42}" type="pres">
      <dgm:prSet presAssocID="{2D1FA6F7-7461-A346-845C-C97109413AD3}" presName="rootComposite" presStyleCnt="0"/>
      <dgm:spPr/>
    </dgm:pt>
    <dgm:pt modelId="{3AB0D5E2-1514-4C40-8FEF-BB7B23DEB194}" type="pres">
      <dgm:prSet presAssocID="{2D1FA6F7-7461-A346-845C-C97109413AD3}" presName="rootText" presStyleLbl="node2" presStyleIdx="2" presStyleCnt="3">
        <dgm:presLayoutVars>
          <dgm:chPref val="3"/>
        </dgm:presLayoutVars>
      </dgm:prSet>
      <dgm:spPr/>
    </dgm:pt>
    <dgm:pt modelId="{295C32D2-48CD-2C4D-AD01-3AD6934F9C47}" type="pres">
      <dgm:prSet presAssocID="{2D1FA6F7-7461-A346-845C-C97109413AD3}" presName="rootConnector" presStyleLbl="node2" presStyleIdx="2" presStyleCnt="3"/>
      <dgm:spPr/>
    </dgm:pt>
    <dgm:pt modelId="{F7EE2910-1A33-9C41-8C56-87F3E7F463AF}" type="pres">
      <dgm:prSet presAssocID="{2D1FA6F7-7461-A346-845C-C97109413AD3}" presName="hierChild4" presStyleCnt="0"/>
      <dgm:spPr/>
    </dgm:pt>
    <dgm:pt modelId="{8848B2BE-6E77-0D4B-8AEF-0E81AC01C2EF}" type="pres">
      <dgm:prSet presAssocID="{2D1FA6F7-7461-A346-845C-C97109413AD3}" presName="hierChild5" presStyleCnt="0"/>
      <dgm:spPr/>
    </dgm:pt>
    <dgm:pt modelId="{8AA6CEC2-C34E-F64F-93A2-13A65BE7AC2F}" type="pres">
      <dgm:prSet presAssocID="{3B78F981-0DEA-7447-AAC0-A5C75F88A723}" presName="hierChild3" presStyleCnt="0"/>
      <dgm:spPr/>
    </dgm:pt>
  </dgm:ptLst>
  <dgm:cxnLst>
    <dgm:cxn modelId="{4C2A4D17-C0F7-8E44-9450-99F14BFD9077}" type="presOf" srcId="{9C3BE925-FF47-A748-BCE8-74925E794823}" destId="{B69D9111-266B-684D-B0FA-3F29ABBA71B7}" srcOrd="1" destOrd="0" presId="urn:microsoft.com/office/officeart/2005/8/layout/orgChart1"/>
    <dgm:cxn modelId="{84BA9B35-56AD-094D-BC94-4709F46828C0}" type="presOf" srcId="{2380DD24-55DC-0441-B31D-3002A961DD06}" destId="{605B285B-518B-7E4C-9334-E7830516CDAB}" srcOrd="1" destOrd="0" presId="urn:microsoft.com/office/officeart/2005/8/layout/orgChart1"/>
    <dgm:cxn modelId="{10006138-12BA-D94A-BA49-D7955FF7C674}" type="presOf" srcId="{DD25E7C6-0388-A541-B250-8AB40F6566E0}" destId="{85390726-FAC9-8448-A7F3-CC934450C073}" srcOrd="0" destOrd="0" presId="urn:microsoft.com/office/officeart/2005/8/layout/orgChart1"/>
    <dgm:cxn modelId="{40792939-638F-5249-8B77-A290396E99C3}" type="presOf" srcId="{95B986AC-CE1D-3A49-8DDE-8CBF10FF2270}" destId="{AFCEABBD-5BD2-194B-A6D7-52995925FDB8}" srcOrd="0" destOrd="0" presId="urn:microsoft.com/office/officeart/2005/8/layout/orgChart1"/>
    <dgm:cxn modelId="{2FEF5A49-E51E-6442-BC00-C9223A06B742}" type="presOf" srcId="{3B78F981-0DEA-7447-AAC0-A5C75F88A723}" destId="{DBEAF792-964E-EA4F-9654-418BF108C722}" srcOrd="0" destOrd="0" presId="urn:microsoft.com/office/officeart/2005/8/layout/orgChart1"/>
    <dgm:cxn modelId="{1E7B5B67-59A3-AB4E-8C71-5DBA27E87831}" type="presOf" srcId="{9C3BE925-FF47-A748-BCE8-74925E794823}" destId="{7717BDB9-A6EB-EE47-B274-6A413676A2AF}" srcOrd="0" destOrd="0" presId="urn:microsoft.com/office/officeart/2005/8/layout/orgChart1"/>
    <dgm:cxn modelId="{7594A87E-38E6-AF4F-8C57-98B68E389479}" srcId="{3B78F981-0DEA-7447-AAC0-A5C75F88A723}" destId="{9C3BE925-FF47-A748-BCE8-74925E794823}" srcOrd="0" destOrd="0" parTransId="{DD25E7C6-0388-A541-B250-8AB40F6566E0}" sibTransId="{775AF43A-1624-2641-BE87-C8450547BA95}"/>
    <dgm:cxn modelId="{FF5E728D-3972-B349-AA6D-C3C7C2B1989B}" type="presOf" srcId="{2D1FA6F7-7461-A346-845C-C97109413AD3}" destId="{3AB0D5E2-1514-4C40-8FEF-BB7B23DEB194}" srcOrd="0" destOrd="0" presId="urn:microsoft.com/office/officeart/2005/8/layout/orgChart1"/>
    <dgm:cxn modelId="{C3B012AC-2D2F-8046-A6E4-E8598FFD8E57}" type="presOf" srcId="{04838592-DAA2-CC47-8261-3EEFE520D018}" destId="{F7C2C0C8-67C4-394B-9F9B-534C76E0F232}" srcOrd="0" destOrd="0" presId="urn:microsoft.com/office/officeart/2005/8/layout/orgChart1"/>
    <dgm:cxn modelId="{5710D0AF-D553-6741-AAD4-35E80DA3B333}" type="presOf" srcId="{2380DD24-55DC-0441-B31D-3002A961DD06}" destId="{3FEBC323-986A-554F-8042-9A1FBBF17E8E}" srcOrd="0" destOrd="0" presId="urn:microsoft.com/office/officeart/2005/8/layout/orgChart1"/>
    <dgm:cxn modelId="{D71A1FB3-3F68-7E48-8923-33C1DB4A9CFE}" srcId="{3B78F981-0DEA-7447-AAC0-A5C75F88A723}" destId="{2D1FA6F7-7461-A346-845C-C97109413AD3}" srcOrd="2" destOrd="0" parTransId="{465A54AA-DE87-E64B-B20C-18A827384F7E}" sibTransId="{BA65D0F6-73FA-D547-91C1-6C31140FEEC7}"/>
    <dgm:cxn modelId="{7AAB5DBD-C423-D84F-A6BD-B72736521CE6}" type="presOf" srcId="{465A54AA-DE87-E64B-B20C-18A827384F7E}" destId="{7FCD96BA-1D2A-1749-9C5C-6921E35F1C25}" srcOrd="0" destOrd="0" presId="urn:microsoft.com/office/officeart/2005/8/layout/orgChart1"/>
    <dgm:cxn modelId="{AE7B0AC2-9993-CB44-BAE1-31D1D752D512}" srcId="{04838592-DAA2-CC47-8261-3EEFE520D018}" destId="{3B78F981-0DEA-7447-AAC0-A5C75F88A723}" srcOrd="0" destOrd="0" parTransId="{035AD56A-8C70-4A4B-9B41-D9CE601E8554}" sibTransId="{075AEEBF-E817-5347-8221-8B11057B31EB}"/>
    <dgm:cxn modelId="{25630FCA-0468-7646-A92A-4EE5E7A785A1}" type="presOf" srcId="{2D1FA6F7-7461-A346-845C-C97109413AD3}" destId="{295C32D2-48CD-2C4D-AD01-3AD6934F9C47}" srcOrd="1" destOrd="0" presId="urn:microsoft.com/office/officeart/2005/8/layout/orgChart1"/>
    <dgm:cxn modelId="{EEF088CA-473A-A440-88B3-16FB14516889}" type="presOf" srcId="{3B78F981-0DEA-7447-AAC0-A5C75F88A723}" destId="{89585CC7-984B-FC46-AABF-58CAE551D757}" srcOrd="1" destOrd="0" presId="urn:microsoft.com/office/officeart/2005/8/layout/orgChart1"/>
    <dgm:cxn modelId="{711A4FF7-53E1-9344-8053-73087211DA17}" srcId="{3B78F981-0DEA-7447-AAC0-A5C75F88A723}" destId="{2380DD24-55DC-0441-B31D-3002A961DD06}" srcOrd="1" destOrd="0" parTransId="{95B986AC-CE1D-3A49-8DDE-8CBF10FF2270}" sibTransId="{241B9EC6-2C43-FA42-9C1C-BFA1A19A8526}"/>
    <dgm:cxn modelId="{BDB8A5E1-D2F6-8346-A5BD-54621719E88F}" type="presParOf" srcId="{F7C2C0C8-67C4-394B-9F9B-534C76E0F232}" destId="{3A9DB760-96A3-8848-BCAB-C0F077A0126E}" srcOrd="0" destOrd="0" presId="urn:microsoft.com/office/officeart/2005/8/layout/orgChart1"/>
    <dgm:cxn modelId="{8EFDA611-272E-B14B-99FA-8C5E2ECEA92A}" type="presParOf" srcId="{3A9DB760-96A3-8848-BCAB-C0F077A0126E}" destId="{B103F8A2-7DC4-8C43-8A7A-EF175A38D4A7}" srcOrd="0" destOrd="0" presId="urn:microsoft.com/office/officeart/2005/8/layout/orgChart1"/>
    <dgm:cxn modelId="{6809B62B-E464-014D-B546-7E14BE108265}" type="presParOf" srcId="{B103F8A2-7DC4-8C43-8A7A-EF175A38D4A7}" destId="{DBEAF792-964E-EA4F-9654-418BF108C722}" srcOrd="0" destOrd="0" presId="urn:microsoft.com/office/officeart/2005/8/layout/orgChart1"/>
    <dgm:cxn modelId="{08B89949-922C-FF4B-9457-576843733CDA}" type="presParOf" srcId="{B103F8A2-7DC4-8C43-8A7A-EF175A38D4A7}" destId="{89585CC7-984B-FC46-AABF-58CAE551D757}" srcOrd="1" destOrd="0" presId="urn:microsoft.com/office/officeart/2005/8/layout/orgChart1"/>
    <dgm:cxn modelId="{951DFB10-B5E2-E04C-8350-6E3C5E16D02B}" type="presParOf" srcId="{3A9DB760-96A3-8848-BCAB-C0F077A0126E}" destId="{21CFDFEA-CCF0-D549-A8A0-6C5A65E121E6}" srcOrd="1" destOrd="0" presId="urn:microsoft.com/office/officeart/2005/8/layout/orgChart1"/>
    <dgm:cxn modelId="{4EA81A83-B608-524D-91C3-984B24D6410F}" type="presParOf" srcId="{21CFDFEA-CCF0-D549-A8A0-6C5A65E121E6}" destId="{85390726-FAC9-8448-A7F3-CC934450C073}" srcOrd="0" destOrd="0" presId="urn:microsoft.com/office/officeart/2005/8/layout/orgChart1"/>
    <dgm:cxn modelId="{387F65EF-10A1-C346-8D92-C0BBEE3E8F56}" type="presParOf" srcId="{21CFDFEA-CCF0-D549-A8A0-6C5A65E121E6}" destId="{B4951780-F9D9-FC4E-A942-2CE0951CF1FB}" srcOrd="1" destOrd="0" presId="urn:microsoft.com/office/officeart/2005/8/layout/orgChart1"/>
    <dgm:cxn modelId="{A0A3AFC0-CF33-FD49-9CC9-3FC240E3FBAC}" type="presParOf" srcId="{B4951780-F9D9-FC4E-A942-2CE0951CF1FB}" destId="{68454205-CFFF-7847-9292-C88DC166E49A}" srcOrd="0" destOrd="0" presId="urn:microsoft.com/office/officeart/2005/8/layout/orgChart1"/>
    <dgm:cxn modelId="{8D6EFDF1-3487-C442-8E17-4409359FD3C9}" type="presParOf" srcId="{68454205-CFFF-7847-9292-C88DC166E49A}" destId="{7717BDB9-A6EB-EE47-B274-6A413676A2AF}" srcOrd="0" destOrd="0" presId="urn:microsoft.com/office/officeart/2005/8/layout/orgChart1"/>
    <dgm:cxn modelId="{B20C6467-2900-A54B-98B7-6696511C8CBB}" type="presParOf" srcId="{68454205-CFFF-7847-9292-C88DC166E49A}" destId="{B69D9111-266B-684D-B0FA-3F29ABBA71B7}" srcOrd="1" destOrd="0" presId="urn:microsoft.com/office/officeart/2005/8/layout/orgChart1"/>
    <dgm:cxn modelId="{CFAF7FA4-528C-1C46-BCCB-2EB83D18867D}" type="presParOf" srcId="{B4951780-F9D9-FC4E-A942-2CE0951CF1FB}" destId="{1270D81D-BD8A-B84B-B9C3-30D855F749C1}" srcOrd="1" destOrd="0" presId="urn:microsoft.com/office/officeart/2005/8/layout/orgChart1"/>
    <dgm:cxn modelId="{B1F69C0D-C4A8-7941-A32A-61EA50EA1DD5}" type="presParOf" srcId="{B4951780-F9D9-FC4E-A942-2CE0951CF1FB}" destId="{3B7EEB26-5641-134B-8AAA-DDBCD59A5B32}" srcOrd="2" destOrd="0" presId="urn:microsoft.com/office/officeart/2005/8/layout/orgChart1"/>
    <dgm:cxn modelId="{070FCC15-2ADE-F74E-8497-6001C4C3FB4F}" type="presParOf" srcId="{21CFDFEA-CCF0-D549-A8A0-6C5A65E121E6}" destId="{AFCEABBD-5BD2-194B-A6D7-52995925FDB8}" srcOrd="2" destOrd="0" presId="urn:microsoft.com/office/officeart/2005/8/layout/orgChart1"/>
    <dgm:cxn modelId="{41673F73-C5A9-FB4A-ABDC-4059EAC5E821}" type="presParOf" srcId="{21CFDFEA-CCF0-D549-A8A0-6C5A65E121E6}" destId="{92CA9C43-F6B0-654F-9EC9-EEC6AD8C0015}" srcOrd="3" destOrd="0" presId="urn:microsoft.com/office/officeart/2005/8/layout/orgChart1"/>
    <dgm:cxn modelId="{4EEB854A-12C5-4C41-8279-07D5A5DCDD8F}" type="presParOf" srcId="{92CA9C43-F6B0-654F-9EC9-EEC6AD8C0015}" destId="{2DFC66C9-5468-AA4C-9DF7-F99DB490C8DC}" srcOrd="0" destOrd="0" presId="urn:microsoft.com/office/officeart/2005/8/layout/orgChart1"/>
    <dgm:cxn modelId="{3424C4C1-6821-DF47-892C-BBC285D4C8F2}" type="presParOf" srcId="{2DFC66C9-5468-AA4C-9DF7-F99DB490C8DC}" destId="{3FEBC323-986A-554F-8042-9A1FBBF17E8E}" srcOrd="0" destOrd="0" presId="urn:microsoft.com/office/officeart/2005/8/layout/orgChart1"/>
    <dgm:cxn modelId="{B64C4D5C-C58A-984D-834A-C87D19180A38}" type="presParOf" srcId="{2DFC66C9-5468-AA4C-9DF7-F99DB490C8DC}" destId="{605B285B-518B-7E4C-9334-E7830516CDAB}" srcOrd="1" destOrd="0" presId="urn:microsoft.com/office/officeart/2005/8/layout/orgChart1"/>
    <dgm:cxn modelId="{E38A7229-F89D-144B-84AB-02AC9EEFE2AB}" type="presParOf" srcId="{92CA9C43-F6B0-654F-9EC9-EEC6AD8C0015}" destId="{95272DCA-9585-9543-903F-5C5F4722C3D6}" srcOrd="1" destOrd="0" presId="urn:microsoft.com/office/officeart/2005/8/layout/orgChart1"/>
    <dgm:cxn modelId="{3D74EAE6-DB8E-A74B-9F00-725812661FED}" type="presParOf" srcId="{92CA9C43-F6B0-654F-9EC9-EEC6AD8C0015}" destId="{8B809AD0-C2B0-5540-AF9D-AF0E57621E3A}" srcOrd="2" destOrd="0" presId="urn:microsoft.com/office/officeart/2005/8/layout/orgChart1"/>
    <dgm:cxn modelId="{71080904-6124-7741-803D-A269FEDBEACE}" type="presParOf" srcId="{21CFDFEA-CCF0-D549-A8A0-6C5A65E121E6}" destId="{7FCD96BA-1D2A-1749-9C5C-6921E35F1C25}" srcOrd="4" destOrd="0" presId="urn:microsoft.com/office/officeart/2005/8/layout/orgChart1"/>
    <dgm:cxn modelId="{2A83B105-BBAF-D44C-83FA-818EC300AC60}" type="presParOf" srcId="{21CFDFEA-CCF0-D549-A8A0-6C5A65E121E6}" destId="{544A0283-755B-1746-9C7A-1669A3BFBC52}" srcOrd="5" destOrd="0" presId="urn:microsoft.com/office/officeart/2005/8/layout/orgChart1"/>
    <dgm:cxn modelId="{53AACF7C-FB6F-8E45-BD08-9BBFFD67B185}" type="presParOf" srcId="{544A0283-755B-1746-9C7A-1669A3BFBC52}" destId="{CD36FC93-E2A3-984B-85FB-C0813AA06E42}" srcOrd="0" destOrd="0" presId="urn:microsoft.com/office/officeart/2005/8/layout/orgChart1"/>
    <dgm:cxn modelId="{C7173921-F64C-2C47-9A83-64016958D5F4}" type="presParOf" srcId="{CD36FC93-E2A3-984B-85FB-C0813AA06E42}" destId="{3AB0D5E2-1514-4C40-8FEF-BB7B23DEB194}" srcOrd="0" destOrd="0" presId="urn:microsoft.com/office/officeart/2005/8/layout/orgChart1"/>
    <dgm:cxn modelId="{7A1453E5-DE90-ED46-A735-D06765EEFD6B}" type="presParOf" srcId="{CD36FC93-E2A3-984B-85FB-C0813AA06E42}" destId="{295C32D2-48CD-2C4D-AD01-3AD6934F9C47}" srcOrd="1" destOrd="0" presId="urn:microsoft.com/office/officeart/2005/8/layout/orgChart1"/>
    <dgm:cxn modelId="{F17461C0-1F40-D640-969F-316BB9F961CC}" type="presParOf" srcId="{544A0283-755B-1746-9C7A-1669A3BFBC52}" destId="{F7EE2910-1A33-9C41-8C56-87F3E7F463AF}" srcOrd="1" destOrd="0" presId="urn:microsoft.com/office/officeart/2005/8/layout/orgChart1"/>
    <dgm:cxn modelId="{16904AB8-25F9-E648-8454-683BF298D07C}" type="presParOf" srcId="{544A0283-755B-1746-9C7A-1669A3BFBC52}" destId="{8848B2BE-6E77-0D4B-8AEF-0E81AC01C2EF}" srcOrd="2" destOrd="0" presId="urn:microsoft.com/office/officeart/2005/8/layout/orgChart1"/>
    <dgm:cxn modelId="{A82170D9-B4C2-A244-A077-A062833C1AA3}" type="presParOf" srcId="{3A9DB760-96A3-8848-BCAB-C0F077A0126E}" destId="{8AA6CEC2-C34E-F64F-93A2-13A65BE7AC2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F9360CF-66AF-564D-9274-B5A4045CC0CC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480CC5-13F9-F842-A0E6-07FC0EDC278A}">
      <dgm:prSet phldrT="[Texte]" custT="1"/>
      <dgm:spPr>
        <a:solidFill>
          <a:srgbClr val="FF6600"/>
        </a:solidFill>
      </dgm:spPr>
      <dgm:t>
        <a:bodyPr/>
        <a:lstStyle/>
        <a:p>
          <a:r>
            <a:rPr lang="fr-FR" sz="2800" dirty="0">
              <a:ln w="0"/>
              <a:solidFill>
                <a:schemeClr val="tx1"/>
              </a:solidFill>
            </a:rPr>
            <a:t>Tarification collective</a:t>
          </a:r>
          <a:endParaRPr lang="fr-FR" sz="2800" dirty="0"/>
        </a:p>
      </dgm:t>
    </dgm:pt>
    <dgm:pt modelId="{F5FDDAD1-662E-E144-8FDD-CA9C45D723BD}" type="parTrans" cxnId="{7B41A447-FE6E-DF45-81E8-C8145C8167BF}">
      <dgm:prSet/>
      <dgm:spPr/>
      <dgm:t>
        <a:bodyPr/>
        <a:lstStyle/>
        <a:p>
          <a:endParaRPr lang="fr-FR"/>
        </a:p>
      </dgm:t>
    </dgm:pt>
    <dgm:pt modelId="{7FCA3D84-765D-4743-AD0E-A547BB7BCFC1}" type="sibTrans" cxnId="{7B41A447-FE6E-DF45-81E8-C8145C8167BF}">
      <dgm:prSet/>
      <dgm:spPr/>
      <dgm:t>
        <a:bodyPr/>
        <a:lstStyle/>
        <a:p>
          <a:endParaRPr lang="fr-FR"/>
        </a:p>
      </dgm:t>
    </dgm:pt>
    <dgm:pt modelId="{3FBCB272-B101-1742-9E96-B52E35D93495}">
      <dgm:prSet phldrT="[Texte]" custT="1"/>
      <dgm:spPr/>
      <dgm:t>
        <a:bodyPr/>
        <a:lstStyle/>
        <a:p>
          <a:r>
            <a:rPr lang="fr-FR" sz="1800" dirty="0"/>
            <a:t>Entreprises &lt; 20 salariés</a:t>
          </a:r>
        </a:p>
      </dgm:t>
    </dgm:pt>
    <dgm:pt modelId="{224142A5-3067-A440-A834-15966AFBB6C5}" type="parTrans" cxnId="{908B91C1-E085-FD43-8A8D-EE71F6FA754F}">
      <dgm:prSet/>
      <dgm:spPr/>
      <dgm:t>
        <a:bodyPr/>
        <a:lstStyle/>
        <a:p>
          <a:endParaRPr lang="fr-FR"/>
        </a:p>
      </dgm:t>
    </dgm:pt>
    <dgm:pt modelId="{DD6B8F11-E117-8044-8943-22A0FAD02FEC}" type="sibTrans" cxnId="{908B91C1-E085-FD43-8A8D-EE71F6FA754F}">
      <dgm:prSet/>
      <dgm:spPr/>
      <dgm:t>
        <a:bodyPr/>
        <a:lstStyle/>
        <a:p>
          <a:endParaRPr lang="fr-FR"/>
        </a:p>
      </dgm:t>
    </dgm:pt>
    <dgm:pt modelId="{304C2AF6-B706-1546-B18C-8F0B5CFBAE61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800" dirty="0">
              <a:ln w="0"/>
              <a:solidFill>
                <a:schemeClr val="tx1"/>
              </a:solidFill>
            </a:rPr>
            <a:t>Tarification mixte</a:t>
          </a:r>
          <a:endParaRPr lang="fr-FR" sz="2800" dirty="0"/>
        </a:p>
      </dgm:t>
    </dgm:pt>
    <dgm:pt modelId="{88141DDA-05F2-1F4E-8143-0D7484240E14}" type="parTrans" cxnId="{9283F029-7BAA-AF46-8A46-229BA11C3BB3}">
      <dgm:prSet/>
      <dgm:spPr/>
      <dgm:t>
        <a:bodyPr/>
        <a:lstStyle/>
        <a:p>
          <a:endParaRPr lang="fr-FR"/>
        </a:p>
      </dgm:t>
    </dgm:pt>
    <dgm:pt modelId="{8F0474FA-D551-354F-8396-41E4F8D219E1}" type="sibTrans" cxnId="{9283F029-7BAA-AF46-8A46-229BA11C3BB3}">
      <dgm:prSet/>
      <dgm:spPr/>
      <dgm:t>
        <a:bodyPr/>
        <a:lstStyle/>
        <a:p>
          <a:endParaRPr lang="fr-FR"/>
        </a:p>
      </dgm:t>
    </dgm:pt>
    <dgm:pt modelId="{C01A6C33-A402-8C4D-A653-257305A62A3A}">
      <dgm:prSet phldrT="[Texte]" custT="1"/>
      <dgm:spPr/>
      <dgm:t>
        <a:bodyPr/>
        <a:lstStyle/>
        <a:p>
          <a:r>
            <a:rPr lang="fr-FR" sz="1800" dirty="0"/>
            <a:t>20 ≤ Entreprises &lt; 150 salariés</a:t>
          </a:r>
        </a:p>
      </dgm:t>
    </dgm:pt>
    <dgm:pt modelId="{6D8EF57B-B9A0-504C-9A0B-446AA5B56B63}" type="parTrans" cxnId="{D299513E-7530-8E49-A9BF-8CAAE2954339}">
      <dgm:prSet/>
      <dgm:spPr/>
      <dgm:t>
        <a:bodyPr/>
        <a:lstStyle/>
        <a:p>
          <a:endParaRPr lang="fr-FR"/>
        </a:p>
      </dgm:t>
    </dgm:pt>
    <dgm:pt modelId="{39BF5D80-0887-F04E-BA96-03E59537416E}" type="sibTrans" cxnId="{D299513E-7530-8E49-A9BF-8CAAE2954339}">
      <dgm:prSet/>
      <dgm:spPr/>
      <dgm:t>
        <a:bodyPr/>
        <a:lstStyle/>
        <a:p>
          <a:endParaRPr lang="fr-FR"/>
        </a:p>
      </dgm:t>
    </dgm:pt>
    <dgm:pt modelId="{852F1B94-C2DF-3E4C-A1E1-7B99E64C9B4A}">
      <dgm:prSet phldrT="[Texte]" custT="1"/>
      <dgm:spPr/>
      <dgm:t>
        <a:bodyPr/>
        <a:lstStyle/>
        <a:p>
          <a:r>
            <a:rPr lang="fr-FR" sz="1800" dirty="0"/>
            <a:t>Entreprises ≥ 150 salariés </a:t>
          </a:r>
        </a:p>
      </dgm:t>
    </dgm:pt>
    <dgm:pt modelId="{25FB174E-36F4-1347-86C7-74168FBD8AA6}" type="sibTrans" cxnId="{FA9CCF5F-BE26-E041-99A9-79BE9887E557}">
      <dgm:prSet/>
      <dgm:spPr/>
      <dgm:t>
        <a:bodyPr/>
        <a:lstStyle/>
        <a:p>
          <a:endParaRPr lang="fr-FR"/>
        </a:p>
      </dgm:t>
    </dgm:pt>
    <dgm:pt modelId="{EA3B14EB-C924-BC40-ABEE-0D8B27261DA4}" type="parTrans" cxnId="{FA9CCF5F-BE26-E041-99A9-79BE9887E557}">
      <dgm:prSet/>
      <dgm:spPr/>
      <dgm:t>
        <a:bodyPr/>
        <a:lstStyle/>
        <a:p>
          <a:endParaRPr lang="fr-FR"/>
        </a:p>
      </dgm:t>
    </dgm:pt>
    <dgm:pt modelId="{BF0CA4C6-C055-AB41-8435-96D063D6EC76}">
      <dgm:prSet phldrT="[Texte]"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fr-FR" sz="2800" dirty="0">
              <a:ln w="0"/>
              <a:solidFill>
                <a:schemeClr val="tx1"/>
              </a:solidFill>
            </a:rPr>
            <a:t>Tarification individuelle</a:t>
          </a:r>
          <a:endParaRPr lang="fr-FR" sz="2800" dirty="0"/>
        </a:p>
      </dgm:t>
    </dgm:pt>
    <dgm:pt modelId="{DE7EDA65-3FF0-B54E-84FC-38ADD5F53F62}" type="sibTrans" cxnId="{211E205D-6BCE-634B-9BF5-3A298EAD0DD6}">
      <dgm:prSet/>
      <dgm:spPr/>
      <dgm:t>
        <a:bodyPr/>
        <a:lstStyle/>
        <a:p>
          <a:endParaRPr lang="fr-FR"/>
        </a:p>
      </dgm:t>
    </dgm:pt>
    <dgm:pt modelId="{44280DED-BD96-8842-B085-1EFD8ADB1D4C}" type="parTrans" cxnId="{211E205D-6BCE-634B-9BF5-3A298EAD0DD6}">
      <dgm:prSet/>
      <dgm:spPr/>
      <dgm:t>
        <a:bodyPr/>
        <a:lstStyle/>
        <a:p>
          <a:endParaRPr lang="fr-FR"/>
        </a:p>
      </dgm:t>
    </dgm:pt>
    <dgm:pt modelId="{952747C0-C4C0-3148-A3C7-8583070A4371}">
      <dgm:prSet phldrT="[Texte]" custT="1"/>
      <dgm:spPr/>
      <dgm:t>
        <a:bodyPr/>
        <a:lstStyle/>
        <a:p>
          <a:r>
            <a:rPr lang="fr-FR" sz="1800" dirty="0"/>
            <a:t>Entreprises nouvellement créées durant 3 ans</a:t>
          </a:r>
        </a:p>
      </dgm:t>
    </dgm:pt>
    <dgm:pt modelId="{B114A38B-C313-AE45-A80F-C3C01F618003}" type="parTrans" cxnId="{C40CE9C7-A20A-C049-87C8-EC3FBDF2EA66}">
      <dgm:prSet/>
      <dgm:spPr/>
      <dgm:t>
        <a:bodyPr/>
        <a:lstStyle/>
        <a:p>
          <a:endParaRPr lang="fr-FR"/>
        </a:p>
      </dgm:t>
    </dgm:pt>
    <dgm:pt modelId="{B6828B8D-ACB3-DF42-A898-7B086013AA06}" type="sibTrans" cxnId="{C40CE9C7-A20A-C049-87C8-EC3FBDF2EA66}">
      <dgm:prSet/>
      <dgm:spPr/>
      <dgm:t>
        <a:bodyPr/>
        <a:lstStyle/>
        <a:p>
          <a:endParaRPr lang="fr-FR"/>
        </a:p>
      </dgm:t>
    </dgm:pt>
    <dgm:pt modelId="{3926F7F2-F039-644C-A041-C622F3263901}" type="pres">
      <dgm:prSet presAssocID="{6F9360CF-66AF-564D-9274-B5A4045CC0CC}" presName="Name0" presStyleCnt="0">
        <dgm:presLayoutVars>
          <dgm:dir/>
          <dgm:animLvl val="lvl"/>
          <dgm:resizeHandles val="exact"/>
        </dgm:presLayoutVars>
      </dgm:prSet>
      <dgm:spPr/>
    </dgm:pt>
    <dgm:pt modelId="{34E82779-6F59-C94D-8FE2-C1A882F6B76D}" type="pres">
      <dgm:prSet presAssocID="{BF0CA4C6-C055-AB41-8435-96D063D6EC76}" presName="composite" presStyleCnt="0"/>
      <dgm:spPr/>
    </dgm:pt>
    <dgm:pt modelId="{FF6F5726-EE28-D44F-9AAD-4EFD40D45FE6}" type="pres">
      <dgm:prSet presAssocID="{BF0CA4C6-C055-AB41-8435-96D063D6EC7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A94ADC7-B555-A441-90B3-F9DAC4D73859}" type="pres">
      <dgm:prSet presAssocID="{BF0CA4C6-C055-AB41-8435-96D063D6EC76}" presName="desTx" presStyleLbl="alignAccFollowNode1" presStyleIdx="0" presStyleCnt="3">
        <dgm:presLayoutVars>
          <dgm:bulletEnabled val="1"/>
        </dgm:presLayoutVars>
      </dgm:prSet>
      <dgm:spPr/>
    </dgm:pt>
    <dgm:pt modelId="{FA2FCD1F-3B78-C343-9944-B9D65657EA5E}" type="pres">
      <dgm:prSet presAssocID="{DE7EDA65-3FF0-B54E-84FC-38ADD5F53F62}" presName="space" presStyleCnt="0"/>
      <dgm:spPr/>
    </dgm:pt>
    <dgm:pt modelId="{19615A15-6E42-5246-A494-D87F79FC28D8}" type="pres">
      <dgm:prSet presAssocID="{3C480CC5-13F9-F842-A0E6-07FC0EDC278A}" presName="composite" presStyleCnt="0"/>
      <dgm:spPr/>
    </dgm:pt>
    <dgm:pt modelId="{1B133C5C-5A02-C94D-8993-C63364A769DC}" type="pres">
      <dgm:prSet presAssocID="{3C480CC5-13F9-F842-A0E6-07FC0EDC27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6E01DC-1FBF-664C-9DC1-4F7AA8E68393}" type="pres">
      <dgm:prSet presAssocID="{3C480CC5-13F9-F842-A0E6-07FC0EDC278A}" presName="desTx" presStyleLbl="alignAccFollowNode1" presStyleIdx="1" presStyleCnt="3">
        <dgm:presLayoutVars>
          <dgm:bulletEnabled val="1"/>
        </dgm:presLayoutVars>
      </dgm:prSet>
      <dgm:spPr/>
    </dgm:pt>
    <dgm:pt modelId="{0018B9BF-C296-444C-981A-531BD33BFC48}" type="pres">
      <dgm:prSet presAssocID="{7FCA3D84-765D-4743-AD0E-A547BB7BCFC1}" presName="space" presStyleCnt="0"/>
      <dgm:spPr/>
    </dgm:pt>
    <dgm:pt modelId="{D643ABAB-4FA4-CC4E-B4A0-B69A3E541956}" type="pres">
      <dgm:prSet presAssocID="{304C2AF6-B706-1546-B18C-8F0B5CFBAE61}" presName="composite" presStyleCnt="0"/>
      <dgm:spPr/>
    </dgm:pt>
    <dgm:pt modelId="{EC2BBFA0-2796-E14E-9800-575A48A98B74}" type="pres">
      <dgm:prSet presAssocID="{304C2AF6-B706-1546-B18C-8F0B5CFBAE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629C5B1-5FE7-4248-A938-FE8A95D157E1}" type="pres">
      <dgm:prSet presAssocID="{304C2AF6-B706-1546-B18C-8F0B5CFBAE6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763C01F-5DF9-A049-8AC7-8F70C1B5F7E3}" type="presOf" srcId="{BF0CA4C6-C055-AB41-8435-96D063D6EC76}" destId="{FF6F5726-EE28-D44F-9AAD-4EFD40D45FE6}" srcOrd="0" destOrd="0" presId="urn:microsoft.com/office/officeart/2005/8/layout/hList1"/>
    <dgm:cxn modelId="{9283F029-7BAA-AF46-8A46-229BA11C3BB3}" srcId="{6F9360CF-66AF-564D-9274-B5A4045CC0CC}" destId="{304C2AF6-B706-1546-B18C-8F0B5CFBAE61}" srcOrd="2" destOrd="0" parTransId="{88141DDA-05F2-1F4E-8143-0D7484240E14}" sibTransId="{8F0474FA-D551-354F-8396-41E4F8D219E1}"/>
    <dgm:cxn modelId="{557CB92F-DA35-CA48-B97F-489523DA88CF}" type="presOf" srcId="{852F1B94-C2DF-3E4C-A1E1-7B99E64C9B4A}" destId="{DA94ADC7-B555-A441-90B3-F9DAC4D73859}" srcOrd="0" destOrd="0" presId="urn:microsoft.com/office/officeart/2005/8/layout/hList1"/>
    <dgm:cxn modelId="{D299513E-7530-8E49-A9BF-8CAAE2954339}" srcId="{304C2AF6-B706-1546-B18C-8F0B5CFBAE61}" destId="{C01A6C33-A402-8C4D-A653-257305A62A3A}" srcOrd="0" destOrd="0" parTransId="{6D8EF57B-B9A0-504C-9A0B-446AA5B56B63}" sibTransId="{39BF5D80-0887-F04E-BA96-03E59537416E}"/>
    <dgm:cxn modelId="{7B41A447-FE6E-DF45-81E8-C8145C8167BF}" srcId="{6F9360CF-66AF-564D-9274-B5A4045CC0CC}" destId="{3C480CC5-13F9-F842-A0E6-07FC0EDC278A}" srcOrd="1" destOrd="0" parTransId="{F5FDDAD1-662E-E144-8FDD-CA9C45D723BD}" sibTransId="{7FCA3D84-765D-4743-AD0E-A547BB7BCFC1}"/>
    <dgm:cxn modelId="{CED74C4C-D8B6-9C44-9246-A90D4D0BF586}" type="presOf" srcId="{C01A6C33-A402-8C4D-A653-257305A62A3A}" destId="{B629C5B1-5FE7-4248-A938-FE8A95D157E1}" srcOrd="0" destOrd="0" presId="urn:microsoft.com/office/officeart/2005/8/layout/hList1"/>
    <dgm:cxn modelId="{211E205D-6BCE-634B-9BF5-3A298EAD0DD6}" srcId="{6F9360CF-66AF-564D-9274-B5A4045CC0CC}" destId="{BF0CA4C6-C055-AB41-8435-96D063D6EC76}" srcOrd="0" destOrd="0" parTransId="{44280DED-BD96-8842-B085-1EFD8ADB1D4C}" sibTransId="{DE7EDA65-3FF0-B54E-84FC-38ADD5F53F62}"/>
    <dgm:cxn modelId="{FA9CCF5F-BE26-E041-99A9-79BE9887E557}" srcId="{BF0CA4C6-C055-AB41-8435-96D063D6EC76}" destId="{852F1B94-C2DF-3E4C-A1E1-7B99E64C9B4A}" srcOrd="0" destOrd="0" parTransId="{EA3B14EB-C924-BC40-ABEE-0D8B27261DA4}" sibTransId="{25FB174E-36F4-1347-86C7-74168FBD8AA6}"/>
    <dgm:cxn modelId="{74738A6F-B47C-9A4E-92E4-84314F0A0D5D}" type="presOf" srcId="{304C2AF6-B706-1546-B18C-8F0B5CFBAE61}" destId="{EC2BBFA0-2796-E14E-9800-575A48A98B74}" srcOrd="0" destOrd="0" presId="urn:microsoft.com/office/officeart/2005/8/layout/hList1"/>
    <dgm:cxn modelId="{443FBE88-D7CF-5246-87A4-97FBB1C60F0B}" type="presOf" srcId="{3FBCB272-B101-1742-9E96-B52E35D93495}" destId="{536E01DC-1FBF-664C-9DC1-4F7AA8E68393}" srcOrd="0" destOrd="0" presId="urn:microsoft.com/office/officeart/2005/8/layout/hList1"/>
    <dgm:cxn modelId="{C5F13F96-FAF0-FE4A-9193-7F6CCA04D19B}" type="presOf" srcId="{952747C0-C4C0-3148-A3C7-8583070A4371}" destId="{536E01DC-1FBF-664C-9DC1-4F7AA8E68393}" srcOrd="0" destOrd="1" presId="urn:microsoft.com/office/officeart/2005/8/layout/hList1"/>
    <dgm:cxn modelId="{FA78A0AE-848B-A542-A75D-BFE1F1EEA75D}" type="presOf" srcId="{3C480CC5-13F9-F842-A0E6-07FC0EDC278A}" destId="{1B133C5C-5A02-C94D-8993-C63364A769DC}" srcOrd="0" destOrd="0" presId="urn:microsoft.com/office/officeart/2005/8/layout/hList1"/>
    <dgm:cxn modelId="{908B91C1-E085-FD43-8A8D-EE71F6FA754F}" srcId="{3C480CC5-13F9-F842-A0E6-07FC0EDC278A}" destId="{3FBCB272-B101-1742-9E96-B52E35D93495}" srcOrd="0" destOrd="0" parTransId="{224142A5-3067-A440-A834-15966AFBB6C5}" sibTransId="{DD6B8F11-E117-8044-8943-22A0FAD02FEC}"/>
    <dgm:cxn modelId="{C40CE9C7-A20A-C049-87C8-EC3FBDF2EA66}" srcId="{3C480CC5-13F9-F842-A0E6-07FC0EDC278A}" destId="{952747C0-C4C0-3148-A3C7-8583070A4371}" srcOrd="1" destOrd="0" parTransId="{B114A38B-C313-AE45-A80F-C3C01F618003}" sibTransId="{B6828B8D-ACB3-DF42-A898-7B086013AA06}"/>
    <dgm:cxn modelId="{9997CDDE-F58E-7C44-946F-5969CCDB126F}" type="presOf" srcId="{6F9360CF-66AF-564D-9274-B5A4045CC0CC}" destId="{3926F7F2-F039-644C-A041-C622F3263901}" srcOrd="0" destOrd="0" presId="urn:microsoft.com/office/officeart/2005/8/layout/hList1"/>
    <dgm:cxn modelId="{AA81083C-F526-2F40-9E89-A9DED7B25205}" type="presParOf" srcId="{3926F7F2-F039-644C-A041-C622F3263901}" destId="{34E82779-6F59-C94D-8FE2-C1A882F6B76D}" srcOrd="0" destOrd="0" presId="urn:microsoft.com/office/officeart/2005/8/layout/hList1"/>
    <dgm:cxn modelId="{EF9A7BC2-1A2E-244C-AF4B-D62DB143E997}" type="presParOf" srcId="{34E82779-6F59-C94D-8FE2-C1A882F6B76D}" destId="{FF6F5726-EE28-D44F-9AAD-4EFD40D45FE6}" srcOrd="0" destOrd="0" presId="urn:microsoft.com/office/officeart/2005/8/layout/hList1"/>
    <dgm:cxn modelId="{62F2E801-E808-EB46-8137-DBA276AD254E}" type="presParOf" srcId="{34E82779-6F59-C94D-8FE2-C1A882F6B76D}" destId="{DA94ADC7-B555-A441-90B3-F9DAC4D73859}" srcOrd="1" destOrd="0" presId="urn:microsoft.com/office/officeart/2005/8/layout/hList1"/>
    <dgm:cxn modelId="{AAF47251-2408-194A-8918-5F6029C4ABA1}" type="presParOf" srcId="{3926F7F2-F039-644C-A041-C622F3263901}" destId="{FA2FCD1F-3B78-C343-9944-B9D65657EA5E}" srcOrd="1" destOrd="0" presId="urn:microsoft.com/office/officeart/2005/8/layout/hList1"/>
    <dgm:cxn modelId="{DD49C326-8A55-144B-ADB3-4A8DC7F910FB}" type="presParOf" srcId="{3926F7F2-F039-644C-A041-C622F3263901}" destId="{19615A15-6E42-5246-A494-D87F79FC28D8}" srcOrd="2" destOrd="0" presId="urn:microsoft.com/office/officeart/2005/8/layout/hList1"/>
    <dgm:cxn modelId="{529AEC20-1BD8-1A4E-8CE5-AE07055F3699}" type="presParOf" srcId="{19615A15-6E42-5246-A494-D87F79FC28D8}" destId="{1B133C5C-5A02-C94D-8993-C63364A769DC}" srcOrd="0" destOrd="0" presId="urn:microsoft.com/office/officeart/2005/8/layout/hList1"/>
    <dgm:cxn modelId="{E9886209-FEDF-3248-BBCF-2B51153A9D5F}" type="presParOf" srcId="{19615A15-6E42-5246-A494-D87F79FC28D8}" destId="{536E01DC-1FBF-664C-9DC1-4F7AA8E68393}" srcOrd="1" destOrd="0" presId="urn:microsoft.com/office/officeart/2005/8/layout/hList1"/>
    <dgm:cxn modelId="{03D9BE74-01DB-B141-894F-9393CD963DE6}" type="presParOf" srcId="{3926F7F2-F039-644C-A041-C622F3263901}" destId="{0018B9BF-C296-444C-981A-531BD33BFC48}" srcOrd="3" destOrd="0" presId="urn:microsoft.com/office/officeart/2005/8/layout/hList1"/>
    <dgm:cxn modelId="{0B08E3E2-ABCC-774E-B942-F98E81B64696}" type="presParOf" srcId="{3926F7F2-F039-644C-A041-C622F3263901}" destId="{D643ABAB-4FA4-CC4E-B4A0-B69A3E541956}" srcOrd="4" destOrd="0" presId="urn:microsoft.com/office/officeart/2005/8/layout/hList1"/>
    <dgm:cxn modelId="{84D3BD2D-9174-3047-8A0A-639EC7FA81B1}" type="presParOf" srcId="{D643ABAB-4FA4-CC4E-B4A0-B69A3E541956}" destId="{EC2BBFA0-2796-E14E-9800-575A48A98B74}" srcOrd="0" destOrd="0" presId="urn:microsoft.com/office/officeart/2005/8/layout/hList1"/>
    <dgm:cxn modelId="{5BCE8C72-F07F-034A-A449-66D88256726A}" type="presParOf" srcId="{D643ABAB-4FA4-CC4E-B4A0-B69A3E541956}" destId="{B629C5B1-5FE7-4248-A938-FE8A95D157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F9360CF-66AF-564D-9274-B5A4045CC0CC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C480CC5-13F9-F842-A0E6-07FC0EDC278A}">
      <dgm:prSet phldrT="[Texte]" custT="1"/>
      <dgm:spPr>
        <a:solidFill>
          <a:srgbClr val="FF6600"/>
        </a:solidFill>
      </dgm:spPr>
      <dgm:t>
        <a:bodyPr/>
        <a:lstStyle/>
        <a:p>
          <a:r>
            <a:rPr lang="fr-FR" sz="2800" dirty="0">
              <a:ln w="0"/>
              <a:solidFill>
                <a:schemeClr val="tx1"/>
              </a:solidFill>
            </a:rPr>
            <a:t>Tarification collective</a:t>
          </a:r>
          <a:endParaRPr lang="fr-FR" sz="2800" dirty="0"/>
        </a:p>
      </dgm:t>
    </dgm:pt>
    <dgm:pt modelId="{F5FDDAD1-662E-E144-8FDD-CA9C45D723BD}" type="parTrans" cxnId="{7B41A447-FE6E-DF45-81E8-C8145C8167BF}">
      <dgm:prSet/>
      <dgm:spPr/>
      <dgm:t>
        <a:bodyPr/>
        <a:lstStyle/>
        <a:p>
          <a:endParaRPr lang="fr-FR"/>
        </a:p>
      </dgm:t>
    </dgm:pt>
    <dgm:pt modelId="{7FCA3D84-765D-4743-AD0E-A547BB7BCFC1}" type="sibTrans" cxnId="{7B41A447-FE6E-DF45-81E8-C8145C8167BF}">
      <dgm:prSet/>
      <dgm:spPr/>
      <dgm:t>
        <a:bodyPr/>
        <a:lstStyle/>
        <a:p>
          <a:endParaRPr lang="fr-FR"/>
        </a:p>
      </dgm:t>
    </dgm:pt>
    <dgm:pt modelId="{3FBCB272-B101-1742-9E96-B52E35D93495}">
      <dgm:prSet phldrT="[Texte]" custT="1"/>
      <dgm:spPr/>
      <dgm:t>
        <a:bodyPr/>
        <a:lstStyle/>
        <a:p>
          <a:r>
            <a:rPr lang="fr-FR" sz="1800" dirty="0"/>
            <a:t>Entreprises &lt; </a:t>
          </a:r>
          <a:r>
            <a:rPr lang="fr-FR" sz="1800" b="1" dirty="0">
              <a:solidFill>
                <a:srgbClr val="FF0000"/>
              </a:solidFill>
            </a:rPr>
            <a:t>50</a:t>
          </a:r>
          <a:r>
            <a:rPr lang="fr-FR" sz="1800" dirty="0"/>
            <a:t> salariés</a:t>
          </a:r>
        </a:p>
      </dgm:t>
    </dgm:pt>
    <dgm:pt modelId="{224142A5-3067-A440-A834-15966AFBB6C5}" type="parTrans" cxnId="{908B91C1-E085-FD43-8A8D-EE71F6FA754F}">
      <dgm:prSet/>
      <dgm:spPr/>
      <dgm:t>
        <a:bodyPr/>
        <a:lstStyle/>
        <a:p>
          <a:endParaRPr lang="fr-FR"/>
        </a:p>
      </dgm:t>
    </dgm:pt>
    <dgm:pt modelId="{DD6B8F11-E117-8044-8943-22A0FAD02FEC}" type="sibTrans" cxnId="{908B91C1-E085-FD43-8A8D-EE71F6FA754F}">
      <dgm:prSet/>
      <dgm:spPr/>
      <dgm:t>
        <a:bodyPr/>
        <a:lstStyle/>
        <a:p>
          <a:endParaRPr lang="fr-FR"/>
        </a:p>
      </dgm:t>
    </dgm:pt>
    <dgm:pt modelId="{304C2AF6-B706-1546-B18C-8F0B5CFBAE61}">
      <dgm:prSet phldrT="[Texte]" custT="1"/>
      <dgm:spPr>
        <a:solidFill>
          <a:srgbClr val="FFC000"/>
        </a:solidFill>
      </dgm:spPr>
      <dgm:t>
        <a:bodyPr/>
        <a:lstStyle/>
        <a:p>
          <a:r>
            <a:rPr lang="fr-FR" sz="2800" dirty="0">
              <a:ln w="0"/>
              <a:solidFill>
                <a:schemeClr val="tx1"/>
              </a:solidFill>
            </a:rPr>
            <a:t>Tarification mixte</a:t>
          </a:r>
          <a:endParaRPr lang="fr-FR" sz="2800" dirty="0"/>
        </a:p>
      </dgm:t>
    </dgm:pt>
    <dgm:pt modelId="{88141DDA-05F2-1F4E-8143-0D7484240E14}" type="parTrans" cxnId="{9283F029-7BAA-AF46-8A46-229BA11C3BB3}">
      <dgm:prSet/>
      <dgm:spPr/>
      <dgm:t>
        <a:bodyPr/>
        <a:lstStyle/>
        <a:p>
          <a:endParaRPr lang="fr-FR"/>
        </a:p>
      </dgm:t>
    </dgm:pt>
    <dgm:pt modelId="{8F0474FA-D551-354F-8396-41E4F8D219E1}" type="sibTrans" cxnId="{9283F029-7BAA-AF46-8A46-229BA11C3BB3}">
      <dgm:prSet/>
      <dgm:spPr/>
      <dgm:t>
        <a:bodyPr/>
        <a:lstStyle/>
        <a:p>
          <a:endParaRPr lang="fr-FR"/>
        </a:p>
      </dgm:t>
    </dgm:pt>
    <dgm:pt modelId="{C01A6C33-A402-8C4D-A653-257305A62A3A}">
      <dgm:prSet phldrT="[Texte]" custT="1"/>
      <dgm:spPr/>
      <dgm:t>
        <a:bodyPr/>
        <a:lstStyle/>
        <a:p>
          <a:r>
            <a:rPr lang="fr-FR" sz="1800" b="1" dirty="0">
              <a:solidFill>
                <a:srgbClr val="FF0000"/>
              </a:solidFill>
            </a:rPr>
            <a:t>50</a:t>
          </a:r>
          <a:r>
            <a:rPr lang="fr-FR" sz="1800" dirty="0"/>
            <a:t> ≤ Entreprises &lt; </a:t>
          </a:r>
          <a:r>
            <a:rPr lang="fr-FR" sz="1800" b="1" dirty="0">
              <a:solidFill>
                <a:srgbClr val="FF0000"/>
              </a:solidFill>
            </a:rPr>
            <a:t>300</a:t>
          </a:r>
          <a:r>
            <a:rPr lang="fr-FR" sz="1800" dirty="0"/>
            <a:t> salariés</a:t>
          </a:r>
        </a:p>
      </dgm:t>
    </dgm:pt>
    <dgm:pt modelId="{6D8EF57B-B9A0-504C-9A0B-446AA5B56B63}" type="parTrans" cxnId="{D299513E-7530-8E49-A9BF-8CAAE2954339}">
      <dgm:prSet/>
      <dgm:spPr/>
      <dgm:t>
        <a:bodyPr/>
        <a:lstStyle/>
        <a:p>
          <a:endParaRPr lang="fr-FR"/>
        </a:p>
      </dgm:t>
    </dgm:pt>
    <dgm:pt modelId="{39BF5D80-0887-F04E-BA96-03E59537416E}" type="sibTrans" cxnId="{D299513E-7530-8E49-A9BF-8CAAE2954339}">
      <dgm:prSet/>
      <dgm:spPr/>
      <dgm:t>
        <a:bodyPr/>
        <a:lstStyle/>
        <a:p>
          <a:endParaRPr lang="fr-FR"/>
        </a:p>
      </dgm:t>
    </dgm:pt>
    <dgm:pt modelId="{852F1B94-C2DF-3E4C-A1E1-7B99E64C9B4A}">
      <dgm:prSet phldrT="[Texte]" custT="1"/>
      <dgm:spPr/>
      <dgm:t>
        <a:bodyPr/>
        <a:lstStyle/>
        <a:p>
          <a:r>
            <a:rPr lang="fr-FR" sz="1800" dirty="0"/>
            <a:t>Entreprises ≥ </a:t>
          </a:r>
          <a:r>
            <a:rPr lang="fr-FR" sz="1800" b="1" dirty="0">
              <a:solidFill>
                <a:srgbClr val="FF0000"/>
              </a:solidFill>
            </a:rPr>
            <a:t>300</a:t>
          </a:r>
          <a:r>
            <a:rPr lang="fr-FR" sz="1800" dirty="0"/>
            <a:t> salariés </a:t>
          </a:r>
        </a:p>
      </dgm:t>
    </dgm:pt>
    <dgm:pt modelId="{25FB174E-36F4-1347-86C7-74168FBD8AA6}" type="sibTrans" cxnId="{FA9CCF5F-BE26-E041-99A9-79BE9887E557}">
      <dgm:prSet/>
      <dgm:spPr/>
      <dgm:t>
        <a:bodyPr/>
        <a:lstStyle/>
        <a:p>
          <a:endParaRPr lang="fr-FR"/>
        </a:p>
      </dgm:t>
    </dgm:pt>
    <dgm:pt modelId="{EA3B14EB-C924-BC40-ABEE-0D8B27261DA4}" type="parTrans" cxnId="{FA9CCF5F-BE26-E041-99A9-79BE9887E557}">
      <dgm:prSet/>
      <dgm:spPr/>
      <dgm:t>
        <a:bodyPr/>
        <a:lstStyle/>
        <a:p>
          <a:endParaRPr lang="fr-FR"/>
        </a:p>
      </dgm:t>
    </dgm:pt>
    <dgm:pt modelId="{BF0CA4C6-C055-AB41-8435-96D063D6EC76}">
      <dgm:prSet phldrT="[Texte]"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fr-FR" sz="2800" dirty="0">
              <a:ln w="0"/>
              <a:solidFill>
                <a:schemeClr val="tx1"/>
              </a:solidFill>
            </a:rPr>
            <a:t>Tarification individuelle</a:t>
          </a:r>
          <a:endParaRPr lang="fr-FR" sz="2800" dirty="0"/>
        </a:p>
      </dgm:t>
    </dgm:pt>
    <dgm:pt modelId="{DE7EDA65-3FF0-B54E-84FC-38ADD5F53F62}" type="sibTrans" cxnId="{211E205D-6BCE-634B-9BF5-3A298EAD0DD6}">
      <dgm:prSet/>
      <dgm:spPr/>
      <dgm:t>
        <a:bodyPr/>
        <a:lstStyle/>
        <a:p>
          <a:endParaRPr lang="fr-FR"/>
        </a:p>
      </dgm:t>
    </dgm:pt>
    <dgm:pt modelId="{44280DED-BD96-8842-B085-1EFD8ADB1D4C}" type="parTrans" cxnId="{211E205D-6BCE-634B-9BF5-3A298EAD0DD6}">
      <dgm:prSet/>
      <dgm:spPr/>
      <dgm:t>
        <a:bodyPr/>
        <a:lstStyle/>
        <a:p>
          <a:endParaRPr lang="fr-FR"/>
        </a:p>
      </dgm:t>
    </dgm:pt>
    <dgm:pt modelId="{952747C0-C4C0-3148-A3C7-8583070A4371}">
      <dgm:prSet phldrT="[Texte]" custT="1"/>
      <dgm:spPr/>
      <dgm:t>
        <a:bodyPr/>
        <a:lstStyle/>
        <a:p>
          <a:r>
            <a:rPr lang="fr-FR" sz="1800" dirty="0"/>
            <a:t>Entreprises nouvellement créées durant 3 ans</a:t>
          </a:r>
        </a:p>
      </dgm:t>
    </dgm:pt>
    <dgm:pt modelId="{B114A38B-C313-AE45-A80F-C3C01F618003}" type="parTrans" cxnId="{C40CE9C7-A20A-C049-87C8-EC3FBDF2EA66}">
      <dgm:prSet/>
      <dgm:spPr/>
      <dgm:t>
        <a:bodyPr/>
        <a:lstStyle/>
        <a:p>
          <a:endParaRPr lang="fr-FR"/>
        </a:p>
      </dgm:t>
    </dgm:pt>
    <dgm:pt modelId="{B6828B8D-ACB3-DF42-A898-7B086013AA06}" type="sibTrans" cxnId="{C40CE9C7-A20A-C049-87C8-EC3FBDF2EA66}">
      <dgm:prSet/>
      <dgm:spPr/>
      <dgm:t>
        <a:bodyPr/>
        <a:lstStyle/>
        <a:p>
          <a:endParaRPr lang="fr-FR"/>
        </a:p>
      </dgm:t>
    </dgm:pt>
    <dgm:pt modelId="{3926F7F2-F039-644C-A041-C622F3263901}" type="pres">
      <dgm:prSet presAssocID="{6F9360CF-66AF-564D-9274-B5A4045CC0CC}" presName="Name0" presStyleCnt="0">
        <dgm:presLayoutVars>
          <dgm:dir/>
          <dgm:animLvl val="lvl"/>
          <dgm:resizeHandles val="exact"/>
        </dgm:presLayoutVars>
      </dgm:prSet>
      <dgm:spPr/>
    </dgm:pt>
    <dgm:pt modelId="{34E82779-6F59-C94D-8FE2-C1A882F6B76D}" type="pres">
      <dgm:prSet presAssocID="{BF0CA4C6-C055-AB41-8435-96D063D6EC76}" presName="composite" presStyleCnt="0"/>
      <dgm:spPr/>
    </dgm:pt>
    <dgm:pt modelId="{FF6F5726-EE28-D44F-9AAD-4EFD40D45FE6}" type="pres">
      <dgm:prSet presAssocID="{BF0CA4C6-C055-AB41-8435-96D063D6EC7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DA94ADC7-B555-A441-90B3-F9DAC4D73859}" type="pres">
      <dgm:prSet presAssocID="{BF0CA4C6-C055-AB41-8435-96D063D6EC76}" presName="desTx" presStyleLbl="alignAccFollowNode1" presStyleIdx="0" presStyleCnt="3">
        <dgm:presLayoutVars>
          <dgm:bulletEnabled val="1"/>
        </dgm:presLayoutVars>
      </dgm:prSet>
      <dgm:spPr/>
    </dgm:pt>
    <dgm:pt modelId="{FA2FCD1F-3B78-C343-9944-B9D65657EA5E}" type="pres">
      <dgm:prSet presAssocID="{DE7EDA65-3FF0-B54E-84FC-38ADD5F53F62}" presName="space" presStyleCnt="0"/>
      <dgm:spPr/>
    </dgm:pt>
    <dgm:pt modelId="{19615A15-6E42-5246-A494-D87F79FC28D8}" type="pres">
      <dgm:prSet presAssocID="{3C480CC5-13F9-F842-A0E6-07FC0EDC278A}" presName="composite" presStyleCnt="0"/>
      <dgm:spPr/>
    </dgm:pt>
    <dgm:pt modelId="{1B133C5C-5A02-C94D-8993-C63364A769DC}" type="pres">
      <dgm:prSet presAssocID="{3C480CC5-13F9-F842-A0E6-07FC0EDC278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36E01DC-1FBF-664C-9DC1-4F7AA8E68393}" type="pres">
      <dgm:prSet presAssocID="{3C480CC5-13F9-F842-A0E6-07FC0EDC278A}" presName="desTx" presStyleLbl="alignAccFollowNode1" presStyleIdx="1" presStyleCnt="3">
        <dgm:presLayoutVars>
          <dgm:bulletEnabled val="1"/>
        </dgm:presLayoutVars>
      </dgm:prSet>
      <dgm:spPr/>
    </dgm:pt>
    <dgm:pt modelId="{0018B9BF-C296-444C-981A-531BD33BFC48}" type="pres">
      <dgm:prSet presAssocID="{7FCA3D84-765D-4743-AD0E-A547BB7BCFC1}" presName="space" presStyleCnt="0"/>
      <dgm:spPr/>
    </dgm:pt>
    <dgm:pt modelId="{D643ABAB-4FA4-CC4E-B4A0-B69A3E541956}" type="pres">
      <dgm:prSet presAssocID="{304C2AF6-B706-1546-B18C-8F0B5CFBAE61}" presName="composite" presStyleCnt="0"/>
      <dgm:spPr/>
    </dgm:pt>
    <dgm:pt modelId="{EC2BBFA0-2796-E14E-9800-575A48A98B74}" type="pres">
      <dgm:prSet presAssocID="{304C2AF6-B706-1546-B18C-8F0B5CFBAE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629C5B1-5FE7-4248-A938-FE8A95D157E1}" type="pres">
      <dgm:prSet presAssocID="{304C2AF6-B706-1546-B18C-8F0B5CFBAE6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763C01F-5DF9-A049-8AC7-8F70C1B5F7E3}" type="presOf" srcId="{BF0CA4C6-C055-AB41-8435-96D063D6EC76}" destId="{FF6F5726-EE28-D44F-9AAD-4EFD40D45FE6}" srcOrd="0" destOrd="0" presId="urn:microsoft.com/office/officeart/2005/8/layout/hList1"/>
    <dgm:cxn modelId="{9283F029-7BAA-AF46-8A46-229BA11C3BB3}" srcId="{6F9360CF-66AF-564D-9274-B5A4045CC0CC}" destId="{304C2AF6-B706-1546-B18C-8F0B5CFBAE61}" srcOrd="2" destOrd="0" parTransId="{88141DDA-05F2-1F4E-8143-0D7484240E14}" sibTransId="{8F0474FA-D551-354F-8396-41E4F8D219E1}"/>
    <dgm:cxn modelId="{557CB92F-DA35-CA48-B97F-489523DA88CF}" type="presOf" srcId="{852F1B94-C2DF-3E4C-A1E1-7B99E64C9B4A}" destId="{DA94ADC7-B555-A441-90B3-F9DAC4D73859}" srcOrd="0" destOrd="0" presId="urn:microsoft.com/office/officeart/2005/8/layout/hList1"/>
    <dgm:cxn modelId="{D299513E-7530-8E49-A9BF-8CAAE2954339}" srcId="{304C2AF6-B706-1546-B18C-8F0B5CFBAE61}" destId="{C01A6C33-A402-8C4D-A653-257305A62A3A}" srcOrd="0" destOrd="0" parTransId="{6D8EF57B-B9A0-504C-9A0B-446AA5B56B63}" sibTransId="{39BF5D80-0887-F04E-BA96-03E59537416E}"/>
    <dgm:cxn modelId="{7B41A447-FE6E-DF45-81E8-C8145C8167BF}" srcId="{6F9360CF-66AF-564D-9274-B5A4045CC0CC}" destId="{3C480CC5-13F9-F842-A0E6-07FC0EDC278A}" srcOrd="1" destOrd="0" parTransId="{F5FDDAD1-662E-E144-8FDD-CA9C45D723BD}" sibTransId="{7FCA3D84-765D-4743-AD0E-A547BB7BCFC1}"/>
    <dgm:cxn modelId="{CED74C4C-D8B6-9C44-9246-A90D4D0BF586}" type="presOf" srcId="{C01A6C33-A402-8C4D-A653-257305A62A3A}" destId="{B629C5B1-5FE7-4248-A938-FE8A95D157E1}" srcOrd="0" destOrd="0" presId="urn:microsoft.com/office/officeart/2005/8/layout/hList1"/>
    <dgm:cxn modelId="{211E205D-6BCE-634B-9BF5-3A298EAD0DD6}" srcId="{6F9360CF-66AF-564D-9274-B5A4045CC0CC}" destId="{BF0CA4C6-C055-AB41-8435-96D063D6EC76}" srcOrd="0" destOrd="0" parTransId="{44280DED-BD96-8842-B085-1EFD8ADB1D4C}" sibTransId="{DE7EDA65-3FF0-B54E-84FC-38ADD5F53F62}"/>
    <dgm:cxn modelId="{FA9CCF5F-BE26-E041-99A9-79BE9887E557}" srcId="{BF0CA4C6-C055-AB41-8435-96D063D6EC76}" destId="{852F1B94-C2DF-3E4C-A1E1-7B99E64C9B4A}" srcOrd="0" destOrd="0" parTransId="{EA3B14EB-C924-BC40-ABEE-0D8B27261DA4}" sibTransId="{25FB174E-36F4-1347-86C7-74168FBD8AA6}"/>
    <dgm:cxn modelId="{74738A6F-B47C-9A4E-92E4-84314F0A0D5D}" type="presOf" srcId="{304C2AF6-B706-1546-B18C-8F0B5CFBAE61}" destId="{EC2BBFA0-2796-E14E-9800-575A48A98B74}" srcOrd="0" destOrd="0" presId="urn:microsoft.com/office/officeart/2005/8/layout/hList1"/>
    <dgm:cxn modelId="{443FBE88-D7CF-5246-87A4-97FBB1C60F0B}" type="presOf" srcId="{3FBCB272-B101-1742-9E96-B52E35D93495}" destId="{536E01DC-1FBF-664C-9DC1-4F7AA8E68393}" srcOrd="0" destOrd="0" presId="urn:microsoft.com/office/officeart/2005/8/layout/hList1"/>
    <dgm:cxn modelId="{C5F13F96-FAF0-FE4A-9193-7F6CCA04D19B}" type="presOf" srcId="{952747C0-C4C0-3148-A3C7-8583070A4371}" destId="{536E01DC-1FBF-664C-9DC1-4F7AA8E68393}" srcOrd="0" destOrd="1" presId="urn:microsoft.com/office/officeart/2005/8/layout/hList1"/>
    <dgm:cxn modelId="{FA78A0AE-848B-A542-A75D-BFE1F1EEA75D}" type="presOf" srcId="{3C480CC5-13F9-F842-A0E6-07FC0EDC278A}" destId="{1B133C5C-5A02-C94D-8993-C63364A769DC}" srcOrd="0" destOrd="0" presId="urn:microsoft.com/office/officeart/2005/8/layout/hList1"/>
    <dgm:cxn modelId="{908B91C1-E085-FD43-8A8D-EE71F6FA754F}" srcId="{3C480CC5-13F9-F842-A0E6-07FC0EDC278A}" destId="{3FBCB272-B101-1742-9E96-B52E35D93495}" srcOrd="0" destOrd="0" parTransId="{224142A5-3067-A440-A834-15966AFBB6C5}" sibTransId="{DD6B8F11-E117-8044-8943-22A0FAD02FEC}"/>
    <dgm:cxn modelId="{C40CE9C7-A20A-C049-87C8-EC3FBDF2EA66}" srcId="{3C480CC5-13F9-F842-A0E6-07FC0EDC278A}" destId="{952747C0-C4C0-3148-A3C7-8583070A4371}" srcOrd="1" destOrd="0" parTransId="{B114A38B-C313-AE45-A80F-C3C01F618003}" sibTransId="{B6828B8D-ACB3-DF42-A898-7B086013AA06}"/>
    <dgm:cxn modelId="{9997CDDE-F58E-7C44-946F-5969CCDB126F}" type="presOf" srcId="{6F9360CF-66AF-564D-9274-B5A4045CC0CC}" destId="{3926F7F2-F039-644C-A041-C622F3263901}" srcOrd="0" destOrd="0" presId="urn:microsoft.com/office/officeart/2005/8/layout/hList1"/>
    <dgm:cxn modelId="{AA81083C-F526-2F40-9E89-A9DED7B25205}" type="presParOf" srcId="{3926F7F2-F039-644C-A041-C622F3263901}" destId="{34E82779-6F59-C94D-8FE2-C1A882F6B76D}" srcOrd="0" destOrd="0" presId="urn:microsoft.com/office/officeart/2005/8/layout/hList1"/>
    <dgm:cxn modelId="{EF9A7BC2-1A2E-244C-AF4B-D62DB143E997}" type="presParOf" srcId="{34E82779-6F59-C94D-8FE2-C1A882F6B76D}" destId="{FF6F5726-EE28-D44F-9AAD-4EFD40D45FE6}" srcOrd="0" destOrd="0" presId="urn:microsoft.com/office/officeart/2005/8/layout/hList1"/>
    <dgm:cxn modelId="{62F2E801-E808-EB46-8137-DBA276AD254E}" type="presParOf" srcId="{34E82779-6F59-C94D-8FE2-C1A882F6B76D}" destId="{DA94ADC7-B555-A441-90B3-F9DAC4D73859}" srcOrd="1" destOrd="0" presId="urn:microsoft.com/office/officeart/2005/8/layout/hList1"/>
    <dgm:cxn modelId="{AAF47251-2408-194A-8918-5F6029C4ABA1}" type="presParOf" srcId="{3926F7F2-F039-644C-A041-C622F3263901}" destId="{FA2FCD1F-3B78-C343-9944-B9D65657EA5E}" srcOrd="1" destOrd="0" presId="urn:microsoft.com/office/officeart/2005/8/layout/hList1"/>
    <dgm:cxn modelId="{DD49C326-8A55-144B-ADB3-4A8DC7F910FB}" type="presParOf" srcId="{3926F7F2-F039-644C-A041-C622F3263901}" destId="{19615A15-6E42-5246-A494-D87F79FC28D8}" srcOrd="2" destOrd="0" presId="urn:microsoft.com/office/officeart/2005/8/layout/hList1"/>
    <dgm:cxn modelId="{529AEC20-1BD8-1A4E-8CE5-AE07055F3699}" type="presParOf" srcId="{19615A15-6E42-5246-A494-D87F79FC28D8}" destId="{1B133C5C-5A02-C94D-8993-C63364A769DC}" srcOrd="0" destOrd="0" presId="urn:microsoft.com/office/officeart/2005/8/layout/hList1"/>
    <dgm:cxn modelId="{E9886209-FEDF-3248-BBCF-2B51153A9D5F}" type="presParOf" srcId="{19615A15-6E42-5246-A494-D87F79FC28D8}" destId="{536E01DC-1FBF-664C-9DC1-4F7AA8E68393}" srcOrd="1" destOrd="0" presId="urn:microsoft.com/office/officeart/2005/8/layout/hList1"/>
    <dgm:cxn modelId="{03D9BE74-01DB-B141-894F-9393CD963DE6}" type="presParOf" srcId="{3926F7F2-F039-644C-A041-C622F3263901}" destId="{0018B9BF-C296-444C-981A-531BD33BFC48}" srcOrd="3" destOrd="0" presId="urn:microsoft.com/office/officeart/2005/8/layout/hList1"/>
    <dgm:cxn modelId="{0B08E3E2-ABCC-774E-B942-F98E81B64696}" type="presParOf" srcId="{3926F7F2-F039-644C-A041-C622F3263901}" destId="{D643ABAB-4FA4-CC4E-B4A0-B69A3E541956}" srcOrd="4" destOrd="0" presId="urn:microsoft.com/office/officeart/2005/8/layout/hList1"/>
    <dgm:cxn modelId="{84D3BD2D-9174-3047-8A0A-639EC7FA81B1}" type="presParOf" srcId="{D643ABAB-4FA4-CC4E-B4A0-B69A3E541956}" destId="{EC2BBFA0-2796-E14E-9800-575A48A98B74}" srcOrd="0" destOrd="0" presId="urn:microsoft.com/office/officeart/2005/8/layout/hList1"/>
    <dgm:cxn modelId="{5BCE8C72-F07F-034A-A449-66D88256726A}" type="presParOf" srcId="{D643ABAB-4FA4-CC4E-B4A0-B69A3E541956}" destId="{B629C5B1-5FE7-4248-A938-FE8A95D157E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4E599F-8514-904C-AA4C-8BF6AA70D0D9}" type="doc">
      <dgm:prSet loTypeId="urn:microsoft.com/office/officeart/2008/layout/VerticalCurvedList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2A16762C-3790-524D-9F4E-66D60B248653}">
      <dgm:prSet phldrT="[Texte]" custT="1"/>
      <dgm:spPr/>
      <dgm:t>
        <a:bodyPr/>
        <a:lstStyle/>
        <a:p>
          <a:r>
            <a:rPr lang="fr-FR" sz="1800" dirty="0"/>
            <a:t>M1 (Majoration pour accidents de trajet) : 0,18%</a:t>
          </a:r>
        </a:p>
      </dgm:t>
    </dgm:pt>
    <dgm:pt modelId="{F446ABBE-DB97-CC40-B5E6-8F2C12C8FF75}" type="parTrans" cxnId="{5BF579CB-4AC3-3A46-933D-C41A4E8F337F}">
      <dgm:prSet/>
      <dgm:spPr/>
      <dgm:t>
        <a:bodyPr/>
        <a:lstStyle/>
        <a:p>
          <a:endParaRPr lang="fr-FR"/>
        </a:p>
      </dgm:t>
    </dgm:pt>
    <dgm:pt modelId="{00266ED5-3C03-6E47-A7E3-36CCCABD1816}" type="sibTrans" cxnId="{5BF579CB-4AC3-3A46-933D-C41A4E8F337F}">
      <dgm:prSet/>
      <dgm:spPr/>
      <dgm:t>
        <a:bodyPr/>
        <a:lstStyle/>
        <a:p>
          <a:endParaRPr lang="fr-FR"/>
        </a:p>
      </dgm:t>
    </dgm:pt>
    <dgm:pt modelId="{12277DE3-AB18-734B-9B0A-BC0BBFDD54FF}">
      <dgm:prSet phldrT="[Texte]" custT="1"/>
      <dgm:spPr/>
      <dgm:t>
        <a:bodyPr/>
        <a:lstStyle/>
        <a:p>
          <a:r>
            <a:rPr lang="fr-FR" sz="1800" dirty="0"/>
            <a:t>M2 (Majoration pour charges générales) : 58%</a:t>
          </a:r>
        </a:p>
      </dgm:t>
    </dgm:pt>
    <dgm:pt modelId="{839AF4FC-8D04-C942-B3FF-DAA06D1F347E}" type="parTrans" cxnId="{3C86ED31-3AED-0146-A280-CE1760697B87}">
      <dgm:prSet/>
      <dgm:spPr/>
      <dgm:t>
        <a:bodyPr/>
        <a:lstStyle/>
        <a:p>
          <a:endParaRPr lang="fr-FR"/>
        </a:p>
      </dgm:t>
    </dgm:pt>
    <dgm:pt modelId="{D9BFB03C-0C29-EE40-AD02-D4CFAD4C665A}" type="sibTrans" cxnId="{3C86ED31-3AED-0146-A280-CE1760697B87}">
      <dgm:prSet/>
      <dgm:spPr/>
      <dgm:t>
        <a:bodyPr/>
        <a:lstStyle/>
        <a:p>
          <a:endParaRPr lang="fr-FR"/>
        </a:p>
      </dgm:t>
    </dgm:pt>
    <dgm:pt modelId="{3DAD2AF8-50E9-8343-8A8B-18CBC422DCAF}">
      <dgm:prSet phldrT="[Texte]" custT="1"/>
      <dgm:spPr/>
      <dgm:t>
        <a:bodyPr/>
        <a:lstStyle/>
        <a:p>
          <a:r>
            <a:rPr lang="fr-FR" sz="1800" dirty="0"/>
            <a:t>M3 (Majoration pour charges spécifiques) : 0,38%</a:t>
          </a:r>
        </a:p>
      </dgm:t>
    </dgm:pt>
    <dgm:pt modelId="{4AD3949B-6D8D-9C47-92A4-C873A728508C}" type="parTrans" cxnId="{BD0D7244-701A-CA47-86FB-38B17149317B}">
      <dgm:prSet/>
      <dgm:spPr/>
      <dgm:t>
        <a:bodyPr/>
        <a:lstStyle/>
        <a:p>
          <a:endParaRPr lang="fr-FR"/>
        </a:p>
      </dgm:t>
    </dgm:pt>
    <dgm:pt modelId="{36CD0F6C-8560-374B-9520-69552236A3A1}" type="sibTrans" cxnId="{BD0D7244-701A-CA47-86FB-38B17149317B}">
      <dgm:prSet/>
      <dgm:spPr/>
      <dgm:t>
        <a:bodyPr/>
        <a:lstStyle/>
        <a:p>
          <a:endParaRPr lang="fr-FR"/>
        </a:p>
      </dgm:t>
    </dgm:pt>
    <dgm:pt modelId="{9FD8C952-9DA5-EF47-B64C-71F97CF9A9D4}">
      <dgm:prSet custT="1"/>
      <dgm:spPr/>
      <dgm:t>
        <a:bodyPr/>
        <a:lstStyle/>
        <a:p>
          <a:r>
            <a:rPr lang="fr-FR" sz="1800" dirty="0"/>
            <a:t>M4 (Finance la retraite anticipée pour cause de pénibilité) : 0,03%</a:t>
          </a:r>
        </a:p>
      </dgm:t>
    </dgm:pt>
    <dgm:pt modelId="{905D1B1A-2938-8F40-B138-9BE7166C8622}" type="parTrans" cxnId="{C28656D3-D95B-024B-833F-4E39D6078566}">
      <dgm:prSet/>
      <dgm:spPr/>
      <dgm:t>
        <a:bodyPr/>
        <a:lstStyle/>
        <a:p>
          <a:endParaRPr lang="fr-FR"/>
        </a:p>
      </dgm:t>
    </dgm:pt>
    <dgm:pt modelId="{FABEEF36-DA39-6A47-A3E3-8CD6F9D232C9}" type="sibTrans" cxnId="{C28656D3-D95B-024B-833F-4E39D6078566}">
      <dgm:prSet/>
      <dgm:spPr/>
      <dgm:t>
        <a:bodyPr/>
        <a:lstStyle/>
        <a:p>
          <a:endParaRPr lang="fr-FR"/>
        </a:p>
      </dgm:t>
    </dgm:pt>
    <dgm:pt modelId="{3B92FEDC-52E6-0445-ADC1-C043B40AF7EE}" type="pres">
      <dgm:prSet presAssocID="{494E599F-8514-904C-AA4C-8BF6AA70D0D9}" presName="Name0" presStyleCnt="0">
        <dgm:presLayoutVars>
          <dgm:chMax val="7"/>
          <dgm:chPref val="7"/>
          <dgm:dir/>
        </dgm:presLayoutVars>
      </dgm:prSet>
      <dgm:spPr/>
    </dgm:pt>
    <dgm:pt modelId="{69C35B3B-1569-D247-8564-FBD2CF72623D}" type="pres">
      <dgm:prSet presAssocID="{494E599F-8514-904C-AA4C-8BF6AA70D0D9}" presName="Name1" presStyleCnt="0"/>
      <dgm:spPr/>
    </dgm:pt>
    <dgm:pt modelId="{C53069C2-8160-0241-B1BC-30D3E03FB753}" type="pres">
      <dgm:prSet presAssocID="{494E599F-8514-904C-AA4C-8BF6AA70D0D9}" presName="cycle" presStyleCnt="0"/>
      <dgm:spPr/>
    </dgm:pt>
    <dgm:pt modelId="{33BE24D8-3B00-1245-BD0D-494D464C1F33}" type="pres">
      <dgm:prSet presAssocID="{494E599F-8514-904C-AA4C-8BF6AA70D0D9}" presName="srcNode" presStyleLbl="node1" presStyleIdx="0" presStyleCnt="4"/>
      <dgm:spPr/>
    </dgm:pt>
    <dgm:pt modelId="{C811FDDB-A3EC-4A4D-BCBE-D37922AD363C}" type="pres">
      <dgm:prSet presAssocID="{494E599F-8514-904C-AA4C-8BF6AA70D0D9}" presName="conn" presStyleLbl="parChTrans1D2" presStyleIdx="0" presStyleCnt="1"/>
      <dgm:spPr/>
    </dgm:pt>
    <dgm:pt modelId="{12094ECE-A83E-B44B-9DA7-27FB42B5B991}" type="pres">
      <dgm:prSet presAssocID="{494E599F-8514-904C-AA4C-8BF6AA70D0D9}" presName="extraNode" presStyleLbl="node1" presStyleIdx="0" presStyleCnt="4"/>
      <dgm:spPr/>
    </dgm:pt>
    <dgm:pt modelId="{566049BE-F511-6741-83C5-1641250CD172}" type="pres">
      <dgm:prSet presAssocID="{494E599F-8514-904C-AA4C-8BF6AA70D0D9}" presName="dstNode" presStyleLbl="node1" presStyleIdx="0" presStyleCnt="4"/>
      <dgm:spPr/>
    </dgm:pt>
    <dgm:pt modelId="{0E5A870B-55B1-EB47-A157-3C09430FFA26}" type="pres">
      <dgm:prSet presAssocID="{2A16762C-3790-524D-9F4E-66D60B248653}" presName="text_1" presStyleLbl="node1" presStyleIdx="0" presStyleCnt="4" custLinFactNeighborX="-1918" custLinFactNeighborY="-9213">
        <dgm:presLayoutVars>
          <dgm:bulletEnabled val="1"/>
        </dgm:presLayoutVars>
      </dgm:prSet>
      <dgm:spPr/>
    </dgm:pt>
    <dgm:pt modelId="{2BE8D47E-14FD-4343-9FE7-FAA3977551E8}" type="pres">
      <dgm:prSet presAssocID="{2A16762C-3790-524D-9F4E-66D60B248653}" presName="accent_1" presStyleCnt="0"/>
      <dgm:spPr/>
    </dgm:pt>
    <dgm:pt modelId="{85F1F831-B96F-7F49-BD0C-FBC4519E7676}" type="pres">
      <dgm:prSet presAssocID="{2A16762C-3790-524D-9F4E-66D60B248653}" presName="accentRepeatNode" presStyleLbl="solidFgAcc1" presStyleIdx="0" presStyleCnt="4"/>
      <dgm:spPr/>
    </dgm:pt>
    <dgm:pt modelId="{9BE2DFCD-DD08-2644-9441-B3B34CEA38BE}" type="pres">
      <dgm:prSet presAssocID="{12277DE3-AB18-734B-9B0A-BC0BBFDD54FF}" presName="text_2" presStyleLbl="node1" presStyleIdx="1" presStyleCnt="4">
        <dgm:presLayoutVars>
          <dgm:bulletEnabled val="1"/>
        </dgm:presLayoutVars>
      </dgm:prSet>
      <dgm:spPr/>
    </dgm:pt>
    <dgm:pt modelId="{AE4A8B0D-BB6E-5845-8ED9-963BC66A419A}" type="pres">
      <dgm:prSet presAssocID="{12277DE3-AB18-734B-9B0A-BC0BBFDD54FF}" presName="accent_2" presStyleCnt="0"/>
      <dgm:spPr/>
    </dgm:pt>
    <dgm:pt modelId="{EA5B06EF-94DF-2B48-880B-65807CB40C61}" type="pres">
      <dgm:prSet presAssocID="{12277DE3-AB18-734B-9B0A-BC0BBFDD54FF}" presName="accentRepeatNode" presStyleLbl="solidFgAcc1" presStyleIdx="1" presStyleCnt="4"/>
      <dgm:spPr/>
    </dgm:pt>
    <dgm:pt modelId="{96A7E7CD-9A1B-A646-855F-3F618A08A9B0}" type="pres">
      <dgm:prSet presAssocID="{3DAD2AF8-50E9-8343-8A8B-18CBC422DCAF}" presName="text_3" presStyleLbl="node1" presStyleIdx="2" presStyleCnt="4">
        <dgm:presLayoutVars>
          <dgm:bulletEnabled val="1"/>
        </dgm:presLayoutVars>
      </dgm:prSet>
      <dgm:spPr/>
    </dgm:pt>
    <dgm:pt modelId="{3399CFFB-1320-3947-86A3-EBD07080B3BD}" type="pres">
      <dgm:prSet presAssocID="{3DAD2AF8-50E9-8343-8A8B-18CBC422DCAF}" presName="accent_3" presStyleCnt="0"/>
      <dgm:spPr/>
    </dgm:pt>
    <dgm:pt modelId="{4762DA56-892C-604E-81FD-2EEC4FAAF007}" type="pres">
      <dgm:prSet presAssocID="{3DAD2AF8-50E9-8343-8A8B-18CBC422DCAF}" presName="accentRepeatNode" presStyleLbl="solidFgAcc1" presStyleIdx="2" presStyleCnt="4"/>
      <dgm:spPr/>
    </dgm:pt>
    <dgm:pt modelId="{FB528899-A4D9-DC43-9D02-F6459CB1C96D}" type="pres">
      <dgm:prSet presAssocID="{9FD8C952-9DA5-EF47-B64C-71F97CF9A9D4}" presName="text_4" presStyleLbl="node1" presStyleIdx="3" presStyleCnt="4">
        <dgm:presLayoutVars>
          <dgm:bulletEnabled val="1"/>
        </dgm:presLayoutVars>
      </dgm:prSet>
      <dgm:spPr/>
    </dgm:pt>
    <dgm:pt modelId="{0178C70B-9829-574A-BAEC-EED82B5C96EC}" type="pres">
      <dgm:prSet presAssocID="{9FD8C952-9DA5-EF47-B64C-71F97CF9A9D4}" presName="accent_4" presStyleCnt="0"/>
      <dgm:spPr/>
    </dgm:pt>
    <dgm:pt modelId="{B712318B-79A3-1644-A6E0-C7F7AAFC5A55}" type="pres">
      <dgm:prSet presAssocID="{9FD8C952-9DA5-EF47-B64C-71F97CF9A9D4}" presName="accentRepeatNode" presStyleLbl="solidFgAcc1" presStyleIdx="3" presStyleCnt="4"/>
      <dgm:spPr/>
    </dgm:pt>
  </dgm:ptLst>
  <dgm:cxnLst>
    <dgm:cxn modelId="{27665905-943B-394A-985A-93B4F29342CE}" type="presOf" srcId="{12277DE3-AB18-734B-9B0A-BC0BBFDD54FF}" destId="{9BE2DFCD-DD08-2644-9441-B3B34CEA38BE}" srcOrd="0" destOrd="0" presId="urn:microsoft.com/office/officeart/2008/layout/VerticalCurvedList"/>
    <dgm:cxn modelId="{B5A38707-D899-EA4F-BC8F-10D4545B1EE3}" type="presOf" srcId="{3DAD2AF8-50E9-8343-8A8B-18CBC422DCAF}" destId="{96A7E7CD-9A1B-A646-855F-3F618A08A9B0}" srcOrd="0" destOrd="0" presId="urn:microsoft.com/office/officeart/2008/layout/VerticalCurvedList"/>
    <dgm:cxn modelId="{74BFBE0E-6923-7147-A80F-62B1A4C5287D}" type="presOf" srcId="{494E599F-8514-904C-AA4C-8BF6AA70D0D9}" destId="{3B92FEDC-52E6-0445-ADC1-C043B40AF7EE}" srcOrd="0" destOrd="0" presId="urn:microsoft.com/office/officeart/2008/layout/VerticalCurvedList"/>
    <dgm:cxn modelId="{3CC28F23-590C-3347-AD25-09D19897A9EE}" type="presOf" srcId="{9FD8C952-9DA5-EF47-B64C-71F97CF9A9D4}" destId="{FB528899-A4D9-DC43-9D02-F6459CB1C96D}" srcOrd="0" destOrd="0" presId="urn:microsoft.com/office/officeart/2008/layout/VerticalCurvedList"/>
    <dgm:cxn modelId="{3C86ED31-3AED-0146-A280-CE1760697B87}" srcId="{494E599F-8514-904C-AA4C-8BF6AA70D0D9}" destId="{12277DE3-AB18-734B-9B0A-BC0BBFDD54FF}" srcOrd="1" destOrd="0" parTransId="{839AF4FC-8D04-C942-B3FF-DAA06D1F347E}" sibTransId="{D9BFB03C-0C29-EE40-AD02-D4CFAD4C665A}"/>
    <dgm:cxn modelId="{BD0D7244-701A-CA47-86FB-38B17149317B}" srcId="{494E599F-8514-904C-AA4C-8BF6AA70D0D9}" destId="{3DAD2AF8-50E9-8343-8A8B-18CBC422DCAF}" srcOrd="2" destOrd="0" parTransId="{4AD3949B-6D8D-9C47-92A4-C873A728508C}" sibTransId="{36CD0F6C-8560-374B-9520-69552236A3A1}"/>
    <dgm:cxn modelId="{5BF579CB-4AC3-3A46-933D-C41A4E8F337F}" srcId="{494E599F-8514-904C-AA4C-8BF6AA70D0D9}" destId="{2A16762C-3790-524D-9F4E-66D60B248653}" srcOrd="0" destOrd="0" parTransId="{F446ABBE-DB97-CC40-B5E6-8F2C12C8FF75}" sibTransId="{00266ED5-3C03-6E47-A7E3-36CCCABD1816}"/>
    <dgm:cxn modelId="{C28656D3-D95B-024B-833F-4E39D6078566}" srcId="{494E599F-8514-904C-AA4C-8BF6AA70D0D9}" destId="{9FD8C952-9DA5-EF47-B64C-71F97CF9A9D4}" srcOrd="3" destOrd="0" parTransId="{905D1B1A-2938-8F40-B138-9BE7166C8622}" sibTransId="{FABEEF36-DA39-6A47-A3E3-8CD6F9D232C9}"/>
    <dgm:cxn modelId="{2FC2FCD4-1921-B74F-AF3C-14FC6CA0EC9D}" type="presOf" srcId="{00266ED5-3C03-6E47-A7E3-36CCCABD1816}" destId="{C811FDDB-A3EC-4A4D-BCBE-D37922AD363C}" srcOrd="0" destOrd="0" presId="urn:microsoft.com/office/officeart/2008/layout/VerticalCurvedList"/>
    <dgm:cxn modelId="{54D21CEE-3C44-3647-A04F-80405C6C9D9D}" type="presOf" srcId="{2A16762C-3790-524D-9F4E-66D60B248653}" destId="{0E5A870B-55B1-EB47-A157-3C09430FFA26}" srcOrd="0" destOrd="0" presId="urn:microsoft.com/office/officeart/2008/layout/VerticalCurvedList"/>
    <dgm:cxn modelId="{D36E4C63-08CA-B34E-9E00-DCB3610CB81C}" type="presParOf" srcId="{3B92FEDC-52E6-0445-ADC1-C043B40AF7EE}" destId="{69C35B3B-1569-D247-8564-FBD2CF72623D}" srcOrd="0" destOrd="0" presId="urn:microsoft.com/office/officeart/2008/layout/VerticalCurvedList"/>
    <dgm:cxn modelId="{0BE41165-D203-1C4E-87A4-54D8D886E6C1}" type="presParOf" srcId="{69C35B3B-1569-D247-8564-FBD2CF72623D}" destId="{C53069C2-8160-0241-B1BC-30D3E03FB753}" srcOrd="0" destOrd="0" presId="urn:microsoft.com/office/officeart/2008/layout/VerticalCurvedList"/>
    <dgm:cxn modelId="{7A6C5CE3-0A02-544C-AA48-693E195474D2}" type="presParOf" srcId="{C53069C2-8160-0241-B1BC-30D3E03FB753}" destId="{33BE24D8-3B00-1245-BD0D-494D464C1F33}" srcOrd="0" destOrd="0" presId="urn:microsoft.com/office/officeart/2008/layout/VerticalCurvedList"/>
    <dgm:cxn modelId="{D3394DBB-8C97-594F-9B3E-6B4527D9943D}" type="presParOf" srcId="{C53069C2-8160-0241-B1BC-30D3E03FB753}" destId="{C811FDDB-A3EC-4A4D-BCBE-D37922AD363C}" srcOrd="1" destOrd="0" presId="urn:microsoft.com/office/officeart/2008/layout/VerticalCurvedList"/>
    <dgm:cxn modelId="{984FA2A6-318B-7544-B063-D3155EA9A55D}" type="presParOf" srcId="{C53069C2-8160-0241-B1BC-30D3E03FB753}" destId="{12094ECE-A83E-B44B-9DA7-27FB42B5B991}" srcOrd="2" destOrd="0" presId="urn:microsoft.com/office/officeart/2008/layout/VerticalCurvedList"/>
    <dgm:cxn modelId="{DADBFDB9-177B-E341-9DAD-0812BF51B60B}" type="presParOf" srcId="{C53069C2-8160-0241-B1BC-30D3E03FB753}" destId="{566049BE-F511-6741-83C5-1641250CD172}" srcOrd="3" destOrd="0" presId="urn:microsoft.com/office/officeart/2008/layout/VerticalCurvedList"/>
    <dgm:cxn modelId="{C3DA1281-E0D2-9941-B878-39869679E5B9}" type="presParOf" srcId="{69C35B3B-1569-D247-8564-FBD2CF72623D}" destId="{0E5A870B-55B1-EB47-A157-3C09430FFA26}" srcOrd="1" destOrd="0" presId="urn:microsoft.com/office/officeart/2008/layout/VerticalCurvedList"/>
    <dgm:cxn modelId="{FBEE709C-AEE9-7D43-BFC2-7938D0114D92}" type="presParOf" srcId="{69C35B3B-1569-D247-8564-FBD2CF72623D}" destId="{2BE8D47E-14FD-4343-9FE7-FAA3977551E8}" srcOrd="2" destOrd="0" presId="urn:microsoft.com/office/officeart/2008/layout/VerticalCurvedList"/>
    <dgm:cxn modelId="{C9B6DA10-1383-7946-983C-EC52315AC1CA}" type="presParOf" srcId="{2BE8D47E-14FD-4343-9FE7-FAA3977551E8}" destId="{85F1F831-B96F-7F49-BD0C-FBC4519E7676}" srcOrd="0" destOrd="0" presId="urn:microsoft.com/office/officeart/2008/layout/VerticalCurvedList"/>
    <dgm:cxn modelId="{1E8B5380-F469-DD42-821A-2B281BE5AC44}" type="presParOf" srcId="{69C35B3B-1569-D247-8564-FBD2CF72623D}" destId="{9BE2DFCD-DD08-2644-9441-B3B34CEA38BE}" srcOrd="3" destOrd="0" presId="urn:microsoft.com/office/officeart/2008/layout/VerticalCurvedList"/>
    <dgm:cxn modelId="{35D10F17-9DD4-C649-9F94-8B24B4D09A89}" type="presParOf" srcId="{69C35B3B-1569-D247-8564-FBD2CF72623D}" destId="{AE4A8B0D-BB6E-5845-8ED9-963BC66A419A}" srcOrd="4" destOrd="0" presId="urn:microsoft.com/office/officeart/2008/layout/VerticalCurvedList"/>
    <dgm:cxn modelId="{73018CCE-BA53-FA4F-AE70-064BC423238C}" type="presParOf" srcId="{AE4A8B0D-BB6E-5845-8ED9-963BC66A419A}" destId="{EA5B06EF-94DF-2B48-880B-65807CB40C61}" srcOrd="0" destOrd="0" presId="urn:microsoft.com/office/officeart/2008/layout/VerticalCurvedList"/>
    <dgm:cxn modelId="{8E618AA2-C89A-D94A-94AF-C6458BDFFD73}" type="presParOf" srcId="{69C35B3B-1569-D247-8564-FBD2CF72623D}" destId="{96A7E7CD-9A1B-A646-855F-3F618A08A9B0}" srcOrd="5" destOrd="0" presId="urn:microsoft.com/office/officeart/2008/layout/VerticalCurvedList"/>
    <dgm:cxn modelId="{2DB8E82D-7BF8-C44F-93AB-E84158243B35}" type="presParOf" srcId="{69C35B3B-1569-D247-8564-FBD2CF72623D}" destId="{3399CFFB-1320-3947-86A3-EBD07080B3BD}" srcOrd="6" destOrd="0" presId="urn:microsoft.com/office/officeart/2008/layout/VerticalCurvedList"/>
    <dgm:cxn modelId="{2A913E6A-9145-D44E-982E-AA7BEC7E101B}" type="presParOf" srcId="{3399CFFB-1320-3947-86A3-EBD07080B3BD}" destId="{4762DA56-892C-604E-81FD-2EEC4FAAF007}" srcOrd="0" destOrd="0" presId="urn:microsoft.com/office/officeart/2008/layout/VerticalCurvedList"/>
    <dgm:cxn modelId="{55FE9703-35B9-5846-92C1-5EF5AA7D0A76}" type="presParOf" srcId="{69C35B3B-1569-D247-8564-FBD2CF72623D}" destId="{FB528899-A4D9-DC43-9D02-F6459CB1C96D}" srcOrd="7" destOrd="0" presId="urn:microsoft.com/office/officeart/2008/layout/VerticalCurvedList"/>
    <dgm:cxn modelId="{A3C505EA-AD42-8346-9748-BE0B1323975E}" type="presParOf" srcId="{69C35B3B-1569-D247-8564-FBD2CF72623D}" destId="{0178C70B-9829-574A-BAEC-EED82B5C96EC}" srcOrd="8" destOrd="0" presId="urn:microsoft.com/office/officeart/2008/layout/VerticalCurvedList"/>
    <dgm:cxn modelId="{C2EC2B9B-4AA1-F946-AC3E-15A4DE0AFB79}" type="presParOf" srcId="{0178C70B-9829-574A-BAEC-EED82B5C96EC}" destId="{B712318B-79A3-1644-A6E0-C7F7AAFC5A55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51A921-52EE-43B4-AF39-0689C6387EE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5B51E56-537C-4669-8E05-008EB456EE42}">
      <dgm:prSet phldrT="[Texte]" custT="1"/>
      <dgm:spPr/>
      <dgm:t>
        <a:bodyPr/>
        <a:lstStyle/>
        <a:p>
          <a:r>
            <a:rPr lang="fr-FR" sz="2000" b="1" dirty="0">
              <a:solidFill>
                <a:srgbClr val="FF8A00"/>
              </a:solidFill>
            </a:rPr>
            <a:t>      </a:t>
          </a:r>
          <a:r>
            <a:rPr lang="fr-FR" sz="2000" b="1" dirty="0">
              <a:solidFill>
                <a:srgbClr val="AE4845"/>
              </a:solidFill>
            </a:rPr>
            <a:t>4 Majorations</a:t>
          </a:r>
        </a:p>
      </dgm:t>
    </dgm:pt>
    <dgm:pt modelId="{BDF71D12-2804-4EFB-ABE6-F6D8BF461FE4}" type="parTrans" cxnId="{33E6FFE0-2B2B-455B-9B99-36FDB5FD4EE9}">
      <dgm:prSet/>
      <dgm:spPr/>
      <dgm:t>
        <a:bodyPr/>
        <a:lstStyle/>
        <a:p>
          <a:endParaRPr lang="fr-FR"/>
        </a:p>
      </dgm:t>
    </dgm:pt>
    <dgm:pt modelId="{31A1F325-1E6E-4221-AC8D-DA627ACD271C}" type="sibTrans" cxnId="{33E6FFE0-2B2B-455B-9B99-36FDB5FD4EE9}">
      <dgm:prSet/>
      <dgm:spPr/>
      <dgm:t>
        <a:bodyPr/>
        <a:lstStyle/>
        <a:p>
          <a:endParaRPr lang="fr-FR"/>
        </a:p>
      </dgm:t>
    </dgm:pt>
    <dgm:pt modelId="{E659E822-3888-4D17-8C9B-FC5E78473438}">
      <dgm:prSet phldrT="[Texte]" custT="1"/>
      <dgm:spPr/>
      <dgm:t>
        <a:bodyPr/>
        <a:lstStyle/>
        <a:p>
          <a:pPr algn="ctr"/>
          <a:r>
            <a:rPr lang="fr-FR" sz="1600" b="1">
              <a:solidFill>
                <a:schemeClr val="bg2"/>
              </a:solidFill>
            </a:rPr>
            <a:t>Taux brut = fonction de l’effectif de l’entreprise</a:t>
          </a:r>
          <a:endParaRPr lang="fr-FR" sz="1600" b="1" dirty="0">
            <a:solidFill>
              <a:schemeClr val="bg2"/>
            </a:solidFill>
          </a:endParaRPr>
        </a:p>
      </dgm:t>
    </dgm:pt>
    <dgm:pt modelId="{460088DB-F2BD-4F17-A582-95C3690E04CC}" type="sibTrans" cxnId="{8DFF34BA-7AA5-403A-BDD4-C7EAA62E2CFA}">
      <dgm:prSet/>
      <dgm:spPr/>
      <dgm:t>
        <a:bodyPr/>
        <a:lstStyle/>
        <a:p>
          <a:endParaRPr lang="fr-FR"/>
        </a:p>
      </dgm:t>
    </dgm:pt>
    <dgm:pt modelId="{B10A3637-FBDE-4D33-AA14-9EF259CD71C0}" type="parTrans" cxnId="{8DFF34BA-7AA5-403A-BDD4-C7EAA62E2CFA}">
      <dgm:prSet/>
      <dgm:spPr/>
      <dgm:t>
        <a:bodyPr/>
        <a:lstStyle/>
        <a:p>
          <a:endParaRPr lang="fr-FR"/>
        </a:p>
      </dgm:t>
    </dgm:pt>
    <dgm:pt modelId="{5F57B025-69F7-477D-9DF5-C9A4A40A7EE8}" type="pres">
      <dgm:prSet presAssocID="{C551A921-52EE-43B4-AF39-0689C6387EE1}" presName="composite" presStyleCnt="0">
        <dgm:presLayoutVars>
          <dgm:chMax val="5"/>
          <dgm:dir/>
          <dgm:resizeHandles val="exact"/>
        </dgm:presLayoutVars>
      </dgm:prSet>
      <dgm:spPr/>
    </dgm:pt>
    <dgm:pt modelId="{ABBFEFFC-63E9-43CB-8A59-0C70A4FA0F41}" type="pres">
      <dgm:prSet presAssocID="{E659E822-3888-4D17-8C9B-FC5E78473438}" presName="circle1" presStyleLbl="lnNode1" presStyleIdx="0" presStyleCnt="2" custLinFactNeighborX="-4375" custLinFactNeighborY="0"/>
      <dgm:spPr>
        <a:solidFill>
          <a:srgbClr val="00B0F0"/>
        </a:solidFill>
      </dgm:spPr>
    </dgm:pt>
    <dgm:pt modelId="{44C65452-C72A-4A18-8858-D8DB33C4E1AB}" type="pres">
      <dgm:prSet presAssocID="{E659E822-3888-4D17-8C9B-FC5E78473438}" presName="text1" presStyleLbl="revTx" presStyleIdx="0" presStyleCnt="2" custScaleX="152400" custScaleY="114565">
        <dgm:presLayoutVars>
          <dgm:bulletEnabled val="1"/>
        </dgm:presLayoutVars>
      </dgm:prSet>
      <dgm:spPr/>
    </dgm:pt>
    <dgm:pt modelId="{F6FCCFD7-56C4-41D2-97FC-9F263281DDF3}" type="pres">
      <dgm:prSet presAssocID="{E659E822-3888-4D17-8C9B-FC5E78473438}" presName="line1" presStyleLbl="callout" presStyleIdx="0" presStyleCnt="4"/>
      <dgm:spPr/>
    </dgm:pt>
    <dgm:pt modelId="{15360DA9-1493-4292-916F-5C47CB1FBF71}" type="pres">
      <dgm:prSet presAssocID="{E659E822-3888-4D17-8C9B-FC5E78473438}" presName="d1" presStyleLbl="callout" presStyleIdx="1" presStyleCnt="4"/>
      <dgm:spPr/>
    </dgm:pt>
    <dgm:pt modelId="{0B7D9518-B19A-414B-8BBD-1F286BA5852A}" type="pres">
      <dgm:prSet presAssocID="{35B51E56-537C-4669-8E05-008EB456EE42}" presName="circle2" presStyleLbl="lnNode1" presStyleIdx="1" presStyleCnt="2"/>
      <dgm:spPr>
        <a:solidFill>
          <a:schemeClr val="accent2"/>
        </a:solidFill>
      </dgm:spPr>
    </dgm:pt>
    <dgm:pt modelId="{CCE61D1E-544B-4E7C-BBA0-9331E302BAB4}" type="pres">
      <dgm:prSet presAssocID="{35B51E56-537C-4669-8E05-008EB456EE42}" presName="text2" presStyleLbl="revTx" presStyleIdx="1" presStyleCnt="2" custScaleX="205635" custLinFactNeighborX="12262" custLinFactNeighborY="-9482">
        <dgm:presLayoutVars>
          <dgm:bulletEnabled val="1"/>
        </dgm:presLayoutVars>
      </dgm:prSet>
      <dgm:spPr/>
    </dgm:pt>
    <dgm:pt modelId="{879B35A7-2B59-443B-8D07-21478F69797F}" type="pres">
      <dgm:prSet presAssocID="{35B51E56-537C-4669-8E05-008EB456EE42}" presName="line2" presStyleLbl="callout" presStyleIdx="2" presStyleCnt="4"/>
      <dgm:spPr/>
    </dgm:pt>
    <dgm:pt modelId="{9377D881-6BBD-4242-B9BF-9A5BAFB37122}" type="pres">
      <dgm:prSet presAssocID="{35B51E56-537C-4669-8E05-008EB456EE42}" presName="d2" presStyleLbl="callout" presStyleIdx="3" presStyleCnt="4"/>
      <dgm:spPr/>
    </dgm:pt>
  </dgm:ptLst>
  <dgm:cxnLst>
    <dgm:cxn modelId="{88BF301A-FAA0-4091-BBFC-F0DBDD716A41}" type="presOf" srcId="{35B51E56-537C-4669-8E05-008EB456EE42}" destId="{CCE61D1E-544B-4E7C-BBA0-9331E302BAB4}" srcOrd="0" destOrd="0" presId="urn:microsoft.com/office/officeart/2005/8/layout/target1"/>
    <dgm:cxn modelId="{2A887A67-4DCD-4111-B40E-CB29E7DDE970}" type="presOf" srcId="{E659E822-3888-4D17-8C9B-FC5E78473438}" destId="{44C65452-C72A-4A18-8858-D8DB33C4E1AB}" srcOrd="0" destOrd="0" presId="urn:microsoft.com/office/officeart/2005/8/layout/target1"/>
    <dgm:cxn modelId="{1F75EBB0-B9D1-4FAC-A250-F86E35A46B98}" type="presOf" srcId="{C551A921-52EE-43B4-AF39-0689C6387EE1}" destId="{5F57B025-69F7-477D-9DF5-C9A4A40A7EE8}" srcOrd="0" destOrd="0" presId="urn:microsoft.com/office/officeart/2005/8/layout/target1"/>
    <dgm:cxn modelId="{8DFF34BA-7AA5-403A-BDD4-C7EAA62E2CFA}" srcId="{C551A921-52EE-43B4-AF39-0689C6387EE1}" destId="{E659E822-3888-4D17-8C9B-FC5E78473438}" srcOrd="0" destOrd="0" parTransId="{B10A3637-FBDE-4D33-AA14-9EF259CD71C0}" sibTransId="{460088DB-F2BD-4F17-A582-95C3690E04CC}"/>
    <dgm:cxn modelId="{33E6FFE0-2B2B-455B-9B99-36FDB5FD4EE9}" srcId="{C551A921-52EE-43B4-AF39-0689C6387EE1}" destId="{35B51E56-537C-4669-8E05-008EB456EE42}" srcOrd="1" destOrd="0" parTransId="{BDF71D12-2804-4EFB-ABE6-F6D8BF461FE4}" sibTransId="{31A1F325-1E6E-4221-AC8D-DA627ACD271C}"/>
    <dgm:cxn modelId="{ED2A9A1F-DDEA-4A19-B092-C121BFE11CB1}" type="presParOf" srcId="{5F57B025-69F7-477D-9DF5-C9A4A40A7EE8}" destId="{ABBFEFFC-63E9-43CB-8A59-0C70A4FA0F41}" srcOrd="0" destOrd="0" presId="urn:microsoft.com/office/officeart/2005/8/layout/target1"/>
    <dgm:cxn modelId="{454CDA34-425D-4F38-BF54-F64FCAC8848B}" type="presParOf" srcId="{5F57B025-69F7-477D-9DF5-C9A4A40A7EE8}" destId="{44C65452-C72A-4A18-8858-D8DB33C4E1AB}" srcOrd="1" destOrd="0" presId="urn:microsoft.com/office/officeart/2005/8/layout/target1"/>
    <dgm:cxn modelId="{690D78B9-206C-462D-973E-184E16D0B0E4}" type="presParOf" srcId="{5F57B025-69F7-477D-9DF5-C9A4A40A7EE8}" destId="{F6FCCFD7-56C4-41D2-97FC-9F263281DDF3}" srcOrd="2" destOrd="0" presId="urn:microsoft.com/office/officeart/2005/8/layout/target1"/>
    <dgm:cxn modelId="{AA4C0F9B-E7E9-4665-839E-8EF50623FA66}" type="presParOf" srcId="{5F57B025-69F7-477D-9DF5-C9A4A40A7EE8}" destId="{15360DA9-1493-4292-916F-5C47CB1FBF71}" srcOrd="3" destOrd="0" presId="urn:microsoft.com/office/officeart/2005/8/layout/target1"/>
    <dgm:cxn modelId="{D479ED3E-43A2-475D-9198-6B6B1E646A8D}" type="presParOf" srcId="{5F57B025-69F7-477D-9DF5-C9A4A40A7EE8}" destId="{0B7D9518-B19A-414B-8BBD-1F286BA5852A}" srcOrd="4" destOrd="0" presId="urn:microsoft.com/office/officeart/2005/8/layout/target1"/>
    <dgm:cxn modelId="{23D8FEF2-363E-4FC0-81BA-8EE917754062}" type="presParOf" srcId="{5F57B025-69F7-477D-9DF5-C9A4A40A7EE8}" destId="{CCE61D1E-544B-4E7C-BBA0-9331E302BAB4}" srcOrd="5" destOrd="0" presId="urn:microsoft.com/office/officeart/2005/8/layout/target1"/>
    <dgm:cxn modelId="{9E2557D5-D3EA-424D-AA36-4FDDBE620B1B}" type="presParOf" srcId="{5F57B025-69F7-477D-9DF5-C9A4A40A7EE8}" destId="{879B35A7-2B59-443B-8D07-21478F69797F}" srcOrd="6" destOrd="0" presId="urn:microsoft.com/office/officeart/2005/8/layout/target1"/>
    <dgm:cxn modelId="{3BB2B102-6BAA-443B-A51B-0DE3427F29EB}" type="presParOf" srcId="{5F57B025-69F7-477D-9DF5-C9A4A40A7EE8}" destId="{9377D881-6BBD-4242-B9BF-9A5BAFB37122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38592-DAA2-CC47-8261-3EEFE520D018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B78F981-0DEA-7447-AAC0-A5C75F88A723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200" dirty="0"/>
            <a:t> Critères </a:t>
          </a:r>
        </a:p>
      </dgm:t>
    </dgm:pt>
    <dgm:pt modelId="{035AD56A-8C70-4A4B-9B41-D9CE601E8554}" type="parTrans" cxnId="{AE7B0AC2-9993-CB44-BAE1-31D1D752D512}">
      <dgm:prSet/>
      <dgm:spPr/>
      <dgm:t>
        <a:bodyPr/>
        <a:lstStyle/>
        <a:p>
          <a:endParaRPr lang="fr-FR"/>
        </a:p>
      </dgm:t>
    </dgm:pt>
    <dgm:pt modelId="{075AEEBF-E817-5347-8221-8B11057B31EB}" type="sibTrans" cxnId="{AE7B0AC2-9993-CB44-BAE1-31D1D752D512}">
      <dgm:prSet/>
      <dgm:spPr/>
      <dgm:t>
        <a:bodyPr/>
        <a:lstStyle/>
        <a:p>
          <a:endParaRPr lang="fr-FR"/>
        </a:p>
      </dgm:t>
    </dgm:pt>
    <dgm:pt modelId="{9C3BE925-FF47-A748-BCE8-74925E794823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000" dirty="0"/>
            <a:t>Pouvoir de direction</a:t>
          </a:r>
        </a:p>
      </dgm:t>
    </dgm:pt>
    <dgm:pt modelId="{DD25E7C6-0388-A541-B250-8AB40F6566E0}" type="parTrans" cxnId="{7594A87E-38E6-AF4F-8C57-98B68E389479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2200"/>
        </a:p>
      </dgm:t>
    </dgm:pt>
    <dgm:pt modelId="{775AF43A-1624-2641-BE87-C8450547BA95}" type="sibTrans" cxnId="{7594A87E-38E6-AF4F-8C57-98B68E389479}">
      <dgm:prSet/>
      <dgm:spPr/>
      <dgm:t>
        <a:bodyPr/>
        <a:lstStyle/>
        <a:p>
          <a:endParaRPr lang="fr-FR"/>
        </a:p>
      </dgm:t>
    </dgm:pt>
    <dgm:pt modelId="{EBF8C90D-0BEE-4FCB-ACEF-4A8215A9E26C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000" dirty="0"/>
            <a:t>Pouvoir de contrôle</a:t>
          </a:r>
        </a:p>
      </dgm:t>
    </dgm:pt>
    <dgm:pt modelId="{9566D868-B775-4A33-866E-49D2FFBDB163}" type="parTrans" cxnId="{2B377BBD-3EC7-437E-821D-2A60BE6EAFC1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2200"/>
        </a:p>
      </dgm:t>
    </dgm:pt>
    <dgm:pt modelId="{A097A135-87F4-42D3-9367-11DE3B3813B7}" type="sibTrans" cxnId="{2B377BBD-3EC7-437E-821D-2A60BE6EAFC1}">
      <dgm:prSet/>
      <dgm:spPr/>
      <dgm:t>
        <a:bodyPr/>
        <a:lstStyle/>
        <a:p>
          <a:endParaRPr lang="fr-FR"/>
        </a:p>
      </dgm:t>
    </dgm:pt>
    <dgm:pt modelId="{25E5BE1D-766A-4B99-AC3F-82B7BE6DC27C}">
      <dgm:prSet phldrT="[Texte]" custT="1"/>
      <dgm:spPr>
        <a:solidFill>
          <a:srgbClr val="00B0F0"/>
        </a:solidFill>
      </dgm:spPr>
      <dgm:t>
        <a:bodyPr/>
        <a:lstStyle/>
        <a:p>
          <a:r>
            <a:rPr lang="fr-FR" sz="2000" dirty="0"/>
            <a:t>Pouvoir de sanction</a:t>
          </a:r>
        </a:p>
      </dgm:t>
    </dgm:pt>
    <dgm:pt modelId="{B3C69909-FCB4-4B9B-AD6E-322C290ECF56}" type="parTrans" cxnId="{C547991B-BBE2-4FC4-BF5A-A33F11E01CBA}">
      <dgm:prSet/>
      <dgm:spPr>
        <a:ln>
          <a:solidFill>
            <a:schemeClr val="tx1"/>
          </a:solidFill>
        </a:ln>
      </dgm:spPr>
      <dgm:t>
        <a:bodyPr/>
        <a:lstStyle/>
        <a:p>
          <a:endParaRPr lang="fr-FR" sz="2200"/>
        </a:p>
      </dgm:t>
    </dgm:pt>
    <dgm:pt modelId="{F589B0B5-AD01-49BD-9A31-1B62F99E7BFA}" type="sibTrans" cxnId="{C547991B-BBE2-4FC4-BF5A-A33F11E01CBA}">
      <dgm:prSet/>
      <dgm:spPr/>
      <dgm:t>
        <a:bodyPr/>
        <a:lstStyle/>
        <a:p>
          <a:endParaRPr lang="fr-FR"/>
        </a:p>
      </dgm:t>
    </dgm:pt>
    <dgm:pt modelId="{F7C2C0C8-67C4-394B-9F9B-534C76E0F232}" type="pres">
      <dgm:prSet presAssocID="{04838592-DAA2-CC47-8261-3EEFE520D0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9DB760-96A3-8848-BCAB-C0F077A0126E}" type="pres">
      <dgm:prSet presAssocID="{3B78F981-0DEA-7447-AAC0-A5C75F88A723}" presName="hierRoot1" presStyleCnt="0">
        <dgm:presLayoutVars>
          <dgm:hierBranch val="init"/>
        </dgm:presLayoutVars>
      </dgm:prSet>
      <dgm:spPr/>
    </dgm:pt>
    <dgm:pt modelId="{B103F8A2-7DC4-8C43-8A7A-EF175A38D4A7}" type="pres">
      <dgm:prSet presAssocID="{3B78F981-0DEA-7447-AAC0-A5C75F88A723}" presName="rootComposite1" presStyleCnt="0"/>
      <dgm:spPr/>
    </dgm:pt>
    <dgm:pt modelId="{DBEAF792-964E-EA4F-9654-418BF108C722}" type="pres">
      <dgm:prSet presAssocID="{3B78F981-0DEA-7447-AAC0-A5C75F88A723}" presName="rootText1" presStyleLbl="node0" presStyleIdx="0" presStyleCnt="1" custScaleX="124260" custScaleY="92736">
        <dgm:presLayoutVars>
          <dgm:chPref val="3"/>
        </dgm:presLayoutVars>
      </dgm:prSet>
      <dgm:spPr/>
    </dgm:pt>
    <dgm:pt modelId="{89585CC7-984B-FC46-AABF-58CAE551D757}" type="pres">
      <dgm:prSet presAssocID="{3B78F981-0DEA-7447-AAC0-A5C75F88A723}" presName="rootConnector1" presStyleLbl="node1" presStyleIdx="0" presStyleCnt="0"/>
      <dgm:spPr/>
    </dgm:pt>
    <dgm:pt modelId="{21CFDFEA-CCF0-D549-A8A0-6C5A65E121E6}" type="pres">
      <dgm:prSet presAssocID="{3B78F981-0DEA-7447-AAC0-A5C75F88A723}" presName="hierChild2" presStyleCnt="0"/>
      <dgm:spPr/>
    </dgm:pt>
    <dgm:pt modelId="{85390726-FAC9-8448-A7F3-CC934450C073}" type="pres">
      <dgm:prSet presAssocID="{DD25E7C6-0388-A541-B250-8AB40F6566E0}" presName="Name37" presStyleLbl="parChTrans1D2" presStyleIdx="0" presStyleCnt="3"/>
      <dgm:spPr/>
    </dgm:pt>
    <dgm:pt modelId="{B4951780-F9D9-FC4E-A942-2CE0951CF1FB}" type="pres">
      <dgm:prSet presAssocID="{9C3BE925-FF47-A748-BCE8-74925E794823}" presName="hierRoot2" presStyleCnt="0">
        <dgm:presLayoutVars>
          <dgm:hierBranch val="init"/>
        </dgm:presLayoutVars>
      </dgm:prSet>
      <dgm:spPr/>
    </dgm:pt>
    <dgm:pt modelId="{68454205-CFFF-7847-9292-C88DC166E49A}" type="pres">
      <dgm:prSet presAssocID="{9C3BE925-FF47-A748-BCE8-74925E794823}" presName="rootComposite" presStyleCnt="0"/>
      <dgm:spPr/>
    </dgm:pt>
    <dgm:pt modelId="{7717BDB9-A6EB-EE47-B274-6A413676A2AF}" type="pres">
      <dgm:prSet presAssocID="{9C3BE925-FF47-A748-BCE8-74925E794823}" presName="rootText" presStyleLbl="node2" presStyleIdx="0" presStyleCnt="3" custLinFactNeighborX="0" custLinFactNeighborY="-1392">
        <dgm:presLayoutVars>
          <dgm:chPref val="3"/>
        </dgm:presLayoutVars>
      </dgm:prSet>
      <dgm:spPr/>
    </dgm:pt>
    <dgm:pt modelId="{B69D9111-266B-684D-B0FA-3F29ABBA71B7}" type="pres">
      <dgm:prSet presAssocID="{9C3BE925-FF47-A748-BCE8-74925E794823}" presName="rootConnector" presStyleLbl="node2" presStyleIdx="0" presStyleCnt="3"/>
      <dgm:spPr/>
    </dgm:pt>
    <dgm:pt modelId="{1270D81D-BD8A-B84B-B9C3-30D855F749C1}" type="pres">
      <dgm:prSet presAssocID="{9C3BE925-FF47-A748-BCE8-74925E794823}" presName="hierChild4" presStyleCnt="0"/>
      <dgm:spPr/>
    </dgm:pt>
    <dgm:pt modelId="{3B7EEB26-5641-134B-8AAA-DDBCD59A5B32}" type="pres">
      <dgm:prSet presAssocID="{9C3BE925-FF47-A748-BCE8-74925E794823}" presName="hierChild5" presStyleCnt="0"/>
      <dgm:spPr/>
    </dgm:pt>
    <dgm:pt modelId="{C08B23EB-6F0C-470A-8373-7D12401CBCDC}" type="pres">
      <dgm:prSet presAssocID="{9566D868-B775-4A33-866E-49D2FFBDB163}" presName="Name37" presStyleLbl="parChTrans1D2" presStyleIdx="1" presStyleCnt="3"/>
      <dgm:spPr/>
    </dgm:pt>
    <dgm:pt modelId="{76C487F4-9E30-4039-AAAB-0C2EEC004A8B}" type="pres">
      <dgm:prSet presAssocID="{EBF8C90D-0BEE-4FCB-ACEF-4A8215A9E26C}" presName="hierRoot2" presStyleCnt="0">
        <dgm:presLayoutVars>
          <dgm:hierBranch val="init"/>
        </dgm:presLayoutVars>
      </dgm:prSet>
      <dgm:spPr/>
    </dgm:pt>
    <dgm:pt modelId="{B84563B8-02C4-4748-A2EA-5D2137E2FAB4}" type="pres">
      <dgm:prSet presAssocID="{EBF8C90D-0BEE-4FCB-ACEF-4A8215A9E26C}" presName="rootComposite" presStyleCnt="0"/>
      <dgm:spPr/>
    </dgm:pt>
    <dgm:pt modelId="{09D614DF-F2A5-4EEB-B63B-BA04444FB2F3}" type="pres">
      <dgm:prSet presAssocID="{EBF8C90D-0BEE-4FCB-ACEF-4A8215A9E26C}" presName="rootText" presStyleLbl="node2" presStyleIdx="1" presStyleCnt="3" custLinFactNeighborX="0" custLinFactNeighborY="-1392">
        <dgm:presLayoutVars>
          <dgm:chPref val="3"/>
        </dgm:presLayoutVars>
      </dgm:prSet>
      <dgm:spPr/>
    </dgm:pt>
    <dgm:pt modelId="{7987262B-E17D-4BD8-90C5-345AE5FA7B97}" type="pres">
      <dgm:prSet presAssocID="{EBF8C90D-0BEE-4FCB-ACEF-4A8215A9E26C}" presName="rootConnector" presStyleLbl="node2" presStyleIdx="1" presStyleCnt="3"/>
      <dgm:spPr/>
    </dgm:pt>
    <dgm:pt modelId="{41C78F58-B3AE-4196-A480-C5F5FEB736DC}" type="pres">
      <dgm:prSet presAssocID="{EBF8C90D-0BEE-4FCB-ACEF-4A8215A9E26C}" presName="hierChild4" presStyleCnt="0"/>
      <dgm:spPr/>
    </dgm:pt>
    <dgm:pt modelId="{A9F21CED-F52F-4993-8416-19645E0FFA39}" type="pres">
      <dgm:prSet presAssocID="{EBF8C90D-0BEE-4FCB-ACEF-4A8215A9E26C}" presName="hierChild5" presStyleCnt="0"/>
      <dgm:spPr/>
    </dgm:pt>
    <dgm:pt modelId="{0E6FCF81-75BE-4B22-A58D-F746F59D6F1A}" type="pres">
      <dgm:prSet presAssocID="{B3C69909-FCB4-4B9B-AD6E-322C290ECF56}" presName="Name37" presStyleLbl="parChTrans1D2" presStyleIdx="2" presStyleCnt="3"/>
      <dgm:spPr/>
    </dgm:pt>
    <dgm:pt modelId="{92129BEF-E410-4F3C-958E-F02538DDB6C3}" type="pres">
      <dgm:prSet presAssocID="{25E5BE1D-766A-4B99-AC3F-82B7BE6DC27C}" presName="hierRoot2" presStyleCnt="0">
        <dgm:presLayoutVars>
          <dgm:hierBranch val="init"/>
        </dgm:presLayoutVars>
      </dgm:prSet>
      <dgm:spPr/>
    </dgm:pt>
    <dgm:pt modelId="{785E7940-62D8-439C-ABCB-51FF3E1CC9F0}" type="pres">
      <dgm:prSet presAssocID="{25E5BE1D-766A-4B99-AC3F-82B7BE6DC27C}" presName="rootComposite" presStyleCnt="0"/>
      <dgm:spPr/>
    </dgm:pt>
    <dgm:pt modelId="{3252C401-0B27-4171-8D39-A704A33A57D3}" type="pres">
      <dgm:prSet presAssocID="{25E5BE1D-766A-4B99-AC3F-82B7BE6DC27C}" presName="rootText" presStyleLbl="node2" presStyleIdx="2" presStyleCnt="3" custLinFactNeighborX="23" custLinFactNeighborY="-1392">
        <dgm:presLayoutVars>
          <dgm:chPref val="3"/>
        </dgm:presLayoutVars>
      </dgm:prSet>
      <dgm:spPr/>
    </dgm:pt>
    <dgm:pt modelId="{B65B735B-9285-4B0F-9203-A640F061EEAD}" type="pres">
      <dgm:prSet presAssocID="{25E5BE1D-766A-4B99-AC3F-82B7BE6DC27C}" presName="rootConnector" presStyleLbl="node2" presStyleIdx="2" presStyleCnt="3"/>
      <dgm:spPr/>
    </dgm:pt>
    <dgm:pt modelId="{C2A495B2-0355-40F9-A1B8-479AEAB8A022}" type="pres">
      <dgm:prSet presAssocID="{25E5BE1D-766A-4B99-AC3F-82B7BE6DC27C}" presName="hierChild4" presStyleCnt="0"/>
      <dgm:spPr/>
    </dgm:pt>
    <dgm:pt modelId="{6042DE6D-2FDB-43A1-A767-6E6FAD1A0D31}" type="pres">
      <dgm:prSet presAssocID="{25E5BE1D-766A-4B99-AC3F-82B7BE6DC27C}" presName="hierChild5" presStyleCnt="0"/>
      <dgm:spPr/>
    </dgm:pt>
    <dgm:pt modelId="{8AA6CEC2-C34E-F64F-93A2-13A65BE7AC2F}" type="pres">
      <dgm:prSet presAssocID="{3B78F981-0DEA-7447-AAC0-A5C75F88A723}" presName="hierChild3" presStyleCnt="0"/>
      <dgm:spPr/>
    </dgm:pt>
  </dgm:ptLst>
  <dgm:cxnLst>
    <dgm:cxn modelId="{4C2A4D17-C0F7-8E44-9450-99F14BFD9077}" type="presOf" srcId="{9C3BE925-FF47-A748-BCE8-74925E794823}" destId="{B69D9111-266B-684D-B0FA-3F29ABBA71B7}" srcOrd="1" destOrd="0" presId="urn:microsoft.com/office/officeart/2005/8/layout/orgChart1"/>
    <dgm:cxn modelId="{C547991B-BBE2-4FC4-BF5A-A33F11E01CBA}" srcId="{3B78F981-0DEA-7447-AAC0-A5C75F88A723}" destId="{25E5BE1D-766A-4B99-AC3F-82B7BE6DC27C}" srcOrd="2" destOrd="0" parTransId="{B3C69909-FCB4-4B9B-AD6E-322C290ECF56}" sibTransId="{F589B0B5-AD01-49BD-9A31-1B62F99E7BFA}"/>
    <dgm:cxn modelId="{05823132-1D02-497D-B903-B31241F1661B}" type="presOf" srcId="{EBF8C90D-0BEE-4FCB-ACEF-4A8215A9E26C}" destId="{09D614DF-F2A5-4EEB-B63B-BA04444FB2F3}" srcOrd="0" destOrd="0" presId="urn:microsoft.com/office/officeart/2005/8/layout/orgChart1"/>
    <dgm:cxn modelId="{10006138-12BA-D94A-BA49-D7955FF7C674}" type="presOf" srcId="{DD25E7C6-0388-A541-B250-8AB40F6566E0}" destId="{85390726-FAC9-8448-A7F3-CC934450C073}" srcOrd="0" destOrd="0" presId="urn:microsoft.com/office/officeart/2005/8/layout/orgChart1"/>
    <dgm:cxn modelId="{2FEF5A49-E51E-6442-BC00-C9223A06B742}" type="presOf" srcId="{3B78F981-0DEA-7447-AAC0-A5C75F88A723}" destId="{DBEAF792-964E-EA4F-9654-418BF108C722}" srcOrd="0" destOrd="0" presId="urn:microsoft.com/office/officeart/2005/8/layout/orgChart1"/>
    <dgm:cxn modelId="{CE9B344D-A0F9-4216-B962-F92EC7534245}" type="presOf" srcId="{25E5BE1D-766A-4B99-AC3F-82B7BE6DC27C}" destId="{3252C401-0B27-4171-8D39-A704A33A57D3}" srcOrd="0" destOrd="0" presId="urn:microsoft.com/office/officeart/2005/8/layout/orgChart1"/>
    <dgm:cxn modelId="{1E7B5B67-59A3-AB4E-8C71-5DBA27E87831}" type="presOf" srcId="{9C3BE925-FF47-A748-BCE8-74925E794823}" destId="{7717BDB9-A6EB-EE47-B274-6A413676A2AF}" srcOrd="0" destOrd="0" presId="urn:microsoft.com/office/officeart/2005/8/layout/orgChart1"/>
    <dgm:cxn modelId="{40BC3D75-8EBC-4935-9E32-8354F3610262}" type="presOf" srcId="{25E5BE1D-766A-4B99-AC3F-82B7BE6DC27C}" destId="{B65B735B-9285-4B0F-9203-A640F061EEAD}" srcOrd="1" destOrd="0" presId="urn:microsoft.com/office/officeart/2005/8/layout/orgChart1"/>
    <dgm:cxn modelId="{7594A87E-38E6-AF4F-8C57-98B68E389479}" srcId="{3B78F981-0DEA-7447-AAC0-A5C75F88A723}" destId="{9C3BE925-FF47-A748-BCE8-74925E794823}" srcOrd="0" destOrd="0" parTransId="{DD25E7C6-0388-A541-B250-8AB40F6566E0}" sibTransId="{775AF43A-1624-2641-BE87-C8450547BA95}"/>
    <dgm:cxn modelId="{0324C981-841C-47D5-B350-5B586EDD2788}" type="presOf" srcId="{EBF8C90D-0BEE-4FCB-ACEF-4A8215A9E26C}" destId="{7987262B-E17D-4BD8-90C5-345AE5FA7B97}" srcOrd="1" destOrd="0" presId="urn:microsoft.com/office/officeart/2005/8/layout/orgChart1"/>
    <dgm:cxn modelId="{C3B012AC-2D2F-8046-A6E4-E8598FFD8E57}" type="presOf" srcId="{04838592-DAA2-CC47-8261-3EEFE520D018}" destId="{F7C2C0C8-67C4-394B-9F9B-534C76E0F232}" srcOrd="0" destOrd="0" presId="urn:microsoft.com/office/officeart/2005/8/layout/orgChart1"/>
    <dgm:cxn modelId="{92E870AE-9A0C-43A1-BB71-FE7993049AE2}" type="presOf" srcId="{9566D868-B775-4A33-866E-49D2FFBDB163}" destId="{C08B23EB-6F0C-470A-8373-7D12401CBCDC}" srcOrd="0" destOrd="0" presId="urn:microsoft.com/office/officeart/2005/8/layout/orgChart1"/>
    <dgm:cxn modelId="{2B377BBD-3EC7-437E-821D-2A60BE6EAFC1}" srcId="{3B78F981-0DEA-7447-AAC0-A5C75F88A723}" destId="{EBF8C90D-0BEE-4FCB-ACEF-4A8215A9E26C}" srcOrd="1" destOrd="0" parTransId="{9566D868-B775-4A33-866E-49D2FFBDB163}" sibTransId="{A097A135-87F4-42D3-9367-11DE3B3813B7}"/>
    <dgm:cxn modelId="{AE7B0AC2-9993-CB44-BAE1-31D1D752D512}" srcId="{04838592-DAA2-CC47-8261-3EEFE520D018}" destId="{3B78F981-0DEA-7447-AAC0-A5C75F88A723}" srcOrd="0" destOrd="0" parTransId="{035AD56A-8C70-4A4B-9B41-D9CE601E8554}" sibTransId="{075AEEBF-E817-5347-8221-8B11057B31EB}"/>
    <dgm:cxn modelId="{EEF088CA-473A-A440-88B3-16FB14516889}" type="presOf" srcId="{3B78F981-0DEA-7447-AAC0-A5C75F88A723}" destId="{89585CC7-984B-FC46-AABF-58CAE551D757}" srcOrd="1" destOrd="0" presId="urn:microsoft.com/office/officeart/2005/8/layout/orgChart1"/>
    <dgm:cxn modelId="{A27D9ECC-EC43-478A-A627-2C8A70227EDA}" type="presOf" srcId="{B3C69909-FCB4-4B9B-AD6E-322C290ECF56}" destId="{0E6FCF81-75BE-4B22-A58D-F746F59D6F1A}" srcOrd="0" destOrd="0" presId="urn:microsoft.com/office/officeart/2005/8/layout/orgChart1"/>
    <dgm:cxn modelId="{BDB8A5E1-D2F6-8346-A5BD-54621719E88F}" type="presParOf" srcId="{F7C2C0C8-67C4-394B-9F9B-534C76E0F232}" destId="{3A9DB760-96A3-8848-BCAB-C0F077A0126E}" srcOrd="0" destOrd="0" presId="urn:microsoft.com/office/officeart/2005/8/layout/orgChart1"/>
    <dgm:cxn modelId="{8EFDA611-272E-B14B-99FA-8C5E2ECEA92A}" type="presParOf" srcId="{3A9DB760-96A3-8848-BCAB-C0F077A0126E}" destId="{B103F8A2-7DC4-8C43-8A7A-EF175A38D4A7}" srcOrd="0" destOrd="0" presId="urn:microsoft.com/office/officeart/2005/8/layout/orgChart1"/>
    <dgm:cxn modelId="{6809B62B-E464-014D-B546-7E14BE108265}" type="presParOf" srcId="{B103F8A2-7DC4-8C43-8A7A-EF175A38D4A7}" destId="{DBEAF792-964E-EA4F-9654-418BF108C722}" srcOrd="0" destOrd="0" presId="urn:microsoft.com/office/officeart/2005/8/layout/orgChart1"/>
    <dgm:cxn modelId="{08B89949-922C-FF4B-9457-576843733CDA}" type="presParOf" srcId="{B103F8A2-7DC4-8C43-8A7A-EF175A38D4A7}" destId="{89585CC7-984B-FC46-AABF-58CAE551D757}" srcOrd="1" destOrd="0" presId="urn:microsoft.com/office/officeart/2005/8/layout/orgChart1"/>
    <dgm:cxn modelId="{951DFB10-B5E2-E04C-8350-6E3C5E16D02B}" type="presParOf" srcId="{3A9DB760-96A3-8848-BCAB-C0F077A0126E}" destId="{21CFDFEA-CCF0-D549-A8A0-6C5A65E121E6}" srcOrd="1" destOrd="0" presId="urn:microsoft.com/office/officeart/2005/8/layout/orgChart1"/>
    <dgm:cxn modelId="{4EA81A83-B608-524D-91C3-984B24D6410F}" type="presParOf" srcId="{21CFDFEA-CCF0-D549-A8A0-6C5A65E121E6}" destId="{85390726-FAC9-8448-A7F3-CC934450C073}" srcOrd="0" destOrd="0" presId="urn:microsoft.com/office/officeart/2005/8/layout/orgChart1"/>
    <dgm:cxn modelId="{387F65EF-10A1-C346-8D92-C0BBEE3E8F56}" type="presParOf" srcId="{21CFDFEA-CCF0-D549-A8A0-6C5A65E121E6}" destId="{B4951780-F9D9-FC4E-A942-2CE0951CF1FB}" srcOrd="1" destOrd="0" presId="urn:microsoft.com/office/officeart/2005/8/layout/orgChart1"/>
    <dgm:cxn modelId="{A0A3AFC0-CF33-FD49-9CC9-3FC240E3FBAC}" type="presParOf" srcId="{B4951780-F9D9-FC4E-A942-2CE0951CF1FB}" destId="{68454205-CFFF-7847-9292-C88DC166E49A}" srcOrd="0" destOrd="0" presId="urn:microsoft.com/office/officeart/2005/8/layout/orgChart1"/>
    <dgm:cxn modelId="{8D6EFDF1-3487-C442-8E17-4409359FD3C9}" type="presParOf" srcId="{68454205-CFFF-7847-9292-C88DC166E49A}" destId="{7717BDB9-A6EB-EE47-B274-6A413676A2AF}" srcOrd="0" destOrd="0" presId="urn:microsoft.com/office/officeart/2005/8/layout/orgChart1"/>
    <dgm:cxn modelId="{B20C6467-2900-A54B-98B7-6696511C8CBB}" type="presParOf" srcId="{68454205-CFFF-7847-9292-C88DC166E49A}" destId="{B69D9111-266B-684D-B0FA-3F29ABBA71B7}" srcOrd="1" destOrd="0" presId="urn:microsoft.com/office/officeart/2005/8/layout/orgChart1"/>
    <dgm:cxn modelId="{CFAF7FA4-528C-1C46-BCCB-2EB83D18867D}" type="presParOf" srcId="{B4951780-F9D9-FC4E-A942-2CE0951CF1FB}" destId="{1270D81D-BD8A-B84B-B9C3-30D855F749C1}" srcOrd="1" destOrd="0" presId="urn:microsoft.com/office/officeart/2005/8/layout/orgChart1"/>
    <dgm:cxn modelId="{B1F69C0D-C4A8-7941-A32A-61EA50EA1DD5}" type="presParOf" srcId="{B4951780-F9D9-FC4E-A942-2CE0951CF1FB}" destId="{3B7EEB26-5641-134B-8AAA-DDBCD59A5B32}" srcOrd="2" destOrd="0" presId="urn:microsoft.com/office/officeart/2005/8/layout/orgChart1"/>
    <dgm:cxn modelId="{A40743A2-9816-4CB4-BB33-8B08F9679EDE}" type="presParOf" srcId="{21CFDFEA-CCF0-D549-A8A0-6C5A65E121E6}" destId="{C08B23EB-6F0C-470A-8373-7D12401CBCDC}" srcOrd="2" destOrd="0" presId="urn:microsoft.com/office/officeart/2005/8/layout/orgChart1"/>
    <dgm:cxn modelId="{B1437B94-6414-4FFB-8F37-612DE688950A}" type="presParOf" srcId="{21CFDFEA-CCF0-D549-A8A0-6C5A65E121E6}" destId="{76C487F4-9E30-4039-AAAB-0C2EEC004A8B}" srcOrd="3" destOrd="0" presId="urn:microsoft.com/office/officeart/2005/8/layout/orgChart1"/>
    <dgm:cxn modelId="{864045E4-75A5-4907-80D3-CC58FFDCB4D1}" type="presParOf" srcId="{76C487F4-9E30-4039-AAAB-0C2EEC004A8B}" destId="{B84563B8-02C4-4748-A2EA-5D2137E2FAB4}" srcOrd="0" destOrd="0" presId="urn:microsoft.com/office/officeart/2005/8/layout/orgChart1"/>
    <dgm:cxn modelId="{D3606FD8-C52F-47F7-9A64-B07DE344149D}" type="presParOf" srcId="{B84563B8-02C4-4748-A2EA-5D2137E2FAB4}" destId="{09D614DF-F2A5-4EEB-B63B-BA04444FB2F3}" srcOrd="0" destOrd="0" presId="urn:microsoft.com/office/officeart/2005/8/layout/orgChart1"/>
    <dgm:cxn modelId="{485B0BB9-74F9-49DF-A7B4-B36872B916E8}" type="presParOf" srcId="{B84563B8-02C4-4748-A2EA-5D2137E2FAB4}" destId="{7987262B-E17D-4BD8-90C5-345AE5FA7B97}" srcOrd="1" destOrd="0" presId="urn:microsoft.com/office/officeart/2005/8/layout/orgChart1"/>
    <dgm:cxn modelId="{D26E6052-A5F7-4565-86AB-25770C754D8C}" type="presParOf" srcId="{76C487F4-9E30-4039-AAAB-0C2EEC004A8B}" destId="{41C78F58-B3AE-4196-A480-C5F5FEB736DC}" srcOrd="1" destOrd="0" presId="urn:microsoft.com/office/officeart/2005/8/layout/orgChart1"/>
    <dgm:cxn modelId="{E8E39835-974C-4542-B5D6-3D6785717E82}" type="presParOf" srcId="{76C487F4-9E30-4039-AAAB-0C2EEC004A8B}" destId="{A9F21CED-F52F-4993-8416-19645E0FFA39}" srcOrd="2" destOrd="0" presId="urn:microsoft.com/office/officeart/2005/8/layout/orgChart1"/>
    <dgm:cxn modelId="{86EEA074-DD06-49CE-B06C-FF4C8233AB85}" type="presParOf" srcId="{21CFDFEA-CCF0-D549-A8A0-6C5A65E121E6}" destId="{0E6FCF81-75BE-4B22-A58D-F746F59D6F1A}" srcOrd="4" destOrd="0" presId="urn:microsoft.com/office/officeart/2005/8/layout/orgChart1"/>
    <dgm:cxn modelId="{010F6899-7B44-4D7E-A47E-F1E7A47FBE1B}" type="presParOf" srcId="{21CFDFEA-CCF0-D549-A8A0-6C5A65E121E6}" destId="{92129BEF-E410-4F3C-958E-F02538DDB6C3}" srcOrd="5" destOrd="0" presId="urn:microsoft.com/office/officeart/2005/8/layout/orgChart1"/>
    <dgm:cxn modelId="{F8851442-3B94-401E-A32D-AF684663768E}" type="presParOf" srcId="{92129BEF-E410-4F3C-958E-F02538DDB6C3}" destId="{785E7940-62D8-439C-ABCB-51FF3E1CC9F0}" srcOrd="0" destOrd="0" presId="urn:microsoft.com/office/officeart/2005/8/layout/orgChart1"/>
    <dgm:cxn modelId="{A9856620-EE35-4A8C-9A69-3D196B2B5158}" type="presParOf" srcId="{785E7940-62D8-439C-ABCB-51FF3E1CC9F0}" destId="{3252C401-0B27-4171-8D39-A704A33A57D3}" srcOrd="0" destOrd="0" presId="urn:microsoft.com/office/officeart/2005/8/layout/orgChart1"/>
    <dgm:cxn modelId="{9E07AC8C-62D9-4FE3-8116-6953FB9B1829}" type="presParOf" srcId="{785E7940-62D8-439C-ABCB-51FF3E1CC9F0}" destId="{B65B735B-9285-4B0F-9203-A640F061EEAD}" srcOrd="1" destOrd="0" presId="urn:microsoft.com/office/officeart/2005/8/layout/orgChart1"/>
    <dgm:cxn modelId="{362FF326-C16A-43CC-9CD3-E2EC219E1AC2}" type="presParOf" srcId="{92129BEF-E410-4F3C-958E-F02538DDB6C3}" destId="{C2A495B2-0355-40F9-A1B8-479AEAB8A022}" srcOrd="1" destOrd="0" presId="urn:microsoft.com/office/officeart/2005/8/layout/orgChart1"/>
    <dgm:cxn modelId="{45C27C8C-47B4-493E-88FD-F97C6725D260}" type="presParOf" srcId="{92129BEF-E410-4F3C-958E-F02538DDB6C3}" destId="{6042DE6D-2FDB-43A1-A767-6E6FAD1A0D31}" srcOrd="2" destOrd="0" presId="urn:microsoft.com/office/officeart/2005/8/layout/orgChart1"/>
    <dgm:cxn modelId="{A82170D9-B4C2-A244-A077-A062833C1AA3}" type="presParOf" srcId="{3A9DB760-96A3-8848-BCAB-C0F077A0126E}" destId="{8AA6CEC2-C34E-F64F-93A2-13A65BE7AC2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838592-DAA2-CC47-8261-3EEFE520D018}" type="doc">
      <dgm:prSet loTypeId="urn:microsoft.com/office/officeart/2005/8/layout/orgChart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3B78F981-0DEA-7447-AAC0-A5C75F88A723}">
      <dgm:prSet phldrT="[Texte]"/>
      <dgm:spPr>
        <a:solidFill>
          <a:srgbClr val="00B0F0"/>
        </a:solidFill>
      </dgm:spPr>
      <dgm:t>
        <a:bodyPr/>
        <a:lstStyle/>
        <a:p>
          <a:r>
            <a:rPr lang="fr-FR" dirty="0"/>
            <a:t>2 possibilités</a:t>
          </a:r>
        </a:p>
      </dgm:t>
    </dgm:pt>
    <dgm:pt modelId="{035AD56A-8C70-4A4B-9B41-D9CE601E8554}" type="parTrans" cxnId="{AE7B0AC2-9993-CB44-BAE1-31D1D752D512}">
      <dgm:prSet/>
      <dgm:spPr/>
      <dgm:t>
        <a:bodyPr/>
        <a:lstStyle/>
        <a:p>
          <a:endParaRPr lang="fr-FR"/>
        </a:p>
      </dgm:t>
    </dgm:pt>
    <dgm:pt modelId="{075AEEBF-E817-5347-8221-8B11057B31EB}" type="sibTrans" cxnId="{AE7B0AC2-9993-CB44-BAE1-31D1D752D512}">
      <dgm:prSet/>
      <dgm:spPr/>
      <dgm:t>
        <a:bodyPr/>
        <a:lstStyle/>
        <a:p>
          <a:endParaRPr lang="fr-FR"/>
        </a:p>
      </dgm:t>
    </dgm:pt>
    <dgm:pt modelId="{9C3BE925-FF47-A748-BCE8-74925E794823}">
      <dgm:prSet phldrT="[Texte]" custT="1"/>
      <dgm:spPr>
        <a:solidFill>
          <a:srgbClr val="558ED5"/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Dans l’entreprise : poste de travail ; locaux de l’entreprise ; parking ; vestiaires…</a:t>
          </a:r>
        </a:p>
      </dgm:t>
    </dgm:pt>
    <dgm:pt modelId="{775AF43A-1624-2641-BE87-C8450547BA95}" type="sibTrans" cxnId="{7594A87E-38E6-AF4F-8C57-98B68E389479}">
      <dgm:prSet/>
      <dgm:spPr/>
      <dgm:t>
        <a:bodyPr/>
        <a:lstStyle/>
        <a:p>
          <a:endParaRPr lang="fr-FR"/>
        </a:p>
      </dgm:t>
    </dgm:pt>
    <dgm:pt modelId="{DD25E7C6-0388-A541-B250-8AB40F6566E0}" type="parTrans" cxnId="{7594A87E-38E6-AF4F-8C57-98B68E389479}">
      <dgm:prSet/>
      <dgm:spPr/>
      <dgm:t>
        <a:bodyPr/>
        <a:lstStyle/>
        <a:p>
          <a:endParaRPr lang="fr-FR"/>
        </a:p>
      </dgm:t>
    </dgm:pt>
    <dgm:pt modelId="{3D8F8CB0-72F1-4E99-8FB5-14E9E807832C}">
      <dgm:prSet phldrT="[Texte]" custT="1"/>
      <dgm:spPr>
        <a:solidFill>
          <a:srgbClr val="558ED5"/>
        </a:solidFill>
      </dgm:spPr>
      <dgm:t>
        <a:bodyPr/>
        <a:lstStyle/>
        <a:p>
          <a:r>
            <a:rPr lang="fr-FR" sz="1600" dirty="0">
              <a:solidFill>
                <a:schemeClr val="tx1"/>
              </a:solidFill>
            </a:rPr>
            <a:t>Hors de l’entreprise si c’est </a:t>
          </a:r>
          <a:r>
            <a:rPr lang="fr-FR" sz="1600" b="1" dirty="0">
              <a:solidFill>
                <a:schemeClr val="tx1"/>
              </a:solidFill>
            </a:rPr>
            <a:t>sous l’autorité de l’employeur</a:t>
          </a:r>
          <a:r>
            <a:rPr lang="fr-FR" sz="1600" dirty="0">
              <a:solidFill>
                <a:schemeClr val="tx1"/>
              </a:solidFill>
            </a:rPr>
            <a:t>: </a:t>
          </a:r>
        </a:p>
        <a:p>
          <a:r>
            <a:rPr lang="fr-FR" sz="1600" dirty="0">
              <a:solidFill>
                <a:schemeClr val="tx1"/>
              </a:solidFill>
            </a:rPr>
            <a:t>-&gt; Lors d’une </a:t>
          </a:r>
          <a:r>
            <a:rPr lang="fr-FR" sz="1600" b="1" dirty="0">
              <a:solidFill>
                <a:schemeClr val="tx1"/>
              </a:solidFill>
            </a:rPr>
            <a:t>mission</a:t>
          </a:r>
          <a:r>
            <a:rPr lang="fr-FR" sz="1600" dirty="0">
              <a:solidFill>
                <a:schemeClr val="tx1"/>
              </a:solidFill>
            </a:rPr>
            <a:t> ou d’un </a:t>
          </a:r>
          <a:r>
            <a:rPr lang="fr-FR" sz="1600" b="1" dirty="0">
              <a:solidFill>
                <a:schemeClr val="tx1"/>
              </a:solidFill>
            </a:rPr>
            <a:t>déplacement professionnel  </a:t>
          </a:r>
        </a:p>
        <a:p>
          <a:r>
            <a:rPr lang="fr-FR" sz="1600" dirty="0">
              <a:solidFill>
                <a:schemeClr val="tx1"/>
              </a:solidFill>
            </a:rPr>
            <a:t>-&gt; Ex : aire de stationnement, chantier, dépendance de l’entreprise affecté à la restauration du personnel, parc de stationnement aménagé à l’extérieur de l’entreprise, voies d’accès intérieur, accident de la circulation …</a:t>
          </a:r>
        </a:p>
      </dgm:t>
    </dgm:pt>
    <dgm:pt modelId="{0CD836A0-652C-4EE3-994E-FE16E58459E2}" type="parTrans" cxnId="{ABA07E88-6C9E-4BE9-AD81-3E503B6AF062}">
      <dgm:prSet/>
      <dgm:spPr/>
      <dgm:t>
        <a:bodyPr/>
        <a:lstStyle/>
        <a:p>
          <a:endParaRPr lang="fr-FR"/>
        </a:p>
      </dgm:t>
    </dgm:pt>
    <dgm:pt modelId="{59767579-FCA7-4B03-AD40-3C6CA502C1AD}" type="sibTrans" cxnId="{ABA07E88-6C9E-4BE9-AD81-3E503B6AF062}">
      <dgm:prSet/>
      <dgm:spPr/>
      <dgm:t>
        <a:bodyPr/>
        <a:lstStyle/>
        <a:p>
          <a:endParaRPr lang="fr-FR"/>
        </a:p>
      </dgm:t>
    </dgm:pt>
    <dgm:pt modelId="{F7C2C0C8-67C4-394B-9F9B-534C76E0F232}" type="pres">
      <dgm:prSet presAssocID="{04838592-DAA2-CC47-8261-3EEFE520D0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9DB760-96A3-8848-BCAB-C0F077A0126E}" type="pres">
      <dgm:prSet presAssocID="{3B78F981-0DEA-7447-AAC0-A5C75F88A723}" presName="hierRoot1" presStyleCnt="0">
        <dgm:presLayoutVars>
          <dgm:hierBranch val="init"/>
        </dgm:presLayoutVars>
      </dgm:prSet>
      <dgm:spPr/>
    </dgm:pt>
    <dgm:pt modelId="{B103F8A2-7DC4-8C43-8A7A-EF175A38D4A7}" type="pres">
      <dgm:prSet presAssocID="{3B78F981-0DEA-7447-AAC0-A5C75F88A723}" presName="rootComposite1" presStyleCnt="0"/>
      <dgm:spPr/>
    </dgm:pt>
    <dgm:pt modelId="{DBEAF792-964E-EA4F-9654-418BF108C722}" type="pres">
      <dgm:prSet presAssocID="{3B78F981-0DEA-7447-AAC0-A5C75F88A723}" presName="rootText1" presStyleLbl="node0" presStyleIdx="0" presStyleCnt="1" custAng="0" custScaleX="91731" custScaleY="37840" custLinFactNeighborY="5324">
        <dgm:presLayoutVars>
          <dgm:chPref val="3"/>
        </dgm:presLayoutVars>
      </dgm:prSet>
      <dgm:spPr/>
    </dgm:pt>
    <dgm:pt modelId="{89585CC7-984B-FC46-AABF-58CAE551D757}" type="pres">
      <dgm:prSet presAssocID="{3B78F981-0DEA-7447-AAC0-A5C75F88A723}" presName="rootConnector1" presStyleLbl="node1" presStyleIdx="0" presStyleCnt="0"/>
      <dgm:spPr/>
    </dgm:pt>
    <dgm:pt modelId="{21CFDFEA-CCF0-D549-A8A0-6C5A65E121E6}" type="pres">
      <dgm:prSet presAssocID="{3B78F981-0DEA-7447-AAC0-A5C75F88A723}" presName="hierChild2" presStyleCnt="0"/>
      <dgm:spPr/>
    </dgm:pt>
    <dgm:pt modelId="{85390726-FAC9-8448-A7F3-CC934450C073}" type="pres">
      <dgm:prSet presAssocID="{DD25E7C6-0388-A541-B250-8AB40F6566E0}" presName="Name37" presStyleLbl="parChTrans1D2" presStyleIdx="0" presStyleCnt="2"/>
      <dgm:spPr/>
    </dgm:pt>
    <dgm:pt modelId="{B4951780-F9D9-FC4E-A942-2CE0951CF1FB}" type="pres">
      <dgm:prSet presAssocID="{9C3BE925-FF47-A748-BCE8-74925E794823}" presName="hierRoot2" presStyleCnt="0">
        <dgm:presLayoutVars>
          <dgm:hierBranch val="init"/>
        </dgm:presLayoutVars>
      </dgm:prSet>
      <dgm:spPr/>
    </dgm:pt>
    <dgm:pt modelId="{68454205-CFFF-7847-9292-C88DC166E49A}" type="pres">
      <dgm:prSet presAssocID="{9C3BE925-FF47-A748-BCE8-74925E794823}" presName="rootComposite" presStyleCnt="0"/>
      <dgm:spPr/>
    </dgm:pt>
    <dgm:pt modelId="{7717BDB9-A6EB-EE47-B274-6A413676A2AF}" type="pres">
      <dgm:prSet presAssocID="{9C3BE925-FF47-A748-BCE8-74925E794823}" presName="rootText" presStyleLbl="node2" presStyleIdx="0" presStyleCnt="2" custScaleX="108586" custScaleY="118034">
        <dgm:presLayoutVars>
          <dgm:chPref val="3"/>
        </dgm:presLayoutVars>
      </dgm:prSet>
      <dgm:spPr/>
    </dgm:pt>
    <dgm:pt modelId="{B69D9111-266B-684D-B0FA-3F29ABBA71B7}" type="pres">
      <dgm:prSet presAssocID="{9C3BE925-FF47-A748-BCE8-74925E794823}" presName="rootConnector" presStyleLbl="node2" presStyleIdx="0" presStyleCnt="2"/>
      <dgm:spPr/>
    </dgm:pt>
    <dgm:pt modelId="{1270D81D-BD8A-B84B-B9C3-30D855F749C1}" type="pres">
      <dgm:prSet presAssocID="{9C3BE925-FF47-A748-BCE8-74925E794823}" presName="hierChild4" presStyleCnt="0"/>
      <dgm:spPr/>
    </dgm:pt>
    <dgm:pt modelId="{3B7EEB26-5641-134B-8AAA-DDBCD59A5B32}" type="pres">
      <dgm:prSet presAssocID="{9C3BE925-FF47-A748-BCE8-74925E794823}" presName="hierChild5" presStyleCnt="0"/>
      <dgm:spPr/>
    </dgm:pt>
    <dgm:pt modelId="{A6C2C427-CBDA-4FA3-8C49-B76292FFD4B8}" type="pres">
      <dgm:prSet presAssocID="{0CD836A0-652C-4EE3-994E-FE16E58459E2}" presName="Name37" presStyleLbl="parChTrans1D2" presStyleIdx="1" presStyleCnt="2"/>
      <dgm:spPr/>
    </dgm:pt>
    <dgm:pt modelId="{3A333069-78D1-49FB-B54C-B9869731ECF4}" type="pres">
      <dgm:prSet presAssocID="{3D8F8CB0-72F1-4E99-8FB5-14E9E807832C}" presName="hierRoot2" presStyleCnt="0">
        <dgm:presLayoutVars>
          <dgm:hierBranch val="init"/>
        </dgm:presLayoutVars>
      </dgm:prSet>
      <dgm:spPr/>
    </dgm:pt>
    <dgm:pt modelId="{EEEEAB3E-265E-475A-93AB-088042C6C436}" type="pres">
      <dgm:prSet presAssocID="{3D8F8CB0-72F1-4E99-8FB5-14E9E807832C}" presName="rootComposite" presStyleCnt="0"/>
      <dgm:spPr/>
    </dgm:pt>
    <dgm:pt modelId="{ED832914-48D9-4365-8F6A-D888590A33E9}" type="pres">
      <dgm:prSet presAssocID="{3D8F8CB0-72F1-4E99-8FB5-14E9E807832C}" presName="rootText" presStyleLbl="node2" presStyleIdx="1" presStyleCnt="2" custScaleX="150196" custScaleY="230976">
        <dgm:presLayoutVars>
          <dgm:chPref val="3"/>
        </dgm:presLayoutVars>
      </dgm:prSet>
      <dgm:spPr/>
    </dgm:pt>
    <dgm:pt modelId="{B645526C-E6C4-4376-B20A-4E2583B01B1B}" type="pres">
      <dgm:prSet presAssocID="{3D8F8CB0-72F1-4E99-8FB5-14E9E807832C}" presName="rootConnector" presStyleLbl="node2" presStyleIdx="1" presStyleCnt="2"/>
      <dgm:spPr/>
    </dgm:pt>
    <dgm:pt modelId="{8B52177F-B66C-4494-A30F-91F31BBF46EC}" type="pres">
      <dgm:prSet presAssocID="{3D8F8CB0-72F1-4E99-8FB5-14E9E807832C}" presName="hierChild4" presStyleCnt="0"/>
      <dgm:spPr/>
    </dgm:pt>
    <dgm:pt modelId="{C459BB98-FB33-462E-BFB7-CF324B569F28}" type="pres">
      <dgm:prSet presAssocID="{3D8F8CB0-72F1-4E99-8FB5-14E9E807832C}" presName="hierChild5" presStyleCnt="0"/>
      <dgm:spPr/>
    </dgm:pt>
    <dgm:pt modelId="{8AA6CEC2-C34E-F64F-93A2-13A65BE7AC2F}" type="pres">
      <dgm:prSet presAssocID="{3B78F981-0DEA-7447-AAC0-A5C75F88A723}" presName="hierChild3" presStyleCnt="0"/>
      <dgm:spPr/>
    </dgm:pt>
  </dgm:ptLst>
  <dgm:cxnLst>
    <dgm:cxn modelId="{3E9B0D06-8F26-4727-8BFF-622D7DB272F8}" type="presOf" srcId="{3D8F8CB0-72F1-4E99-8FB5-14E9E807832C}" destId="{B645526C-E6C4-4376-B20A-4E2583B01B1B}" srcOrd="1" destOrd="0" presId="urn:microsoft.com/office/officeart/2005/8/layout/orgChart1"/>
    <dgm:cxn modelId="{4C2A4D17-C0F7-8E44-9450-99F14BFD9077}" type="presOf" srcId="{9C3BE925-FF47-A748-BCE8-74925E794823}" destId="{B69D9111-266B-684D-B0FA-3F29ABBA71B7}" srcOrd="1" destOrd="0" presId="urn:microsoft.com/office/officeart/2005/8/layout/orgChart1"/>
    <dgm:cxn modelId="{10006138-12BA-D94A-BA49-D7955FF7C674}" type="presOf" srcId="{DD25E7C6-0388-A541-B250-8AB40F6566E0}" destId="{85390726-FAC9-8448-A7F3-CC934450C073}" srcOrd="0" destOrd="0" presId="urn:microsoft.com/office/officeart/2005/8/layout/orgChart1"/>
    <dgm:cxn modelId="{2FEF5A49-E51E-6442-BC00-C9223A06B742}" type="presOf" srcId="{3B78F981-0DEA-7447-AAC0-A5C75F88A723}" destId="{DBEAF792-964E-EA4F-9654-418BF108C722}" srcOrd="0" destOrd="0" presId="urn:microsoft.com/office/officeart/2005/8/layout/orgChart1"/>
    <dgm:cxn modelId="{1E7B5B67-59A3-AB4E-8C71-5DBA27E87831}" type="presOf" srcId="{9C3BE925-FF47-A748-BCE8-74925E794823}" destId="{7717BDB9-A6EB-EE47-B274-6A413676A2AF}" srcOrd="0" destOrd="0" presId="urn:microsoft.com/office/officeart/2005/8/layout/orgChart1"/>
    <dgm:cxn modelId="{7594A87E-38E6-AF4F-8C57-98B68E389479}" srcId="{3B78F981-0DEA-7447-AAC0-A5C75F88A723}" destId="{9C3BE925-FF47-A748-BCE8-74925E794823}" srcOrd="0" destOrd="0" parTransId="{DD25E7C6-0388-A541-B250-8AB40F6566E0}" sibTransId="{775AF43A-1624-2641-BE87-C8450547BA95}"/>
    <dgm:cxn modelId="{ABA07E88-6C9E-4BE9-AD81-3E503B6AF062}" srcId="{3B78F981-0DEA-7447-AAC0-A5C75F88A723}" destId="{3D8F8CB0-72F1-4E99-8FB5-14E9E807832C}" srcOrd="1" destOrd="0" parTransId="{0CD836A0-652C-4EE3-994E-FE16E58459E2}" sibTransId="{59767579-FCA7-4B03-AD40-3C6CA502C1AD}"/>
    <dgm:cxn modelId="{C3B012AC-2D2F-8046-A6E4-E8598FFD8E57}" type="presOf" srcId="{04838592-DAA2-CC47-8261-3EEFE520D018}" destId="{F7C2C0C8-67C4-394B-9F9B-534C76E0F232}" srcOrd="0" destOrd="0" presId="urn:microsoft.com/office/officeart/2005/8/layout/orgChart1"/>
    <dgm:cxn modelId="{AE7B0AC2-9993-CB44-BAE1-31D1D752D512}" srcId="{04838592-DAA2-CC47-8261-3EEFE520D018}" destId="{3B78F981-0DEA-7447-AAC0-A5C75F88A723}" srcOrd="0" destOrd="0" parTransId="{035AD56A-8C70-4A4B-9B41-D9CE601E8554}" sibTransId="{075AEEBF-E817-5347-8221-8B11057B31EB}"/>
    <dgm:cxn modelId="{27A2B5C3-3AFE-4CEC-A20E-EAF3783D7831}" type="presOf" srcId="{3D8F8CB0-72F1-4E99-8FB5-14E9E807832C}" destId="{ED832914-48D9-4365-8F6A-D888590A33E9}" srcOrd="0" destOrd="0" presId="urn:microsoft.com/office/officeart/2005/8/layout/orgChart1"/>
    <dgm:cxn modelId="{A926FBC8-2DE5-49D9-BAAB-16B90DB8E6ED}" type="presOf" srcId="{0CD836A0-652C-4EE3-994E-FE16E58459E2}" destId="{A6C2C427-CBDA-4FA3-8C49-B76292FFD4B8}" srcOrd="0" destOrd="0" presId="urn:microsoft.com/office/officeart/2005/8/layout/orgChart1"/>
    <dgm:cxn modelId="{EEF088CA-473A-A440-88B3-16FB14516889}" type="presOf" srcId="{3B78F981-0DEA-7447-AAC0-A5C75F88A723}" destId="{89585CC7-984B-FC46-AABF-58CAE551D757}" srcOrd="1" destOrd="0" presId="urn:microsoft.com/office/officeart/2005/8/layout/orgChart1"/>
    <dgm:cxn modelId="{BDB8A5E1-D2F6-8346-A5BD-54621719E88F}" type="presParOf" srcId="{F7C2C0C8-67C4-394B-9F9B-534C76E0F232}" destId="{3A9DB760-96A3-8848-BCAB-C0F077A0126E}" srcOrd="0" destOrd="0" presId="urn:microsoft.com/office/officeart/2005/8/layout/orgChart1"/>
    <dgm:cxn modelId="{8EFDA611-272E-B14B-99FA-8C5E2ECEA92A}" type="presParOf" srcId="{3A9DB760-96A3-8848-BCAB-C0F077A0126E}" destId="{B103F8A2-7DC4-8C43-8A7A-EF175A38D4A7}" srcOrd="0" destOrd="0" presId="urn:microsoft.com/office/officeart/2005/8/layout/orgChart1"/>
    <dgm:cxn modelId="{6809B62B-E464-014D-B546-7E14BE108265}" type="presParOf" srcId="{B103F8A2-7DC4-8C43-8A7A-EF175A38D4A7}" destId="{DBEAF792-964E-EA4F-9654-418BF108C722}" srcOrd="0" destOrd="0" presId="urn:microsoft.com/office/officeart/2005/8/layout/orgChart1"/>
    <dgm:cxn modelId="{08B89949-922C-FF4B-9457-576843733CDA}" type="presParOf" srcId="{B103F8A2-7DC4-8C43-8A7A-EF175A38D4A7}" destId="{89585CC7-984B-FC46-AABF-58CAE551D757}" srcOrd="1" destOrd="0" presId="urn:microsoft.com/office/officeart/2005/8/layout/orgChart1"/>
    <dgm:cxn modelId="{951DFB10-B5E2-E04C-8350-6E3C5E16D02B}" type="presParOf" srcId="{3A9DB760-96A3-8848-BCAB-C0F077A0126E}" destId="{21CFDFEA-CCF0-D549-A8A0-6C5A65E121E6}" srcOrd="1" destOrd="0" presId="urn:microsoft.com/office/officeart/2005/8/layout/orgChart1"/>
    <dgm:cxn modelId="{4EA81A83-B608-524D-91C3-984B24D6410F}" type="presParOf" srcId="{21CFDFEA-CCF0-D549-A8A0-6C5A65E121E6}" destId="{85390726-FAC9-8448-A7F3-CC934450C073}" srcOrd="0" destOrd="0" presId="urn:microsoft.com/office/officeart/2005/8/layout/orgChart1"/>
    <dgm:cxn modelId="{387F65EF-10A1-C346-8D92-C0BBEE3E8F56}" type="presParOf" srcId="{21CFDFEA-CCF0-D549-A8A0-6C5A65E121E6}" destId="{B4951780-F9D9-FC4E-A942-2CE0951CF1FB}" srcOrd="1" destOrd="0" presId="urn:microsoft.com/office/officeart/2005/8/layout/orgChart1"/>
    <dgm:cxn modelId="{A0A3AFC0-CF33-FD49-9CC9-3FC240E3FBAC}" type="presParOf" srcId="{B4951780-F9D9-FC4E-A942-2CE0951CF1FB}" destId="{68454205-CFFF-7847-9292-C88DC166E49A}" srcOrd="0" destOrd="0" presId="urn:microsoft.com/office/officeart/2005/8/layout/orgChart1"/>
    <dgm:cxn modelId="{8D6EFDF1-3487-C442-8E17-4409359FD3C9}" type="presParOf" srcId="{68454205-CFFF-7847-9292-C88DC166E49A}" destId="{7717BDB9-A6EB-EE47-B274-6A413676A2AF}" srcOrd="0" destOrd="0" presId="urn:microsoft.com/office/officeart/2005/8/layout/orgChart1"/>
    <dgm:cxn modelId="{B20C6467-2900-A54B-98B7-6696511C8CBB}" type="presParOf" srcId="{68454205-CFFF-7847-9292-C88DC166E49A}" destId="{B69D9111-266B-684D-B0FA-3F29ABBA71B7}" srcOrd="1" destOrd="0" presId="urn:microsoft.com/office/officeart/2005/8/layout/orgChart1"/>
    <dgm:cxn modelId="{CFAF7FA4-528C-1C46-BCCB-2EB83D18867D}" type="presParOf" srcId="{B4951780-F9D9-FC4E-A942-2CE0951CF1FB}" destId="{1270D81D-BD8A-B84B-B9C3-30D855F749C1}" srcOrd="1" destOrd="0" presId="urn:microsoft.com/office/officeart/2005/8/layout/orgChart1"/>
    <dgm:cxn modelId="{B1F69C0D-C4A8-7941-A32A-61EA50EA1DD5}" type="presParOf" srcId="{B4951780-F9D9-FC4E-A942-2CE0951CF1FB}" destId="{3B7EEB26-5641-134B-8AAA-DDBCD59A5B32}" srcOrd="2" destOrd="0" presId="urn:microsoft.com/office/officeart/2005/8/layout/orgChart1"/>
    <dgm:cxn modelId="{C58E6D88-AE1A-4E02-949B-8A22E77F4317}" type="presParOf" srcId="{21CFDFEA-CCF0-D549-A8A0-6C5A65E121E6}" destId="{A6C2C427-CBDA-4FA3-8C49-B76292FFD4B8}" srcOrd="2" destOrd="0" presId="urn:microsoft.com/office/officeart/2005/8/layout/orgChart1"/>
    <dgm:cxn modelId="{C06737BD-F430-4C65-A432-BA4A5901C20B}" type="presParOf" srcId="{21CFDFEA-CCF0-D549-A8A0-6C5A65E121E6}" destId="{3A333069-78D1-49FB-B54C-B9869731ECF4}" srcOrd="3" destOrd="0" presId="urn:microsoft.com/office/officeart/2005/8/layout/orgChart1"/>
    <dgm:cxn modelId="{8405EDD0-8136-465F-971B-C67F1129283D}" type="presParOf" srcId="{3A333069-78D1-49FB-B54C-B9869731ECF4}" destId="{EEEEAB3E-265E-475A-93AB-088042C6C436}" srcOrd="0" destOrd="0" presId="urn:microsoft.com/office/officeart/2005/8/layout/orgChart1"/>
    <dgm:cxn modelId="{CC1F7C15-76C1-41D8-8124-E12032B997F1}" type="presParOf" srcId="{EEEEAB3E-265E-475A-93AB-088042C6C436}" destId="{ED832914-48D9-4365-8F6A-D888590A33E9}" srcOrd="0" destOrd="0" presId="urn:microsoft.com/office/officeart/2005/8/layout/orgChart1"/>
    <dgm:cxn modelId="{3BFE35C7-513E-4C39-BBC5-B4DF52B345FA}" type="presParOf" srcId="{EEEEAB3E-265E-475A-93AB-088042C6C436}" destId="{B645526C-E6C4-4376-B20A-4E2583B01B1B}" srcOrd="1" destOrd="0" presId="urn:microsoft.com/office/officeart/2005/8/layout/orgChart1"/>
    <dgm:cxn modelId="{8369662F-59A7-4FD8-B0D6-7BD83B2509FA}" type="presParOf" srcId="{3A333069-78D1-49FB-B54C-B9869731ECF4}" destId="{8B52177F-B66C-4494-A30F-91F31BBF46EC}" srcOrd="1" destOrd="0" presId="urn:microsoft.com/office/officeart/2005/8/layout/orgChart1"/>
    <dgm:cxn modelId="{0D2E4A68-A665-4478-ACD9-C50CBCC705BD}" type="presParOf" srcId="{3A333069-78D1-49FB-B54C-B9869731ECF4}" destId="{C459BB98-FB33-462E-BFB7-CF324B569F28}" srcOrd="2" destOrd="0" presId="urn:microsoft.com/office/officeart/2005/8/layout/orgChart1"/>
    <dgm:cxn modelId="{A82170D9-B4C2-A244-A077-A062833C1AA3}" type="presParOf" srcId="{3A9DB760-96A3-8848-BCAB-C0F077A0126E}" destId="{8AA6CEC2-C34E-F64F-93A2-13A65BE7AC2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4C761-7333-4A05-A1A7-2EF6F21D757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2CEC7C96-158B-48E9-9909-BD633D58DA1E}">
      <dgm:prSet phldrT="[Texte]"/>
      <dgm:spPr>
        <a:solidFill>
          <a:srgbClr val="FFC000"/>
        </a:solidFill>
      </dgm:spPr>
      <dgm:t>
        <a:bodyPr/>
        <a:lstStyle/>
        <a:p>
          <a:r>
            <a:rPr lang="fr-FR" dirty="0"/>
            <a:t>Accident survenu lors du trajet aller retour entre : </a:t>
          </a:r>
        </a:p>
      </dgm:t>
    </dgm:pt>
    <dgm:pt modelId="{6F274C98-3A06-42B7-AE3D-5F46D8E8BACD}" type="parTrans" cxnId="{6BE89F22-50AE-479F-AA69-5384EF903FC2}">
      <dgm:prSet/>
      <dgm:spPr/>
      <dgm:t>
        <a:bodyPr/>
        <a:lstStyle/>
        <a:p>
          <a:endParaRPr lang="fr-FR"/>
        </a:p>
      </dgm:t>
    </dgm:pt>
    <dgm:pt modelId="{FD68CC5D-8B84-4D61-B567-6091E818600F}" type="sibTrans" cxnId="{6BE89F22-50AE-479F-AA69-5384EF903FC2}">
      <dgm:prSet/>
      <dgm:spPr/>
      <dgm:t>
        <a:bodyPr/>
        <a:lstStyle/>
        <a:p>
          <a:endParaRPr lang="fr-FR"/>
        </a:p>
      </dgm:t>
    </dgm:pt>
    <dgm:pt modelId="{C6CD637E-1BE4-4693-9A0C-25A8C1C60351}" type="pres">
      <dgm:prSet presAssocID="{0A14C761-7333-4A05-A1A7-2EF6F21D7576}" presName="diagram" presStyleCnt="0">
        <dgm:presLayoutVars>
          <dgm:dir/>
          <dgm:resizeHandles val="exact"/>
        </dgm:presLayoutVars>
      </dgm:prSet>
      <dgm:spPr/>
    </dgm:pt>
    <dgm:pt modelId="{645CF4F5-898C-429D-BB8B-DE82325F29B6}" type="pres">
      <dgm:prSet presAssocID="{2CEC7C96-158B-48E9-9909-BD633D58DA1E}" presName="node" presStyleLbl="node1" presStyleIdx="0" presStyleCnt="1" custScaleX="100000" custScaleY="20261" custLinFactNeighborY="-3408">
        <dgm:presLayoutVars>
          <dgm:bulletEnabled val="1"/>
        </dgm:presLayoutVars>
      </dgm:prSet>
      <dgm:spPr/>
    </dgm:pt>
  </dgm:ptLst>
  <dgm:cxnLst>
    <dgm:cxn modelId="{6BE89F22-50AE-479F-AA69-5384EF903FC2}" srcId="{0A14C761-7333-4A05-A1A7-2EF6F21D7576}" destId="{2CEC7C96-158B-48E9-9909-BD633D58DA1E}" srcOrd="0" destOrd="0" parTransId="{6F274C98-3A06-42B7-AE3D-5F46D8E8BACD}" sibTransId="{FD68CC5D-8B84-4D61-B567-6091E818600F}"/>
    <dgm:cxn modelId="{2CE0A02F-1737-4B68-ADFF-3DAAD2341738}" type="presOf" srcId="{2CEC7C96-158B-48E9-9909-BD633D58DA1E}" destId="{645CF4F5-898C-429D-BB8B-DE82325F29B6}" srcOrd="0" destOrd="0" presId="urn:microsoft.com/office/officeart/2005/8/layout/default"/>
    <dgm:cxn modelId="{B8C2FB48-F63F-483E-A148-578D96C9AAF6}" type="presOf" srcId="{0A14C761-7333-4A05-A1A7-2EF6F21D7576}" destId="{C6CD637E-1BE4-4693-9A0C-25A8C1C60351}" srcOrd="0" destOrd="0" presId="urn:microsoft.com/office/officeart/2005/8/layout/default"/>
    <dgm:cxn modelId="{CF334444-B4E2-41B1-9500-9F94458DEA07}" type="presParOf" srcId="{C6CD637E-1BE4-4693-9A0C-25A8C1C60351}" destId="{645CF4F5-898C-429D-BB8B-DE82325F29B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FA004C-F269-47BB-82D7-DBABF4F1483B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</dgm:pt>
    <dgm:pt modelId="{2B88AB8C-BD92-4B86-B878-1644DE24A34F}">
      <dgm:prSet phldrT="[Texte]"/>
      <dgm:spPr/>
      <dgm:t>
        <a:bodyPr/>
        <a:lstStyle/>
        <a:p>
          <a:r>
            <a:rPr lang="fr-FR" dirty="0"/>
            <a:t>Survenance de l’accident</a:t>
          </a:r>
        </a:p>
      </dgm:t>
    </dgm:pt>
    <dgm:pt modelId="{BC5BBEF4-2A9D-4141-A9CA-55CC47B14716}" type="parTrans" cxnId="{BF340AC2-945E-46A1-A6F0-D77BE0ADA47D}">
      <dgm:prSet/>
      <dgm:spPr/>
      <dgm:t>
        <a:bodyPr/>
        <a:lstStyle/>
        <a:p>
          <a:endParaRPr lang="fr-FR"/>
        </a:p>
      </dgm:t>
    </dgm:pt>
    <dgm:pt modelId="{6AE1B6B6-D827-4CD6-911A-FFFA0632261A}" type="sibTrans" cxnId="{BF340AC2-945E-46A1-A6F0-D77BE0ADA47D}">
      <dgm:prSet/>
      <dgm:spPr/>
      <dgm:t>
        <a:bodyPr/>
        <a:lstStyle/>
        <a:p>
          <a:endParaRPr lang="fr-FR"/>
        </a:p>
      </dgm:t>
    </dgm:pt>
    <dgm:pt modelId="{E1FBA26F-BEC7-4E43-BC1B-F1E42A042E42}">
      <dgm:prSet phldrT="[Texte]"/>
      <dgm:spPr/>
      <dgm:t>
        <a:bodyPr/>
        <a:lstStyle/>
        <a:p>
          <a:r>
            <a:rPr lang="fr-FR" dirty="0"/>
            <a:t>Connaissance de l’accident  par l’employeur</a:t>
          </a:r>
        </a:p>
      </dgm:t>
    </dgm:pt>
    <dgm:pt modelId="{190580D3-140C-49FD-8A3B-3BD278E8D087}" type="parTrans" cxnId="{6A14A8A8-8124-45CA-A428-9D8C8E1AA893}">
      <dgm:prSet/>
      <dgm:spPr/>
      <dgm:t>
        <a:bodyPr/>
        <a:lstStyle/>
        <a:p>
          <a:endParaRPr lang="fr-FR"/>
        </a:p>
      </dgm:t>
    </dgm:pt>
    <dgm:pt modelId="{05D26428-B264-41F5-9B38-FC85C08261D6}" type="sibTrans" cxnId="{6A14A8A8-8124-45CA-A428-9D8C8E1AA893}">
      <dgm:prSet/>
      <dgm:spPr/>
      <dgm:t>
        <a:bodyPr/>
        <a:lstStyle/>
        <a:p>
          <a:endParaRPr lang="fr-FR"/>
        </a:p>
      </dgm:t>
    </dgm:pt>
    <dgm:pt modelId="{EEE09CF5-1070-46EF-BC95-B9B3753EAFD0}">
      <dgm:prSet phldrT="[Texte]"/>
      <dgm:spPr/>
      <dgm:t>
        <a:bodyPr/>
        <a:lstStyle/>
        <a:p>
          <a:r>
            <a:rPr lang="fr-FR" dirty="0"/>
            <a:t>Transmise à la Caisse primaire d’assurance maladie (CPAM) dont dépend son salarié</a:t>
          </a:r>
        </a:p>
      </dgm:t>
    </dgm:pt>
    <dgm:pt modelId="{F8D47719-572E-49DA-ADE9-4DBBEE1A4186}" type="parTrans" cxnId="{7A514AE3-4E89-4F15-BDB0-7F8EFB1BBFB8}">
      <dgm:prSet/>
      <dgm:spPr/>
      <dgm:t>
        <a:bodyPr/>
        <a:lstStyle/>
        <a:p>
          <a:endParaRPr lang="fr-FR"/>
        </a:p>
      </dgm:t>
    </dgm:pt>
    <dgm:pt modelId="{BA89DFAD-5932-45F3-BC94-91A304A53C85}" type="sibTrans" cxnId="{7A514AE3-4E89-4F15-BDB0-7F8EFB1BBFB8}">
      <dgm:prSet/>
      <dgm:spPr/>
      <dgm:t>
        <a:bodyPr/>
        <a:lstStyle/>
        <a:p>
          <a:endParaRPr lang="fr-FR"/>
        </a:p>
      </dgm:t>
    </dgm:pt>
    <dgm:pt modelId="{A8004B43-F91D-407C-A332-5F843E00C127}">
      <dgm:prSet phldrT="[Texte]"/>
      <dgm:spPr/>
      <dgm:t>
        <a:bodyPr/>
        <a:lstStyle/>
        <a:p>
          <a:r>
            <a:rPr lang="fr-FR" dirty="0"/>
            <a:t>Déclaration d’accident du travail à effectuer en ligne dans les </a:t>
          </a:r>
          <a:r>
            <a:rPr lang="fr-FR" b="1" dirty="0"/>
            <a:t>48 heures </a:t>
          </a:r>
          <a:r>
            <a:rPr lang="fr-FR" dirty="0"/>
            <a:t>sur net.entreprises.fr</a:t>
          </a:r>
        </a:p>
      </dgm:t>
    </dgm:pt>
    <dgm:pt modelId="{2B18FE41-D438-42A2-956B-10B154744A82}" type="parTrans" cxnId="{ADA7320E-3412-4E14-939E-C326B821F25E}">
      <dgm:prSet/>
      <dgm:spPr/>
      <dgm:t>
        <a:bodyPr/>
        <a:lstStyle/>
        <a:p>
          <a:endParaRPr lang="fr-FR"/>
        </a:p>
      </dgm:t>
    </dgm:pt>
    <dgm:pt modelId="{8E44B697-9A2F-4F57-B552-D16F9F9EA059}" type="sibTrans" cxnId="{ADA7320E-3412-4E14-939E-C326B821F25E}">
      <dgm:prSet/>
      <dgm:spPr/>
      <dgm:t>
        <a:bodyPr/>
        <a:lstStyle/>
        <a:p>
          <a:endParaRPr lang="fr-FR"/>
        </a:p>
      </dgm:t>
    </dgm:pt>
    <dgm:pt modelId="{96791065-E4C5-4E17-933F-5EF503E80029}" type="pres">
      <dgm:prSet presAssocID="{19FA004C-F269-47BB-82D7-DBABF4F1483B}" presName="Name0" presStyleCnt="0">
        <dgm:presLayoutVars>
          <dgm:dir/>
          <dgm:resizeHandles val="exact"/>
        </dgm:presLayoutVars>
      </dgm:prSet>
      <dgm:spPr/>
    </dgm:pt>
    <dgm:pt modelId="{557DC14F-3EA1-491F-A4FA-C89B1041F9F1}" type="pres">
      <dgm:prSet presAssocID="{2B88AB8C-BD92-4B86-B878-1644DE24A34F}" presName="node" presStyleLbl="node1" presStyleIdx="0" presStyleCnt="4">
        <dgm:presLayoutVars>
          <dgm:bulletEnabled val="1"/>
        </dgm:presLayoutVars>
      </dgm:prSet>
      <dgm:spPr/>
    </dgm:pt>
    <dgm:pt modelId="{776E0991-1A92-4ABF-962E-881093D16CA2}" type="pres">
      <dgm:prSet presAssocID="{6AE1B6B6-D827-4CD6-911A-FFFA0632261A}" presName="sibTrans" presStyleLbl="sibTrans1D1" presStyleIdx="0" presStyleCnt="3"/>
      <dgm:spPr/>
    </dgm:pt>
    <dgm:pt modelId="{9EFBD6E5-3B4C-4401-AE4A-C2946BFAD353}" type="pres">
      <dgm:prSet presAssocID="{6AE1B6B6-D827-4CD6-911A-FFFA0632261A}" presName="connectorText" presStyleLbl="sibTrans1D1" presStyleIdx="0" presStyleCnt="3"/>
      <dgm:spPr/>
    </dgm:pt>
    <dgm:pt modelId="{7EBB268F-AB77-4CF9-AE9A-4B442CF973F8}" type="pres">
      <dgm:prSet presAssocID="{E1FBA26F-BEC7-4E43-BC1B-F1E42A042E42}" presName="node" presStyleLbl="node1" presStyleIdx="1" presStyleCnt="4">
        <dgm:presLayoutVars>
          <dgm:bulletEnabled val="1"/>
        </dgm:presLayoutVars>
      </dgm:prSet>
      <dgm:spPr/>
    </dgm:pt>
    <dgm:pt modelId="{0C3F2F5E-C75B-4DA4-A873-86EFF9397CDF}" type="pres">
      <dgm:prSet presAssocID="{05D26428-B264-41F5-9B38-FC85C08261D6}" presName="sibTrans" presStyleLbl="sibTrans1D1" presStyleIdx="1" presStyleCnt="3"/>
      <dgm:spPr/>
    </dgm:pt>
    <dgm:pt modelId="{FD4BB893-7B5C-4DFE-A540-E56839B38D35}" type="pres">
      <dgm:prSet presAssocID="{05D26428-B264-41F5-9B38-FC85C08261D6}" presName="connectorText" presStyleLbl="sibTrans1D1" presStyleIdx="1" presStyleCnt="3"/>
      <dgm:spPr/>
    </dgm:pt>
    <dgm:pt modelId="{C7C0856E-5694-453E-9A9E-A6D13FE65B53}" type="pres">
      <dgm:prSet presAssocID="{A8004B43-F91D-407C-A332-5F843E00C127}" presName="node" presStyleLbl="node1" presStyleIdx="2" presStyleCnt="4">
        <dgm:presLayoutVars>
          <dgm:bulletEnabled val="1"/>
        </dgm:presLayoutVars>
      </dgm:prSet>
      <dgm:spPr/>
    </dgm:pt>
    <dgm:pt modelId="{D36A0946-C1BA-4A71-990C-23CE7490926B}" type="pres">
      <dgm:prSet presAssocID="{8E44B697-9A2F-4F57-B552-D16F9F9EA059}" presName="sibTrans" presStyleLbl="sibTrans1D1" presStyleIdx="2" presStyleCnt="3"/>
      <dgm:spPr/>
    </dgm:pt>
    <dgm:pt modelId="{18787AA4-14B3-445A-A1BD-4D914E159D00}" type="pres">
      <dgm:prSet presAssocID="{8E44B697-9A2F-4F57-B552-D16F9F9EA059}" presName="connectorText" presStyleLbl="sibTrans1D1" presStyleIdx="2" presStyleCnt="3"/>
      <dgm:spPr/>
    </dgm:pt>
    <dgm:pt modelId="{3785B5BC-19C4-4055-B6D4-EA07BC2FA544}" type="pres">
      <dgm:prSet presAssocID="{EEE09CF5-1070-46EF-BC95-B9B3753EAFD0}" presName="node" presStyleLbl="node1" presStyleIdx="3" presStyleCnt="4">
        <dgm:presLayoutVars>
          <dgm:bulletEnabled val="1"/>
        </dgm:presLayoutVars>
      </dgm:prSet>
      <dgm:spPr/>
    </dgm:pt>
  </dgm:ptLst>
  <dgm:cxnLst>
    <dgm:cxn modelId="{C3A33602-33B3-45E2-9908-86E2E9312292}" type="presOf" srcId="{19FA004C-F269-47BB-82D7-DBABF4F1483B}" destId="{96791065-E4C5-4E17-933F-5EF503E80029}" srcOrd="0" destOrd="0" presId="urn:microsoft.com/office/officeart/2005/8/layout/bProcess3"/>
    <dgm:cxn modelId="{58ECF902-06C7-4D34-8876-FFE9D6C68BDC}" type="presOf" srcId="{E1FBA26F-BEC7-4E43-BC1B-F1E42A042E42}" destId="{7EBB268F-AB77-4CF9-AE9A-4B442CF973F8}" srcOrd="0" destOrd="0" presId="urn:microsoft.com/office/officeart/2005/8/layout/bProcess3"/>
    <dgm:cxn modelId="{ADA7320E-3412-4E14-939E-C326B821F25E}" srcId="{19FA004C-F269-47BB-82D7-DBABF4F1483B}" destId="{A8004B43-F91D-407C-A332-5F843E00C127}" srcOrd="2" destOrd="0" parTransId="{2B18FE41-D438-42A2-956B-10B154744A82}" sibTransId="{8E44B697-9A2F-4F57-B552-D16F9F9EA059}"/>
    <dgm:cxn modelId="{50F0604E-F61E-44AC-B28C-912A8AFF1ED4}" type="presOf" srcId="{8E44B697-9A2F-4F57-B552-D16F9F9EA059}" destId="{D36A0946-C1BA-4A71-990C-23CE7490926B}" srcOrd="0" destOrd="0" presId="urn:microsoft.com/office/officeart/2005/8/layout/bProcess3"/>
    <dgm:cxn modelId="{E0B0D65E-C284-4D39-B5D5-CEECC4C0D208}" type="presOf" srcId="{6AE1B6B6-D827-4CD6-911A-FFFA0632261A}" destId="{9EFBD6E5-3B4C-4401-AE4A-C2946BFAD353}" srcOrd="1" destOrd="0" presId="urn:microsoft.com/office/officeart/2005/8/layout/bProcess3"/>
    <dgm:cxn modelId="{621B6F8E-8FD9-4470-BB24-85500550E722}" type="presOf" srcId="{2B88AB8C-BD92-4B86-B878-1644DE24A34F}" destId="{557DC14F-3EA1-491F-A4FA-C89B1041F9F1}" srcOrd="0" destOrd="0" presId="urn:microsoft.com/office/officeart/2005/8/layout/bProcess3"/>
    <dgm:cxn modelId="{6A14A8A8-8124-45CA-A428-9D8C8E1AA893}" srcId="{19FA004C-F269-47BB-82D7-DBABF4F1483B}" destId="{E1FBA26F-BEC7-4E43-BC1B-F1E42A042E42}" srcOrd="1" destOrd="0" parTransId="{190580D3-140C-49FD-8A3B-3BD278E8D087}" sibTransId="{05D26428-B264-41F5-9B38-FC85C08261D6}"/>
    <dgm:cxn modelId="{7E88BBBC-4090-4600-8214-F6C970EE73FA}" type="presOf" srcId="{EEE09CF5-1070-46EF-BC95-B9B3753EAFD0}" destId="{3785B5BC-19C4-4055-B6D4-EA07BC2FA544}" srcOrd="0" destOrd="0" presId="urn:microsoft.com/office/officeart/2005/8/layout/bProcess3"/>
    <dgm:cxn modelId="{128A6EBE-BF1A-4A71-B4FA-D735B16DA4CC}" type="presOf" srcId="{8E44B697-9A2F-4F57-B552-D16F9F9EA059}" destId="{18787AA4-14B3-445A-A1BD-4D914E159D00}" srcOrd="1" destOrd="0" presId="urn:microsoft.com/office/officeart/2005/8/layout/bProcess3"/>
    <dgm:cxn modelId="{BF340AC2-945E-46A1-A6F0-D77BE0ADA47D}" srcId="{19FA004C-F269-47BB-82D7-DBABF4F1483B}" destId="{2B88AB8C-BD92-4B86-B878-1644DE24A34F}" srcOrd="0" destOrd="0" parTransId="{BC5BBEF4-2A9D-4141-A9CA-55CC47B14716}" sibTransId="{6AE1B6B6-D827-4CD6-911A-FFFA0632261A}"/>
    <dgm:cxn modelId="{3B94D8C5-828A-47DA-95D0-7BACEDB00A7B}" type="presOf" srcId="{A8004B43-F91D-407C-A332-5F843E00C127}" destId="{C7C0856E-5694-453E-9A9E-A6D13FE65B53}" srcOrd="0" destOrd="0" presId="urn:microsoft.com/office/officeart/2005/8/layout/bProcess3"/>
    <dgm:cxn modelId="{DE1E64CD-15B1-4922-83F4-7CBAD577EC79}" type="presOf" srcId="{6AE1B6B6-D827-4CD6-911A-FFFA0632261A}" destId="{776E0991-1A92-4ABF-962E-881093D16CA2}" srcOrd="0" destOrd="0" presId="urn:microsoft.com/office/officeart/2005/8/layout/bProcess3"/>
    <dgm:cxn modelId="{7A514AE3-4E89-4F15-BDB0-7F8EFB1BBFB8}" srcId="{19FA004C-F269-47BB-82D7-DBABF4F1483B}" destId="{EEE09CF5-1070-46EF-BC95-B9B3753EAFD0}" srcOrd="3" destOrd="0" parTransId="{F8D47719-572E-49DA-ADE9-4DBBEE1A4186}" sibTransId="{BA89DFAD-5932-45F3-BC94-91A304A53C85}"/>
    <dgm:cxn modelId="{74493AEE-AEEC-4D95-896F-50154C6D87AF}" type="presOf" srcId="{05D26428-B264-41F5-9B38-FC85C08261D6}" destId="{0C3F2F5E-C75B-4DA4-A873-86EFF9397CDF}" srcOrd="0" destOrd="0" presId="urn:microsoft.com/office/officeart/2005/8/layout/bProcess3"/>
    <dgm:cxn modelId="{A0E80BFC-E821-4E04-9A5D-52D316E19C41}" type="presOf" srcId="{05D26428-B264-41F5-9B38-FC85C08261D6}" destId="{FD4BB893-7B5C-4DFE-A540-E56839B38D35}" srcOrd="1" destOrd="0" presId="urn:microsoft.com/office/officeart/2005/8/layout/bProcess3"/>
    <dgm:cxn modelId="{895DEC0D-2FBC-4FEC-8669-A469C26E7D29}" type="presParOf" srcId="{96791065-E4C5-4E17-933F-5EF503E80029}" destId="{557DC14F-3EA1-491F-A4FA-C89B1041F9F1}" srcOrd="0" destOrd="0" presId="urn:microsoft.com/office/officeart/2005/8/layout/bProcess3"/>
    <dgm:cxn modelId="{2F7A155E-372A-4AC3-850D-1F54943C5542}" type="presParOf" srcId="{96791065-E4C5-4E17-933F-5EF503E80029}" destId="{776E0991-1A92-4ABF-962E-881093D16CA2}" srcOrd="1" destOrd="0" presId="urn:microsoft.com/office/officeart/2005/8/layout/bProcess3"/>
    <dgm:cxn modelId="{731775FE-0323-4E4C-AC91-B4829314E6D6}" type="presParOf" srcId="{776E0991-1A92-4ABF-962E-881093D16CA2}" destId="{9EFBD6E5-3B4C-4401-AE4A-C2946BFAD353}" srcOrd="0" destOrd="0" presId="urn:microsoft.com/office/officeart/2005/8/layout/bProcess3"/>
    <dgm:cxn modelId="{819F4D72-126A-4163-8CF4-FC7994FFD2D7}" type="presParOf" srcId="{96791065-E4C5-4E17-933F-5EF503E80029}" destId="{7EBB268F-AB77-4CF9-AE9A-4B442CF973F8}" srcOrd="2" destOrd="0" presId="urn:microsoft.com/office/officeart/2005/8/layout/bProcess3"/>
    <dgm:cxn modelId="{EB7C7879-5CE0-4379-A660-CCDA0CB800A5}" type="presParOf" srcId="{96791065-E4C5-4E17-933F-5EF503E80029}" destId="{0C3F2F5E-C75B-4DA4-A873-86EFF9397CDF}" srcOrd="3" destOrd="0" presId="urn:microsoft.com/office/officeart/2005/8/layout/bProcess3"/>
    <dgm:cxn modelId="{B23F5E20-E1FE-4ECF-AA08-60A833AE22DA}" type="presParOf" srcId="{0C3F2F5E-C75B-4DA4-A873-86EFF9397CDF}" destId="{FD4BB893-7B5C-4DFE-A540-E56839B38D35}" srcOrd="0" destOrd="0" presId="urn:microsoft.com/office/officeart/2005/8/layout/bProcess3"/>
    <dgm:cxn modelId="{898E5108-E611-408A-8AEA-4C6404A121C1}" type="presParOf" srcId="{96791065-E4C5-4E17-933F-5EF503E80029}" destId="{C7C0856E-5694-453E-9A9E-A6D13FE65B53}" srcOrd="4" destOrd="0" presId="urn:microsoft.com/office/officeart/2005/8/layout/bProcess3"/>
    <dgm:cxn modelId="{36EDDBE1-DF17-47AA-B762-BEDE8CDC0DA8}" type="presParOf" srcId="{96791065-E4C5-4E17-933F-5EF503E80029}" destId="{D36A0946-C1BA-4A71-990C-23CE7490926B}" srcOrd="5" destOrd="0" presId="urn:microsoft.com/office/officeart/2005/8/layout/bProcess3"/>
    <dgm:cxn modelId="{8F305767-4CDC-402C-9805-1BC05EA27869}" type="presParOf" srcId="{D36A0946-C1BA-4A71-990C-23CE7490926B}" destId="{18787AA4-14B3-445A-A1BD-4D914E159D00}" srcOrd="0" destOrd="0" presId="urn:microsoft.com/office/officeart/2005/8/layout/bProcess3"/>
    <dgm:cxn modelId="{FED8671E-A174-4F5B-BCE0-1D36C4E992F2}" type="presParOf" srcId="{96791065-E4C5-4E17-933F-5EF503E80029}" destId="{3785B5BC-19C4-4055-B6D4-EA07BC2FA544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9EFA0A-24FD-4828-8D99-92B891695A2F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4C1BE31-29C5-4584-98A3-34AFD368F877}">
      <dgm:prSet phldrT="[Texte]"/>
      <dgm:spPr/>
      <dgm:t>
        <a:bodyPr/>
        <a:lstStyle/>
        <a:p>
          <a:r>
            <a:rPr lang="fr-FR" dirty="0"/>
            <a:t>Réception du certificat médical et de la déclaration d’accident du travail </a:t>
          </a:r>
        </a:p>
      </dgm:t>
    </dgm:pt>
    <dgm:pt modelId="{D5E127F4-12D9-4F16-9621-5C9C60D7EBC4}" type="parTrans" cxnId="{52972A6F-BC9B-4142-93AD-40AC35AD34FD}">
      <dgm:prSet/>
      <dgm:spPr/>
      <dgm:t>
        <a:bodyPr/>
        <a:lstStyle/>
        <a:p>
          <a:endParaRPr lang="fr-FR"/>
        </a:p>
      </dgm:t>
    </dgm:pt>
    <dgm:pt modelId="{30B2C205-6D5F-42BE-9DC3-CBB6B511D95C}" type="sibTrans" cxnId="{52972A6F-BC9B-4142-93AD-40AC35AD34FD}">
      <dgm:prSet/>
      <dgm:spPr/>
      <dgm:t>
        <a:bodyPr/>
        <a:lstStyle/>
        <a:p>
          <a:endParaRPr lang="fr-FR"/>
        </a:p>
      </dgm:t>
    </dgm:pt>
    <dgm:pt modelId="{0152630C-F934-4E13-BFB4-B2ECA253A203}" type="asst">
      <dgm:prSet phldrT="[Texte]"/>
      <dgm:spPr/>
      <dgm:t>
        <a:bodyPr/>
        <a:lstStyle/>
        <a:p>
          <a:r>
            <a:rPr lang="fr-FR" dirty="0"/>
            <a:t>Si l’employeur n’a pas émis de réserves : reconnaissance de  l’accident par la CPAM </a:t>
          </a:r>
          <a:r>
            <a:rPr lang="fr-FR" b="1" dirty="0"/>
            <a:t>dans un délai de 30 jours</a:t>
          </a:r>
        </a:p>
      </dgm:t>
    </dgm:pt>
    <dgm:pt modelId="{E65D91BA-7182-4355-85B7-4CA98D3F04FF}" type="parTrans" cxnId="{133C19E0-865D-4BED-AEC4-946B52AE570D}">
      <dgm:prSet/>
      <dgm:spPr/>
      <dgm:t>
        <a:bodyPr/>
        <a:lstStyle/>
        <a:p>
          <a:endParaRPr lang="fr-FR"/>
        </a:p>
      </dgm:t>
    </dgm:pt>
    <dgm:pt modelId="{97C3E3AD-14D3-470A-99D5-903EDB4A8AC0}" type="sibTrans" cxnId="{133C19E0-865D-4BED-AEC4-946B52AE570D}">
      <dgm:prSet/>
      <dgm:spPr/>
      <dgm:t>
        <a:bodyPr/>
        <a:lstStyle/>
        <a:p>
          <a:endParaRPr lang="fr-FR"/>
        </a:p>
      </dgm:t>
    </dgm:pt>
    <dgm:pt modelId="{0AD19F45-B232-4503-B655-A70DFB1D9FF5}" type="asst">
      <dgm:prSet phldrT="[Texte]" custT="1"/>
      <dgm:spPr/>
      <dgm:t>
        <a:bodyPr/>
        <a:lstStyle/>
        <a:p>
          <a:r>
            <a:rPr lang="fr-FR" sz="1600" dirty="0"/>
            <a:t>Si l’employeur a émis des réserves ou la si la CPAM l’estime nécessaire : début d’une </a:t>
          </a:r>
          <a:r>
            <a:rPr lang="fr-FR" sz="1800" b="1" dirty="0"/>
            <a:t>phase d’investigation de 70 jours</a:t>
          </a:r>
          <a:endParaRPr lang="fr-FR" sz="1600" dirty="0"/>
        </a:p>
      </dgm:t>
    </dgm:pt>
    <dgm:pt modelId="{BF726883-0F94-45E7-8355-BEFF7F09F95E}" type="parTrans" cxnId="{4ADB6DD0-7353-4C30-94F9-920906ED255D}">
      <dgm:prSet/>
      <dgm:spPr/>
      <dgm:t>
        <a:bodyPr/>
        <a:lstStyle/>
        <a:p>
          <a:endParaRPr lang="fr-FR"/>
        </a:p>
      </dgm:t>
    </dgm:pt>
    <dgm:pt modelId="{E4219EA1-BF1D-46C9-BB84-FF65AD997C58}" type="sibTrans" cxnId="{4ADB6DD0-7353-4C30-94F9-920906ED255D}">
      <dgm:prSet/>
      <dgm:spPr/>
      <dgm:t>
        <a:bodyPr/>
        <a:lstStyle/>
        <a:p>
          <a:endParaRPr lang="fr-FR"/>
        </a:p>
      </dgm:t>
    </dgm:pt>
    <dgm:pt modelId="{42A4F5AB-DB0F-4E9F-B816-4919FD625E21}" type="asst">
      <dgm:prSet phldrT="[Texte]"/>
      <dgm:spPr/>
      <dgm:t>
        <a:bodyPr/>
        <a:lstStyle/>
        <a:p>
          <a:r>
            <a:rPr lang="fr-FR" dirty="0"/>
            <a:t>Investigation finie =  ouverture d’une </a:t>
          </a:r>
          <a:r>
            <a:rPr lang="fr-FR" b="1" dirty="0"/>
            <a:t>phase contradictoire</a:t>
          </a:r>
          <a:r>
            <a:rPr lang="fr-FR" dirty="0"/>
            <a:t>  </a:t>
          </a:r>
          <a:r>
            <a:rPr lang="fr-FR" dirty="0">
              <a:sym typeface="Wingdings" panose="05000000000000000000" pitchFamily="2" charset="2"/>
            </a:rPr>
            <a:t> </a:t>
          </a:r>
          <a:r>
            <a:rPr lang="fr-FR" dirty="0"/>
            <a:t>salarié et employeur peuvent émettre des observations dans un délai de 10 jours</a:t>
          </a:r>
        </a:p>
      </dgm:t>
    </dgm:pt>
    <dgm:pt modelId="{5B161EFF-0BD8-4114-A571-BAB7D35637D9}" type="parTrans" cxnId="{7EAD725A-D636-4A0E-8449-68EBCF07AE16}">
      <dgm:prSet/>
      <dgm:spPr/>
      <dgm:t>
        <a:bodyPr/>
        <a:lstStyle/>
        <a:p>
          <a:endParaRPr lang="fr-FR"/>
        </a:p>
      </dgm:t>
    </dgm:pt>
    <dgm:pt modelId="{E19FCFC7-7B4D-4245-A2B4-74D5176F2BE2}" type="sibTrans" cxnId="{7EAD725A-D636-4A0E-8449-68EBCF07AE16}">
      <dgm:prSet/>
      <dgm:spPr/>
      <dgm:t>
        <a:bodyPr/>
        <a:lstStyle/>
        <a:p>
          <a:endParaRPr lang="fr-FR"/>
        </a:p>
      </dgm:t>
    </dgm:pt>
    <dgm:pt modelId="{87A7863B-3A1C-48BF-B66C-608789C3D841}" type="asst">
      <dgm:prSet phldrT="[Texte]"/>
      <dgm:spPr/>
      <dgm:t>
        <a:bodyPr/>
        <a:lstStyle/>
        <a:p>
          <a:r>
            <a:rPr lang="fr-FR" dirty="0"/>
            <a:t>Décision de la CPAM rendue </a:t>
          </a:r>
          <a:r>
            <a:rPr lang="fr-FR" b="1" dirty="0"/>
            <a:t>90 jours maximum après réception de la déclaration d’accident du travail </a:t>
          </a:r>
        </a:p>
      </dgm:t>
    </dgm:pt>
    <dgm:pt modelId="{AA7A291A-2661-46E9-BA7D-B75F3FF6DC15}" type="parTrans" cxnId="{73E0883D-F499-4D24-AC66-F7E0CDF13B8E}">
      <dgm:prSet/>
      <dgm:spPr/>
      <dgm:t>
        <a:bodyPr/>
        <a:lstStyle/>
        <a:p>
          <a:endParaRPr lang="fr-FR"/>
        </a:p>
      </dgm:t>
    </dgm:pt>
    <dgm:pt modelId="{6D5EFBD9-3E70-410C-8BB1-75457F474486}" type="sibTrans" cxnId="{73E0883D-F499-4D24-AC66-F7E0CDF13B8E}">
      <dgm:prSet/>
      <dgm:spPr/>
      <dgm:t>
        <a:bodyPr/>
        <a:lstStyle/>
        <a:p>
          <a:endParaRPr lang="fr-FR"/>
        </a:p>
      </dgm:t>
    </dgm:pt>
    <dgm:pt modelId="{E23AFC73-2970-40B8-8C5A-5CCAEF1303BF}" type="pres">
      <dgm:prSet presAssocID="{809EFA0A-24FD-4828-8D99-92B891695A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2C750D-D998-4F47-8FDF-B006D31CB1E3}" type="pres">
      <dgm:prSet presAssocID="{84C1BE31-29C5-4584-98A3-34AFD368F877}" presName="hierRoot1" presStyleCnt="0">
        <dgm:presLayoutVars>
          <dgm:hierBranch val="init"/>
        </dgm:presLayoutVars>
      </dgm:prSet>
      <dgm:spPr/>
    </dgm:pt>
    <dgm:pt modelId="{66863226-ABE5-44F1-95BC-6387E651FEE7}" type="pres">
      <dgm:prSet presAssocID="{84C1BE31-29C5-4584-98A3-34AFD368F877}" presName="rootComposite1" presStyleCnt="0"/>
      <dgm:spPr/>
    </dgm:pt>
    <dgm:pt modelId="{6DB9F017-16B1-4E0F-9D42-9A04A68C9C57}" type="pres">
      <dgm:prSet presAssocID="{84C1BE31-29C5-4584-98A3-34AFD368F877}" presName="rootText1" presStyleLbl="node0" presStyleIdx="0" presStyleCnt="1" custLinFactNeighborX="-545" custLinFactNeighborY="-1276">
        <dgm:presLayoutVars>
          <dgm:chPref val="3"/>
        </dgm:presLayoutVars>
      </dgm:prSet>
      <dgm:spPr/>
    </dgm:pt>
    <dgm:pt modelId="{7F54AA58-FDC9-4E18-9459-1A0FFC22C147}" type="pres">
      <dgm:prSet presAssocID="{84C1BE31-29C5-4584-98A3-34AFD368F877}" presName="rootConnector1" presStyleLbl="node1" presStyleIdx="0" presStyleCnt="0"/>
      <dgm:spPr/>
    </dgm:pt>
    <dgm:pt modelId="{6B10DEE1-239C-4B18-BA16-A5EE5E0B2290}" type="pres">
      <dgm:prSet presAssocID="{84C1BE31-29C5-4584-98A3-34AFD368F877}" presName="hierChild2" presStyleCnt="0"/>
      <dgm:spPr/>
    </dgm:pt>
    <dgm:pt modelId="{6CA6662E-4C43-49E9-815E-E1B6255E92B1}" type="pres">
      <dgm:prSet presAssocID="{84C1BE31-29C5-4584-98A3-34AFD368F877}" presName="hierChild3" presStyleCnt="0"/>
      <dgm:spPr/>
    </dgm:pt>
    <dgm:pt modelId="{082259D5-3C32-4D5F-906E-AFB3AAA18285}" type="pres">
      <dgm:prSet presAssocID="{E65D91BA-7182-4355-85B7-4CA98D3F04FF}" presName="Name115" presStyleLbl="parChTrans1D2" presStyleIdx="0" presStyleCnt="2"/>
      <dgm:spPr/>
    </dgm:pt>
    <dgm:pt modelId="{99D2A3A0-F58B-47B7-BE48-D17B2351AB0D}" type="pres">
      <dgm:prSet presAssocID="{0152630C-F934-4E13-BFB4-B2ECA253A203}" presName="hierRoot3" presStyleCnt="0">
        <dgm:presLayoutVars>
          <dgm:hierBranch val="init"/>
        </dgm:presLayoutVars>
      </dgm:prSet>
      <dgm:spPr/>
    </dgm:pt>
    <dgm:pt modelId="{2DF0D56E-B8DC-4812-A6A1-4228FEFFDE2D}" type="pres">
      <dgm:prSet presAssocID="{0152630C-F934-4E13-BFB4-B2ECA253A203}" presName="rootComposite3" presStyleCnt="0"/>
      <dgm:spPr/>
    </dgm:pt>
    <dgm:pt modelId="{10A510B0-BC48-4BCF-8829-D24355E6255B}" type="pres">
      <dgm:prSet presAssocID="{0152630C-F934-4E13-BFB4-B2ECA253A203}" presName="rootText3" presStyleLbl="asst1" presStyleIdx="0" presStyleCnt="4">
        <dgm:presLayoutVars>
          <dgm:chPref val="3"/>
        </dgm:presLayoutVars>
      </dgm:prSet>
      <dgm:spPr/>
    </dgm:pt>
    <dgm:pt modelId="{494EA31C-9E7C-4342-B73A-CCE27D6893DB}" type="pres">
      <dgm:prSet presAssocID="{0152630C-F934-4E13-BFB4-B2ECA253A203}" presName="rootConnector3" presStyleLbl="asst1" presStyleIdx="0" presStyleCnt="4"/>
      <dgm:spPr/>
    </dgm:pt>
    <dgm:pt modelId="{A6154B08-D053-4FB4-98AF-8C42C88DE03A}" type="pres">
      <dgm:prSet presAssocID="{0152630C-F934-4E13-BFB4-B2ECA253A203}" presName="hierChild6" presStyleCnt="0"/>
      <dgm:spPr/>
    </dgm:pt>
    <dgm:pt modelId="{A585917B-6804-4E05-906B-A2DBE5D1ADE6}" type="pres">
      <dgm:prSet presAssocID="{0152630C-F934-4E13-BFB4-B2ECA253A203}" presName="hierChild7" presStyleCnt="0"/>
      <dgm:spPr/>
    </dgm:pt>
    <dgm:pt modelId="{CB0A0F0B-008F-4BBD-B9C6-4C853EF0CD59}" type="pres">
      <dgm:prSet presAssocID="{BF726883-0F94-45E7-8355-BEFF7F09F95E}" presName="Name115" presStyleLbl="parChTrans1D2" presStyleIdx="1" presStyleCnt="2"/>
      <dgm:spPr/>
    </dgm:pt>
    <dgm:pt modelId="{960E1557-D5F0-45CA-8BA2-4D85E97E2764}" type="pres">
      <dgm:prSet presAssocID="{0AD19F45-B232-4503-B655-A70DFB1D9FF5}" presName="hierRoot3" presStyleCnt="0">
        <dgm:presLayoutVars>
          <dgm:hierBranch val="init"/>
        </dgm:presLayoutVars>
      </dgm:prSet>
      <dgm:spPr/>
    </dgm:pt>
    <dgm:pt modelId="{4F014CF7-A2DB-481F-87AC-1F4BA16AC3A1}" type="pres">
      <dgm:prSet presAssocID="{0AD19F45-B232-4503-B655-A70DFB1D9FF5}" presName="rootComposite3" presStyleCnt="0"/>
      <dgm:spPr/>
    </dgm:pt>
    <dgm:pt modelId="{E3D8CCD2-620D-4291-9FCA-99330B6AA2C8}" type="pres">
      <dgm:prSet presAssocID="{0AD19F45-B232-4503-B655-A70DFB1D9FF5}" presName="rootText3" presStyleLbl="asst1" presStyleIdx="1" presStyleCnt="4" custScaleX="106508" custScaleY="134248">
        <dgm:presLayoutVars>
          <dgm:chPref val="3"/>
        </dgm:presLayoutVars>
      </dgm:prSet>
      <dgm:spPr/>
    </dgm:pt>
    <dgm:pt modelId="{DD67D4FB-CA5A-45CF-90E7-0628941317E7}" type="pres">
      <dgm:prSet presAssocID="{0AD19F45-B232-4503-B655-A70DFB1D9FF5}" presName="rootConnector3" presStyleLbl="asst1" presStyleIdx="1" presStyleCnt="4"/>
      <dgm:spPr/>
    </dgm:pt>
    <dgm:pt modelId="{BDAE7DEA-90E3-426F-86F9-6032DA7AAC22}" type="pres">
      <dgm:prSet presAssocID="{0AD19F45-B232-4503-B655-A70DFB1D9FF5}" presName="hierChild6" presStyleCnt="0"/>
      <dgm:spPr/>
    </dgm:pt>
    <dgm:pt modelId="{EEE76C3B-A1CF-4E77-83A5-3764AED4DCEF}" type="pres">
      <dgm:prSet presAssocID="{0AD19F45-B232-4503-B655-A70DFB1D9FF5}" presName="hierChild7" presStyleCnt="0"/>
      <dgm:spPr/>
    </dgm:pt>
    <dgm:pt modelId="{C6B45E59-5579-415B-8383-FC529D110346}" type="pres">
      <dgm:prSet presAssocID="{5B161EFF-0BD8-4114-A571-BAB7D35637D9}" presName="Name115" presStyleLbl="parChTrans1D3" presStyleIdx="0" presStyleCnt="2"/>
      <dgm:spPr/>
    </dgm:pt>
    <dgm:pt modelId="{93918B96-E8BD-46C8-9B38-94917418330D}" type="pres">
      <dgm:prSet presAssocID="{42A4F5AB-DB0F-4E9F-B816-4919FD625E21}" presName="hierRoot3" presStyleCnt="0">
        <dgm:presLayoutVars>
          <dgm:hierBranch val="init"/>
        </dgm:presLayoutVars>
      </dgm:prSet>
      <dgm:spPr/>
    </dgm:pt>
    <dgm:pt modelId="{DC9EBC8A-A8CA-4DC0-AF9D-619D3FDB9B61}" type="pres">
      <dgm:prSet presAssocID="{42A4F5AB-DB0F-4E9F-B816-4919FD625E21}" presName="rootComposite3" presStyleCnt="0"/>
      <dgm:spPr/>
    </dgm:pt>
    <dgm:pt modelId="{49B797B8-96E0-48E7-AD0C-D50BB9562816}" type="pres">
      <dgm:prSet presAssocID="{42A4F5AB-DB0F-4E9F-B816-4919FD625E21}" presName="rootText3" presStyleLbl="asst1" presStyleIdx="2" presStyleCnt="4" custScaleX="100243">
        <dgm:presLayoutVars>
          <dgm:chPref val="3"/>
        </dgm:presLayoutVars>
      </dgm:prSet>
      <dgm:spPr/>
    </dgm:pt>
    <dgm:pt modelId="{A51C73C9-210B-4B16-86F7-7EE1078E36BB}" type="pres">
      <dgm:prSet presAssocID="{42A4F5AB-DB0F-4E9F-B816-4919FD625E21}" presName="rootConnector3" presStyleLbl="asst1" presStyleIdx="2" presStyleCnt="4"/>
      <dgm:spPr/>
    </dgm:pt>
    <dgm:pt modelId="{F83E5F40-690F-4460-9E2F-DD2D027D1ED0}" type="pres">
      <dgm:prSet presAssocID="{42A4F5AB-DB0F-4E9F-B816-4919FD625E21}" presName="hierChild6" presStyleCnt="0"/>
      <dgm:spPr/>
    </dgm:pt>
    <dgm:pt modelId="{F66E1C7D-C02C-4361-9556-0516B52A3EDC}" type="pres">
      <dgm:prSet presAssocID="{42A4F5AB-DB0F-4E9F-B816-4919FD625E21}" presName="hierChild7" presStyleCnt="0"/>
      <dgm:spPr/>
    </dgm:pt>
    <dgm:pt modelId="{B9C7D59F-0929-4E22-ABDB-C7FA253440B1}" type="pres">
      <dgm:prSet presAssocID="{AA7A291A-2661-46E9-BA7D-B75F3FF6DC15}" presName="Name115" presStyleLbl="parChTrans1D3" presStyleIdx="1" presStyleCnt="2"/>
      <dgm:spPr/>
    </dgm:pt>
    <dgm:pt modelId="{81A732D5-C5DE-4282-9E86-AB177FC7F8FD}" type="pres">
      <dgm:prSet presAssocID="{87A7863B-3A1C-48BF-B66C-608789C3D841}" presName="hierRoot3" presStyleCnt="0">
        <dgm:presLayoutVars>
          <dgm:hierBranch val="init"/>
        </dgm:presLayoutVars>
      </dgm:prSet>
      <dgm:spPr/>
    </dgm:pt>
    <dgm:pt modelId="{87B4A141-DCE6-4B03-8BBB-78D2D036627B}" type="pres">
      <dgm:prSet presAssocID="{87A7863B-3A1C-48BF-B66C-608789C3D841}" presName="rootComposite3" presStyleCnt="0"/>
      <dgm:spPr/>
    </dgm:pt>
    <dgm:pt modelId="{8E96A9A5-5131-4004-8D66-DD38392223C4}" type="pres">
      <dgm:prSet presAssocID="{87A7863B-3A1C-48BF-B66C-608789C3D841}" presName="rootText3" presStyleLbl="asst1" presStyleIdx="3" presStyleCnt="4">
        <dgm:presLayoutVars>
          <dgm:chPref val="3"/>
        </dgm:presLayoutVars>
      </dgm:prSet>
      <dgm:spPr/>
    </dgm:pt>
    <dgm:pt modelId="{C21C98A1-AAEC-4733-A8D8-60CCB88C6A97}" type="pres">
      <dgm:prSet presAssocID="{87A7863B-3A1C-48BF-B66C-608789C3D841}" presName="rootConnector3" presStyleLbl="asst1" presStyleIdx="3" presStyleCnt="4"/>
      <dgm:spPr/>
    </dgm:pt>
    <dgm:pt modelId="{09A36578-6C07-4064-A9A9-7D0D4DC6E3CE}" type="pres">
      <dgm:prSet presAssocID="{87A7863B-3A1C-48BF-B66C-608789C3D841}" presName="hierChild6" presStyleCnt="0"/>
      <dgm:spPr/>
    </dgm:pt>
    <dgm:pt modelId="{250D3545-58C7-4F85-A31D-1D1E3D7D6E74}" type="pres">
      <dgm:prSet presAssocID="{87A7863B-3A1C-48BF-B66C-608789C3D841}" presName="hierChild7" presStyleCnt="0"/>
      <dgm:spPr/>
    </dgm:pt>
  </dgm:ptLst>
  <dgm:cxnLst>
    <dgm:cxn modelId="{9F39E234-549E-4699-A7A2-1236D9650FE6}" type="presOf" srcId="{0AD19F45-B232-4503-B655-A70DFB1D9FF5}" destId="{DD67D4FB-CA5A-45CF-90E7-0628941317E7}" srcOrd="1" destOrd="0" presId="urn:microsoft.com/office/officeart/2009/3/layout/HorizontalOrganizationChart"/>
    <dgm:cxn modelId="{12F87439-75CB-4C55-85D4-C4980880DCBA}" type="presOf" srcId="{84C1BE31-29C5-4584-98A3-34AFD368F877}" destId="{7F54AA58-FDC9-4E18-9459-1A0FFC22C147}" srcOrd="1" destOrd="0" presId="urn:microsoft.com/office/officeart/2009/3/layout/HorizontalOrganizationChart"/>
    <dgm:cxn modelId="{748F773B-CFD5-48C6-843F-77BBE9039E21}" type="presOf" srcId="{87A7863B-3A1C-48BF-B66C-608789C3D841}" destId="{C21C98A1-AAEC-4733-A8D8-60CCB88C6A97}" srcOrd="1" destOrd="0" presId="urn:microsoft.com/office/officeart/2009/3/layout/HorizontalOrganizationChart"/>
    <dgm:cxn modelId="{73E0883D-F499-4D24-AC66-F7E0CDF13B8E}" srcId="{0AD19F45-B232-4503-B655-A70DFB1D9FF5}" destId="{87A7863B-3A1C-48BF-B66C-608789C3D841}" srcOrd="1" destOrd="0" parTransId="{AA7A291A-2661-46E9-BA7D-B75F3FF6DC15}" sibTransId="{6D5EFBD9-3E70-410C-8BB1-75457F474486}"/>
    <dgm:cxn modelId="{B1507450-198F-4CE2-9180-DFCC7D5EB8FD}" type="presOf" srcId="{84C1BE31-29C5-4584-98A3-34AFD368F877}" destId="{6DB9F017-16B1-4E0F-9D42-9A04A68C9C57}" srcOrd="0" destOrd="0" presId="urn:microsoft.com/office/officeart/2009/3/layout/HorizontalOrganizationChart"/>
    <dgm:cxn modelId="{8716FD50-BE46-4886-87AF-628A9E3416D2}" type="presOf" srcId="{87A7863B-3A1C-48BF-B66C-608789C3D841}" destId="{8E96A9A5-5131-4004-8D66-DD38392223C4}" srcOrd="0" destOrd="0" presId="urn:microsoft.com/office/officeart/2009/3/layout/HorizontalOrganizationChart"/>
    <dgm:cxn modelId="{7EAD725A-D636-4A0E-8449-68EBCF07AE16}" srcId="{0AD19F45-B232-4503-B655-A70DFB1D9FF5}" destId="{42A4F5AB-DB0F-4E9F-B816-4919FD625E21}" srcOrd="0" destOrd="0" parTransId="{5B161EFF-0BD8-4114-A571-BAB7D35637D9}" sibTransId="{E19FCFC7-7B4D-4245-A2B4-74D5176F2BE2}"/>
    <dgm:cxn modelId="{09A9D85D-8B98-4D14-9252-4ACA12EAB7A0}" type="presOf" srcId="{5B161EFF-0BD8-4114-A571-BAB7D35637D9}" destId="{C6B45E59-5579-415B-8383-FC529D110346}" srcOrd="0" destOrd="0" presId="urn:microsoft.com/office/officeart/2009/3/layout/HorizontalOrganizationChart"/>
    <dgm:cxn modelId="{BAD0C967-5E42-488E-86F6-E48F8F1DFF27}" type="presOf" srcId="{0152630C-F934-4E13-BFB4-B2ECA253A203}" destId="{494EA31C-9E7C-4342-B73A-CCE27D6893DB}" srcOrd="1" destOrd="0" presId="urn:microsoft.com/office/officeart/2009/3/layout/HorizontalOrganizationChart"/>
    <dgm:cxn modelId="{1078A16A-7282-4BD1-9CB2-C9D6F4D22F0F}" type="presOf" srcId="{809EFA0A-24FD-4828-8D99-92B891695A2F}" destId="{E23AFC73-2970-40B8-8C5A-5CCAEF1303BF}" srcOrd="0" destOrd="0" presId="urn:microsoft.com/office/officeart/2009/3/layout/HorizontalOrganizationChart"/>
    <dgm:cxn modelId="{52972A6F-BC9B-4142-93AD-40AC35AD34FD}" srcId="{809EFA0A-24FD-4828-8D99-92B891695A2F}" destId="{84C1BE31-29C5-4584-98A3-34AFD368F877}" srcOrd="0" destOrd="0" parTransId="{D5E127F4-12D9-4F16-9621-5C9C60D7EBC4}" sibTransId="{30B2C205-6D5F-42BE-9DC3-CBB6B511D95C}"/>
    <dgm:cxn modelId="{3FE35B71-D365-42A4-8A9A-ACB2BCBC0CDA}" type="presOf" srcId="{BF726883-0F94-45E7-8355-BEFF7F09F95E}" destId="{CB0A0F0B-008F-4BBD-B9C6-4C853EF0CD59}" srcOrd="0" destOrd="0" presId="urn:microsoft.com/office/officeart/2009/3/layout/HorizontalOrganizationChart"/>
    <dgm:cxn modelId="{ECF6B175-2DD8-4617-91E1-58526612C4B4}" type="presOf" srcId="{AA7A291A-2661-46E9-BA7D-B75F3FF6DC15}" destId="{B9C7D59F-0929-4E22-ABDB-C7FA253440B1}" srcOrd="0" destOrd="0" presId="urn:microsoft.com/office/officeart/2009/3/layout/HorizontalOrganizationChart"/>
    <dgm:cxn modelId="{F664A290-BFC8-4A7E-9651-90150A58909F}" type="presOf" srcId="{0152630C-F934-4E13-BFB4-B2ECA253A203}" destId="{10A510B0-BC48-4BCF-8829-D24355E6255B}" srcOrd="0" destOrd="0" presId="urn:microsoft.com/office/officeart/2009/3/layout/HorizontalOrganizationChart"/>
    <dgm:cxn modelId="{4F388E96-6F6C-4D86-B87C-EAE32D12C21C}" type="presOf" srcId="{0AD19F45-B232-4503-B655-A70DFB1D9FF5}" destId="{E3D8CCD2-620D-4291-9FCA-99330B6AA2C8}" srcOrd="0" destOrd="0" presId="urn:microsoft.com/office/officeart/2009/3/layout/HorizontalOrganizationChart"/>
    <dgm:cxn modelId="{4ADB6DD0-7353-4C30-94F9-920906ED255D}" srcId="{84C1BE31-29C5-4584-98A3-34AFD368F877}" destId="{0AD19F45-B232-4503-B655-A70DFB1D9FF5}" srcOrd="1" destOrd="0" parTransId="{BF726883-0F94-45E7-8355-BEFF7F09F95E}" sibTransId="{E4219EA1-BF1D-46C9-BB84-FF65AD997C58}"/>
    <dgm:cxn modelId="{E4B313D5-856D-4CB3-8FBE-CF4B74F27C58}" type="presOf" srcId="{42A4F5AB-DB0F-4E9F-B816-4919FD625E21}" destId="{A51C73C9-210B-4B16-86F7-7EE1078E36BB}" srcOrd="1" destOrd="0" presId="urn:microsoft.com/office/officeart/2009/3/layout/HorizontalOrganizationChart"/>
    <dgm:cxn modelId="{013D49D7-50CB-4ADD-BFF6-53D0D6A42252}" type="presOf" srcId="{E65D91BA-7182-4355-85B7-4CA98D3F04FF}" destId="{082259D5-3C32-4D5F-906E-AFB3AAA18285}" srcOrd="0" destOrd="0" presId="urn:microsoft.com/office/officeart/2009/3/layout/HorizontalOrganizationChart"/>
    <dgm:cxn modelId="{133C19E0-865D-4BED-AEC4-946B52AE570D}" srcId="{84C1BE31-29C5-4584-98A3-34AFD368F877}" destId="{0152630C-F934-4E13-BFB4-B2ECA253A203}" srcOrd="0" destOrd="0" parTransId="{E65D91BA-7182-4355-85B7-4CA98D3F04FF}" sibTransId="{97C3E3AD-14D3-470A-99D5-903EDB4A8AC0}"/>
    <dgm:cxn modelId="{DDBC30E4-35DD-4E73-914B-4290BD9D754D}" type="presOf" srcId="{42A4F5AB-DB0F-4E9F-B816-4919FD625E21}" destId="{49B797B8-96E0-48E7-AD0C-D50BB9562816}" srcOrd="0" destOrd="0" presId="urn:microsoft.com/office/officeart/2009/3/layout/HorizontalOrganizationChart"/>
    <dgm:cxn modelId="{CBF436AB-1C69-48B5-8608-F21D81C041DD}" type="presParOf" srcId="{E23AFC73-2970-40B8-8C5A-5CCAEF1303BF}" destId="{BB2C750D-D998-4F47-8FDF-B006D31CB1E3}" srcOrd="0" destOrd="0" presId="urn:microsoft.com/office/officeart/2009/3/layout/HorizontalOrganizationChart"/>
    <dgm:cxn modelId="{4A03F8ED-18C6-4ED3-9F20-E79DF972E8F2}" type="presParOf" srcId="{BB2C750D-D998-4F47-8FDF-B006D31CB1E3}" destId="{66863226-ABE5-44F1-95BC-6387E651FEE7}" srcOrd="0" destOrd="0" presId="urn:microsoft.com/office/officeart/2009/3/layout/HorizontalOrganizationChart"/>
    <dgm:cxn modelId="{9F0A809B-B033-4E71-AE25-A9487C8A05BB}" type="presParOf" srcId="{66863226-ABE5-44F1-95BC-6387E651FEE7}" destId="{6DB9F017-16B1-4E0F-9D42-9A04A68C9C57}" srcOrd="0" destOrd="0" presId="urn:microsoft.com/office/officeart/2009/3/layout/HorizontalOrganizationChart"/>
    <dgm:cxn modelId="{D234170B-0BD1-4B94-8808-8B823CE07B97}" type="presParOf" srcId="{66863226-ABE5-44F1-95BC-6387E651FEE7}" destId="{7F54AA58-FDC9-4E18-9459-1A0FFC22C147}" srcOrd="1" destOrd="0" presId="urn:microsoft.com/office/officeart/2009/3/layout/HorizontalOrganizationChart"/>
    <dgm:cxn modelId="{F89925F3-F46E-449C-B645-049C67CCC015}" type="presParOf" srcId="{BB2C750D-D998-4F47-8FDF-B006D31CB1E3}" destId="{6B10DEE1-239C-4B18-BA16-A5EE5E0B2290}" srcOrd="1" destOrd="0" presId="urn:microsoft.com/office/officeart/2009/3/layout/HorizontalOrganizationChart"/>
    <dgm:cxn modelId="{9701BB34-6F9D-4E84-9682-EE0810B89220}" type="presParOf" srcId="{BB2C750D-D998-4F47-8FDF-B006D31CB1E3}" destId="{6CA6662E-4C43-49E9-815E-E1B6255E92B1}" srcOrd="2" destOrd="0" presId="urn:microsoft.com/office/officeart/2009/3/layout/HorizontalOrganizationChart"/>
    <dgm:cxn modelId="{C23A5BA8-2E15-4E05-AF97-9A197F6901E6}" type="presParOf" srcId="{6CA6662E-4C43-49E9-815E-E1B6255E92B1}" destId="{082259D5-3C32-4D5F-906E-AFB3AAA18285}" srcOrd="0" destOrd="0" presId="urn:microsoft.com/office/officeart/2009/3/layout/HorizontalOrganizationChart"/>
    <dgm:cxn modelId="{2CB55DD4-05FE-4408-A808-CDE38D20E954}" type="presParOf" srcId="{6CA6662E-4C43-49E9-815E-E1B6255E92B1}" destId="{99D2A3A0-F58B-47B7-BE48-D17B2351AB0D}" srcOrd="1" destOrd="0" presId="urn:microsoft.com/office/officeart/2009/3/layout/HorizontalOrganizationChart"/>
    <dgm:cxn modelId="{4AAE5769-F310-46B6-BC24-BD360E597BD7}" type="presParOf" srcId="{99D2A3A0-F58B-47B7-BE48-D17B2351AB0D}" destId="{2DF0D56E-B8DC-4812-A6A1-4228FEFFDE2D}" srcOrd="0" destOrd="0" presId="urn:microsoft.com/office/officeart/2009/3/layout/HorizontalOrganizationChart"/>
    <dgm:cxn modelId="{BCDE2C38-DB63-4E44-86D7-260A0ACA9DEE}" type="presParOf" srcId="{2DF0D56E-B8DC-4812-A6A1-4228FEFFDE2D}" destId="{10A510B0-BC48-4BCF-8829-D24355E6255B}" srcOrd="0" destOrd="0" presId="urn:microsoft.com/office/officeart/2009/3/layout/HorizontalOrganizationChart"/>
    <dgm:cxn modelId="{5AC4ECE3-9720-4DE1-A0D1-F849765B88F1}" type="presParOf" srcId="{2DF0D56E-B8DC-4812-A6A1-4228FEFFDE2D}" destId="{494EA31C-9E7C-4342-B73A-CCE27D6893DB}" srcOrd="1" destOrd="0" presId="urn:microsoft.com/office/officeart/2009/3/layout/HorizontalOrganizationChart"/>
    <dgm:cxn modelId="{1770100A-F6D2-4C0E-970C-F09B146F430D}" type="presParOf" srcId="{99D2A3A0-F58B-47B7-BE48-D17B2351AB0D}" destId="{A6154B08-D053-4FB4-98AF-8C42C88DE03A}" srcOrd="1" destOrd="0" presId="urn:microsoft.com/office/officeart/2009/3/layout/HorizontalOrganizationChart"/>
    <dgm:cxn modelId="{744D45A7-2E10-49EF-9DC6-47FC6A3305DF}" type="presParOf" srcId="{99D2A3A0-F58B-47B7-BE48-D17B2351AB0D}" destId="{A585917B-6804-4E05-906B-A2DBE5D1ADE6}" srcOrd="2" destOrd="0" presId="urn:microsoft.com/office/officeart/2009/3/layout/HorizontalOrganizationChart"/>
    <dgm:cxn modelId="{519AC35C-E7F1-4D71-90D7-650C30169BCC}" type="presParOf" srcId="{6CA6662E-4C43-49E9-815E-E1B6255E92B1}" destId="{CB0A0F0B-008F-4BBD-B9C6-4C853EF0CD59}" srcOrd="2" destOrd="0" presId="urn:microsoft.com/office/officeart/2009/3/layout/HorizontalOrganizationChart"/>
    <dgm:cxn modelId="{3485D857-9519-429D-B279-A6B3A287452B}" type="presParOf" srcId="{6CA6662E-4C43-49E9-815E-E1B6255E92B1}" destId="{960E1557-D5F0-45CA-8BA2-4D85E97E2764}" srcOrd="3" destOrd="0" presId="urn:microsoft.com/office/officeart/2009/3/layout/HorizontalOrganizationChart"/>
    <dgm:cxn modelId="{A82AD1AA-D6B4-4046-85A9-CD4C68F628E7}" type="presParOf" srcId="{960E1557-D5F0-45CA-8BA2-4D85E97E2764}" destId="{4F014CF7-A2DB-481F-87AC-1F4BA16AC3A1}" srcOrd="0" destOrd="0" presId="urn:microsoft.com/office/officeart/2009/3/layout/HorizontalOrganizationChart"/>
    <dgm:cxn modelId="{CE6CC744-2E45-48AF-BC53-069EF2A1568E}" type="presParOf" srcId="{4F014CF7-A2DB-481F-87AC-1F4BA16AC3A1}" destId="{E3D8CCD2-620D-4291-9FCA-99330B6AA2C8}" srcOrd="0" destOrd="0" presId="urn:microsoft.com/office/officeart/2009/3/layout/HorizontalOrganizationChart"/>
    <dgm:cxn modelId="{91606043-9816-41A3-A2C3-54EC6624953C}" type="presParOf" srcId="{4F014CF7-A2DB-481F-87AC-1F4BA16AC3A1}" destId="{DD67D4FB-CA5A-45CF-90E7-0628941317E7}" srcOrd="1" destOrd="0" presId="urn:microsoft.com/office/officeart/2009/3/layout/HorizontalOrganizationChart"/>
    <dgm:cxn modelId="{164E8071-39A8-4690-9DF6-D29C74BCCB8F}" type="presParOf" srcId="{960E1557-D5F0-45CA-8BA2-4D85E97E2764}" destId="{BDAE7DEA-90E3-426F-86F9-6032DA7AAC22}" srcOrd="1" destOrd="0" presId="urn:microsoft.com/office/officeart/2009/3/layout/HorizontalOrganizationChart"/>
    <dgm:cxn modelId="{BE666FAC-59A7-4C15-AEC6-15497079EB39}" type="presParOf" srcId="{960E1557-D5F0-45CA-8BA2-4D85E97E2764}" destId="{EEE76C3B-A1CF-4E77-83A5-3764AED4DCEF}" srcOrd="2" destOrd="0" presId="urn:microsoft.com/office/officeart/2009/3/layout/HorizontalOrganizationChart"/>
    <dgm:cxn modelId="{65FF5C3F-9617-43FD-9D04-033301C1596A}" type="presParOf" srcId="{EEE76C3B-A1CF-4E77-83A5-3764AED4DCEF}" destId="{C6B45E59-5579-415B-8383-FC529D110346}" srcOrd="0" destOrd="0" presId="urn:microsoft.com/office/officeart/2009/3/layout/HorizontalOrganizationChart"/>
    <dgm:cxn modelId="{9153F9D5-7D17-4E5C-944A-8D559478DE40}" type="presParOf" srcId="{EEE76C3B-A1CF-4E77-83A5-3764AED4DCEF}" destId="{93918B96-E8BD-46C8-9B38-94917418330D}" srcOrd="1" destOrd="0" presId="urn:microsoft.com/office/officeart/2009/3/layout/HorizontalOrganizationChart"/>
    <dgm:cxn modelId="{FF4BDEF5-D6DA-44AF-A4E1-48E63AED5D19}" type="presParOf" srcId="{93918B96-E8BD-46C8-9B38-94917418330D}" destId="{DC9EBC8A-A8CA-4DC0-AF9D-619D3FDB9B61}" srcOrd="0" destOrd="0" presId="urn:microsoft.com/office/officeart/2009/3/layout/HorizontalOrganizationChart"/>
    <dgm:cxn modelId="{8525A516-A702-4E69-B84B-CAB44E3774BD}" type="presParOf" srcId="{DC9EBC8A-A8CA-4DC0-AF9D-619D3FDB9B61}" destId="{49B797B8-96E0-48E7-AD0C-D50BB9562816}" srcOrd="0" destOrd="0" presId="urn:microsoft.com/office/officeart/2009/3/layout/HorizontalOrganizationChart"/>
    <dgm:cxn modelId="{A83C25B8-0B32-4EE2-B351-FB13C35197B1}" type="presParOf" srcId="{DC9EBC8A-A8CA-4DC0-AF9D-619D3FDB9B61}" destId="{A51C73C9-210B-4B16-86F7-7EE1078E36BB}" srcOrd="1" destOrd="0" presId="urn:microsoft.com/office/officeart/2009/3/layout/HorizontalOrganizationChart"/>
    <dgm:cxn modelId="{4BD86173-1307-4CB3-BE89-53DC85FF275A}" type="presParOf" srcId="{93918B96-E8BD-46C8-9B38-94917418330D}" destId="{F83E5F40-690F-4460-9E2F-DD2D027D1ED0}" srcOrd="1" destOrd="0" presId="urn:microsoft.com/office/officeart/2009/3/layout/HorizontalOrganizationChart"/>
    <dgm:cxn modelId="{7AB82D13-2D99-4B7F-AEC9-8E95C8D4D183}" type="presParOf" srcId="{93918B96-E8BD-46C8-9B38-94917418330D}" destId="{F66E1C7D-C02C-4361-9556-0516B52A3EDC}" srcOrd="2" destOrd="0" presId="urn:microsoft.com/office/officeart/2009/3/layout/HorizontalOrganizationChart"/>
    <dgm:cxn modelId="{E44F45ED-9845-4B3C-9586-C67DE9FBEF0F}" type="presParOf" srcId="{EEE76C3B-A1CF-4E77-83A5-3764AED4DCEF}" destId="{B9C7D59F-0929-4E22-ABDB-C7FA253440B1}" srcOrd="2" destOrd="0" presId="urn:microsoft.com/office/officeart/2009/3/layout/HorizontalOrganizationChart"/>
    <dgm:cxn modelId="{A8C23C23-EE94-473C-BF1D-AEF5F1F2B553}" type="presParOf" srcId="{EEE76C3B-A1CF-4E77-83A5-3764AED4DCEF}" destId="{81A732D5-C5DE-4282-9E86-AB177FC7F8FD}" srcOrd="3" destOrd="0" presId="urn:microsoft.com/office/officeart/2009/3/layout/HorizontalOrganizationChart"/>
    <dgm:cxn modelId="{1378E1D9-6C8C-4733-B80A-DAB807210B55}" type="presParOf" srcId="{81A732D5-C5DE-4282-9E86-AB177FC7F8FD}" destId="{87B4A141-DCE6-4B03-8BBB-78D2D036627B}" srcOrd="0" destOrd="0" presId="urn:microsoft.com/office/officeart/2009/3/layout/HorizontalOrganizationChart"/>
    <dgm:cxn modelId="{924BA781-B5BA-49D4-B14D-790852EF8634}" type="presParOf" srcId="{87B4A141-DCE6-4B03-8BBB-78D2D036627B}" destId="{8E96A9A5-5131-4004-8D66-DD38392223C4}" srcOrd="0" destOrd="0" presId="urn:microsoft.com/office/officeart/2009/3/layout/HorizontalOrganizationChart"/>
    <dgm:cxn modelId="{2C86E09F-F761-4797-8A93-2050C5869A1A}" type="presParOf" srcId="{87B4A141-DCE6-4B03-8BBB-78D2D036627B}" destId="{C21C98A1-AAEC-4733-A8D8-60CCB88C6A97}" srcOrd="1" destOrd="0" presId="urn:microsoft.com/office/officeart/2009/3/layout/HorizontalOrganizationChart"/>
    <dgm:cxn modelId="{FAEAB110-273E-4BE2-BF07-A76D0B03E75F}" type="presParOf" srcId="{81A732D5-C5DE-4282-9E86-AB177FC7F8FD}" destId="{09A36578-6C07-4064-A9A9-7D0D4DC6E3CE}" srcOrd="1" destOrd="0" presId="urn:microsoft.com/office/officeart/2009/3/layout/HorizontalOrganizationChart"/>
    <dgm:cxn modelId="{8EA3FDCC-B7BC-4F5A-9AF1-B4E4A4E6313A}" type="presParOf" srcId="{81A732D5-C5DE-4282-9E86-AB177FC7F8FD}" destId="{250D3545-58C7-4F85-A31D-1D1E3D7D6E7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2067AA-29D1-48D1-A035-F850359FE3C0}" type="doc">
      <dgm:prSet loTypeId="urn:microsoft.com/office/officeart/2005/8/layout/hierarchy2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r-FR"/>
        </a:p>
      </dgm:t>
    </dgm:pt>
    <dgm:pt modelId="{48DB3EAD-8770-4F67-848C-017E998D1791}">
      <dgm:prSet phldrT="[Texte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dirty="0"/>
            <a:t>Maladie professionnelle</a:t>
          </a:r>
        </a:p>
      </dgm:t>
    </dgm:pt>
    <dgm:pt modelId="{68C50748-2136-4840-84A7-ED130552598B}" type="parTrans" cxnId="{5E84959E-8742-4915-8D64-43C305453909}">
      <dgm:prSet/>
      <dgm:spPr/>
      <dgm:t>
        <a:bodyPr/>
        <a:lstStyle/>
        <a:p>
          <a:endParaRPr lang="fr-FR"/>
        </a:p>
      </dgm:t>
    </dgm:pt>
    <dgm:pt modelId="{BCF35066-3EAD-47DC-8DD9-BA7EAFEB1A34}" type="sibTrans" cxnId="{5E84959E-8742-4915-8D64-43C305453909}">
      <dgm:prSet/>
      <dgm:spPr/>
      <dgm:t>
        <a:bodyPr/>
        <a:lstStyle/>
        <a:p>
          <a:endParaRPr lang="fr-FR"/>
        </a:p>
      </dgm:t>
    </dgm:pt>
    <dgm:pt modelId="{2B5445F2-3426-4543-9496-FA824D589251}">
      <dgm:prSet phldrT="[Texte]" custT="1"/>
      <dgm:spPr>
        <a:solidFill>
          <a:srgbClr val="C00000"/>
        </a:solidFill>
      </dgm:spPr>
      <dgm:t>
        <a:bodyPr/>
        <a:lstStyle/>
        <a:p>
          <a:r>
            <a:rPr lang="fr-FR" sz="2400" dirty="0"/>
            <a:t>Figure  dans un tableau </a:t>
          </a:r>
        </a:p>
      </dgm:t>
    </dgm:pt>
    <dgm:pt modelId="{5E49CCE2-D49A-4AB0-964B-0D977293A420}" type="parTrans" cxnId="{51311531-D1AF-4799-83DC-C5F6F8722898}">
      <dgm:prSet/>
      <dgm:spPr/>
      <dgm:t>
        <a:bodyPr/>
        <a:lstStyle/>
        <a:p>
          <a:endParaRPr lang="fr-FR"/>
        </a:p>
      </dgm:t>
    </dgm:pt>
    <dgm:pt modelId="{DBEA5250-E0D6-4441-BDD0-8FAE05B28DEB}" type="sibTrans" cxnId="{51311531-D1AF-4799-83DC-C5F6F8722898}">
      <dgm:prSet/>
      <dgm:spPr/>
      <dgm:t>
        <a:bodyPr/>
        <a:lstStyle/>
        <a:p>
          <a:endParaRPr lang="fr-FR"/>
        </a:p>
      </dgm:t>
    </dgm:pt>
    <dgm:pt modelId="{8EAA1159-9A3F-4B18-9C6B-E10AE15802AD}">
      <dgm:prSet phldrT="[Texte]"/>
      <dgm:spPr>
        <a:solidFill>
          <a:srgbClr val="C00000"/>
        </a:solidFill>
      </dgm:spPr>
      <dgm:t>
        <a:bodyPr/>
        <a:lstStyle/>
        <a:p>
          <a:endParaRPr lang="fr-FR" dirty="0"/>
        </a:p>
        <a:p>
          <a:r>
            <a:rPr lang="fr-FR" dirty="0"/>
            <a:t>Ensemble des conditions remplies</a:t>
          </a:r>
        </a:p>
        <a:p>
          <a:endParaRPr lang="fr-FR" dirty="0"/>
        </a:p>
      </dgm:t>
    </dgm:pt>
    <dgm:pt modelId="{2C2231FC-6741-4997-BC3F-7817864E3370}" type="parTrans" cxnId="{B747652F-7999-4418-8347-89921CD3CCB2}">
      <dgm:prSet/>
      <dgm:spPr/>
      <dgm:t>
        <a:bodyPr/>
        <a:lstStyle/>
        <a:p>
          <a:endParaRPr lang="fr-FR"/>
        </a:p>
      </dgm:t>
    </dgm:pt>
    <dgm:pt modelId="{4A0B0EEF-868A-4F41-B277-F871AE3E852E}" type="sibTrans" cxnId="{B747652F-7999-4418-8347-89921CD3CCB2}">
      <dgm:prSet/>
      <dgm:spPr/>
      <dgm:t>
        <a:bodyPr/>
        <a:lstStyle/>
        <a:p>
          <a:endParaRPr lang="fr-FR"/>
        </a:p>
      </dgm:t>
    </dgm:pt>
    <dgm:pt modelId="{D95E7DA4-EB45-4C9F-BAFB-C90758761370}">
      <dgm:prSet phldrT="[Texte]"/>
      <dgm:spPr>
        <a:solidFill>
          <a:srgbClr val="CC0066"/>
        </a:solidFill>
      </dgm:spPr>
      <dgm:t>
        <a:bodyPr/>
        <a:lstStyle/>
        <a:p>
          <a:r>
            <a:rPr lang="fr-FR" dirty="0"/>
            <a:t>Conditions manquantes</a:t>
          </a:r>
        </a:p>
      </dgm:t>
    </dgm:pt>
    <dgm:pt modelId="{28C397CD-E8BD-47CB-B4B0-E6B4522DE1EF}" type="parTrans" cxnId="{5CF79653-76A1-4120-9C8E-FBD69368876D}">
      <dgm:prSet/>
      <dgm:spPr/>
      <dgm:t>
        <a:bodyPr/>
        <a:lstStyle/>
        <a:p>
          <a:endParaRPr lang="fr-FR"/>
        </a:p>
      </dgm:t>
    </dgm:pt>
    <dgm:pt modelId="{40A7B6DA-3169-481C-B311-F7A6CCB771A5}" type="sibTrans" cxnId="{5CF79653-76A1-4120-9C8E-FBD69368876D}">
      <dgm:prSet/>
      <dgm:spPr/>
      <dgm:t>
        <a:bodyPr/>
        <a:lstStyle/>
        <a:p>
          <a:endParaRPr lang="fr-FR"/>
        </a:p>
      </dgm:t>
    </dgm:pt>
    <dgm:pt modelId="{65D5B8D2-CC75-4EE8-93AA-E28CBA479EB7}">
      <dgm:prSet phldrT="[Texte]" custT="1"/>
      <dgm:spPr>
        <a:solidFill>
          <a:srgbClr val="CC0066"/>
        </a:solidFill>
      </dgm:spPr>
      <dgm:t>
        <a:bodyPr/>
        <a:lstStyle/>
        <a:p>
          <a:r>
            <a:rPr lang="fr-FR" sz="2400" dirty="0"/>
            <a:t>Ne figure sur aucun tableau</a:t>
          </a:r>
        </a:p>
      </dgm:t>
    </dgm:pt>
    <dgm:pt modelId="{9B80B5DB-54BC-4D07-9D52-62EE90C5AA7D}" type="parTrans" cxnId="{D4B9B0DF-FF11-441B-B6D3-4FE9644A2C37}">
      <dgm:prSet/>
      <dgm:spPr/>
      <dgm:t>
        <a:bodyPr/>
        <a:lstStyle/>
        <a:p>
          <a:endParaRPr lang="fr-FR"/>
        </a:p>
      </dgm:t>
    </dgm:pt>
    <dgm:pt modelId="{6B34456E-6DBF-4697-B18F-1C0127B3A071}" type="sibTrans" cxnId="{D4B9B0DF-FF11-441B-B6D3-4FE9644A2C37}">
      <dgm:prSet/>
      <dgm:spPr/>
      <dgm:t>
        <a:bodyPr/>
        <a:lstStyle/>
        <a:p>
          <a:endParaRPr lang="fr-FR"/>
        </a:p>
      </dgm:t>
    </dgm:pt>
    <dgm:pt modelId="{7C9B58BB-322E-4AF2-A87F-48ECD55A1FEC}">
      <dgm:prSet phldrT="[Texte]"/>
      <dgm:spPr>
        <a:solidFill>
          <a:srgbClr val="C00000"/>
        </a:solidFill>
      </dgm:spPr>
      <dgm:t>
        <a:bodyPr/>
        <a:lstStyle/>
        <a:p>
          <a:r>
            <a:rPr lang="fr-FR" dirty="0"/>
            <a:t>Procédure de reconnaissance sur tableau</a:t>
          </a:r>
        </a:p>
      </dgm:t>
    </dgm:pt>
    <dgm:pt modelId="{2FCDCFC7-2579-4415-81A3-7D78F26C9A94}" type="parTrans" cxnId="{68A9B39E-C9D7-49E5-BD4D-939F809CD592}">
      <dgm:prSet/>
      <dgm:spPr/>
      <dgm:t>
        <a:bodyPr/>
        <a:lstStyle/>
        <a:p>
          <a:endParaRPr lang="fr-FR"/>
        </a:p>
      </dgm:t>
    </dgm:pt>
    <dgm:pt modelId="{1373BD4A-9038-45F4-BA0F-F7C71794E7A5}" type="sibTrans" cxnId="{68A9B39E-C9D7-49E5-BD4D-939F809CD592}">
      <dgm:prSet/>
      <dgm:spPr/>
      <dgm:t>
        <a:bodyPr/>
        <a:lstStyle/>
        <a:p>
          <a:endParaRPr lang="fr-FR"/>
        </a:p>
      </dgm:t>
    </dgm:pt>
    <dgm:pt modelId="{00BB9651-7C91-4F59-A308-F9947C9D2B76}">
      <dgm:prSet phldrT="[Texte]"/>
      <dgm:spPr>
        <a:solidFill>
          <a:srgbClr val="CC0066"/>
        </a:solidFill>
      </dgm:spPr>
      <dgm:t>
        <a:bodyPr/>
        <a:lstStyle/>
        <a:p>
          <a:r>
            <a:rPr lang="fr-FR" dirty="0"/>
            <a:t>Procédure de reconnaissance hors tableau</a:t>
          </a:r>
        </a:p>
      </dgm:t>
    </dgm:pt>
    <dgm:pt modelId="{565B5988-1BFF-45C9-8EC4-6F52F1CD8DAA}" type="parTrans" cxnId="{21187723-6B23-465C-9102-DDE5A96BB157}">
      <dgm:prSet/>
      <dgm:spPr/>
      <dgm:t>
        <a:bodyPr/>
        <a:lstStyle/>
        <a:p>
          <a:endParaRPr lang="fr-FR"/>
        </a:p>
      </dgm:t>
    </dgm:pt>
    <dgm:pt modelId="{98A59C34-942D-4CEE-9440-2217A1FFD81C}" type="sibTrans" cxnId="{21187723-6B23-465C-9102-DDE5A96BB157}">
      <dgm:prSet/>
      <dgm:spPr/>
      <dgm:t>
        <a:bodyPr/>
        <a:lstStyle/>
        <a:p>
          <a:endParaRPr lang="fr-FR"/>
        </a:p>
      </dgm:t>
    </dgm:pt>
    <dgm:pt modelId="{965520B2-D277-4CFA-9195-6A87F0E50906}" type="pres">
      <dgm:prSet presAssocID="{F22067AA-29D1-48D1-A035-F850359FE3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A34865B-3D20-4E51-AFF9-1079DB8A2F3E}" type="pres">
      <dgm:prSet presAssocID="{48DB3EAD-8770-4F67-848C-017E998D1791}" presName="root1" presStyleCnt="0"/>
      <dgm:spPr/>
    </dgm:pt>
    <dgm:pt modelId="{8A71057B-0DCE-4B69-B159-0665D873D3A0}" type="pres">
      <dgm:prSet presAssocID="{48DB3EAD-8770-4F67-848C-017E998D1791}" presName="LevelOneTextNode" presStyleLbl="node0" presStyleIdx="0" presStyleCnt="1">
        <dgm:presLayoutVars>
          <dgm:chPref val="3"/>
        </dgm:presLayoutVars>
      </dgm:prSet>
      <dgm:spPr/>
    </dgm:pt>
    <dgm:pt modelId="{D7176B3B-5F5F-429B-9657-4C12BDD9428F}" type="pres">
      <dgm:prSet presAssocID="{48DB3EAD-8770-4F67-848C-017E998D1791}" presName="level2hierChild" presStyleCnt="0"/>
      <dgm:spPr/>
    </dgm:pt>
    <dgm:pt modelId="{D1848DCC-085B-4F54-98ED-D9B9291A1916}" type="pres">
      <dgm:prSet presAssocID="{5E49CCE2-D49A-4AB0-964B-0D977293A420}" presName="conn2-1" presStyleLbl="parChTrans1D2" presStyleIdx="0" presStyleCnt="2"/>
      <dgm:spPr/>
    </dgm:pt>
    <dgm:pt modelId="{600976B6-5DF2-4658-83ED-980C4C304698}" type="pres">
      <dgm:prSet presAssocID="{5E49CCE2-D49A-4AB0-964B-0D977293A420}" presName="connTx" presStyleLbl="parChTrans1D2" presStyleIdx="0" presStyleCnt="2"/>
      <dgm:spPr/>
    </dgm:pt>
    <dgm:pt modelId="{B64AFE78-9215-4E9F-9328-00AE87D12039}" type="pres">
      <dgm:prSet presAssocID="{2B5445F2-3426-4543-9496-FA824D589251}" presName="root2" presStyleCnt="0"/>
      <dgm:spPr/>
    </dgm:pt>
    <dgm:pt modelId="{017A1B31-6B33-419E-9527-3699837D40A5}" type="pres">
      <dgm:prSet presAssocID="{2B5445F2-3426-4543-9496-FA824D589251}" presName="LevelTwoTextNode" presStyleLbl="node2" presStyleIdx="0" presStyleCnt="2">
        <dgm:presLayoutVars>
          <dgm:chPref val="3"/>
        </dgm:presLayoutVars>
      </dgm:prSet>
      <dgm:spPr/>
    </dgm:pt>
    <dgm:pt modelId="{E4AE0D57-8FC2-4E7F-ACA3-9312071F39A1}" type="pres">
      <dgm:prSet presAssocID="{2B5445F2-3426-4543-9496-FA824D589251}" presName="level3hierChild" presStyleCnt="0"/>
      <dgm:spPr/>
    </dgm:pt>
    <dgm:pt modelId="{49AFC533-88BB-47B4-A284-433AA1053F3D}" type="pres">
      <dgm:prSet presAssocID="{2C2231FC-6741-4997-BC3F-7817864E3370}" presName="conn2-1" presStyleLbl="parChTrans1D3" presStyleIdx="0" presStyleCnt="3"/>
      <dgm:spPr/>
    </dgm:pt>
    <dgm:pt modelId="{D48046E3-D643-4573-8B41-C1DFA53C82C5}" type="pres">
      <dgm:prSet presAssocID="{2C2231FC-6741-4997-BC3F-7817864E3370}" presName="connTx" presStyleLbl="parChTrans1D3" presStyleIdx="0" presStyleCnt="3"/>
      <dgm:spPr/>
    </dgm:pt>
    <dgm:pt modelId="{7A64E1FD-6EB0-44EA-B806-ED51C88A5D53}" type="pres">
      <dgm:prSet presAssocID="{8EAA1159-9A3F-4B18-9C6B-E10AE15802AD}" presName="root2" presStyleCnt="0"/>
      <dgm:spPr/>
    </dgm:pt>
    <dgm:pt modelId="{F2BEB3EB-ED14-4DA3-A3B6-04017BF78178}" type="pres">
      <dgm:prSet presAssocID="{8EAA1159-9A3F-4B18-9C6B-E10AE15802AD}" presName="LevelTwoTextNode" presStyleLbl="node3" presStyleIdx="0" presStyleCnt="3" custLinFactNeighborX="352" custLinFactNeighborY="-32836">
        <dgm:presLayoutVars>
          <dgm:chPref val="3"/>
        </dgm:presLayoutVars>
      </dgm:prSet>
      <dgm:spPr/>
    </dgm:pt>
    <dgm:pt modelId="{93075263-5F98-42CC-910F-224341D609FF}" type="pres">
      <dgm:prSet presAssocID="{8EAA1159-9A3F-4B18-9C6B-E10AE15802AD}" presName="level3hierChild" presStyleCnt="0"/>
      <dgm:spPr/>
    </dgm:pt>
    <dgm:pt modelId="{59418712-987F-4730-B9C3-6EFF84574AEE}" type="pres">
      <dgm:prSet presAssocID="{2FCDCFC7-2579-4415-81A3-7D78F26C9A94}" presName="conn2-1" presStyleLbl="parChTrans1D4" presStyleIdx="0" presStyleCnt="1"/>
      <dgm:spPr/>
    </dgm:pt>
    <dgm:pt modelId="{9CEC3BEF-2B69-4273-9E95-DAF1780F0A0D}" type="pres">
      <dgm:prSet presAssocID="{2FCDCFC7-2579-4415-81A3-7D78F26C9A94}" presName="connTx" presStyleLbl="parChTrans1D4" presStyleIdx="0" presStyleCnt="1"/>
      <dgm:spPr/>
    </dgm:pt>
    <dgm:pt modelId="{D7D70425-F691-472F-9FD8-CCF4B1B886EF}" type="pres">
      <dgm:prSet presAssocID="{7C9B58BB-322E-4AF2-A87F-48ECD55A1FEC}" presName="root2" presStyleCnt="0"/>
      <dgm:spPr/>
    </dgm:pt>
    <dgm:pt modelId="{D23D4BA8-5205-4850-9EFD-9CA85947E1F8}" type="pres">
      <dgm:prSet presAssocID="{7C9B58BB-322E-4AF2-A87F-48ECD55A1FEC}" presName="LevelTwoTextNode" presStyleLbl="node4" presStyleIdx="0" presStyleCnt="1" custLinFactNeighborX="51" custLinFactNeighborY="-32836">
        <dgm:presLayoutVars>
          <dgm:chPref val="3"/>
        </dgm:presLayoutVars>
      </dgm:prSet>
      <dgm:spPr/>
    </dgm:pt>
    <dgm:pt modelId="{93815F2E-FFED-49F3-83D7-B6854FB55113}" type="pres">
      <dgm:prSet presAssocID="{7C9B58BB-322E-4AF2-A87F-48ECD55A1FEC}" presName="level3hierChild" presStyleCnt="0"/>
      <dgm:spPr/>
    </dgm:pt>
    <dgm:pt modelId="{3C3FFA93-A8F0-4460-BE2B-D51A56515107}" type="pres">
      <dgm:prSet presAssocID="{28C397CD-E8BD-47CB-B4B0-E6B4522DE1EF}" presName="conn2-1" presStyleLbl="parChTrans1D3" presStyleIdx="1" presStyleCnt="3"/>
      <dgm:spPr/>
    </dgm:pt>
    <dgm:pt modelId="{4D1C0D2D-435F-4FE8-B7F0-B8D7C48B1DC0}" type="pres">
      <dgm:prSet presAssocID="{28C397CD-E8BD-47CB-B4B0-E6B4522DE1EF}" presName="connTx" presStyleLbl="parChTrans1D3" presStyleIdx="1" presStyleCnt="3"/>
      <dgm:spPr/>
    </dgm:pt>
    <dgm:pt modelId="{7A865C38-6A36-4D72-A57B-5D76869620DF}" type="pres">
      <dgm:prSet presAssocID="{D95E7DA4-EB45-4C9F-BAFB-C90758761370}" presName="root2" presStyleCnt="0"/>
      <dgm:spPr/>
    </dgm:pt>
    <dgm:pt modelId="{F80928CA-CB40-4F47-A237-AFC6EF481805}" type="pres">
      <dgm:prSet presAssocID="{D95E7DA4-EB45-4C9F-BAFB-C90758761370}" presName="LevelTwoTextNode" presStyleLbl="node3" presStyleIdx="1" presStyleCnt="3" custLinFactNeighborX="352" custLinFactNeighborY="-19792">
        <dgm:presLayoutVars>
          <dgm:chPref val="3"/>
        </dgm:presLayoutVars>
      </dgm:prSet>
      <dgm:spPr/>
    </dgm:pt>
    <dgm:pt modelId="{3EEF81BB-C508-4F79-8552-5030CFEC65FF}" type="pres">
      <dgm:prSet presAssocID="{D95E7DA4-EB45-4C9F-BAFB-C90758761370}" presName="level3hierChild" presStyleCnt="0"/>
      <dgm:spPr/>
    </dgm:pt>
    <dgm:pt modelId="{AB493D9B-4F3A-4069-96F5-D259DE899597}" type="pres">
      <dgm:prSet presAssocID="{9B80B5DB-54BC-4D07-9D52-62EE90C5AA7D}" presName="conn2-1" presStyleLbl="parChTrans1D2" presStyleIdx="1" presStyleCnt="2"/>
      <dgm:spPr/>
    </dgm:pt>
    <dgm:pt modelId="{C06A8866-CAB8-47FB-BD65-05E4111DFBA5}" type="pres">
      <dgm:prSet presAssocID="{9B80B5DB-54BC-4D07-9D52-62EE90C5AA7D}" presName="connTx" presStyleLbl="parChTrans1D2" presStyleIdx="1" presStyleCnt="2"/>
      <dgm:spPr/>
    </dgm:pt>
    <dgm:pt modelId="{0C32FCA2-A609-4D2B-8524-2D1ABE190894}" type="pres">
      <dgm:prSet presAssocID="{65D5B8D2-CC75-4EE8-93AA-E28CBA479EB7}" presName="root2" presStyleCnt="0"/>
      <dgm:spPr/>
    </dgm:pt>
    <dgm:pt modelId="{C911BE3C-0376-40FF-B6C2-510967496428}" type="pres">
      <dgm:prSet presAssocID="{65D5B8D2-CC75-4EE8-93AA-E28CBA479EB7}" presName="LevelTwoTextNode" presStyleLbl="node2" presStyleIdx="1" presStyleCnt="2">
        <dgm:presLayoutVars>
          <dgm:chPref val="3"/>
        </dgm:presLayoutVars>
      </dgm:prSet>
      <dgm:spPr/>
    </dgm:pt>
    <dgm:pt modelId="{B7E94917-CF5C-4B9E-B982-54320621D73E}" type="pres">
      <dgm:prSet presAssocID="{65D5B8D2-CC75-4EE8-93AA-E28CBA479EB7}" presName="level3hierChild" presStyleCnt="0"/>
      <dgm:spPr/>
    </dgm:pt>
    <dgm:pt modelId="{0BD038AE-1ECF-4C28-8450-3E02D250AAE6}" type="pres">
      <dgm:prSet presAssocID="{565B5988-1BFF-45C9-8EC4-6F52F1CD8DAA}" presName="conn2-1" presStyleLbl="parChTrans1D3" presStyleIdx="2" presStyleCnt="3"/>
      <dgm:spPr/>
    </dgm:pt>
    <dgm:pt modelId="{86581077-3CAD-4A4B-84B2-566EAF6A5E8D}" type="pres">
      <dgm:prSet presAssocID="{565B5988-1BFF-45C9-8EC4-6F52F1CD8DAA}" presName="connTx" presStyleLbl="parChTrans1D3" presStyleIdx="2" presStyleCnt="3"/>
      <dgm:spPr/>
    </dgm:pt>
    <dgm:pt modelId="{CFFF65FF-B0CE-4197-85FA-FB10BA81FC1E}" type="pres">
      <dgm:prSet presAssocID="{00BB9651-7C91-4F59-A308-F9947C9D2B76}" presName="root2" presStyleCnt="0"/>
      <dgm:spPr/>
    </dgm:pt>
    <dgm:pt modelId="{221FD9A2-F367-4E97-B2E1-3BA9ED28D1E7}" type="pres">
      <dgm:prSet presAssocID="{00BB9651-7C91-4F59-A308-F9947C9D2B76}" presName="LevelTwoTextNode" presStyleLbl="node3" presStyleIdx="2" presStyleCnt="3">
        <dgm:presLayoutVars>
          <dgm:chPref val="3"/>
        </dgm:presLayoutVars>
      </dgm:prSet>
      <dgm:spPr/>
    </dgm:pt>
    <dgm:pt modelId="{A898F8B8-1977-4745-85FF-1C2EABEA0A70}" type="pres">
      <dgm:prSet presAssocID="{00BB9651-7C91-4F59-A308-F9947C9D2B76}" presName="level3hierChild" presStyleCnt="0"/>
      <dgm:spPr/>
    </dgm:pt>
  </dgm:ptLst>
  <dgm:cxnLst>
    <dgm:cxn modelId="{8E983003-0524-4381-922F-970B41A61427}" type="presOf" srcId="{28C397CD-E8BD-47CB-B4B0-E6B4522DE1EF}" destId="{4D1C0D2D-435F-4FE8-B7F0-B8D7C48B1DC0}" srcOrd="1" destOrd="0" presId="urn:microsoft.com/office/officeart/2005/8/layout/hierarchy2"/>
    <dgm:cxn modelId="{0C743C0C-CE90-4979-98BB-E641569163F5}" type="presOf" srcId="{65D5B8D2-CC75-4EE8-93AA-E28CBA479EB7}" destId="{C911BE3C-0376-40FF-B6C2-510967496428}" srcOrd="0" destOrd="0" presId="urn:microsoft.com/office/officeart/2005/8/layout/hierarchy2"/>
    <dgm:cxn modelId="{8E8AF61A-BB15-4A74-AF06-1F4036C0B67C}" type="presOf" srcId="{2C2231FC-6741-4997-BC3F-7817864E3370}" destId="{D48046E3-D643-4573-8B41-C1DFA53C82C5}" srcOrd="1" destOrd="0" presId="urn:microsoft.com/office/officeart/2005/8/layout/hierarchy2"/>
    <dgm:cxn modelId="{1A3D251D-E5BD-497E-B745-0F06B67AAA3C}" type="presOf" srcId="{F22067AA-29D1-48D1-A035-F850359FE3C0}" destId="{965520B2-D277-4CFA-9195-6A87F0E50906}" srcOrd="0" destOrd="0" presId="urn:microsoft.com/office/officeart/2005/8/layout/hierarchy2"/>
    <dgm:cxn modelId="{21187723-6B23-465C-9102-DDE5A96BB157}" srcId="{65D5B8D2-CC75-4EE8-93AA-E28CBA479EB7}" destId="{00BB9651-7C91-4F59-A308-F9947C9D2B76}" srcOrd="0" destOrd="0" parTransId="{565B5988-1BFF-45C9-8EC4-6F52F1CD8DAA}" sibTransId="{98A59C34-942D-4CEE-9440-2217A1FFD81C}"/>
    <dgm:cxn modelId="{B747652F-7999-4418-8347-89921CD3CCB2}" srcId="{2B5445F2-3426-4543-9496-FA824D589251}" destId="{8EAA1159-9A3F-4B18-9C6B-E10AE15802AD}" srcOrd="0" destOrd="0" parTransId="{2C2231FC-6741-4997-BC3F-7817864E3370}" sibTransId="{4A0B0EEF-868A-4F41-B277-F871AE3E852E}"/>
    <dgm:cxn modelId="{51311531-D1AF-4799-83DC-C5F6F8722898}" srcId="{48DB3EAD-8770-4F67-848C-017E998D1791}" destId="{2B5445F2-3426-4543-9496-FA824D589251}" srcOrd="0" destOrd="0" parTransId="{5E49CCE2-D49A-4AB0-964B-0D977293A420}" sibTransId="{DBEA5250-E0D6-4441-BDD0-8FAE05B28DEB}"/>
    <dgm:cxn modelId="{CCBC7538-9473-4BAF-A363-0A7595126912}" type="presOf" srcId="{2FCDCFC7-2579-4415-81A3-7D78F26C9A94}" destId="{9CEC3BEF-2B69-4273-9E95-DAF1780F0A0D}" srcOrd="1" destOrd="0" presId="urn:microsoft.com/office/officeart/2005/8/layout/hierarchy2"/>
    <dgm:cxn modelId="{410CFC3A-17D3-4847-A3E0-8233F9890DDB}" type="presOf" srcId="{00BB9651-7C91-4F59-A308-F9947C9D2B76}" destId="{221FD9A2-F367-4E97-B2E1-3BA9ED28D1E7}" srcOrd="0" destOrd="0" presId="urn:microsoft.com/office/officeart/2005/8/layout/hierarchy2"/>
    <dgm:cxn modelId="{FF4C5945-6345-4D34-A1B6-A799315A95CF}" type="presOf" srcId="{D95E7DA4-EB45-4C9F-BAFB-C90758761370}" destId="{F80928CA-CB40-4F47-A237-AFC6EF481805}" srcOrd="0" destOrd="0" presId="urn:microsoft.com/office/officeart/2005/8/layout/hierarchy2"/>
    <dgm:cxn modelId="{5CF79653-76A1-4120-9C8E-FBD69368876D}" srcId="{2B5445F2-3426-4543-9496-FA824D589251}" destId="{D95E7DA4-EB45-4C9F-BAFB-C90758761370}" srcOrd="1" destOrd="0" parTransId="{28C397CD-E8BD-47CB-B4B0-E6B4522DE1EF}" sibTransId="{40A7B6DA-3169-481C-B311-F7A6CCB771A5}"/>
    <dgm:cxn modelId="{D58DE354-3D45-4017-B8B8-C8F708CC75F5}" type="presOf" srcId="{7C9B58BB-322E-4AF2-A87F-48ECD55A1FEC}" destId="{D23D4BA8-5205-4850-9EFD-9CA85947E1F8}" srcOrd="0" destOrd="0" presId="urn:microsoft.com/office/officeart/2005/8/layout/hierarchy2"/>
    <dgm:cxn modelId="{3AD68A6A-FC78-42B9-AB1A-92B7177AC35B}" type="presOf" srcId="{565B5988-1BFF-45C9-8EC4-6F52F1CD8DAA}" destId="{86581077-3CAD-4A4B-84B2-566EAF6A5E8D}" srcOrd="1" destOrd="0" presId="urn:microsoft.com/office/officeart/2005/8/layout/hierarchy2"/>
    <dgm:cxn modelId="{80A8D76A-5A81-4F57-9755-0AD6E2358915}" type="presOf" srcId="{48DB3EAD-8770-4F67-848C-017E998D1791}" destId="{8A71057B-0DCE-4B69-B159-0665D873D3A0}" srcOrd="0" destOrd="0" presId="urn:microsoft.com/office/officeart/2005/8/layout/hierarchy2"/>
    <dgm:cxn modelId="{CA799075-27DC-40D1-93BD-DF7A5AEECC2D}" type="presOf" srcId="{565B5988-1BFF-45C9-8EC4-6F52F1CD8DAA}" destId="{0BD038AE-1ECF-4C28-8450-3E02D250AAE6}" srcOrd="0" destOrd="0" presId="urn:microsoft.com/office/officeart/2005/8/layout/hierarchy2"/>
    <dgm:cxn modelId="{BAE82F79-D317-48B3-893B-ED549DAD5260}" type="presOf" srcId="{2B5445F2-3426-4543-9496-FA824D589251}" destId="{017A1B31-6B33-419E-9527-3699837D40A5}" srcOrd="0" destOrd="0" presId="urn:microsoft.com/office/officeart/2005/8/layout/hierarchy2"/>
    <dgm:cxn modelId="{BF1C438A-3A19-494A-82AA-BE40F0A6DD15}" type="presOf" srcId="{8EAA1159-9A3F-4B18-9C6B-E10AE15802AD}" destId="{F2BEB3EB-ED14-4DA3-A3B6-04017BF78178}" srcOrd="0" destOrd="0" presId="urn:microsoft.com/office/officeart/2005/8/layout/hierarchy2"/>
    <dgm:cxn modelId="{A6CF0294-B108-476A-8C42-65300665CC5F}" type="presOf" srcId="{5E49CCE2-D49A-4AB0-964B-0D977293A420}" destId="{D1848DCC-085B-4F54-98ED-D9B9291A1916}" srcOrd="0" destOrd="0" presId="urn:microsoft.com/office/officeart/2005/8/layout/hierarchy2"/>
    <dgm:cxn modelId="{3BD01F98-FCA1-4160-8C3C-8A970A8B50D9}" type="presOf" srcId="{9B80B5DB-54BC-4D07-9D52-62EE90C5AA7D}" destId="{C06A8866-CAB8-47FB-BD65-05E4111DFBA5}" srcOrd="1" destOrd="0" presId="urn:microsoft.com/office/officeart/2005/8/layout/hierarchy2"/>
    <dgm:cxn modelId="{5E84959E-8742-4915-8D64-43C305453909}" srcId="{F22067AA-29D1-48D1-A035-F850359FE3C0}" destId="{48DB3EAD-8770-4F67-848C-017E998D1791}" srcOrd="0" destOrd="0" parTransId="{68C50748-2136-4840-84A7-ED130552598B}" sibTransId="{BCF35066-3EAD-47DC-8DD9-BA7EAFEB1A34}"/>
    <dgm:cxn modelId="{68A9B39E-C9D7-49E5-BD4D-939F809CD592}" srcId="{8EAA1159-9A3F-4B18-9C6B-E10AE15802AD}" destId="{7C9B58BB-322E-4AF2-A87F-48ECD55A1FEC}" srcOrd="0" destOrd="0" parTransId="{2FCDCFC7-2579-4415-81A3-7D78F26C9A94}" sibTransId="{1373BD4A-9038-45F4-BA0F-F7C71794E7A5}"/>
    <dgm:cxn modelId="{6711D6AB-882F-4D2C-87E7-AFAC2B9A1A8B}" type="presOf" srcId="{2C2231FC-6741-4997-BC3F-7817864E3370}" destId="{49AFC533-88BB-47B4-A284-433AA1053F3D}" srcOrd="0" destOrd="0" presId="urn:microsoft.com/office/officeart/2005/8/layout/hierarchy2"/>
    <dgm:cxn modelId="{F228DDC4-CEBF-465E-969C-8BB5E38B606D}" type="presOf" srcId="{9B80B5DB-54BC-4D07-9D52-62EE90C5AA7D}" destId="{AB493D9B-4F3A-4069-96F5-D259DE899597}" srcOrd="0" destOrd="0" presId="urn:microsoft.com/office/officeart/2005/8/layout/hierarchy2"/>
    <dgm:cxn modelId="{F75C5DC9-F145-400D-80D5-76AC59CB92AB}" type="presOf" srcId="{28C397CD-E8BD-47CB-B4B0-E6B4522DE1EF}" destId="{3C3FFA93-A8F0-4460-BE2B-D51A56515107}" srcOrd="0" destOrd="0" presId="urn:microsoft.com/office/officeart/2005/8/layout/hierarchy2"/>
    <dgm:cxn modelId="{D4B9B0DF-FF11-441B-B6D3-4FE9644A2C37}" srcId="{48DB3EAD-8770-4F67-848C-017E998D1791}" destId="{65D5B8D2-CC75-4EE8-93AA-E28CBA479EB7}" srcOrd="1" destOrd="0" parTransId="{9B80B5DB-54BC-4D07-9D52-62EE90C5AA7D}" sibTransId="{6B34456E-6DBF-4697-B18F-1C0127B3A071}"/>
    <dgm:cxn modelId="{DDA01BF4-A4A8-44B9-9092-71EAAFA08FC6}" type="presOf" srcId="{5E49CCE2-D49A-4AB0-964B-0D977293A420}" destId="{600976B6-5DF2-4658-83ED-980C4C304698}" srcOrd="1" destOrd="0" presId="urn:microsoft.com/office/officeart/2005/8/layout/hierarchy2"/>
    <dgm:cxn modelId="{238881FC-2F35-446D-8C21-681D087F5531}" type="presOf" srcId="{2FCDCFC7-2579-4415-81A3-7D78F26C9A94}" destId="{59418712-987F-4730-B9C3-6EFF84574AEE}" srcOrd="0" destOrd="0" presId="urn:microsoft.com/office/officeart/2005/8/layout/hierarchy2"/>
    <dgm:cxn modelId="{8A56DB53-FAF1-4378-95EA-7850F85A6658}" type="presParOf" srcId="{965520B2-D277-4CFA-9195-6A87F0E50906}" destId="{3A34865B-3D20-4E51-AFF9-1079DB8A2F3E}" srcOrd="0" destOrd="0" presId="urn:microsoft.com/office/officeart/2005/8/layout/hierarchy2"/>
    <dgm:cxn modelId="{E969AAB7-4E5C-46A1-A170-F499237955BA}" type="presParOf" srcId="{3A34865B-3D20-4E51-AFF9-1079DB8A2F3E}" destId="{8A71057B-0DCE-4B69-B159-0665D873D3A0}" srcOrd="0" destOrd="0" presId="urn:microsoft.com/office/officeart/2005/8/layout/hierarchy2"/>
    <dgm:cxn modelId="{0E03BFB6-A5E0-4071-B70C-CE30EBB19987}" type="presParOf" srcId="{3A34865B-3D20-4E51-AFF9-1079DB8A2F3E}" destId="{D7176B3B-5F5F-429B-9657-4C12BDD9428F}" srcOrd="1" destOrd="0" presId="urn:microsoft.com/office/officeart/2005/8/layout/hierarchy2"/>
    <dgm:cxn modelId="{9A9B2675-2F7A-4351-A1FD-57ABD75A54A1}" type="presParOf" srcId="{D7176B3B-5F5F-429B-9657-4C12BDD9428F}" destId="{D1848DCC-085B-4F54-98ED-D9B9291A1916}" srcOrd="0" destOrd="0" presId="urn:microsoft.com/office/officeart/2005/8/layout/hierarchy2"/>
    <dgm:cxn modelId="{D9B23B86-43F0-4907-9C0B-A5F7A1E357E1}" type="presParOf" srcId="{D1848DCC-085B-4F54-98ED-D9B9291A1916}" destId="{600976B6-5DF2-4658-83ED-980C4C304698}" srcOrd="0" destOrd="0" presId="urn:microsoft.com/office/officeart/2005/8/layout/hierarchy2"/>
    <dgm:cxn modelId="{9AD57566-9231-4F0C-8007-10CDD1B065BF}" type="presParOf" srcId="{D7176B3B-5F5F-429B-9657-4C12BDD9428F}" destId="{B64AFE78-9215-4E9F-9328-00AE87D12039}" srcOrd="1" destOrd="0" presId="urn:microsoft.com/office/officeart/2005/8/layout/hierarchy2"/>
    <dgm:cxn modelId="{60A08933-CE80-435D-A5B0-4A9FC2D56A49}" type="presParOf" srcId="{B64AFE78-9215-4E9F-9328-00AE87D12039}" destId="{017A1B31-6B33-419E-9527-3699837D40A5}" srcOrd="0" destOrd="0" presId="urn:microsoft.com/office/officeart/2005/8/layout/hierarchy2"/>
    <dgm:cxn modelId="{363976F1-F9A7-4E47-AACA-A9ECE18C2086}" type="presParOf" srcId="{B64AFE78-9215-4E9F-9328-00AE87D12039}" destId="{E4AE0D57-8FC2-4E7F-ACA3-9312071F39A1}" srcOrd="1" destOrd="0" presId="urn:microsoft.com/office/officeart/2005/8/layout/hierarchy2"/>
    <dgm:cxn modelId="{E4C0BF08-F39B-4DAD-BFB9-AA071C606F8F}" type="presParOf" srcId="{E4AE0D57-8FC2-4E7F-ACA3-9312071F39A1}" destId="{49AFC533-88BB-47B4-A284-433AA1053F3D}" srcOrd="0" destOrd="0" presId="urn:microsoft.com/office/officeart/2005/8/layout/hierarchy2"/>
    <dgm:cxn modelId="{CB86CBF9-4C1E-4E1E-B683-B6568A6812D6}" type="presParOf" srcId="{49AFC533-88BB-47B4-A284-433AA1053F3D}" destId="{D48046E3-D643-4573-8B41-C1DFA53C82C5}" srcOrd="0" destOrd="0" presId="urn:microsoft.com/office/officeart/2005/8/layout/hierarchy2"/>
    <dgm:cxn modelId="{A2E0FFC3-0F57-4DAD-8127-26C448167A6F}" type="presParOf" srcId="{E4AE0D57-8FC2-4E7F-ACA3-9312071F39A1}" destId="{7A64E1FD-6EB0-44EA-B806-ED51C88A5D53}" srcOrd="1" destOrd="0" presId="urn:microsoft.com/office/officeart/2005/8/layout/hierarchy2"/>
    <dgm:cxn modelId="{D717557D-C9E6-4FE2-9E52-31B3265EEFF2}" type="presParOf" srcId="{7A64E1FD-6EB0-44EA-B806-ED51C88A5D53}" destId="{F2BEB3EB-ED14-4DA3-A3B6-04017BF78178}" srcOrd="0" destOrd="0" presId="urn:microsoft.com/office/officeart/2005/8/layout/hierarchy2"/>
    <dgm:cxn modelId="{1EB6FB3B-DBBB-41B7-AF53-753258638BE1}" type="presParOf" srcId="{7A64E1FD-6EB0-44EA-B806-ED51C88A5D53}" destId="{93075263-5F98-42CC-910F-224341D609FF}" srcOrd="1" destOrd="0" presId="urn:microsoft.com/office/officeart/2005/8/layout/hierarchy2"/>
    <dgm:cxn modelId="{323B712E-87B7-4168-B7E0-141A8109BDB3}" type="presParOf" srcId="{93075263-5F98-42CC-910F-224341D609FF}" destId="{59418712-987F-4730-B9C3-6EFF84574AEE}" srcOrd="0" destOrd="0" presId="urn:microsoft.com/office/officeart/2005/8/layout/hierarchy2"/>
    <dgm:cxn modelId="{D4854494-2823-434F-B805-A33A1A0E2682}" type="presParOf" srcId="{59418712-987F-4730-B9C3-6EFF84574AEE}" destId="{9CEC3BEF-2B69-4273-9E95-DAF1780F0A0D}" srcOrd="0" destOrd="0" presId="urn:microsoft.com/office/officeart/2005/8/layout/hierarchy2"/>
    <dgm:cxn modelId="{A0B0027D-4A7E-47DC-B705-1F61DB2BC9CB}" type="presParOf" srcId="{93075263-5F98-42CC-910F-224341D609FF}" destId="{D7D70425-F691-472F-9FD8-CCF4B1B886EF}" srcOrd="1" destOrd="0" presId="urn:microsoft.com/office/officeart/2005/8/layout/hierarchy2"/>
    <dgm:cxn modelId="{5219FBB3-1695-4D56-B3A1-41FAEF256307}" type="presParOf" srcId="{D7D70425-F691-472F-9FD8-CCF4B1B886EF}" destId="{D23D4BA8-5205-4850-9EFD-9CA85947E1F8}" srcOrd="0" destOrd="0" presId="urn:microsoft.com/office/officeart/2005/8/layout/hierarchy2"/>
    <dgm:cxn modelId="{A520E51B-CF07-4F19-96A2-40FE9DCD1499}" type="presParOf" srcId="{D7D70425-F691-472F-9FD8-CCF4B1B886EF}" destId="{93815F2E-FFED-49F3-83D7-B6854FB55113}" srcOrd="1" destOrd="0" presId="urn:microsoft.com/office/officeart/2005/8/layout/hierarchy2"/>
    <dgm:cxn modelId="{438CEADD-D754-40E4-8C4C-A5ECAE1991CF}" type="presParOf" srcId="{E4AE0D57-8FC2-4E7F-ACA3-9312071F39A1}" destId="{3C3FFA93-A8F0-4460-BE2B-D51A56515107}" srcOrd="2" destOrd="0" presId="urn:microsoft.com/office/officeart/2005/8/layout/hierarchy2"/>
    <dgm:cxn modelId="{69CBB19E-3E75-4EC2-9505-84B3E9961F49}" type="presParOf" srcId="{3C3FFA93-A8F0-4460-BE2B-D51A56515107}" destId="{4D1C0D2D-435F-4FE8-B7F0-B8D7C48B1DC0}" srcOrd="0" destOrd="0" presId="urn:microsoft.com/office/officeart/2005/8/layout/hierarchy2"/>
    <dgm:cxn modelId="{F30524E9-0188-4D31-9795-2AE696DD5979}" type="presParOf" srcId="{E4AE0D57-8FC2-4E7F-ACA3-9312071F39A1}" destId="{7A865C38-6A36-4D72-A57B-5D76869620DF}" srcOrd="3" destOrd="0" presId="urn:microsoft.com/office/officeart/2005/8/layout/hierarchy2"/>
    <dgm:cxn modelId="{E322D176-8F31-446F-86D6-A0F49DABF414}" type="presParOf" srcId="{7A865C38-6A36-4D72-A57B-5D76869620DF}" destId="{F80928CA-CB40-4F47-A237-AFC6EF481805}" srcOrd="0" destOrd="0" presId="urn:microsoft.com/office/officeart/2005/8/layout/hierarchy2"/>
    <dgm:cxn modelId="{44466F4E-0295-444E-8682-240770C1AC20}" type="presParOf" srcId="{7A865C38-6A36-4D72-A57B-5D76869620DF}" destId="{3EEF81BB-C508-4F79-8552-5030CFEC65FF}" srcOrd="1" destOrd="0" presId="urn:microsoft.com/office/officeart/2005/8/layout/hierarchy2"/>
    <dgm:cxn modelId="{52D690BF-46F2-4FF5-841B-5CB48561792B}" type="presParOf" srcId="{D7176B3B-5F5F-429B-9657-4C12BDD9428F}" destId="{AB493D9B-4F3A-4069-96F5-D259DE899597}" srcOrd="2" destOrd="0" presId="urn:microsoft.com/office/officeart/2005/8/layout/hierarchy2"/>
    <dgm:cxn modelId="{46E24617-D86C-4AED-8100-C86389D76D6A}" type="presParOf" srcId="{AB493D9B-4F3A-4069-96F5-D259DE899597}" destId="{C06A8866-CAB8-47FB-BD65-05E4111DFBA5}" srcOrd="0" destOrd="0" presId="urn:microsoft.com/office/officeart/2005/8/layout/hierarchy2"/>
    <dgm:cxn modelId="{562518BB-754D-498E-A864-5837EC3633F1}" type="presParOf" srcId="{D7176B3B-5F5F-429B-9657-4C12BDD9428F}" destId="{0C32FCA2-A609-4D2B-8524-2D1ABE190894}" srcOrd="3" destOrd="0" presId="urn:microsoft.com/office/officeart/2005/8/layout/hierarchy2"/>
    <dgm:cxn modelId="{4482752B-BB84-48F6-992F-CF5C352D8A52}" type="presParOf" srcId="{0C32FCA2-A609-4D2B-8524-2D1ABE190894}" destId="{C911BE3C-0376-40FF-B6C2-510967496428}" srcOrd="0" destOrd="0" presId="urn:microsoft.com/office/officeart/2005/8/layout/hierarchy2"/>
    <dgm:cxn modelId="{6FDFC2C3-BB14-4F7D-A7CF-DC8A8D9121AF}" type="presParOf" srcId="{0C32FCA2-A609-4D2B-8524-2D1ABE190894}" destId="{B7E94917-CF5C-4B9E-B982-54320621D73E}" srcOrd="1" destOrd="0" presId="urn:microsoft.com/office/officeart/2005/8/layout/hierarchy2"/>
    <dgm:cxn modelId="{A7282213-5F57-445C-8C05-8ECCEA0E3015}" type="presParOf" srcId="{B7E94917-CF5C-4B9E-B982-54320621D73E}" destId="{0BD038AE-1ECF-4C28-8450-3E02D250AAE6}" srcOrd="0" destOrd="0" presId="urn:microsoft.com/office/officeart/2005/8/layout/hierarchy2"/>
    <dgm:cxn modelId="{65ACD4FE-608D-449A-A279-A252892F2A24}" type="presParOf" srcId="{0BD038AE-1ECF-4C28-8450-3E02D250AAE6}" destId="{86581077-3CAD-4A4B-84B2-566EAF6A5E8D}" srcOrd="0" destOrd="0" presId="urn:microsoft.com/office/officeart/2005/8/layout/hierarchy2"/>
    <dgm:cxn modelId="{1B5C7EE8-A838-4852-ACDA-8B7A5AC0044B}" type="presParOf" srcId="{B7E94917-CF5C-4B9E-B982-54320621D73E}" destId="{CFFF65FF-B0CE-4197-85FA-FB10BA81FC1E}" srcOrd="1" destOrd="0" presId="urn:microsoft.com/office/officeart/2005/8/layout/hierarchy2"/>
    <dgm:cxn modelId="{9C8C6CF7-8596-4FFE-BBA1-3597B27572A8}" type="presParOf" srcId="{CFFF65FF-B0CE-4197-85FA-FB10BA81FC1E}" destId="{221FD9A2-F367-4E97-B2E1-3BA9ED28D1E7}" srcOrd="0" destOrd="0" presId="urn:microsoft.com/office/officeart/2005/8/layout/hierarchy2"/>
    <dgm:cxn modelId="{48D7D0DB-C136-4515-A875-6A53C491AC48}" type="presParOf" srcId="{CFFF65FF-B0CE-4197-85FA-FB10BA81FC1E}" destId="{A898F8B8-1977-4745-85FF-1C2EABEA0A7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E5D9E3-F75C-B84E-9AC1-AF6F017A3BC0}" type="doc">
      <dgm:prSet loTypeId="urn:microsoft.com/office/officeart/2005/8/layout/process1" loCatId="" qsTypeId="urn:microsoft.com/office/officeart/2005/8/quickstyle/simple1" qsCatId="simple" csTypeId="urn:microsoft.com/office/officeart/2005/8/colors/accent3_2" csCatId="accent3" phldr="1"/>
      <dgm:spPr/>
    </dgm:pt>
    <dgm:pt modelId="{9D864CAE-14F1-4B4A-A035-AFD2DE5F934F}">
      <dgm:prSet phldrT="[Texte]"/>
      <dgm:spPr/>
      <dgm:t>
        <a:bodyPr/>
        <a:lstStyle/>
        <a:p>
          <a:r>
            <a:rPr lang="fr-FR" dirty="0"/>
            <a:t>Incapacité temporaire</a:t>
          </a:r>
        </a:p>
      </dgm:t>
    </dgm:pt>
    <dgm:pt modelId="{8732F0E9-D4F8-ED4B-A7C9-A7ABA2E05B69}" type="parTrans" cxnId="{323D7E36-A7AF-6E47-9B37-5B11FF991BD8}">
      <dgm:prSet/>
      <dgm:spPr/>
      <dgm:t>
        <a:bodyPr/>
        <a:lstStyle/>
        <a:p>
          <a:endParaRPr lang="fr-FR"/>
        </a:p>
      </dgm:t>
    </dgm:pt>
    <dgm:pt modelId="{5FF452A2-40FC-AE4D-9F96-A372CAD852B3}" type="sibTrans" cxnId="{323D7E36-A7AF-6E47-9B37-5B11FF991BD8}">
      <dgm:prSet/>
      <dgm:spPr/>
      <dgm:t>
        <a:bodyPr/>
        <a:lstStyle/>
        <a:p>
          <a:endParaRPr lang="fr-FR"/>
        </a:p>
      </dgm:t>
    </dgm:pt>
    <dgm:pt modelId="{8693E434-24F0-8B4F-88D9-C862F3D63AB4}">
      <dgm:prSet phldrT="[Texte]"/>
      <dgm:spPr/>
      <dgm:t>
        <a:bodyPr/>
        <a:lstStyle/>
        <a:p>
          <a:r>
            <a:rPr lang="fr-FR" dirty="0"/>
            <a:t>Indemnités journalières </a:t>
          </a:r>
        </a:p>
      </dgm:t>
    </dgm:pt>
    <dgm:pt modelId="{4A34DF10-44EA-B941-9122-4E6D2C135399}" type="parTrans" cxnId="{262F0AF8-B375-F041-BB41-2C7E46A3F387}">
      <dgm:prSet/>
      <dgm:spPr/>
      <dgm:t>
        <a:bodyPr/>
        <a:lstStyle/>
        <a:p>
          <a:endParaRPr lang="fr-FR"/>
        </a:p>
      </dgm:t>
    </dgm:pt>
    <dgm:pt modelId="{55A16DE5-2FBF-9945-B064-C7D5059AA1C7}" type="sibTrans" cxnId="{262F0AF8-B375-F041-BB41-2C7E46A3F387}">
      <dgm:prSet/>
      <dgm:spPr/>
      <dgm:t>
        <a:bodyPr/>
        <a:lstStyle/>
        <a:p>
          <a:endParaRPr lang="fr-FR"/>
        </a:p>
      </dgm:t>
    </dgm:pt>
    <dgm:pt modelId="{25348836-7368-7E48-B2B5-9D75F4509EFA}">
      <dgm:prSet phldrT="[Texte]"/>
      <dgm:spPr/>
      <dgm:t>
        <a:bodyPr/>
        <a:lstStyle/>
        <a:p>
          <a:r>
            <a:rPr lang="fr-FR" dirty="0"/>
            <a:t>60% du salaire de référence à partir du premier jour ouvrable suivant l’accident</a:t>
          </a:r>
        </a:p>
        <a:p>
          <a:r>
            <a:rPr lang="fr-FR" dirty="0"/>
            <a:t>80 % du salaire de référence à compter du 29</a:t>
          </a:r>
          <a:r>
            <a:rPr lang="fr-FR" baseline="30000" dirty="0"/>
            <a:t>ème</a:t>
          </a:r>
          <a:r>
            <a:rPr lang="fr-FR" dirty="0"/>
            <a:t> jour</a:t>
          </a:r>
        </a:p>
      </dgm:t>
    </dgm:pt>
    <dgm:pt modelId="{D4DDA2EC-087D-E144-AC20-D21FE6A46A67}" type="parTrans" cxnId="{0D00885F-9F02-1145-BD52-9F1DC86034B1}">
      <dgm:prSet/>
      <dgm:spPr/>
      <dgm:t>
        <a:bodyPr/>
        <a:lstStyle/>
        <a:p>
          <a:endParaRPr lang="fr-FR"/>
        </a:p>
      </dgm:t>
    </dgm:pt>
    <dgm:pt modelId="{245FA427-5010-3D4A-803A-BB2AAA11BA2C}" type="sibTrans" cxnId="{0D00885F-9F02-1145-BD52-9F1DC86034B1}">
      <dgm:prSet/>
      <dgm:spPr/>
      <dgm:t>
        <a:bodyPr/>
        <a:lstStyle/>
        <a:p>
          <a:endParaRPr lang="fr-FR"/>
        </a:p>
      </dgm:t>
    </dgm:pt>
    <dgm:pt modelId="{C3E30361-1DBD-014B-981C-7911FB047A37}" type="pres">
      <dgm:prSet presAssocID="{24E5D9E3-F75C-B84E-9AC1-AF6F017A3BC0}" presName="Name0" presStyleCnt="0">
        <dgm:presLayoutVars>
          <dgm:dir/>
          <dgm:resizeHandles val="exact"/>
        </dgm:presLayoutVars>
      </dgm:prSet>
      <dgm:spPr/>
    </dgm:pt>
    <dgm:pt modelId="{50CBFDE6-7114-5348-8798-04F34353EAA7}" type="pres">
      <dgm:prSet presAssocID="{9D864CAE-14F1-4B4A-A035-AFD2DE5F934F}" presName="node" presStyleLbl="node1" presStyleIdx="0" presStyleCnt="3">
        <dgm:presLayoutVars>
          <dgm:bulletEnabled val="1"/>
        </dgm:presLayoutVars>
      </dgm:prSet>
      <dgm:spPr/>
    </dgm:pt>
    <dgm:pt modelId="{3A57D9FC-F115-FF48-95D2-542164A8BBED}" type="pres">
      <dgm:prSet presAssocID="{5FF452A2-40FC-AE4D-9F96-A372CAD852B3}" presName="sibTrans" presStyleLbl="sibTrans2D1" presStyleIdx="0" presStyleCnt="2"/>
      <dgm:spPr/>
    </dgm:pt>
    <dgm:pt modelId="{79EF2BD5-695C-584F-AB4A-AE8980C39CDF}" type="pres">
      <dgm:prSet presAssocID="{5FF452A2-40FC-AE4D-9F96-A372CAD852B3}" presName="connectorText" presStyleLbl="sibTrans2D1" presStyleIdx="0" presStyleCnt="2"/>
      <dgm:spPr/>
    </dgm:pt>
    <dgm:pt modelId="{9A3E1DC9-38C5-E64B-903B-80E66D0C3DA3}" type="pres">
      <dgm:prSet presAssocID="{8693E434-24F0-8B4F-88D9-C862F3D63AB4}" presName="node" presStyleLbl="node1" presStyleIdx="1" presStyleCnt="3">
        <dgm:presLayoutVars>
          <dgm:bulletEnabled val="1"/>
        </dgm:presLayoutVars>
      </dgm:prSet>
      <dgm:spPr/>
    </dgm:pt>
    <dgm:pt modelId="{3CED0047-EB41-3442-937E-A31D393E2B7D}" type="pres">
      <dgm:prSet presAssocID="{55A16DE5-2FBF-9945-B064-C7D5059AA1C7}" presName="sibTrans" presStyleLbl="sibTrans2D1" presStyleIdx="1" presStyleCnt="2"/>
      <dgm:spPr/>
    </dgm:pt>
    <dgm:pt modelId="{4C5033D0-F0EB-F946-94C0-AD452793197F}" type="pres">
      <dgm:prSet presAssocID="{55A16DE5-2FBF-9945-B064-C7D5059AA1C7}" presName="connectorText" presStyleLbl="sibTrans2D1" presStyleIdx="1" presStyleCnt="2"/>
      <dgm:spPr/>
    </dgm:pt>
    <dgm:pt modelId="{AA5C2B41-F52C-AA4D-AF95-53D2CB634C19}" type="pres">
      <dgm:prSet presAssocID="{25348836-7368-7E48-B2B5-9D75F4509EFA}" presName="node" presStyleLbl="node1" presStyleIdx="2" presStyleCnt="3">
        <dgm:presLayoutVars>
          <dgm:bulletEnabled val="1"/>
        </dgm:presLayoutVars>
      </dgm:prSet>
      <dgm:spPr/>
    </dgm:pt>
  </dgm:ptLst>
  <dgm:cxnLst>
    <dgm:cxn modelId="{1EC3AF0A-53C9-C346-A9E6-D6DD74CE68C3}" type="presOf" srcId="{55A16DE5-2FBF-9945-B064-C7D5059AA1C7}" destId="{4C5033D0-F0EB-F946-94C0-AD452793197F}" srcOrd="1" destOrd="0" presId="urn:microsoft.com/office/officeart/2005/8/layout/process1"/>
    <dgm:cxn modelId="{BA88C11E-B423-584E-84E4-1FCD0BA170CA}" type="presOf" srcId="{5FF452A2-40FC-AE4D-9F96-A372CAD852B3}" destId="{3A57D9FC-F115-FF48-95D2-542164A8BBED}" srcOrd="0" destOrd="0" presId="urn:microsoft.com/office/officeart/2005/8/layout/process1"/>
    <dgm:cxn modelId="{323D7E36-A7AF-6E47-9B37-5B11FF991BD8}" srcId="{24E5D9E3-F75C-B84E-9AC1-AF6F017A3BC0}" destId="{9D864CAE-14F1-4B4A-A035-AFD2DE5F934F}" srcOrd="0" destOrd="0" parTransId="{8732F0E9-D4F8-ED4B-A7C9-A7ABA2E05B69}" sibTransId="{5FF452A2-40FC-AE4D-9F96-A372CAD852B3}"/>
    <dgm:cxn modelId="{F298D93D-CD40-154E-9642-4D2F6142556A}" type="presOf" srcId="{55A16DE5-2FBF-9945-B064-C7D5059AA1C7}" destId="{3CED0047-EB41-3442-937E-A31D393E2B7D}" srcOrd="0" destOrd="0" presId="urn:microsoft.com/office/officeart/2005/8/layout/process1"/>
    <dgm:cxn modelId="{0D00885F-9F02-1145-BD52-9F1DC86034B1}" srcId="{24E5D9E3-F75C-B84E-9AC1-AF6F017A3BC0}" destId="{25348836-7368-7E48-B2B5-9D75F4509EFA}" srcOrd="2" destOrd="0" parTransId="{D4DDA2EC-087D-E144-AC20-D21FE6A46A67}" sibTransId="{245FA427-5010-3D4A-803A-BB2AAA11BA2C}"/>
    <dgm:cxn modelId="{5E935787-266C-D349-8520-DE88681F20AD}" type="presOf" srcId="{24E5D9E3-F75C-B84E-9AC1-AF6F017A3BC0}" destId="{C3E30361-1DBD-014B-981C-7911FB047A37}" srcOrd="0" destOrd="0" presId="urn:microsoft.com/office/officeart/2005/8/layout/process1"/>
    <dgm:cxn modelId="{E214B694-DBD3-C44E-AF7F-29C5548F7CC0}" type="presOf" srcId="{5FF452A2-40FC-AE4D-9F96-A372CAD852B3}" destId="{79EF2BD5-695C-584F-AB4A-AE8980C39CDF}" srcOrd="1" destOrd="0" presId="urn:microsoft.com/office/officeart/2005/8/layout/process1"/>
    <dgm:cxn modelId="{6CDA279C-A9B9-1A4B-8235-7A1F56C513D5}" type="presOf" srcId="{25348836-7368-7E48-B2B5-9D75F4509EFA}" destId="{AA5C2B41-F52C-AA4D-AF95-53D2CB634C19}" srcOrd="0" destOrd="0" presId="urn:microsoft.com/office/officeart/2005/8/layout/process1"/>
    <dgm:cxn modelId="{BAD87FD7-03DF-7A4B-8774-EB82896B9BE6}" type="presOf" srcId="{9D864CAE-14F1-4B4A-A035-AFD2DE5F934F}" destId="{50CBFDE6-7114-5348-8798-04F34353EAA7}" srcOrd="0" destOrd="0" presId="urn:microsoft.com/office/officeart/2005/8/layout/process1"/>
    <dgm:cxn modelId="{262F0AF8-B375-F041-BB41-2C7E46A3F387}" srcId="{24E5D9E3-F75C-B84E-9AC1-AF6F017A3BC0}" destId="{8693E434-24F0-8B4F-88D9-C862F3D63AB4}" srcOrd="1" destOrd="0" parTransId="{4A34DF10-44EA-B941-9122-4E6D2C135399}" sibTransId="{55A16DE5-2FBF-9945-B064-C7D5059AA1C7}"/>
    <dgm:cxn modelId="{9B45D3F8-7916-8D43-A3D5-BE0F558BF558}" type="presOf" srcId="{8693E434-24F0-8B4F-88D9-C862F3D63AB4}" destId="{9A3E1DC9-38C5-E64B-903B-80E66D0C3DA3}" srcOrd="0" destOrd="0" presId="urn:microsoft.com/office/officeart/2005/8/layout/process1"/>
    <dgm:cxn modelId="{1163E29F-85AD-B749-9065-FD23648631A4}" type="presParOf" srcId="{C3E30361-1DBD-014B-981C-7911FB047A37}" destId="{50CBFDE6-7114-5348-8798-04F34353EAA7}" srcOrd="0" destOrd="0" presId="urn:microsoft.com/office/officeart/2005/8/layout/process1"/>
    <dgm:cxn modelId="{7483A2C7-075A-2E40-A9B0-D614F849C6CF}" type="presParOf" srcId="{C3E30361-1DBD-014B-981C-7911FB047A37}" destId="{3A57D9FC-F115-FF48-95D2-542164A8BBED}" srcOrd="1" destOrd="0" presId="urn:microsoft.com/office/officeart/2005/8/layout/process1"/>
    <dgm:cxn modelId="{736F8BE0-3999-574E-A220-F1D3F238B212}" type="presParOf" srcId="{3A57D9FC-F115-FF48-95D2-542164A8BBED}" destId="{79EF2BD5-695C-584F-AB4A-AE8980C39CDF}" srcOrd="0" destOrd="0" presId="urn:microsoft.com/office/officeart/2005/8/layout/process1"/>
    <dgm:cxn modelId="{8CFD7A21-940A-5A49-A006-58855FDF3DDD}" type="presParOf" srcId="{C3E30361-1DBD-014B-981C-7911FB047A37}" destId="{9A3E1DC9-38C5-E64B-903B-80E66D0C3DA3}" srcOrd="2" destOrd="0" presId="urn:microsoft.com/office/officeart/2005/8/layout/process1"/>
    <dgm:cxn modelId="{8DA26FE3-C1D2-0240-BF39-08FDF7E1F961}" type="presParOf" srcId="{C3E30361-1DBD-014B-981C-7911FB047A37}" destId="{3CED0047-EB41-3442-937E-A31D393E2B7D}" srcOrd="3" destOrd="0" presId="urn:microsoft.com/office/officeart/2005/8/layout/process1"/>
    <dgm:cxn modelId="{20DCD088-382E-2544-AA11-4058C0ACE61D}" type="presParOf" srcId="{3CED0047-EB41-3442-937E-A31D393E2B7D}" destId="{4C5033D0-F0EB-F946-94C0-AD452793197F}" srcOrd="0" destOrd="0" presId="urn:microsoft.com/office/officeart/2005/8/layout/process1"/>
    <dgm:cxn modelId="{F306EDCB-2B9E-B14A-89E2-F540074D7523}" type="presParOf" srcId="{C3E30361-1DBD-014B-981C-7911FB047A37}" destId="{AA5C2B41-F52C-AA4D-AF95-53D2CB634C1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CD3773-5B7D-3945-A76E-C88358228BA1}" type="doc">
      <dgm:prSet loTypeId="urn:microsoft.com/office/officeart/2005/8/layout/process1" loCatId="" qsTypeId="urn:microsoft.com/office/officeart/2005/8/quickstyle/simple1" qsCatId="simple" csTypeId="urn:microsoft.com/office/officeart/2005/8/colors/accent3_2" csCatId="accent3" phldr="1"/>
      <dgm:spPr/>
    </dgm:pt>
    <dgm:pt modelId="{2BD4DDBD-3768-D346-A5F7-20624F355B93}">
      <dgm:prSet phldrT="[Texte]"/>
      <dgm:spPr/>
      <dgm:t>
        <a:bodyPr/>
        <a:lstStyle/>
        <a:p>
          <a:r>
            <a:rPr lang="fr-FR" dirty="0"/>
            <a:t>Incapacité permanente </a:t>
          </a:r>
        </a:p>
      </dgm:t>
    </dgm:pt>
    <dgm:pt modelId="{0972C799-5183-114E-872C-1F5DC28548E8}" type="parTrans" cxnId="{6B8147D8-652D-6C40-8C25-D8FF632F6415}">
      <dgm:prSet/>
      <dgm:spPr/>
      <dgm:t>
        <a:bodyPr/>
        <a:lstStyle/>
        <a:p>
          <a:endParaRPr lang="fr-FR"/>
        </a:p>
      </dgm:t>
    </dgm:pt>
    <dgm:pt modelId="{33D50637-D6FE-2648-B94C-D4179BB8D4BC}" type="sibTrans" cxnId="{6B8147D8-652D-6C40-8C25-D8FF632F6415}">
      <dgm:prSet/>
      <dgm:spPr/>
      <dgm:t>
        <a:bodyPr/>
        <a:lstStyle/>
        <a:p>
          <a:endParaRPr lang="fr-FR"/>
        </a:p>
      </dgm:t>
    </dgm:pt>
    <dgm:pt modelId="{260E00D0-16ED-5E41-B52B-81AEC8B7176B}">
      <dgm:prSet phldrT="[Texte]"/>
      <dgm:spPr/>
      <dgm:t>
        <a:bodyPr/>
        <a:lstStyle/>
        <a:p>
          <a:r>
            <a:rPr lang="fr-FR" dirty="0"/>
            <a:t>Rente ou capital si taux d’incapacité inférieure à 10 %</a:t>
          </a:r>
        </a:p>
      </dgm:t>
    </dgm:pt>
    <dgm:pt modelId="{1F6C8BA2-F78C-CD4D-90D3-D25D8BD6D851}" type="parTrans" cxnId="{1DD30F81-25E4-A441-A507-D1454E9F8578}">
      <dgm:prSet/>
      <dgm:spPr/>
      <dgm:t>
        <a:bodyPr/>
        <a:lstStyle/>
        <a:p>
          <a:endParaRPr lang="fr-FR"/>
        </a:p>
      </dgm:t>
    </dgm:pt>
    <dgm:pt modelId="{ADD97A4F-A0C5-5647-8700-4A15D8AC4DC0}" type="sibTrans" cxnId="{1DD30F81-25E4-A441-A507-D1454E9F8578}">
      <dgm:prSet/>
      <dgm:spPr/>
      <dgm:t>
        <a:bodyPr/>
        <a:lstStyle/>
        <a:p>
          <a:endParaRPr lang="fr-FR"/>
        </a:p>
      </dgm:t>
    </dgm:pt>
    <dgm:pt modelId="{2E4BF8E4-546F-9043-A8F5-F1D7FE540D91}">
      <dgm:prSet phldrT="[Texte]"/>
      <dgm:spPr/>
      <dgm:t>
        <a:bodyPr/>
        <a:lstStyle/>
        <a:p>
          <a:r>
            <a:rPr lang="fr-FR" dirty="0"/>
            <a:t>Salaire annuel multiplié par le taux d’incapacité permanente</a:t>
          </a:r>
        </a:p>
        <a:p>
          <a:r>
            <a:rPr lang="fr-FR" dirty="0"/>
            <a:t>Le taux est compté pour moitié pour la partie ne dépassant pas 50% et multiplié par 1,5 pour la partie supérieure à 50%</a:t>
          </a:r>
        </a:p>
      </dgm:t>
    </dgm:pt>
    <dgm:pt modelId="{07FAD44C-F6F4-DB44-B32F-B09925E45B2B}" type="parTrans" cxnId="{29199B2E-9B7E-CC4F-AA93-CE010062994C}">
      <dgm:prSet/>
      <dgm:spPr/>
      <dgm:t>
        <a:bodyPr/>
        <a:lstStyle/>
        <a:p>
          <a:endParaRPr lang="fr-FR"/>
        </a:p>
      </dgm:t>
    </dgm:pt>
    <dgm:pt modelId="{92B7776B-0BE4-ED4C-840C-EE26D94A8117}" type="sibTrans" cxnId="{29199B2E-9B7E-CC4F-AA93-CE010062994C}">
      <dgm:prSet/>
      <dgm:spPr/>
      <dgm:t>
        <a:bodyPr/>
        <a:lstStyle/>
        <a:p>
          <a:endParaRPr lang="fr-FR"/>
        </a:p>
      </dgm:t>
    </dgm:pt>
    <dgm:pt modelId="{98CDDA08-CBF1-D843-B988-A3C7AEB5100A}" type="pres">
      <dgm:prSet presAssocID="{53CD3773-5B7D-3945-A76E-C88358228BA1}" presName="Name0" presStyleCnt="0">
        <dgm:presLayoutVars>
          <dgm:dir/>
          <dgm:resizeHandles val="exact"/>
        </dgm:presLayoutVars>
      </dgm:prSet>
      <dgm:spPr/>
    </dgm:pt>
    <dgm:pt modelId="{78633CE3-EC0F-7241-A206-ED9DC6E1F858}" type="pres">
      <dgm:prSet presAssocID="{2BD4DDBD-3768-D346-A5F7-20624F355B93}" presName="node" presStyleLbl="node1" presStyleIdx="0" presStyleCnt="3">
        <dgm:presLayoutVars>
          <dgm:bulletEnabled val="1"/>
        </dgm:presLayoutVars>
      </dgm:prSet>
      <dgm:spPr/>
    </dgm:pt>
    <dgm:pt modelId="{F0A8BE09-21BE-6E45-9AE8-D188BB0F25E1}" type="pres">
      <dgm:prSet presAssocID="{33D50637-D6FE-2648-B94C-D4179BB8D4BC}" presName="sibTrans" presStyleLbl="sibTrans2D1" presStyleIdx="0" presStyleCnt="2"/>
      <dgm:spPr/>
    </dgm:pt>
    <dgm:pt modelId="{AB433682-FECC-3449-9E75-3F725CD9179D}" type="pres">
      <dgm:prSet presAssocID="{33D50637-D6FE-2648-B94C-D4179BB8D4BC}" presName="connectorText" presStyleLbl="sibTrans2D1" presStyleIdx="0" presStyleCnt="2"/>
      <dgm:spPr/>
    </dgm:pt>
    <dgm:pt modelId="{F2DCA1F7-5022-BC4D-9D91-2837DB263968}" type="pres">
      <dgm:prSet presAssocID="{260E00D0-16ED-5E41-B52B-81AEC8B7176B}" presName="node" presStyleLbl="node1" presStyleIdx="1" presStyleCnt="3">
        <dgm:presLayoutVars>
          <dgm:bulletEnabled val="1"/>
        </dgm:presLayoutVars>
      </dgm:prSet>
      <dgm:spPr/>
    </dgm:pt>
    <dgm:pt modelId="{338C088B-2F79-3142-A1C6-60AA709B2A7A}" type="pres">
      <dgm:prSet presAssocID="{ADD97A4F-A0C5-5647-8700-4A15D8AC4DC0}" presName="sibTrans" presStyleLbl="sibTrans2D1" presStyleIdx="1" presStyleCnt="2"/>
      <dgm:spPr/>
    </dgm:pt>
    <dgm:pt modelId="{50DF2D2B-786F-8441-BB38-FCD2C0B80CA2}" type="pres">
      <dgm:prSet presAssocID="{ADD97A4F-A0C5-5647-8700-4A15D8AC4DC0}" presName="connectorText" presStyleLbl="sibTrans2D1" presStyleIdx="1" presStyleCnt="2"/>
      <dgm:spPr/>
    </dgm:pt>
    <dgm:pt modelId="{2979E46A-9757-2E4F-9656-A6EC9DC92131}" type="pres">
      <dgm:prSet presAssocID="{2E4BF8E4-546F-9043-A8F5-F1D7FE540D91}" presName="node" presStyleLbl="node1" presStyleIdx="2" presStyleCnt="3">
        <dgm:presLayoutVars>
          <dgm:bulletEnabled val="1"/>
        </dgm:presLayoutVars>
      </dgm:prSet>
      <dgm:spPr/>
    </dgm:pt>
  </dgm:ptLst>
  <dgm:cxnLst>
    <dgm:cxn modelId="{89693C2E-1C37-6149-BE0C-4F86B998BF91}" type="presOf" srcId="{2BD4DDBD-3768-D346-A5F7-20624F355B93}" destId="{78633CE3-EC0F-7241-A206-ED9DC6E1F858}" srcOrd="0" destOrd="0" presId="urn:microsoft.com/office/officeart/2005/8/layout/process1"/>
    <dgm:cxn modelId="{29199B2E-9B7E-CC4F-AA93-CE010062994C}" srcId="{53CD3773-5B7D-3945-A76E-C88358228BA1}" destId="{2E4BF8E4-546F-9043-A8F5-F1D7FE540D91}" srcOrd="2" destOrd="0" parTransId="{07FAD44C-F6F4-DB44-B32F-B09925E45B2B}" sibTransId="{92B7776B-0BE4-ED4C-840C-EE26D94A8117}"/>
    <dgm:cxn modelId="{8C2A986F-812E-7C4F-B768-E2D6E8316B80}" type="presOf" srcId="{33D50637-D6FE-2648-B94C-D4179BB8D4BC}" destId="{F0A8BE09-21BE-6E45-9AE8-D188BB0F25E1}" srcOrd="0" destOrd="0" presId="urn:microsoft.com/office/officeart/2005/8/layout/process1"/>
    <dgm:cxn modelId="{C5D8847B-E4A5-514C-9E98-2D515302CE8E}" type="presOf" srcId="{ADD97A4F-A0C5-5647-8700-4A15D8AC4DC0}" destId="{50DF2D2B-786F-8441-BB38-FCD2C0B80CA2}" srcOrd="1" destOrd="0" presId="urn:microsoft.com/office/officeart/2005/8/layout/process1"/>
    <dgm:cxn modelId="{1DD30F81-25E4-A441-A507-D1454E9F8578}" srcId="{53CD3773-5B7D-3945-A76E-C88358228BA1}" destId="{260E00D0-16ED-5E41-B52B-81AEC8B7176B}" srcOrd="1" destOrd="0" parTransId="{1F6C8BA2-F78C-CD4D-90D3-D25D8BD6D851}" sibTransId="{ADD97A4F-A0C5-5647-8700-4A15D8AC4DC0}"/>
    <dgm:cxn modelId="{99B81E84-63D3-ED4D-A81F-197F970F8991}" type="presOf" srcId="{53CD3773-5B7D-3945-A76E-C88358228BA1}" destId="{98CDDA08-CBF1-D843-B988-A3C7AEB5100A}" srcOrd="0" destOrd="0" presId="urn:microsoft.com/office/officeart/2005/8/layout/process1"/>
    <dgm:cxn modelId="{6B8147D8-652D-6C40-8C25-D8FF632F6415}" srcId="{53CD3773-5B7D-3945-A76E-C88358228BA1}" destId="{2BD4DDBD-3768-D346-A5F7-20624F355B93}" srcOrd="0" destOrd="0" parTransId="{0972C799-5183-114E-872C-1F5DC28548E8}" sibTransId="{33D50637-D6FE-2648-B94C-D4179BB8D4BC}"/>
    <dgm:cxn modelId="{739CAFF4-118A-9844-A2A1-AE9208079D5D}" type="presOf" srcId="{2E4BF8E4-546F-9043-A8F5-F1D7FE540D91}" destId="{2979E46A-9757-2E4F-9656-A6EC9DC92131}" srcOrd="0" destOrd="0" presId="urn:microsoft.com/office/officeart/2005/8/layout/process1"/>
    <dgm:cxn modelId="{186464F6-F796-8A44-AE62-02AF03BF4CB9}" type="presOf" srcId="{33D50637-D6FE-2648-B94C-D4179BB8D4BC}" destId="{AB433682-FECC-3449-9E75-3F725CD9179D}" srcOrd="1" destOrd="0" presId="urn:microsoft.com/office/officeart/2005/8/layout/process1"/>
    <dgm:cxn modelId="{2D9961FA-29B6-4E4D-A46D-E73BD29B7948}" type="presOf" srcId="{260E00D0-16ED-5E41-B52B-81AEC8B7176B}" destId="{F2DCA1F7-5022-BC4D-9D91-2837DB263968}" srcOrd="0" destOrd="0" presId="urn:microsoft.com/office/officeart/2005/8/layout/process1"/>
    <dgm:cxn modelId="{73B931FF-05A2-EA4F-B7C8-E80466BEBC29}" type="presOf" srcId="{ADD97A4F-A0C5-5647-8700-4A15D8AC4DC0}" destId="{338C088B-2F79-3142-A1C6-60AA709B2A7A}" srcOrd="0" destOrd="0" presId="urn:microsoft.com/office/officeart/2005/8/layout/process1"/>
    <dgm:cxn modelId="{F9BED630-759A-8F47-B315-8DC33DCDC4CD}" type="presParOf" srcId="{98CDDA08-CBF1-D843-B988-A3C7AEB5100A}" destId="{78633CE3-EC0F-7241-A206-ED9DC6E1F858}" srcOrd="0" destOrd="0" presId="urn:microsoft.com/office/officeart/2005/8/layout/process1"/>
    <dgm:cxn modelId="{EEDA15EA-65FA-0244-B696-32F792431FB0}" type="presParOf" srcId="{98CDDA08-CBF1-D843-B988-A3C7AEB5100A}" destId="{F0A8BE09-21BE-6E45-9AE8-D188BB0F25E1}" srcOrd="1" destOrd="0" presId="urn:microsoft.com/office/officeart/2005/8/layout/process1"/>
    <dgm:cxn modelId="{05EFB9C1-B01F-FF4E-96AF-B028A232DB40}" type="presParOf" srcId="{F0A8BE09-21BE-6E45-9AE8-D188BB0F25E1}" destId="{AB433682-FECC-3449-9E75-3F725CD9179D}" srcOrd="0" destOrd="0" presId="urn:microsoft.com/office/officeart/2005/8/layout/process1"/>
    <dgm:cxn modelId="{6BB9CC60-3A2A-2743-A450-A7F33DFC734C}" type="presParOf" srcId="{98CDDA08-CBF1-D843-B988-A3C7AEB5100A}" destId="{F2DCA1F7-5022-BC4D-9D91-2837DB263968}" srcOrd="2" destOrd="0" presId="urn:microsoft.com/office/officeart/2005/8/layout/process1"/>
    <dgm:cxn modelId="{632A8BDC-EF1A-1942-873B-16B51F32B834}" type="presParOf" srcId="{98CDDA08-CBF1-D843-B988-A3C7AEB5100A}" destId="{338C088B-2F79-3142-A1C6-60AA709B2A7A}" srcOrd="3" destOrd="0" presId="urn:microsoft.com/office/officeart/2005/8/layout/process1"/>
    <dgm:cxn modelId="{DE16101B-2672-CB4F-B27B-AB04246FA32D}" type="presParOf" srcId="{338C088B-2F79-3142-A1C6-60AA709B2A7A}" destId="{50DF2D2B-786F-8441-BB38-FCD2C0B80CA2}" srcOrd="0" destOrd="0" presId="urn:microsoft.com/office/officeart/2005/8/layout/process1"/>
    <dgm:cxn modelId="{DD66F9AC-D33B-D446-8C11-73EF1C2AC982}" type="presParOf" srcId="{98CDDA08-CBF1-D843-B988-A3C7AEB5100A}" destId="{2979E46A-9757-2E4F-9656-A6EC9DC9213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D96BA-1D2A-1749-9C5C-6921E35F1C25}">
      <dsp:nvSpPr>
        <dsp:cNvPr id="0" name=""/>
        <dsp:cNvSpPr/>
      </dsp:nvSpPr>
      <dsp:spPr>
        <a:xfrm>
          <a:off x="4064000" y="2590946"/>
          <a:ext cx="3178741" cy="350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30"/>
              </a:lnTo>
              <a:lnTo>
                <a:pt x="3178741" y="166030"/>
              </a:lnTo>
              <a:lnTo>
                <a:pt x="3178741" y="3501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3B316-6C98-4CF9-8BE9-643422710453}">
      <dsp:nvSpPr>
        <dsp:cNvPr id="0" name=""/>
        <dsp:cNvSpPr/>
      </dsp:nvSpPr>
      <dsp:spPr>
        <a:xfrm>
          <a:off x="4064000" y="2590946"/>
          <a:ext cx="1056774" cy="350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30"/>
              </a:lnTo>
              <a:lnTo>
                <a:pt x="1056774" y="166030"/>
              </a:lnTo>
              <a:lnTo>
                <a:pt x="1056774" y="3501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EABBD-5BD2-194B-A6D7-52995925FDB8}">
      <dsp:nvSpPr>
        <dsp:cNvPr id="0" name=""/>
        <dsp:cNvSpPr/>
      </dsp:nvSpPr>
      <dsp:spPr>
        <a:xfrm>
          <a:off x="2998807" y="2590946"/>
          <a:ext cx="1065192" cy="350168"/>
        </a:xfrm>
        <a:custGeom>
          <a:avLst/>
          <a:gdLst/>
          <a:ahLst/>
          <a:cxnLst/>
          <a:rect l="0" t="0" r="0" b="0"/>
          <a:pathLst>
            <a:path>
              <a:moveTo>
                <a:pt x="1065192" y="0"/>
              </a:moveTo>
              <a:lnTo>
                <a:pt x="1065192" y="166030"/>
              </a:lnTo>
              <a:lnTo>
                <a:pt x="0" y="166030"/>
              </a:lnTo>
              <a:lnTo>
                <a:pt x="0" y="3501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0726-FAC9-8448-A7F3-CC934450C073}">
      <dsp:nvSpPr>
        <dsp:cNvPr id="0" name=""/>
        <dsp:cNvSpPr/>
      </dsp:nvSpPr>
      <dsp:spPr>
        <a:xfrm>
          <a:off x="876845" y="2590946"/>
          <a:ext cx="3187154" cy="350168"/>
        </a:xfrm>
        <a:custGeom>
          <a:avLst/>
          <a:gdLst/>
          <a:ahLst/>
          <a:cxnLst/>
          <a:rect l="0" t="0" r="0" b="0"/>
          <a:pathLst>
            <a:path>
              <a:moveTo>
                <a:pt x="3187154" y="0"/>
              </a:moveTo>
              <a:lnTo>
                <a:pt x="3187154" y="166030"/>
              </a:lnTo>
              <a:lnTo>
                <a:pt x="0" y="166030"/>
              </a:lnTo>
              <a:lnTo>
                <a:pt x="0" y="350168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AF792-964E-EA4F-9654-418BF108C722}">
      <dsp:nvSpPr>
        <dsp:cNvPr id="0" name=""/>
        <dsp:cNvSpPr/>
      </dsp:nvSpPr>
      <dsp:spPr>
        <a:xfrm>
          <a:off x="2974431" y="1582599"/>
          <a:ext cx="2179136" cy="100834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Qu’est ce qu’un accident du travail ?</a:t>
          </a:r>
        </a:p>
      </dsp:txBody>
      <dsp:txXfrm>
        <a:off x="2974431" y="1582599"/>
        <a:ext cx="2179136" cy="1008346"/>
      </dsp:txXfrm>
    </dsp:sp>
    <dsp:sp modelId="{7717BDB9-A6EB-EE47-B274-6A413676A2AF}">
      <dsp:nvSpPr>
        <dsp:cNvPr id="0" name=""/>
        <dsp:cNvSpPr/>
      </dsp:nvSpPr>
      <dsp:spPr>
        <a:xfrm>
          <a:off x="0" y="2941114"/>
          <a:ext cx="1753691" cy="8768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ln w="0"/>
              <a:solidFill>
                <a:schemeClr val="tx1"/>
              </a:solidFill>
            </a:rPr>
            <a:t>Fait accidentel</a:t>
          </a:r>
          <a:endParaRPr lang="fr-FR" sz="2000" kern="1200" dirty="0">
            <a:solidFill>
              <a:schemeClr val="tx1"/>
            </a:solidFill>
          </a:endParaRPr>
        </a:p>
      </dsp:txBody>
      <dsp:txXfrm>
        <a:off x="0" y="2941114"/>
        <a:ext cx="1753691" cy="876845"/>
      </dsp:txXfrm>
    </dsp:sp>
    <dsp:sp modelId="{3FEBC323-986A-554F-8042-9A1FBBF17E8E}">
      <dsp:nvSpPr>
        <dsp:cNvPr id="0" name=""/>
        <dsp:cNvSpPr/>
      </dsp:nvSpPr>
      <dsp:spPr>
        <a:xfrm>
          <a:off x="2121962" y="2941114"/>
          <a:ext cx="1753691" cy="8768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Provoquant une lésion certaine</a:t>
          </a:r>
        </a:p>
      </dsp:txBody>
      <dsp:txXfrm>
        <a:off x="2121962" y="2941114"/>
        <a:ext cx="1753691" cy="876845"/>
      </dsp:txXfrm>
    </dsp:sp>
    <dsp:sp modelId="{C8060F33-9878-4DBB-BCC0-93F719ED4371}">
      <dsp:nvSpPr>
        <dsp:cNvPr id="0" name=""/>
        <dsp:cNvSpPr/>
      </dsp:nvSpPr>
      <dsp:spPr>
        <a:xfrm>
          <a:off x="4243928" y="2941114"/>
          <a:ext cx="1753691" cy="8768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Subordination juridique</a:t>
          </a:r>
        </a:p>
      </dsp:txBody>
      <dsp:txXfrm>
        <a:off x="4243928" y="2941114"/>
        <a:ext cx="1753691" cy="876845"/>
      </dsp:txXfrm>
    </dsp:sp>
    <dsp:sp modelId="{3AB0D5E2-1514-4C40-8FEF-BB7B23DEB194}">
      <dsp:nvSpPr>
        <dsp:cNvPr id="0" name=""/>
        <dsp:cNvSpPr/>
      </dsp:nvSpPr>
      <dsp:spPr>
        <a:xfrm>
          <a:off x="6365895" y="2941114"/>
          <a:ext cx="1753691" cy="8768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tx1"/>
              </a:solidFill>
            </a:rPr>
            <a:t>Survenu à l’occasion du travail</a:t>
          </a:r>
        </a:p>
      </dsp:txBody>
      <dsp:txXfrm>
        <a:off x="6365895" y="2941114"/>
        <a:ext cx="1753691" cy="8768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B8C90-C5C9-3E4D-944C-CC3DBE58F4A8}">
      <dsp:nvSpPr>
        <dsp:cNvPr id="0" name=""/>
        <dsp:cNvSpPr/>
      </dsp:nvSpPr>
      <dsp:spPr>
        <a:xfrm>
          <a:off x="-5807469" y="-895746"/>
          <a:ext cx="6967923" cy="696792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D3221-76A6-1943-B339-7B3D386B005D}">
      <dsp:nvSpPr>
        <dsp:cNvPr id="0" name=""/>
        <dsp:cNvSpPr/>
      </dsp:nvSpPr>
      <dsp:spPr>
        <a:xfrm>
          <a:off x="951557" y="739504"/>
          <a:ext cx="6840655" cy="147880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8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Prise en charge des frais funéraires dans la limite de 1714 € en 2020</a:t>
          </a:r>
        </a:p>
      </dsp:txBody>
      <dsp:txXfrm>
        <a:off x="951557" y="739504"/>
        <a:ext cx="6840655" cy="1478802"/>
      </dsp:txXfrm>
    </dsp:sp>
    <dsp:sp modelId="{E3B00953-9F7F-A446-A295-8F365AF2E819}">
      <dsp:nvSpPr>
        <dsp:cNvPr id="0" name=""/>
        <dsp:cNvSpPr/>
      </dsp:nvSpPr>
      <dsp:spPr>
        <a:xfrm>
          <a:off x="27305" y="554654"/>
          <a:ext cx="1848503" cy="1848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6690F-9505-524F-9817-7365E9FDCF9F}">
      <dsp:nvSpPr>
        <dsp:cNvPr id="0" name=""/>
        <dsp:cNvSpPr/>
      </dsp:nvSpPr>
      <dsp:spPr>
        <a:xfrm>
          <a:off x="951557" y="2958123"/>
          <a:ext cx="6840655" cy="1478802"/>
        </a:xfrm>
        <a:prstGeom prst="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80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Versement d’une rente aux ayants droit. Le total des rentes allouées à tous les ayants droit ne peut pas dépasser 85 % du salaire annuel de base de la victime</a:t>
          </a:r>
        </a:p>
      </dsp:txBody>
      <dsp:txXfrm>
        <a:off x="951557" y="2958123"/>
        <a:ext cx="6840655" cy="1478802"/>
      </dsp:txXfrm>
    </dsp:sp>
    <dsp:sp modelId="{D23DC0C3-C293-A644-8E81-542992A79332}">
      <dsp:nvSpPr>
        <dsp:cNvPr id="0" name=""/>
        <dsp:cNvSpPr/>
      </dsp:nvSpPr>
      <dsp:spPr>
        <a:xfrm>
          <a:off x="27305" y="2773272"/>
          <a:ext cx="1848503" cy="18485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267556"/>
              <a:satOff val="-4269"/>
              <a:lumOff val="41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D96BA-1D2A-1749-9C5C-6921E35F1C25}">
      <dsp:nvSpPr>
        <dsp:cNvPr id="0" name=""/>
        <dsp:cNvSpPr/>
      </dsp:nvSpPr>
      <dsp:spPr>
        <a:xfrm>
          <a:off x="406400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510"/>
              </a:lnTo>
              <a:lnTo>
                <a:pt x="2875309" y="249510"/>
              </a:lnTo>
              <a:lnTo>
                <a:pt x="2875309" y="4990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CEABBD-5BD2-194B-A6D7-52995925FDB8}">
      <dsp:nvSpPr>
        <dsp:cNvPr id="0" name=""/>
        <dsp:cNvSpPr/>
      </dsp:nvSpPr>
      <dsp:spPr>
        <a:xfrm>
          <a:off x="4018280" y="2459823"/>
          <a:ext cx="91440" cy="4990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90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0726-FAC9-8448-A7F3-CC934450C073}">
      <dsp:nvSpPr>
        <dsp:cNvPr id="0" name=""/>
        <dsp:cNvSpPr/>
      </dsp:nvSpPr>
      <dsp:spPr>
        <a:xfrm>
          <a:off x="1188690" y="2459823"/>
          <a:ext cx="2875309" cy="499020"/>
        </a:xfrm>
        <a:custGeom>
          <a:avLst/>
          <a:gdLst/>
          <a:ahLst/>
          <a:cxnLst/>
          <a:rect l="0" t="0" r="0" b="0"/>
          <a:pathLst>
            <a:path>
              <a:moveTo>
                <a:pt x="2875309" y="0"/>
              </a:moveTo>
              <a:lnTo>
                <a:pt x="2875309" y="249510"/>
              </a:lnTo>
              <a:lnTo>
                <a:pt x="0" y="249510"/>
              </a:lnTo>
              <a:lnTo>
                <a:pt x="0" y="4990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AF792-964E-EA4F-9654-418BF108C722}">
      <dsp:nvSpPr>
        <dsp:cNvPr id="0" name=""/>
        <dsp:cNvSpPr/>
      </dsp:nvSpPr>
      <dsp:spPr>
        <a:xfrm>
          <a:off x="2875855" y="1271678"/>
          <a:ext cx="2376289" cy="1188144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n w="0"/>
            </a:rPr>
            <a:t>Cotisations AT/MP</a:t>
          </a:r>
          <a:r>
            <a:rPr lang="fr-FR" sz="2000" kern="1200" dirty="0">
              <a:ln w="0"/>
            </a:rPr>
            <a:t> </a:t>
          </a:r>
          <a:endParaRPr lang="fr-FR" sz="2000" kern="1200" dirty="0"/>
        </a:p>
      </dsp:txBody>
      <dsp:txXfrm>
        <a:off x="2875855" y="1271678"/>
        <a:ext cx="2376289" cy="1188144"/>
      </dsp:txXfrm>
    </dsp:sp>
    <dsp:sp modelId="{7717BDB9-A6EB-EE47-B274-6A413676A2AF}">
      <dsp:nvSpPr>
        <dsp:cNvPr id="0" name=""/>
        <dsp:cNvSpPr/>
      </dsp:nvSpPr>
      <dsp:spPr>
        <a:xfrm>
          <a:off x="545" y="2958843"/>
          <a:ext cx="2376289" cy="1188144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ln w="0"/>
            </a:rPr>
            <a:t>Fonction du risque </a:t>
          </a:r>
          <a:r>
            <a:rPr lang="fr-FR" sz="2000" kern="1200" dirty="0">
              <a:ln w="0"/>
            </a:rPr>
            <a:t>engendré par l’activité principale de l’établissement</a:t>
          </a:r>
          <a:endParaRPr lang="fr-FR" sz="2000" kern="1200" dirty="0"/>
        </a:p>
      </dsp:txBody>
      <dsp:txXfrm>
        <a:off x="545" y="2958843"/>
        <a:ext cx="2376289" cy="1188144"/>
      </dsp:txXfrm>
    </dsp:sp>
    <dsp:sp modelId="{3FEBC323-986A-554F-8042-9A1FBBF17E8E}">
      <dsp:nvSpPr>
        <dsp:cNvPr id="0" name=""/>
        <dsp:cNvSpPr/>
      </dsp:nvSpPr>
      <dsp:spPr>
        <a:xfrm>
          <a:off x="2875855" y="2958843"/>
          <a:ext cx="2376289" cy="1188144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Déterminé par établissement</a:t>
          </a:r>
        </a:p>
      </dsp:txBody>
      <dsp:txXfrm>
        <a:off x="2875855" y="2958843"/>
        <a:ext cx="2376289" cy="1188144"/>
      </dsp:txXfrm>
    </dsp:sp>
    <dsp:sp modelId="{3AB0D5E2-1514-4C40-8FEF-BB7B23DEB194}">
      <dsp:nvSpPr>
        <dsp:cNvPr id="0" name=""/>
        <dsp:cNvSpPr/>
      </dsp:nvSpPr>
      <dsp:spPr>
        <a:xfrm>
          <a:off x="5751165" y="2958843"/>
          <a:ext cx="2376289" cy="1188144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Fonction du mode de tarification retenu</a:t>
          </a:r>
        </a:p>
      </dsp:txBody>
      <dsp:txXfrm>
        <a:off x="5751165" y="2958843"/>
        <a:ext cx="2376289" cy="1188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F5726-EE28-D44F-9AAD-4EFD40D45FE6}">
      <dsp:nvSpPr>
        <dsp:cNvPr id="0" name=""/>
        <dsp:cNvSpPr/>
      </dsp:nvSpPr>
      <dsp:spPr>
        <a:xfrm>
          <a:off x="3048" y="9352"/>
          <a:ext cx="2971983" cy="11520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n w="0"/>
              <a:solidFill>
                <a:schemeClr val="tx1"/>
              </a:solidFill>
            </a:rPr>
            <a:t>Tarification individuelle</a:t>
          </a:r>
          <a:endParaRPr lang="fr-FR" sz="2800" kern="1200" dirty="0"/>
        </a:p>
      </dsp:txBody>
      <dsp:txXfrm>
        <a:off x="3048" y="9352"/>
        <a:ext cx="2971983" cy="1152000"/>
      </dsp:txXfrm>
    </dsp:sp>
    <dsp:sp modelId="{DA94ADC7-B555-A441-90B3-F9DAC4D73859}">
      <dsp:nvSpPr>
        <dsp:cNvPr id="0" name=""/>
        <dsp:cNvSpPr/>
      </dsp:nvSpPr>
      <dsp:spPr>
        <a:xfrm>
          <a:off x="3048" y="1161352"/>
          <a:ext cx="297198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Entreprises ≥ 150 salariés </a:t>
          </a:r>
        </a:p>
      </dsp:txBody>
      <dsp:txXfrm>
        <a:off x="3048" y="1161352"/>
        <a:ext cx="2971983" cy="1756800"/>
      </dsp:txXfrm>
    </dsp:sp>
    <dsp:sp modelId="{1B133C5C-5A02-C94D-8993-C63364A769DC}">
      <dsp:nvSpPr>
        <dsp:cNvPr id="0" name=""/>
        <dsp:cNvSpPr/>
      </dsp:nvSpPr>
      <dsp:spPr>
        <a:xfrm>
          <a:off x="3391109" y="9352"/>
          <a:ext cx="2971983" cy="1152000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n w="0"/>
              <a:solidFill>
                <a:schemeClr val="tx1"/>
              </a:solidFill>
            </a:rPr>
            <a:t>Tarification collective</a:t>
          </a:r>
          <a:endParaRPr lang="fr-FR" sz="2800" kern="1200" dirty="0"/>
        </a:p>
      </dsp:txBody>
      <dsp:txXfrm>
        <a:off x="3391109" y="9352"/>
        <a:ext cx="2971983" cy="1152000"/>
      </dsp:txXfrm>
    </dsp:sp>
    <dsp:sp modelId="{536E01DC-1FBF-664C-9DC1-4F7AA8E68393}">
      <dsp:nvSpPr>
        <dsp:cNvPr id="0" name=""/>
        <dsp:cNvSpPr/>
      </dsp:nvSpPr>
      <dsp:spPr>
        <a:xfrm>
          <a:off x="3391109" y="1161352"/>
          <a:ext cx="297198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Entreprises &lt; 20 salariés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Entreprises nouvellement créées durant 3 ans</a:t>
          </a:r>
        </a:p>
      </dsp:txBody>
      <dsp:txXfrm>
        <a:off x="3391109" y="1161352"/>
        <a:ext cx="2971983" cy="1756800"/>
      </dsp:txXfrm>
    </dsp:sp>
    <dsp:sp modelId="{EC2BBFA0-2796-E14E-9800-575A48A98B74}">
      <dsp:nvSpPr>
        <dsp:cNvPr id="0" name=""/>
        <dsp:cNvSpPr/>
      </dsp:nvSpPr>
      <dsp:spPr>
        <a:xfrm>
          <a:off x="6779171" y="9352"/>
          <a:ext cx="2971983" cy="1152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n w="0"/>
              <a:solidFill>
                <a:schemeClr val="tx1"/>
              </a:solidFill>
            </a:rPr>
            <a:t>Tarification mixte</a:t>
          </a:r>
          <a:endParaRPr lang="fr-FR" sz="2800" kern="1200" dirty="0"/>
        </a:p>
      </dsp:txBody>
      <dsp:txXfrm>
        <a:off x="6779171" y="9352"/>
        <a:ext cx="2971983" cy="1152000"/>
      </dsp:txXfrm>
    </dsp:sp>
    <dsp:sp modelId="{B629C5B1-5FE7-4248-A938-FE8A95D157E1}">
      <dsp:nvSpPr>
        <dsp:cNvPr id="0" name=""/>
        <dsp:cNvSpPr/>
      </dsp:nvSpPr>
      <dsp:spPr>
        <a:xfrm>
          <a:off x="6779171" y="1161352"/>
          <a:ext cx="297198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20 ≤ Entreprises &lt; 150 salariés</a:t>
          </a:r>
        </a:p>
      </dsp:txBody>
      <dsp:txXfrm>
        <a:off x="6779171" y="1161352"/>
        <a:ext cx="2971983" cy="17568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F5726-EE28-D44F-9AAD-4EFD40D45FE6}">
      <dsp:nvSpPr>
        <dsp:cNvPr id="0" name=""/>
        <dsp:cNvSpPr/>
      </dsp:nvSpPr>
      <dsp:spPr>
        <a:xfrm>
          <a:off x="3048" y="9352"/>
          <a:ext cx="2971983" cy="115200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n w="0"/>
              <a:solidFill>
                <a:schemeClr val="tx1"/>
              </a:solidFill>
            </a:rPr>
            <a:t>Tarification individuelle</a:t>
          </a:r>
          <a:endParaRPr lang="fr-FR" sz="2800" kern="1200" dirty="0"/>
        </a:p>
      </dsp:txBody>
      <dsp:txXfrm>
        <a:off x="3048" y="9352"/>
        <a:ext cx="2971983" cy="1152000"/>
      </dsp:txXfrm>
    </dsp:sp>
    <dsp:sp modelId="{DA94ADC7-B555-A441-90B3-F9DAC4D73859}">
      <dsp:nvSpPr>
        <dsp:cNvPr id="0" name=""/>
        <dsp:cNvSpPr/>
      </dsp:nvSpPr>
      <dsp:spPr>
        <a:xfrm>
          <a:off x="3048" y="1161352"/>
          <a:ext cx="297198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Entreprises ≥ </a:t>
          </a:r>
          <a:r>
            <a:rPr lang="fr-FR" sz="1800" b="1" kern="1200" dirty="0">
              <a:solidFill>
                <a:srgbClr val="FF0000"/>
              </a:solidFill>
            </a:rPr>
            <a:t>300</a:t>
          </a:r>
          <a:r>
            <a:rPr lang="fr-FR" sz="1800" kern="1200" dirty="0"/>
            <a:t> salariés </a:t>
          </a:r>
        </a:p>
      </dsp:txBody>
      <dsp:txXfrm>
        <a:off x="3048" y="1161352"/>
        <a:ext cx="2971983" cy="1756800"/>
      </dsp:txXfrm>
    </dsp:sp>
    <dsp:sp modelId="{1B133C5C-5A02-C94D-8993-C63364A769DC}">
      <dsp:nvSpPr>
        <dsp:cNvPr id="0" name=""/>
        <dsp:cNvSpPr/>
      </dsp:nvSpPr>
      <dsp:spPr>
        <a:xfrm>
          <a:off x="3391109" y="9352"/>
          <a:ext cx="2971983" cy="1152000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n w="0"/>
              <a:solidFill>
                <a:schemeClr val="tx1"/>
              </a:solidFill>
            </a:rPr>
            <a:t>Tarification collective</a:t>
          </a:r>
          <a:endParaRPr lang="fr-FR" sz="2800" kern="1200" dirty="0"/>
        </a:p>
      </dsp:txBody>
      <dsp:txXfrm>
        <a:off x="3391109" y="9352"/>
        <a:ext cx="2971983" cy="1152000"/>
      </dsp:txXfrm>
    </dsp:sp>
    <dsp:sp modelId="{536E01DC-1FBF-664C-9DC1-4F7AA8E68393}">
      <dsp:nvSpPr>
        <dsp:cNvPr id="0" name=""/>
        <dsp:cNvSpPr/>
      </dsp:nvSpPr>
      <dsp:spPr>
        <a:xfrm>
          <a:off x="3391109" y="1161352"/>
          <a:ext cx="297198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Entreprises &lt; </a:t>
          </a:r>
          <a:r>
            <a:rPr lang="fr-FR" sz="1800" b="1" kern="1200" dirty="0">
              <a:solidFill>
                <a:srgbClr val="FF0000"/>
              </a:solidFill>
            </a:rPr>
            <a:t>50</a:t>
          </a:r>
          <a:r>
            <a:rPr lang="fr-FR" sz="1800" kern="1200" dirty="0"/>
            <a:t> salariés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kern="1200" dirty="0"/>
            <a:t>Entreprises nouvellement créées durant 3 ans</a:t>
          </a:r>
        </a:p>
      </dsp:txBody>
      <dsp:txXfrm>
        <a:off x="3391109" y="1161352"/>
        <a:ext cx="2971983" cy="1756800"/>
      </dsp:txXfrm>
    </dsp:sp>
    <dsp:sp modelId="{EC2BBFA0-2796-E14E-9800-575A48A98B74}">
      <dsp:nvSpPr>
        <dsp:cNvPr id="0" name=""/>
        <dsp:cNvSpPr/>
      </dsp:nvSpPr>
      <dsp:spPr>
        <a:xfrm>
          <a:off x="6779171" y="9352"/>
          <a:ext cx="2971983" cy="1152000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n w="0"/>
              <a:solidFill>
                <a:schemeClr val="tx1"/>
              </a:solidFill>
            </a:rPr>
            <a:t>Tarification mixte</a:t>
          </a:r>
          <a:endParaRPr lang="fr-FR" sz="2800" kern="1200" dirty="0"/>
        </a:p>
      </dsp:txBody>
      <dsp:txXfrm>
        <a:off x="6779171" y="9352"/>
        <a:ext cx="2971983" cy="1152000"/>
      </dsp:txXfrm>
    </dsp:sp>
    <dsp:sp modelId="{B629C5B1-5FE7-4248-A938-FE8A95D157E1}">
      <dsp:nvSpPr>
        <dsp:cNvPr id="0" name=""/>
        <dsp:cNvSpPr/>
      </dsp:nvSpPr>
      <dsp:spPr>
        <a:xfrm>
          <a:off x="6779171" y="1161352"/>
          <a:ext cx="2971983" cy="1756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800" b="1" kern="1200" dirty="0">
              <a:solidFill>
                <a:srgbClr val="FF0000"/>
              </a:solidFill>
            </a:rPr>
            <a:t>50</a:t>
          </a:r>
          <a:r>
            <a:rPr lang="fr-FR" sz="1800" kern="1200" dirty="0"/>
            <a:t> ≤ Entreprises &lt; </a:t>
          </a:r>
          <a:r>
            <a:rPr lang="fr-FR" sz="1800" b="1" kern="1200" dirty="0">
              <a:solidFill>
                <a:srgbClr val="FF0000"/>
              </a:solidFill>
            </a:rPr>
            <a:t>300</a:t>
          </a:r>
          <a:r>
            <a:rPr lang="fr-FR" sz="1800" kern="1200" dirty="0"/>
            <a:t> salariés</a:t>
          </a:r>
        </a:p>
      </dsp:txBody>
      <dsp:txXfrm>
        <a:off x="6779171" y="1161352"/>
        <a:ext cx="2971983" cy="17568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1FDDB-A3EC-4A4D-BCBE-D37922AD363C}">
      <dsp:nvSpPr>
        <dsp:cNvPr id="0" name=""/>
        <dsp:cNvSpPr/>
      </dsp:nvSpPr>
      <dsp:spPr>
        <a:xfrm>
          <a:off x="-2942026" y="-453213"/>
          <a:ext cx="3509991" cy="3509991"/>
        </a:xfrm>
        <a:prstGeom prst="blockArc">
          <a:avLst>
            <a:gd name="adj1" fmla="val 18900000"/>
            <a:gd name="adj2" fmla="val 2700000"/>
            <a:gd name="adj3" fmla="val 615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A870B-55B1-EB47-A157-3C09430FFA26}">
      <dsp:nvSpPr>
        <dsp:cNvPr id="0" name=""/>
        <dsp:cNvSpPr/>
      </dsp:nvSpPr>
      <dsp:spPr>
        <a:xfrm>
          <a:off x="172733" y="163261"/>
          <a:ext cx="6531694" cy="4005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M1 (Majoration pour accidents de trajet) : 0,18%</a:t>
          </a:r>
        </a:p>
      </dsp:txBody>
      <dsp:txXfrm>
        <a:off x="172733" y="163261"/>
        <a:ext cx="6531694" cy="400532"/>
      </dsp:txXfrm>
    </dsp:sp>
    <dsp:sp modelId="{85F1F831-B96F-7F49-BD0C-FBC4519E7676}">
      <dsp:nvSpPr>
        <dsp:cNvPr id="0" name=""/>
        <dsp:cNvSpPr/>
      </dsp:nvSpPr>
      <dsp:spPr>
        <a:xfrm>
          <a:off x="47678" y="150095"/>
          <a:ext cx="500665" cy="500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2DFCD-DD08-2644-9441-B3B34CEA38BE}">
      <dsp:nvSpPr>
        <dsp:cNvPr id="0" name=""/>
        <dsp:cNvSpPr/>
      </dsp:nvSpPr>
      <dsp:spPr>
        <a:xfrm>
          <a:off x="527645" y="801064"/>
          <a:ext cx="6302060" cy="4005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M2 (Majoration pour charges générales) : 58%</a:t>
          </a:r>
        </a:p>
      </dsp:txBody>
      <dsp:txXfrm>
        <a:off x="527645" y="801064"/>
        <a:ext cx="6302060" cy="400532"/>
      </dsp:txXfrm>
    </dsp:sp>
    <dsp:sp modelId="{EA5B06EF-94DF-2B48-880B-65807CB40C61}">
      <dsp:nvSpPr>
        <dsp:cNvPr id="0" name=""/>
        <dsp:cNvSpPr/>
      </dsp:nvSpPr>
      <dsp:spPr>
        <a:xfrm>
          <a:off x="277313" y="750998"/>
          <a:ext cx="500665" cy="500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7E7CD-9A1B-A646-855F-3F618A08A9B0}">
      <dsp:nvSpPr>
        <dsp:cNvPr id="0" name=""/>
        <dsp:cNvSpPr/>
      </dsp:nvSpPr>
      <dsp:spPr>
        <a:xfrm>
          <a:off x="527645" y="1401967"/>
          <a:ext cx="6302060" cy="4005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M3 (Majoration pour charges spécifiques) : 0,38%</a:t>
          </a:r>
        </a:p>
      </dsp:txBody>
      <dsp:txXfrm>
        <a:off x="527645" y="1401967"/>
        <a:ext cx="6302060" cy="400532"/>
      </dsp:txXfrm>
    </dsp:sp>
    <dsp:sp modelId="{4762DA56-892C-604E-81FD-2EEC4FAAF007}">
      <dsp:nvSpPr>
        <dsp:cNvPr id="0" name=""/>
        <dsp:cNvSpPr/>
      </dsp:nvSpPr>
      <dsp:spPr>
        <a:xfrm>
          <a:off x="277313" y="1351901"/>
          <a:ext cx="500665" cy="500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28899-A4D9-DC43-9D02-F6459CB1C96D}">
      <dsp:nvSpPr>
        <dsp:cNvPr id="0" name=""/>
        <dsp:cNvSpPr/>
      </dsp:nvSpPr>
      <dsp:spPr>
        <a:xfrm>
          <a:off x="298011" y="2002870"/>
          <a:ext cx="6531694" cy="4005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92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M4 (Finance la retraite anticipée pour cause de pénibilité) : 0,03%</a:t>
          </a:r>
        </a:p>
      </dsp:txBody>
      <dsp:txXfrm>
        <a:off x="298011" y="2002870"/>
        <a:ext cx="6531694" cy="400532"/>
      </dsp:txXfrm>
    </dsp:sp>
    <dsp:sp modelId="{B712318B-79A3-1644-A6E0-C7F7AAFC5A55}">
      <dsp:nvSpPr>
        <dsp:cNvPr id="0" name=""/>
        <dsp:cNvSpPr/>
      </dsp:nvSpPr>
      <dsp:spPr>
        <a:xfrm>
          <a:off x="47678" y="1952803"/>
          <a:ext cx="500665" cy="5006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D9518-B19A-414B-8BBD-1F286BA5852A}">
      <dsp:nvSpPr>
        <dsp:cNvPr id="0" name=""/>
        <dsp:cNvSpPr/>
      </dsp:nvSpPr>
      <dsp:spPr>
        <a:xfrm>
          <a:off x="370274" y="720137"/>
          <a:ext cx="2066360" cy="206636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FEFFC-63E9-43CB-8A59-0C70A4FA0F41}">
      <dsp:nvSpPr>
        <dsp:cNvPr id="0" name=""/>
        <dsp:cNvSpPr/>
      </dsp:nvSpPr>
      <dsp:spPr>
        <a:xfrm>
          <a:off x="1028926" y="1408924"/>
          <a:ext cx="688786" cy="688786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5452-C72A-4A18-8858-D8DB33C4E1AB}">
      <dsp:nvSpPr>
        <dsp:cNvPr id="0" name=""/>
        <dsp:cNvSpPr/>
      </dsp:nvSpPr>
      <dsp:spPr>
        <a:xfrm>
          <a:off x="2510334" y="-31350"/>
          <a:ext cx="1574566" cy="986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>
              <a:solidFill>
                <a:schemeClr val="bg2"/>
              </a:solidFill>
            </a:rPr>
            <a:t>Taux brut = fonction de l’effectif de l’entreprise</a:t>
          </a:r>
          <a:endParaRPr lang="fr-FR" sz="1600" b="1" kern="1200" dirty="0">
            <a:solidFill>
              <a:schemeClr val="bg2"/>
            </a:solidFill>
          </a:endParaRPr>
        </a:p>
      </dsp:txBody>
      <dsp:txXfrm>
        <a:off x="2510334" y="-31350"/>
        <a:ext cx="1574566" cy="986385"/>
      </dsp:txXfrm>
    </dsp:sp>
    <dsp:sp modelId="{F6FCCFD7-56C4-41D2-97FC-9F263281DDF3}">
      <dsp:nvSpPr>
        <dsp:cNvPr id="0" name=""/>
        <dsp:cNvSpPr/>
      </dsp:nvSpPr>
      <dsp:spPr>
        <a:xfrm>
          <a:off x="2522732" y="461842"/>
          <a:ext cx="258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0DA9-1493-4292-916F-5C47CB1FBF71}">
      <dsp:nvSpPr>
        <dsp:cNvPr id="0" name=""/>
        <dsp:cNvSpPr/>
      </dsp:nvSpPr>
      <dsp:spPr>
        <a:xfrm rot="5400000">
          <a:off x="1316581" y="548026"/>
          <a:ext cx="1292163" cy="111841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D1E-544B-4E7C-BBA0-9331E302BAB4}">
      <dsp:nvSpPr>
        <dsp:cNvPr id="0" name=""/>
        <dsp:cNvSpPr/>
      </dsp:nvSpPr>
      <dsp:spPr>
        <a:xfrm>
          <a:off x="2362016" y="810695"/>
          <a:ext cx="2124579" cy="860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FF8A00"/>
              </a:solidFill>
            </a:rPr>
            <a:t>      </a:t>
          </a:r>
          <a:r>
            <a:rPr lang="fr-FR" sz="2000" b="1" kern="1200" dirty="0">
              <a:solidFill>
                <a:srgbClr val="AE4845"/>
              </a:solidFill>
            </a:rPr>
            <a:t>4 Majorations</a:t>
          </a:r>
        </a:p>
      </dsp:txBody>
      <dsp:txXfrm>
        <a:off x="2362016" y="810695"/>
        <a:ext cx="2124579" cy="860983"/>
      </dsp:txXfrm>
    </dsp:sp>
    <dsp:sp modelId="{879B35A7-2B59-443B-8D07-21478F69797F}">
      <dsp:nvSpPr>
        <dsp:cNvPr id="0" name=""/>
        <dsp:cNvSpPr/>
      </dsp:nvSpPr>
      <dsp:spPr>
        <a:xfrm>
          <a:off x="2522732" y="1322825"/>
          <a:ext cx="258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7D881-6BBD-4242-B9BF-9A5BAFB37122}">
      <dsp:nvSpPr>
        <dsp:cNvPr id="0" name=""/>
        <dsp:cNvSpPr/>
      </dsp:nvSpPr>
      <dsp:spPr>
        <a:xfrm rot="5400000">
          <a:off x="1757077" y="1463785"/>
          <a:ext cx="904514" cy="625073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FCF81-75BE-4B22-A58D-F746F59D6F1A}">
      <dsp:nvSpPr>
        <dsp:cNvPr id="0" name=""/>
        <dsp:cNvSpPr/>
      </dsp:nvSpPr>
      <dsp:spPr>
        <a:xfrm>
          <a:off x="4475685" y="1795475"/>
          <a:ext cx="3167180" cy="531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571"/>
              </a:lnTo>
              <a:lnTo>
                <a:pt x="3167180" y="256571"/>
              </a:lnTo>
              <a:lnTo>
                <a:pt x="3167180" y="5313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B23EB-6F0C-470A-8373-7D12401CBCDC}">
      <dsp:nvSpPr>
        <dsp:cNvPr id="0" name=""/>
        <dsp:cNvSpPr/>
      </dsp:nvSpPr>
      <dsp:spPr>
        <a:xfrm>
          <a:off x="4429965" y="1795475"/>
          <a:ext cx="91440" cy="531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13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0726-FAC9-8448-A7F3-CC934450C073}">
      <dsp:nvSpPr>
        <dsp:cNvPr id="0" name=""/>
        <dsp:cNvSpPr/>
      </dsp:nvSpPr>
      <dsp:spPr>
        <a:xfrm>
          <a:off x="1309105" y="1795475"/>
          <a:ext cx="3166579" cy="531357"/>
        </a:xfrm>
        <a:custGeom>
          <a:avLst/>
          <a:gdLst/>
          <a:ahLst/>
          <a:cxnLst/>
          <a:rect l="0" t="0" r="0" b="0"/>
          <a:pathLst>
            <a:path>
              <a:moveTo>
                <a:pt x="3166579" y="0"/>
              </a:moveTo>
              <a:lnTo>
                <a:pt x="3166579" y="256571"/>
              </a:lnTo>
              <a:lnTo>
                <a:pt x="0" y="256571"/>
              </a:lnTo>
              <a:lnTo>
                <a:pt x="0" y="531357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AF792-964E-EA4F-9654-418BF108C722}">
      <dsp:nvSpPr>
        <dsp:cNvPr id="0" name=""/>
        <dsp:cNvSpPr/>
      </dsp:nvSpPr>
      <dsp:spPr>
        <a:xfrm>
          <a:off x="2849737" y="582021"/>
          <a:ext cx="3251894" cy="121345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 Critères </a:t>
          </a:r>
        </a:p>
      </dsp:txBody>
      <dsp:txXfrm>
        <a:off x="2849737" y="582021"/>
        <a:ext cx="3251894" cy="1213454"/>
      </dsp:txXfrm>
    </dsp:sp>
    <dsp:sp modelId="{7717BDB9-A6EB-EE47-B274-6A413676A2AF}">
      <dsp:nvSpPr>
        <dsp:cNvPr id="0" name=""/>
        <dsp:cNvSpPr/>
      </dsp:nvSpPr>
      <dsp:spPr>
        <a:xfrm>
          <a:off x="600" y="2326833"/>
          <a:ext cx="2617008" cy="130850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Pouvoir de direction</a:t>
          </a:r>
        </a:p>
      </dsp:txBody>
      <dsp:txXfrm>
        <a:off x="600" y="2326833"/>
        <a:ext cx="2617008" cy="1308504"/>
      </dsp:txXfrm>
    </dsp:sp>
    <dsp:sp modelId="{09D614DF-F2A5-4EEB-B63B-BA04444FB2F3}">
      <dsp:nvSpPr>
        <dsp:cNvPr id="0" name=""/>
        <dsp:cNvSpPr/>
      </dsp:nvSpPr>
      <dsp:spPr>
        <a:xfrm>
          <a:off x="3167180" y="2326833"/>
          <a:ext cx="2617008" cy="130850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Pouvoir de contrôle</a:t>
          </a:r>
        </a:p>
      </dsp:txBody>
      <dsp:txXfrm>
        <a:off x="3167180" y="2326833"/>
        <a:ext cx="2617008" cy="1308504"/>
      </dsp:txXfrm>
    </dsp:sp>
    <dsp:sp modelId="{3252C401-0B27-4171-8D39-A704A33A57D3}">
      <dsp:nvSpPr>
        <dsp:cNvPr id="0" name=""/>
        <dsp:cNvSpPr/>
      </dsp:nvSpPr>
      <dsp:spPr>
        <a:xfrm>
          <a:off x="6334361" y="2326833"/>
          <a:ext cx="2617008" cy="1308504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Pouvoir de sanction</a:t>
          </a:r>
        </a:p>
      </dsp:txBody>
      <dsp:txXfrm>
        <a:off x="6334361" y="2326833"/>
        <a:ext cx="2617008" cy="130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2C427-CBDA-4FA3-8C49-B76292FFD4B8}">
      <dsp:nvSpPr>
        <dsp:cNvPr id="0" name=""/>
        <dsp:cNvSpPr/>
      </dsp:nvSpPr>
      <dsp:spPr>
        <a:xfrm>
          <a:off x="3055743" y="632158"/>
          <a:ext cx="1413874" cy="40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36"/>
              </a:lnTo>
              <a:lnTo>
                <a:pt x="1413874" y="171036"/>
              </a:lnTo>
              <a:lnTo>
                <a:pt x="1413874" y="4001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0726-FAC9-8448-A7F3-CC934450C073}">
      <dsp:nvSpPr>
        <dsp:cNvPr id="0" name=""/>
        <dsp:cNvSpPr/>
      </dsp:nvSpPr>
      <dsp:spPr>
        <a:xfrm>
          <a:off x="1187874" y="632158"/>
          <a:ext cx="1867868" cy="400160"/>
        </a:xfrm>
        <a:custGeom>
          <a:avLst/>
          <a:gdLst/>
          <a:ahLst/>
          <a:cxnLst/>
          <a:rect l="0" t="0" r="0" b="0"/>
          <a:pathLst>
            <a:path>
              <a:moveTo>
                <a:pt x="1867868" y="0"/>
              </a:moveTo>
              <a:lnTo>
                <a:pt x="1867868" y="171036"/>
              </a:lnTo>
              <a:lnTo>
                <a:pt x="0" y="171036"/>
              </a:lnTo>
              <a:lnTo>
                <a:pt x="0" y="40016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AF792-964E-EA4F-9654-418BF108C722}">
      <dsp:nvSpPr>
        <dsp:cNvPr id="0" name=""/>
        <dsp:cNvSpPr/>
      </dsp:nvSpPr>
      <dsp:spPr>
        <a:xfrm>
          <a:off x="2054893" y="219297"/>
          <a:ext cx="2001699" cy="412861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2 possibilités</a:t>
          </a:r>
        </a:p>
      </dsp:txBody>
      <dsp:txXfrm>
        <a:off x="2054893" y="219297"/>
        <a:ext cx="2001699" cy="412861"/>
      </dsp:txXfrm>
    </dsp:sp>
    <dsp:sp modelId="{7717BDB9-A6EB-EE47-B274-6A413676A2AF}">
      <dsp:nvSpPr>
        <dsp:cNvPr id="0" name=""/>
        <dsp:cNvSpPr/>
      </dsp:nvSpPr>
      <dsp:spPr>
        <a:xfrm>
          <a:off x="3124" y="1032319"/>
          <a:ext cx="2369499" cy="1287833"/>
        </a:xfrm>
        <a:prstGeom prst="rect">
          <a:avLst/>
        </a:prstGeom>
        <a:solidFill>
          <a:srgbClr val="558E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Dans l’entreprise : poste de travail ; locaux de l’entreprise ; parking ; vestiaires…</a:t>
          </a:r>
        </a:p>
      </dsp:txBody>
      <dsp:txXfrm>
        <a:off x="3124" y="1032319"/>
        <a:ext cx="2369499" cy="1287833"/>
      </dsp:txXfrm>
    </dsp:sp>
    <dsp:sp modelId="{ED832914-48D9-4365-8F6A-D888590A33E9}">
      <dsp:nvSpPr>
        <dsp:cNvPr id="0" name=""/>
        <dsp:cNvSpPr/>
      </dsp:nvSpPr>
      <dsp:spPr>
        <a:xfrm>
          <a:off x="2830873" y="1032319"/>
          <a:ext cx="3277488" cy="2520110"/>
        </a:xfrm>
        <a:prstGeom prst="rect">
          <a:avLst/>
        </a:prstGeom>
        <a:solidFill>
          <a:srgbClr val="558E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Hors de l’entreprise si c’est </a:t>
          </a:r>
          <a:r>
            <a:rPr lang="fr-FR" sz="1600" b="1" kern="1200" dirty="0">
              <a:solidFill>
                <a:schemeClr val="tx1"/>
              </a:solidFill>
            </a:rPr>
            <a:t>sous l’autorité de l’employeur</a:t>
          </a:r>
          <a:r>
            <a:rPr lang="fr-FR" sz="1600" kern="1200" dirty="0">
              <a:solidFill>
                <a:schemeClr val="tx1"/>
              </a:solidFill>
            </a:rPr>
            <a:t>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-&gt; Lors d’une </a:t>
          </a:r>
          <a:r>
            <a:rPr lang="fr-FR" sz="1600" b="1" kern="1200" dirty="0">
              <a:solidFill>
                <a:schemeClr val="tx1"/>
              </a:solidFill>
            </a:rPr>
            <a:t>mission</a:t>
          </a:r>
          <a:r>
            <a:rPr lang="fr-FR" sz="1600" kern="1200" dirty="0">
              <a:solidFill>
                <a:schemeClr val="tx1"/>
              </a:solidFill>
            </a:rPr>
            <a:t> ou d’un </a:t>
          </a:r>
          <a:r>
            <a:rPr lang="fr-FR" sz="1600" b="1" kern="1200" dirty="0">
              <a:solidFill>
                <a:schemeClr val="tx1"/>
              </a:solidFill>
            </a:rPr>
            <a:t>déplacement professionnel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</a:rPr>
            <a:t>-&gt; Ex : aire de stationnement, chantier, dépendance de l’entreprise affecté à la restauration du personnel, parc de stationnement aménagé à l’extérieur de l’entreprise, voies d’accès intérieur, accident de la circulation …</a:t>
          </a:r>
        </a:p>
      </dsp:txBody>
      <dsp:txXfrm>
        <a:off x="2830873" y="1032319"/>
        <a:ext cx="3277488" cy="25201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F4F5-898C-429D-BB8B-DE82325F29B6}">
      <dsp:nvSpPr>
        <dsp:cNvPr id="0" name=""/>
        <dsp:cNvSpPr/>
      </dsp:nvSpPr>
      <dsp:spPr>
        <a:xfrm>
          <a:off x="0" y="9"/>
          <a:ext cx="7336989" cy="89192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Accident survenu lors du trajet aller retour entre : </a:t>
          </a:r>
        </a:p>
      </dsp:txBody>
      <dsp:txXfrm>
        <a:off x="0" y="9"/>
        <a:ext cx="7336989" cy="891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E0991-1A92-4ABF-962E-881093D16CA2}">
      <dsp:nvSpPr>
        <dsp:cNvPr id="0" name=""/>
        <dsp:cNvSpPr/>
      </dsp:nvSpPr>
      <dsp:spPr>
        <a:xfrm>
          <a:off x="4037096" y="731655"/>
          <a:ext cx="5645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5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4304498" y="774400"/>
        <a:ext cx="29758" cy="5951"/>
      </dsp:txXfrm>
    </dsp:sp>
    <dsp:sp modelId="{557DC14F-3EA1-491F-A4FA-C89B1041F9F1}">
      <dsp:nvSpPr>
        <dsp:cNvPr id="0" name=""/>
        <dsp:cNvSpPr/>
      </dsp:nvSpPr>
      <dsp:spPr>
        <a:xfrm>
          <a:off x="1451233" y="1077"/>
          <a:ext cx="2587662" cy="1552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Survenance de l’accident</a:t>
          </a:r>
        </a:p>
      </dsp:txBody>
      <dsp:txXfrm>
        <a:off x="1451233" y="1077"/>
        <a:ext cx="2587662" cy="1552597"/>
      </dsp:txXfrm>
    </dsp:sp>
    <dsp:sp modelId="{0C3F2F5E-C75B-4DA4-A873-86EFF9397CDF}">
      <dsp:nvSpPr>
        <dsp:cNvPr id="0" name=""/>
        <dsp:cNvSpPr/>
      </dsp:nvSpPr>
      <dsp:spPr>
        <a:xfrm>
          <a:off x="7219921" y="731655"/>
          <a:ext cx="5645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456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487323" y="774400"/>
        <a:ext cx="29758" cy="5951"/>
      </dsp:txXfrm>
    </dsp:sp>
    <dsp:sp modelId="{7EBB268F-AB77-4CF9-AE9A-4B442CF973F8}">
      <dsp:nvSpPr>
        <dsp:cNvPr id="0" name=""/>
        <dsp:cNvSpPr/>
      </dsp:nvSpPr>
      <dsp:spPr>
        <a:xfrm>
          <a:off x="4634058" y="1077"/>
          <a:ext cx="2587662" cy="1552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Connaissance de l’accident  par l’employeur</a:t>
          </a:r>
        </a:p>
      </dsp:txBody>
      <dsp:txXfrm>
        <a:off x="4634058" y="1077"/>
        <a:ext cx="2587662" cy="1552597"/>
      </dsp:txXfrm>
    </dsp:sp>
    <dsp:sp modelId="{D36A0946-C1BA-4A71-990C-23CE7490926B}">
      <dsp:nvSpPr>
        <dsp:cNvPr id="0" name=""/>
        <dsp:cNvSpPr/>
      </dsp:nvSpPr>
      <dsp:spPr>
        <a:xfrm>
          <a:off x="2745064" y="1551874"/>
          <a:ext cx="6365650" cy="564562"/>
        </a:xfrm>
        <a:custGeom>
          <a:avLst/>
          <a:gdLst/>
          <a:ahLst/>
          <a:cxnLst/>
          <a:rect l="0" t="0" r="0" b="0"/>
          <a:pathLst>
            <a:path>
              <a:moveTo>
                <a:pt x="6365650" y="0"/>
              </a:moveTo>
              <a:lnTo>
                <a:pt x="6365650" y="299381"/>
              </a:lnTo>
              <a:lnTo>
                <a:pt x="0" y="299381"/>
              </a:lnTo>
              <a:lnTo>
                <a:pt x="0" y="56456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768054" y="1831180"/>
        <a:ext cx="319670" cy="5951"/>
      </dsp:txXfrm>
    </dsp:sp>
    <dsp:sp modelId="{C7C0856E-5694-453E-9A9E-A6D13FE65B53}">
      <dsp:nvSpPr>
        <dsp:cNvPr id="0" name=""/>
        <dsp:cNvSpPr/>
      </dsp:nvSpPr>
      <dsp:spPr>
        <a:xfrm>
          <a:off x="7816883" y="1077"/>
          <a:ext cx="2587662" cy="1552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Déclaration d’accident du travail à effectuer en ligne dans les </a:t>
          </a:r>
          <a:r>
            <a:rPr lang="fr-FR" sz="1800" b="1" kern="1200" dirty="0"/>
            <a:t>48 heures </a:t>
          </a:r>
          <a:r>
            <a:rPr lang="fr-FR" sz="1800" kern="1200" dirty="0"/>
            <a:t>sur net.entreprises.fr</a:t>
          </a:r>
        </a:p>
      </dsp:txBody>
      <dsp:txXfrm>
        <a:off x="7816883" y="1077"/>
        <a:ext cx="2587662" cy="1552597"/>
      </dsp:txXfrm>
    </dsp:sp>
    <dsp:sp modelId="{3785B5BC-19C4-4055-B6D4-EA07BC2FA544}">
      <dsp:nvSpPr>
        <dsp:cNvPr id="0" name=""/>
        <dsp:cNvSpPr/>
      </dsp:nvSpPr>
      <dsp:spPr>
        <a:xfrm>
          <a:off x="1451233" y="2148837"/>
          <a:ext cx="2587662" cy="1552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Transmise à la Caisse primaire d’assurance maladie (CPAM) dont dépend son salarié</a:t>
          </a:r>
        </a:p>
      </dsp:txBody>
      <dsp:txXfrm>
        <a:off x="1451233" y="2148837"/>
        <a:ext cx="2587662" cy="15525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7D59F-0929-4E22-ABDB-C7FA253440B1}">
      <dsp:nvSpPr>
        <dsp:cNvPr id="0" name=""/>
        <dsp:cNvSpPr/>
      </dsp:nvSpPr>
      <dsp:spPr>
        <a:xfrm>
          <a:off x="7697954" y="2659630"/>
          <a:ext cx="2334399" cy="208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34399" y="0"/>
              </a:lnTo>
              <a:lnTo>
                <a:pt x="2334399" y="2084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45E59-5579-415B-8383-FC529D110346}">
      <dsp:nvSpPr>
        <dsp:cNvPr id="0" name=""/>
        <dsp:cNvSpPr/>
      </dsp:nvSpPr>
      <dsp:spPr>
        <a:xfrm>
          <a:off x="7697954" y="2451202"/>
          <a:ext cx="2338451" cy="208428"/>
        </a:xfrm>
        <a:custGeom>
          <a:avLst/>
          <a:gdLst/>
          <a:ahLst/>
          <a:cxnLst/>
          <a:rect l="0" t="0" r="0" b="0"/>
          <a:pathLst>
            <a:path>
              <a:moveTo>
                <a:pt x="0" y="208428"/>
              </a:moveTo>
              <a:lnTo>
                <a:pt x="2338451" y="208428"/>
              </a:lnTo>
              <a:lnTo>
                <a:pt x="2338451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A0F0B-008F-4BBD-B9C6-4C853EF0CD59}">
      <dsp:nvSpPr>
        <dsp:cNvPr id="0" name=""/>
        <dsp:cNvSpPr/>
      </dsp:nvSpPr>
      <dsp:spPr>
        <a:xfrm>
          <a:off x="3460918" y="1212663"/>
          <a:ext cx="2461090" cy="764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1090" y="0"/>
              </a:lnTo>
              <a:lnTo>
                <a:pt x="2461090" y="7642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259D5-3C32-4D5F-906E-AFB3AAA18285}">
      <dsp:nvSpPr>
        <dsp:cNvPr id="0" name=""/>
        <dsp:cNvSpPr/>
      </dsp:nvSpPr>
      <dsp:spPr>
        <a:xfrm>
          <a:off x="3460918" y="1017213"/>
          <a:ext cx="2352574" cy="195449"/>
        </a:xfrm>
        <a:custGeom>
          <a:avLst/>
          <a:gdLst/>
          <a:ahLst/>
          <a:cxnLst/>
          <a:rect l="0" t="0" r="0" b="0"/>
          <a:pathLst>
            <a:path>
              <a:moveTo>
                <a:pt x="0" y="195449"/>
              </a:moveTo>
              <a:lnTo>
                <a:pt x="2352574" y="195449"/>
              </a:lnTo>
              <a:lnTo>
                <a:pt x="235257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B9F017-16B1-4E0F-9D42-9A04A68C9C57}">
      <dsp:nvSpPr>
        <dsp:cNvPr id="0" name=""/>
        <dsp:cNvSpPr/>
      </dsp:nvSpPr>
      <dsp:spPr>
        <a:xfrm>
          <a:off x="126062" y="704098"/>
          <a:ext cx="3334856" cy="1017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Réception du certificat médical et de la déclaration d’accident du travail </a:t>
          </a:r>
        </a:p>
      </dsp:txBody>
      <dsp:txXfrm>
        <a:off x="126062" y="704098"/>
        <a:ext cx="3334856" cy="1017131"/>
      </dsp:txXfrm>
    </dsp:sp>
    <dsp:sp modelId="{10A510B0-BC48-4BCF-8829-D24355E6255B}">
      <dsp:nvSpPr>
        <dsp:cNvPr id="0" name=""/>
        <dsp:cNvSpPr/>
      </dsp:nvSpPr>
      <dsp:spPr>
        <a:xfrm>
          <a:off x="4146065" y="82"/>
          <a:ext cx="3334856" cy="1017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Si l’employeur n’a pas émis de réserves : reconnaissance de  l’accident par la CPAM </a:t>
          </a:r>
          <a:r>
            <a:rPr lang="fr-FR" sz="1600" b="1" kern="1200" dirty="0"/>
            <a:t>dans un délai de 30 jours</a:t>
          </a:r>
        </a:p>
      </dsp:txBody>
      <dsp:txXfrm>
        <a:off x="4146065" y="82"/>
        <a:ext cx="3334856" cy="1017131"/>
      </dsp:txXfrm>
    </dsp:sp>
    <dsp:sp modelId="{E3D8CCD2-620D-4291-9FCA-99330B6AA2C8}">
      <dsp:nvSpPr>
        <dsp:cNvPr id="0" name=""/>
        <dsp:cNvSpPr/>
      </dsp:nvSpPr>
      <dsp:spPr>
        <a:xfrm>
          <a:off x="4146065" y="1976891"/>
          <a:ext cx="3551888" cy="13654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Si l’employeur a émis des réserves ou la si la CPAM l’estime nécessaire : début d’une </a:t>
          </a:r>
          <a:r>
            <a:rPr lang="fr-FR" sz="1800" b="1" kern="1200" dirty="0"/>
            <a:t>phase d’investigation de 70 jours</a:t>
          </a:r>
          <a:endParaRPr lang="fr-FR" sz="1600" kern="1200" dirty="0"/>
        </a:p>
      </dsp:txBody>
      <dsp:txXfrm>
        <a:off x="4146065" y="1976891"/>
        <a:ext cx="3551888" cy="1365478"/>
      </dsp:txXfrm>
    </dsp:sp>
    <dsp:sp modelId="{49B797B8-96E0-48E7-AD0C-D50BB9562816}">
      <dsp:nvSpPr>
        <dsp:cNvPr id="0" name=""/>
        <dsp:cNvSpPr/>
      </dsp:nvSpPr>
      <dsp:spPr>
        <a:xfrm>
          <a:off x="8364925" y="1434070"/>
          <a:ext cx="3342960" cy="1017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Investigation finie =  ouverture d’une </a:t>
          </a:r>
          <a:r>
            <a:rPr lang="fr-FR" sz="1600" b="1" kern="1200" dirty="0"/>
            <a:t>phase contradictoire</a:t>
          </a:r>
          <a:r>
            <a:rPr lang="fr-FR" sz="1600" kern="1200" dirty="0"/>
            <a:t>  </a:t>
          </a:r>
          <a:r>
            <a:rPr lang="fr-FR" sz="1600" kern="1200" dirty="0">
              <a:sym typeface="Wingdings" panose="05000000000000000000" pitchFamily="2" charset="2"/>
            </a:rPr>
            <a:t> </a:t>
          </a:r>
          <a:r>
            <a:rPr lang="fr-FR" sz="1600" kern="1200" dirty="0"/>
            <a:t>salarié et employeur peuvent émettre des observations dans un délai de 10 jours</a:t>
          </a:r>
        </a:p>
      </dsp:txBody>
      <dsp:txXfrm>
        <a:off x="8364925" y="1434070"/>
        <a:ext cx="3342960" cy="1017131"/>
      </dsp:txXfrm>
    </dsp:sp>
    <dsp:sp modelId="{8E96A9A5-5131-4004-8D66-DD38392223C4}">
      <dsp:nvSpPr>
        <dsp:cNvPr id="0" name=""/>
        <dsp:cNvSpPr/>
      </dsp:nvSpPr>
      <dsp:spPr>
        <a:xfrm>
          <a:off x="8364925" y="2868059"/>
          <a:ext cx="3334856" cy="10171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Décision de la CPAM rendue </a:t>
          </a:r>
          <a:r>
            <a:rPr lang="fr-FR" sz="1600" b="1" kern="1200" dirty="0"/>
            <a:t>90 jours maximum après réception de la déclaration d’accident du travail </a:t>
          </a:r>
        </a:p>
      </dsp:txBody>
      <dsp:txXfrm>
        <a:off x="8364925" y="2868059"/>
        <a:ext cx="3334856" cy="10171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1057B-0DCE-4B69-B159-0665D873D3A0}">
      <dsp:nvSpPr>
        <dsp:cNvPr id="0" name=""/>
        <dsp:cNvSpPr/>
      </dsp:nvSpPr>
      <dsp:spPr>
        <a:xfrm>
          <a:off x="2863" y="2544892"/>
          <a:ext cx="2182958" cy="10914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Maladie professionnelle</a:t>
          </a:r>
        </a:p>
      </dsp:txBody>
      <dsp:txXfrm>
        <a:off x="34831" y="2576860"/>
        <a:ext cx="2119022" cy="1027543"/>
      </dsp:txXfrm>
    </dsp:sp>
    <dsp:sp modelId="{D1848DCC-085B-4F54-98ED-D9B9291A1916}">
      <dsp:nvSpPr>
        <dsp:cNvPr id="0" name=""/>
        <dsp:cNvSpPr/>
      </dsp:nvSpPr>
      <dsp:spPr>
        <a:xfrm rot="18770822">
          <a:off x="1980408" y="2602243"/>
          <a:ext cx="1284011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1284011" y="1768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90313" y="2587831"/>
        <a:ext cx="64200" cy="64200"/>
      </dsp:txXfrm>
    </dsp:sp>
    <dsp:sp modelId="{017A1B31-6B33-419E-9527-3699837D40A5}">
      <dsp:nvSpPr>
        <dsp:cNvPr id="0" name=""/>
        <dsp:cNvSpPr/>
      </dsp:nvSpPr>
      <dsp:spPr>
        <a:xfrm>
          <a:off x="3059005" y="1603491"/>
          <a:ext cx="2182958" cy="10914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Figure  dans un tableau </a:t>
          </a:r>
        </a:p>
      </dsp:txBody>
      <dsp:txXfrm>
        <a:off x="3090973" y="1635459"/>
        <a:ext cx="2119022" cy="1027543"/>
      </dsp:txXfrm>
    </dsp:sp>
    <dsp:sp modelId="{49AFC533-88BB-47B4-A284-433AA1053F3D}">
      <dsp:nvSpPr>
        <dsp:cNvPr id="0" name=""/>
        <dsp:cNvSpPr/>
      </dsp:nvSpPr>
      <dsp:spPr>
        <a:xfrm rot="18706610">
          <a:off x="5021315" y="1638543"/>
          <a:ext cx="1322165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1322165" y="17687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649344" y="1623177"/>
        <a:ext cx="66108" cy="66108"/>
      </dsp:txXfrm>
    </dsp:sp>
    <dsp:sp modelId="{F2BEB3EB-ED14-4DA3-A3B6-04017BF78178}">
      <dsp:nvSpPr>
        <dsp:cNvPr id="0" name=""/>
        <dsp:cNvSpPr/>
      </dsp:nvSpPr>
      <dsp:spPr>
        <a:xfrm>
          <a:off x="6122832" y="617492"/>
          <a:ext cx="2182958" cy="10914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Ensemble des conditions remplies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500" kern="1200" dirty="0"/>
        </a:p>
      </dsp:txBody>
      <dsp:txXfrm>
        <a:off x="6154800" y="649460"/>
        <a:ext cx="2119022" cy="1027543"/>
      </dsp:txXfrm>
    </dsp:sp>
    <dsp:sp modelId="{59418712-987F-4730-B9C3-6EFF84574AEE}">
      <dsp:nvSpPr>
        <dsp:cNvPr id="0" name=""/>
        <dsp:cNvSpPr/>
      </dsp:nvSpPr>
      <dsp:spPr>
        <a:xfrm>
          <a:off x="8305791" y="1145544"/>
          <a:ext cx="866612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866612" y="17687"/>
              </a:lnTo>
            </a:path>
          </a:pathLst>
        </a:custGeom>
        <a:noFill/>
        <a:ln w="12700" cap="flat" cmpd="sng" algn="ctr">
          <a:solidFill>
            <a:schemeClr val="accent5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8717432" y="1141567"/>
        <a:ext cx="43330" cy="43330"/>
      </dsp:txXfrm>
    </dsp:sp>
    <dsp:sp modelId="{D23D4BA8-5205-4850-9EFD-9CA85947E1F8}">
      <dsp:nvSpPr>
        <dsp:cNvPr id="0" name=""/>
        <dsp:cNvSpPr/>
      </dsp:nvSpPr>
      <dsp:spPr>
        <a:xfrm>
          <a:off x="9172403" y="617492"/>
          <a:ext cx="2182958" cy="1091479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Procédure de reconnaissance sur tableau</a:t>
          </a:r>
        </a:p>
      </dsp:txBody>
      <dsp:txXfrm>
        <a:off x="9204371" y="649460"/>
        <a:ext cx="2119022" cy="1027543"/>
      </dsp:txXfrm>
    </dsp:sp>
    <dsp:sp modelId="{3C3FFA93-A8F0-4460-BE2B-D51A56515107}">
      <dsp:nvSpPr>
        <dsp:cNvPr id="0" name=""/>
        <dsp:cNvSpPr/>
      </dsp:nvSpPr>
      <dsp:spPr>
        <a:xfrm rot="1502627">
          <a:off x="5196260" y="2337330"/>
          <a:ext cx="972276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972276" y="17687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658091" y="2330711"/>
        <a:ext cx="48613" cy="48613"/>
      </dsp:txXfrm>
    </dsp:sp>
    <dsp:sp modelId="{F80928CA-CB40-4F47-A237-AFC6EF481805}">
      <dsp:nvSpPr>
        <dsp:cNvPr id="0" name=""/>
        <dsp:cNvSpPr/>
      </dsp:nvSpPr>
      <dsp:spPr>
        <a:xfrm>
          <a:off x="6122832" y="2015066"/>
          <a:ext cx="2182958" cy="1091479"/>
        </a:xfrm>
        <a:prstGeom prst="roundRect">
          <a:avLst>
            <a:gd name="adj" fmla="val 10000"/>
          </a:avLst>
        </a:prstGeom>
        <a:solidFill>
          <a:srgbClr val="CC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Conditions manquantes</a:t>
          </a:r>
        </a:p>
      </dsp:txBody>
      <dsp:txXfrm>
        <a:off x="6154800" y="2047034"/>
        <a:ext cx="2119022" cy="1027543"/>
      </dsp:txXfrm>
    </dsp:sp>
    <dsp:sp modelId="{AB493D9B-4F3A-4069-96F5-D259DE899597}">
      <dsp:nvSpPr>
        <dsp:cNvPr id="0" name=""/>
        <dsp:cNvSpPr/>
      </dsp:nvSpPr>
      <dsp:spPr>
        <a:xfrm rot="2829178">
          <a:off x="1980408" y="3543644"/>
          <a:ext cx="1284011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1284011" y="17687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590313" y="3529232"/>
        <a:ext cx="64200" cy="64200"/>
      </dsp:txXfrm>
    </dsp:sp>
    <dsp:sp modelId="{C911BE3C-0376-40FF-B6C2-510967496428}">
      <dsp:nvSpPr>
        <dsp:cNvPr id="0" name=""/>
        <dsp:cNvSpPr/>
      </dsp:nvSpPr>
      <dsp:spPr>
        <a:xfrm>
          <a:off x="3059005" y="3486293"/>
          <a:ext cx="2182958" cy="1091479"/>
        </a:xfrm>
        <a:prstGeom prst="roundRect">
          <a:avLst>
            <a:gd name="adj" fmla="val 10000"/>
          </a:avLst>
        </a:prstGeom>
        <a:solidFill>
          <a:srgbClr val="CC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Ne figure sur aucun tableau</a:t>
          </a:r>
        </a:p>
      </dsp:txBody>
      <dsp:txXfrm>
        <a:off x="3090973" y="3518261"/>
        <a:ext cx="2119022" cy="1027543"/>
      </dsp:txXfrm>
    </dsp:sp>
    <dsp:sp modelId="{0BD038AE-1ECF-4C28-8450-3E02D250AAE6}">
      <dsp:nvSpPr>
        <dsp:cNvPr id="0" name=""/>
        <dsp:cNvSpPr/>
      </dsp:nvSpPr>
      <dsp:spPr>
        <a:xfrm>
          <a:off x="5241964" y="4014345"/>
          <a:ext cx="873183" cy="35375"/>
        </a:xfrm>
        <a:custGeom>
          <a:avLst/>
          <a:gdLst/>
          <a:ahLst/>
          <a:cxnLst/>
          <a:rect l="0" t="0" r="0" b="0"/>
          <a:pathLst>
            <a:path>
              <a:moveTo>
                <a:pt x="0" y="17687"/>
              </a:moveTo>
              <a:lnTo>
                <a:pt x="873183" y="17687"/>
              </a:lnTo>
            </a:path>
          </a:pathLst>
        </a:custGeom>
        <a:noFill/>
        <a:ln w="12700" cap="flat" cmpd="sng" algn="ctr">
          <a:solidFill>
            <a:schemeClr val="accent5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656726" y="4010203"/>
        <a:ext cx="43659" cy="43659"/>
      </dsp:txXfrm>
    </dsp:sp>
    <dsp:sp modelId="{221FD9A2-F367-4E97-B2E1-3BA9ED28D1E7}">
      <dsp:nvSpPr>
        <dsp:cNvPr id="0" name=""/>
        <dsp:cNvSpPr/>
      </dsp:nvSpPr>
      <dsp:spPr>
        <a:xfrm>
          <a:off x="6115148" y="3486293"/>
          <a:ext cx="2182958" cy="1091479"/>
        </a:xfrm>
        <a:prstGeom prst="roundRect">
          <a:avLst>
            <a:gd name="adj" fmla="val 10000"/>
          </a:avLst>
        </a:prstGeom>
        <a:solidFill>
          <a:srgbClr val="CC00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Procédure de reconnaissance hors tableau</a:t>
          </a:r>
        </a:p>
      </dsp:txBody>
      <dsp:txXfrm>
        <a:off x="6147116" y="3518261"/>
        <a:ext cx="2119022" cy="10275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BFDE6-7114-5348-8798-04F34353EAA7}">
      <dsp:nvSpPr>
        <dsp:cNvPr id="0" name=""/>
        <dsp:cNvSpPr/>
      </dsp:nvSpPr>
      <dsp:spPr>
        <a:xfrm>
          <a:off x="8362" y="271682"/>
          <a:ext cx="2499403" cy="2132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Incapacité temporaire</a:t>
          </a:r>
        </a:p>
      </dsp:txBody>
      <dsp:txXfrm>
        <a:off x="70815" y="334135"/>
        <a:ext cx="2374497" cy="2007397"/>
      </dsp:txXfrm>
    </dsp:sp>
    <dsp:sp modelId="{3A57D9FC-F115-FF48-95D2-542164A8BBED}">
      <dsp:nvSpPr>
        <dsp:cNvPr id="0" name=""/>
        <dsp:cNvSpPr/>
      </dsp:nvSpPr>
      <dsp:spPr>
        <a:xfrm>
          <a:off x="2757706" y="1027907"/>
          <a:ext cx="529873" cy="619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757706" y="1151877"/>
        <a:ext cx="370911" cy="371912"/>
      </dsp:txXfrm>
    </dsp:sp>
    <dsp:sp modelId="{9A3E1DC9-38C5-E64B-903B-80E66D0C3DA3}">
      <dsp:nvSpPr>
        <dsp:cNvPr id="0" name=""/>
        <dsp:cNvSpPr/>
      </dsp:nvSpPr>
      <dsp:spPr>
        <a:xfrm>
          <a:off x="3507527" y="271682"/>
          <a:ext cx="2499403" cy="2132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Indemnités journalières </a:t>
          </a:r>
        </a:p>
      </dsp:txBody>
      <dsp:txXfrm>
        <a:off x="3569980" y="334135"/>
        <a:ext cx="2374497" cy="2007397"/>
      </dsp:txXfrm>
    </dsp:sp>
    <dsp:sp modelId="{3CED0047-EB41-3442-937E-A31D393E2B7D}">
      <dsp:nvSpPr>
        <dsp:cNvPr id="0" name=""/>
        <dsp:cNvSpPr/>
      </dsp:nvSpPr>
      <dsp:spPr>
        <a:xfrm>
          <a:off x="6256871" y="1027907"/>
          <a:ext cx="529873" cy="619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6256871" y="1151877"/>
        <a:ext cx="370911" cy="371912"/>
      </dsp:txXfrm>
    </dsp:sp>
    <dsp:sp modelId="{AA5C2B41-F52C-AA4D-AF95-53D2CB634C19}">
      <dsp:nvSpPr>
        <dsp:cNvPr id="0" name=""/>
        <dsp:cNvSpPr/>
      </dsp:nvSpPr>
      <dsp:spPr>
        <a:xfrm>
          <a:off x="7006692" y="271682"/>
          <a:ext cx="2499403" cy="21323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60% du salaire de référence à partir du premier jour ouvrable suivant l’accident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80 % du salaire de référence à compter du 29</a:t>
          </a:r>
          <a:r>
            <a:rPr lang="fr-FR" sz="1800" kern="1200" baseline="30000" dirty="0"/>
            <a:t>ème</a:t>
          </a:r>
          <a:r>
            <a:rPr lang="fr-FR" sz="1800" kern="1200" dirty="0"/>
            <a:t> jour</a:t>
          </a:r>
        </a:p>
      </dsp:txBody>
      <dsp:txXfrm>
        <a:off x="7069145" y="334135"/>
        <a:ext cx="2374497" cy="20073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33CE3-EC0F-7241-A206-ED9DC6E1F858}">
      <dsp:nvSpPr>
        <dsp:cNvPr id="0" name=""/>
        <dsp:cNvSpPr/>
      </dsp:nvSpPr>
      <dsp:spPr>
        <a:xfrm>
          <a:off x="8366" y="80842"/>
          <a:ext cx="2500713" cy="2696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Incapacité permanente </a:t>
          </a:r>
        </a:p>
      </dsp:txBody>
      <dsp:txXfrm>
        <a:off x="81609" y="154085"/>
        <a:ext cx="2354227" cy="2549596"/>
      </dsp:txXfrm>
    </dsp:sp>
    <dsp:sp modelId="{F0A8BE09-21BE-6E45-9AE8-D188BB0F25E1}">
      <dsp:nvSpPr>
        <dsp:cNvPr id="0" name=""/>
        <dsp:cNvSpPr/>
      </dsp:nvSpPr>
      <dsp:spPr>
        <a:xfrm>
          <a:off x="2759151" y="1118794"/>
          <a:ext cx="530151" cy="62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2759151" y="1242829"/>
        <a:ext cx="371106" cy="372107"/>
      </dsp:txXfrm>
    </dsp:sp>
    <dsp:sp modelId="{F2DCA1F7-5022-BC4D-9D91-2837DB263968}">
      <dsp:nvSpPr>
        <dsp:cNvPr id="0" name=""/>
        <dsp:cNvSpPr/>
      </dsp:nvSpPr>
      <dsp:spPr>
        <a:xfrm>
          <a:off x="3509366" y="80842"/>
          <a:ext cx="2500713" cy="2696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Rente ou capital si taux d’incapacité inférieure à 10 %</a:t>
          </a:r>
        </a:p>
      </dsp:txBody>
      <dsp:txXfrm>
        <a:off x="3582609" y="154085"/>
        <a:ext cx="2354227" cy="2549596"/>
      </dsp:txXfrm>
    </dsp:sp>
    <dsp:sp modelId="{338C088B-2F79-3142-A1C6-60AA709B2A7A}">
      <dsp:nvSpPr>
        <dsp:cNvPr id="0" name=""/>
        <dsp:cNvSpPr/>
      </dsp:nvSpPr>
      <dsp:spPr>
        <a:xfrm>
          <a:off x="6260151" y="1118794"/>
          <a:ext cx="530151" cy="6201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6260151" y="1242829"/>
        <a:ext cx="371106" cy="372107"/>
      </dsp:txXfrm>
    </dsp:sp>
    <dsp:sp modelId="{2979E46A-9757-2E4F-9656-A6EC9DC92131}">
      <dsp:nvSpPr>
        <dsp:cNvPr id="0" name=""/>
        <dsp:cNvSpPr/>
      </dsp:nvSpPr>
      <dsp:spPr>
        <a:xfrm>
          <a:off x="7010365" y="80842"/>
          <a:ext cx="2500713" cy="26960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Salaire annuel multiplié par le taux d’incapacité permanente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 taux est compté pour moitié pour la partie ne dépassant pas 50% et multiplié par 1,5 pour la partie supérieure à 50%</a:t>
          </a:r>
        </a:p>
      </dsp:txBody>
      <dsp:txXfrm>
        <a:off x="7083608" y="154085"/>
        <a:ext cx="2354227" cy="2549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CF53E-DA05-4B3D-AF22-8E8085505127}" type="datetimeFigureOut">
              <a:rPr lang="fr-FR" smtClean="0"/>
              <a:t>15/05/2020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7ADA-1162-4BF5-9922-11FF8766A2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02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: état pathologique préexistant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7ADA-1162-4BF5-9922-11FF8766A26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44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7ADA-1162-4BF5-9922-11FF8766A26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213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catégories d’informations dans le tableau :</a:t>
            </a:r>
          </a:p>
          <a:p>
            <a:pPr marL="171450" indent="-171450">
              <a:buFontTx/>
              <a:buChar char="-"/>
            </a:pPr>
            <a:r>
              <a:rPr lang="fr-FR" dirty="0"/>
              <a:t>Caractéristiques de la maladie = symptômes que doit présenter la victime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Délai d’incubation = période au cours de laquelle après la cessation de l’exposition au risque, la maladie doit se révéler </a:t>
            </a:r>
          </a:p>
          <a:p>
            <a:pPr marL="171450" indent="-171450">
              <a:buFontTx/>
              <a:buChar char="-"/>
            </a:pPr>
            <a:r>
              <a:rPr lang="fr-FR" dirty="0"/>
              <a:t>Travaux susceptibles de provoquer la maladie (liste limitative)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7ADA-1162-4BF5-9922-11FF8766A26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47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 de maladie gravement invalidante :</a:t>
            </a:r>
          </a:p>
          <a:p>
            <a:pPr marL="171450" indent="-171450">
              <a:buFontTx/>
              <a:buChar char="-"/>
            </a:pPr>
            <a:r>
              <a:rPr lang="fr-FR" dirty="0"/>
              <a:t>Décès</a:t>
            </a:r>
          </a:p>
          <a:p>
            <a:pPr marL="171450" indent="-171450">
              <a:buFontTx/>
              <a:buChar char="-"/>
            </a:pPr>
            <a:r>
              <a:rPr lang="fr-FR" dirty="0"/>
              <a:t>Incapacité permanente ou partielle au moins égale à 25%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7ADA-1162-4BF5-9922-11FF8766A26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53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71AAD-838C-9544-87DC-EB62C6E60AE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65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71AAD-838C-9544-87DC-EB62C6E60AE7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962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54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6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3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2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8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3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58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0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7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6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47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f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image" Target="../media/image9.png"/><Relationship Id="rId18" Type="http://schemas.openxmlformats.org/officeDocument/2006/relationships/image" Target="../media/image71.svg"/><Relationship Id="rId3" Type="http://schemas.openxmlformats.org/officeDocument/2006/relationships/image" Target="../media/image63.svg"/><Relationship Id="rId7" Type="http://schemas.openxmlformats.org/officeDocument/2006/relationships/diagramLayout" Target="../diagrams/layout4.xml"/><Relationship Id="rId12" Type="http://schemas.openxmlformats.org/officeDocument/2006/relationships/image" Target="../media/image67.svg"/><Relationship Id="rId17" Type="http://schemas.openxmlformats.org/officeDocument/2006/relationships/image" Target="../media/image70.png"/><Relationship Id="rId2" Type="http://schemas.openxmlformats.org/officeDocument/2006/relationships/image" Target="../media/image59.png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66.png"/><Relationship Id="rId5" Type="http://schemas.openxmlformats.org/officeDocument/2006/relationships/image" Target="../media/image65.svg"/><Relationship Id="rId15" Type="http://schemas.openxmlformats.org/officeDocument/2006/relationships/image" Target="../media/image68.png"/><Relationship Id="rId10" Type="http://schemas.microsoft.com/office/2007/relationships/diagramDrawing" Target="../diagrams/drawing4.xml"/><Relationship Id="rId19" Type="http://schemas.openxmlformats.org/officeDocument/2006/relationships/image" Target="../media/image72.png"/><Relationship Id="rId4" Type="http://schemas.openxmlformats.org/officeDocument/2006/relationships/image" Target="../media/image64.png"/><Relationship Id="rId9" Type="http://schemas.openxmlformats.org/officeDocument/2006/relationships/diagramColors" Target="../diagrams/colors4.xml"/><Relationship Id="rId1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75.svg"/><Relationship Id="rId7" Type="http://schemas.openxmlformats.org/officeDocument/2006/relationships/image" Target="../media/image63.svg"/><Relationship Id="rId12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80.svg"/><Relationship Id="rId5" Type="http://schemas.openxmlformats.org/officeDocument/2006/relationships/image" Target="../media/image76.svg"/><Relationship Id="rId15" Type="http://schemas.openxmlformats.org/officeDocument/2006/relationships/image" Target="../media/image84.svg"/><Relationship Id="rId10" Type="http://schemas.openxmlformats.org/officeDocument/2006/relationships/image" Target="../media/image79.png"/><Relationship Id="rId4" Type="http://schemas.openxmlformats.org/officeDocument/2006/relationships/image" Target="../media/image66.png"/><Relationship Id="rId9" Type="http://schemas.openxmlformats.org/officeDocument/2006/relationships/image" Target="../media/image78.svg"/><Relationship Id="rId14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5.svg"/><Relationship Id="rId7" Type="http://schemas.openxmlformats.org/officeDocument/2006/relationships/image" Target="../media/image63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86.svg"/><Relationship Id="rId5" Type="http://schemas.openxmlformats.org/officeDocument/2006/relationships/image" Target="../media/image76.svg"/><Relationship Id="rId10" Type="http://schemas.openxmlformats.org/officeDocument/2006/relationships/image" Target="../media/image85.png"/><Relationship Id="rId4" Type="http://schemas.openxmlformats.org/officeDocument/2006/relationships/image" Target="../media/image66.png"/><Relationship Id="rId9" Type="http://schemas.openxmlformats.org/officeDocument/2006/relationships/image" Target="../media/image8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8.svg"/><Relationship Id="rId5" Type="http://schemas.openxmlformats.org/officeDocument/2006/relationships/image" Target="../media/image63.svg"/><Relationship Id="rId10" Type="http://schemas.openxmlformats.org/officeDocument/2006/relationships/image" Target="../media/image87.png"/><Relationship Id="rId4" Type="http://schemas.openxmlformats.org/officeDocument/2006/relationships/image" Target="../media/image59.png"/><Relationship Id="rId9" Type="http://schemas.openxmlformats.org/officeDocument/2006/relationships/image" Target="../media/image7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3.sv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91.sv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95.svg"/><Relationship Id="rId10" Type="http://schemas.openxmlformats.org/officeDocument/2006/relationships/image" Target="../media/image6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90.svg"/><Relationship Id="rId1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1.sv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98.sv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7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95.svg"/><Relationship Id="rId1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svg"/><Relationship Id="rId7" Type="http://schemas.openxmlformats.org/officeDocument/2006/relationships/image" Target="../media/image2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59.png"/><Relationship Id="rId12" Type="http://schemas.openxmlformats.org/officeDocument/2006/relationships/image" Target="../media/image91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64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svg"/><Relationship Id="rId5" Type="http://schemas.openxmlformats.org/officeDocument/2006/relationships/image" Target="../media/image103.png"/><Relationship Id="rId4" Type="http://schemas.openxmlformats.org/officeDocument/2006/relationships/image" Target="../media/image10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5" Type="http://schemas.openxmlformats.org/officeDocument/2006/relationships/image" Target="../media/image20.svg"/><Relationship Id="rId10" Type="http://schemas.openxmlformats.org/officeDocument/2006/relationships/image" Target="../media/image7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sv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svg"/><Relationship Id="rId11" Type="http://schemas.openxmlformats.org/officeDocument/2006/relationships/image" Target="../media/image64.png"/><Relationship Id="rId5" Type="http://schemas.openxmlformats.org/officeDocument/2006/relationships/image" Target="../media/image107.png"/><Relationship Id="rId10" Type="http://schemas.openxmlformats.org/officeDocument/2006/relationships/image" Target="../media/image112.svg"/><Relationship Id="rId4" Type="http://schemas.openxmlformats.org/officeDocument/2006/relationships/image" Target="../media/image106.svg"/><Relationship Id="rId9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svg"/><Relationship Id="rId5" Type="http://schemas.openxmlformats.org/officeDocument/2006/relationships/image" Target="../media/image115.png"/><Relationship Id="rId4" Type="http://schemas.openxmlformats.org/officeDocument/2006/relationships/image" Target="../media/image11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18.svg"/><Relationship Id="rId5" Type="http://schemas.openxmlformats.org/officeDocument/2006/relationships/image" Target="../media/image24.svg"/><Relationship Id="rId10" Type="http://schemas.openxmlformats.org/officeDocument/2006/relationships/image" Target="../media/image117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sv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13.png"/><Relationship Id="rId12" Type="http://schemas.openxmlformats.org/officeDocument/2006/relationships/image" Target="../media/image124.sv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image" Target="../media/image123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22.sv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26.svg"/><Relationship Id="rId5" Type="http://schemas.openxmlformats.org/officeDocument/2006/relationships/image" Target="../media/image24.svg"/><Relationship Id="rId10" Type="http://schemas.openxmlformats.org/officeDocument/2006/relationships/image" Target="../media/image125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2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80.sv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svg"/><Relationship Id="rId7" Type="http://schemas.openxmlformats.org/officeDocument/2006/relationships/image" Target="../media/image36.sv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32.svg"/><Relationship Id="rId4" Type="http://schemas.openxmlformats.org/officeDocument/2006/relationships/image" Target="../media/image1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svg"/><Relationship Id="rId7" Type="http://schemas.openxmlformats.org/officeDocument/2006/relationships/image" Target="../media/image24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image" Target="../media/image79.png"/><Relationship Id="rId7" Type="http://schemas.openxmlformats.org/officeDocument/2006/relationships/diagramQuickStyle" Target="../diagrams/quickStyl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2.xml"/><Relationship Id="rId11" Type="http://schemas.openxmlformats.org/officeDocument/2006/relationships/image" Target="../media/image134.svg"/><Relationship Id="rId5" Type="http://schemas.openxmlformats.org/officeDocument/2006/relationships/diagramData" Target="../diagrams/data12.xml"/><Relationship Id="rId10" Type="http://schemas.openxmlformats.org/officeDocument/2006/relationships/image" Target="../media/image133.png"/><Relationship Id="rId4" Type="http://schemas.openxmlformats.org/officeDocument/2006/relationships/image" Target="../media/image80.svg"/><Relationship Id="rId9" Type="http://schemas.microsoft.com/office/2007/relationships/diagramDrawing" Target="../diagrams/drawing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79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80.svg"/><Relationship Id="rId9" Type="http://schemas.microsoft.com/office/2007/relationships/diagramDrawing" Target="../diagrams/drawing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diagramColors" Target="../diagrams/colors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diagramQuickStyle" Target="../diagrams/quickStyl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Layout" Target="../diagrams/layout15.xml"/><Relationship Id="rId5" Type="http://schemas.openxmlformats.org/officeDocument/2006/relationships/diagramQuickStyle" Target="../diagrams/quickStyle14.xml"/><Relationship Id="rId10" Type="http://schemas.openxmlformats.org/officeDocument/2006/relationships/diagramData" Target="../diagrams/data15.xml"/><Relationship Id="rId4" Type="http://schemas.openxmlformats.org/officeDocument/2006/relationships/diagramLayout" Target="../diagrams/layout14.xml"/><Relationship Id="rId9" Type="http://schemas.openxmlformats.org/officeDocument/2006/relationships/image" Target="../media/image80.svg"/><Relationship Id="rId14" Type="http://schemas.microsoft.com/office/2007/relationships/diagramDrawing" Target="../diagrams/drawing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gifrance.gouv.fr/affichCodeArticle.do?cidTexte=LEGITEXT000006073189&amp;idArticle=LEGIARTI000006746964&amp;dateTexte=&amp;categorieLien=cid" TargetMode="External"/><Relationship Id="rId5" Type="http://schemas.openxmlformats.org/officeDocument/2006/relationships/image" Target="../media/image137.sv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ifrance.gouv.fr/affichCodeArticle.do?cidTexte=LEGITEXT000006073189&amp;idArticle=LEGIARTI000006746964&amp;dateTexte=&amp;categorieLien=cid" TargetMode="External"/><Relationship Id="rId3" Type="http://schemas.openxmlformats.org/officeDocument/2006/relationships/image" Target="../media/image135.svg"/><Relationship Id="rId7" Type="http://schemas.openxmlformats.org/officeDocument/2006/relationships/image" Target="NUL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gifrance.gouv.fr/affichCodeArticle.do?cidTexte=LEGITEXT000006073189&amp;idArticle=LEGIARTI000006746964&amp;dateTexte=&amp;categorieLien=cid" TargetMode="External"/><Relationship Id="rId5" Type="http://schemas.openxmlformats.org/officeDocument/2006/relationships/image" Target="../media/image137.svg"/><Relationship Id="rId4" Type="http://schemas.openxmlformats.org/officeDocument/2006/relationships/image" Target="../media/image1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svg"/><Relationship Id="rId4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41.svg"/><Relationship Id="rId7" Type="http://schemas.openxmlformats.org/officeDocument/2006/relationships/image" Target="../media/image5.sv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10" Type="http://schemas.openxmlformats.org/officeDocument/2006/relationships/image" Target="../media/image6.tiff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diagramData" Target="../diagrams/data1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svg"/><Relationship Id="rId7" Type="http://schemas.openxmlformats.org/officeDocument/2006/relationships/image" Target="../media/image4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microsoft.com/office/2007/relationships/diagramDrawing" Target="../diagrams/drawing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4.sv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3.png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8.svg"/><Relationship Id="rId7" Type="http://schemas.openxmlformats.org/officeDocument/2006/relationships/diagramColors" Target="../diagrams/colors3.xml"/><Relationship Id="rId12" Type="http://schemas.openxmlformats.org/officeDocument/2006/relationships/image" Target="../media/image62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61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60.svg"/><Relationship Id="rId4" Type="http://schemas.openxmlformats.org/officeDocument/2006/relationships/diagramData" Target="../diagrams/data3.xml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F9909-176F-7043-8E27-52A4CCD67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prise en charge </a:t>
            </a:r>
            <a:br>
              <a:rPr lang="fr-FR" dirty="0"/>
            </a:br>
            <a:r>
              <a:rPr lang="fr-FR" dirty="0"/>
              <a:t>des risques professionnels </a:t>
            </a:r>
          </a:p>
        </p:txBody>
      </p:sp>
      <p:pic>
        <p:nvPicPr>
          <p:cNvPr id="6" name="Graphique 5" descr="Public cible">
            <a:extLst>
              <a:ext uri="{FF2B5EF4-FFF2-40B4-BE49-F238E27FC236}">
                <a16:creationId xmlns:a16="http://schemas.microsoft.com/office/drawing/2014/main" id="{4419570C-C28E-4BD3-8692-2E8D10BFE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1775" y="3621862"/>
            <a:ext cx="2988450" cy="29884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B3A9000-03F3-408C-A17B-EB97F97DDDFC}"/>
              </a:ext>
            </a:extLst>
          </p:cNvPr>
          <p:cNvSpPr txBox="1"/>
          <p:nvPr/>
        </p:nvSpPr>
        <p:spPr>
          <a:xfrm>
            <a:off x="0" y="6488668"/>
            <a:ext cx="1456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Mai 2020</a:t>
            </a:r>
          </a:p>
        </p:txBody>
      </p:sp>
      <p:pic>
        <p:nvPicPr>
          <p:cNvPr id="10" name="Graphique 9" descr="Trousse de premiers secours">
            <a:extLst>
              <a:ext uri="{FF2B5EF4-FFF2-40B4-BE49-F238E27FC236}">
                <a16:creationId xmlns:a16="http://schemas.microsoft.com/office/drawing/2014/main" id="{99DCE47F-D2B6-4D09-B75E-94C918EB3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608713">
            <a:off x="3200396" y="4046778"/>
            <a:ext cx="1440711" cy="144071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8037562-DCB1-4BF5-B5DD-048F5E63A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8887" y="-1"/>
            <a:ext cx="2211525" cy="1723945"/>
          </a:xfrm>
          <a:prstGeom prst="rect">
            <a:avLst/>
          </a:prstGeom>
        </p:spPr>
      </p:pic>
      <p:pic>
        <p:nvPicPr>
          <p:cNvPr id="12" name="Graphique 11" descr="Éclair">
            <a:extLst>
              <a:ext uri="{FF2B5EF4-FFF2-40B4-BE49-F238E27FC236}">
                <a16:creationId xmlns:a16="http://schemas.microsoft.com/office/drawing/2014/main" id="{285DAC54-32A6-46F8-B498-75CA29B232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97223">
            <a:off x="7263812" y="3910695"/>
            <a:ext cx="1556300" cy="1556300"/>
          </a:xfrm>
          <a:prstGeom prst="rect">
            <a:avLst/>
          </a:prstGeom>
        </p:spPr>
      </p:pic>
      <p:pic>
        <p:nvPicPr>
          <p:cNvPr id="13" name="Graphique 12" descr="Éclair">
            <a:extLst>
              <a:ext uri="{FF2B5EF4-FFF2-40B4-BE49-F238E27FC236}">
                <a16:creationId xmlns:a16="http://schemas.microsoft.com/office/drawing/2014/main" id="{9BCA7BDE-3A45-4020-BA6B-36985DB610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8226">
            <a:off x="7532515" y="4780140"/>
            <a:ext cx="1556300" cy="15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9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4FCE4-C0D0-4CA5-8A5C-A677CF67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564" y="299451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Qu’est ce qu’UN accident de trajet ?</a:t>
            </a:r>
          </a:p>
        </p:txBody>
      </p:sp>
      <p:pic>
        <p:nvPicPr>
          <p:cNvPr id="7" name="Graphique 6" descr="Ville">
            <a:extLst>
              <a:ext uri="{FF2B5EF4-FFF2-40B4-BE49-F238E27FC236}">
                <a16:creationId xmlns:a16="http://schemas.microsoft.com/office/drawing/2014/main" id="{8497F40E-68B5-4428-A6D0-64018C639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7652" y="3519383"/>
            <a:ext cx="1222178" cy="122217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89C19ED-E960-479F-9B44-C0332C3582BA}"/>
              </a:ext>
            </a:extLst>
          </p:cNvPr>
          <p:cNvSpPr txBox="1"/>
          <p:nvPr/>
        </p:nvSpPr>
        <p:spPr>
          <a:xfrm>
            <a:off x="5357768" y="4619303"/>
            <a:ext cx="199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Lieu de travail</a:t>
            </a:r>
          </a:p>
        </p:txBody>
      </p:sp>
      <p:pic>
        <p:nvPicPr>
          <p:cNvPr id="19" name="Graphique 18" descr="Livres">
            <a:extLst>
              <a:ext uri="{FF2B5EF4-FFF2-40B4-BE49-F238E27FC236}">
                <a16:creationId xmlns:a16="http://schemas.microsoft.com/office/drawing/2014/main" id="{EA32D654-D3A5-452A-8F9A-14FB4F8F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770" y="6389074"/>
            <a:ext cx="452893" cy="45289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1F8F12D6-93B1-4576-B248-8FD16F229385}"/>
              </a:ext>
            </a:extLst>
          </p:cNvPr>
          <p:cNvSpPr txBox="1"/>
          <p:nvPr/>
        </p:nvSpPr>
        <p:spPr>
          <a:xfrm>
            <a:off x="453458" y="6430854"/>
            <a:ext cx="29978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CSS, art. L.411-2</a:t>
            </a:r>
          </a:p>
        </p:txBody>
      </p:sp>
      <p:graphicFrame>
        <p:nvGraphicFramePr>
          <p:cNvPr id="25" name="Diagramme 24">
            <a:extLst>
              <a:ext uri="{FF2B5EF4-FFF2-40B4-BE49-F238E27FC236}">
                <a16:creationId xmlns:a16="http://schemas.microsoft.com/office/drawing/2014/main" id="{04113C56-F54F-4E03-B03E-767E1B68C01A}"/>
              </a:ext>
            </a:extLst>
          </p:cNvPr>
          <p:cNvGraphicFramePr/>
          <p:nvPr/>
        </p:nvGraphicFramePr>
        <p:xfrm>
          <a:off x="2190079" y="1933358"/>
          <a:ext cx="7336989" cy="11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27" name="Graphique 26" descr="Maison">
            <a:extLst>
              <a:ext uri="{FF2B5EF4-FFF2-40B4-BE49-F238E27FC236}">
                <a16:creationId xmlns:a16="http://schemas.microsoft.com/office/drawing/2014/main" id="{11F53179-ACDA-4354-B0B7-FC79467AC4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69285" y="3027399"/>
            <a:ext cx="622185" cy="622185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7F3D6D5B-0AA0-40BC-A4EB-C39920F8BCEC}"/>
              </a:ext>
            </a:extLst>
          </p:cNvPr>
          <p:cNvSpPr txBox="1"/>
          <p:nvPr/>
        </p:nvSpPr>
        <p:spPr>
          <a:xfrm>
            <a:off x="7848186" y="3645386"/>
            <a:ext cx="266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Lieu de résidence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63A65EF-8A8E-4B12-A0CB-326ADF70C077}"/>
              </a:ext>
            </a:extLst>
          </p:cNvPr>
          <p:cNvSpPr txBox="1"/>
          <p:nvPr/>
        </p:nvSpPr>
        <p:spPr>
          <a:xfrm>
            <a:off x="1609044" y="3405576"/>
            <a:ext cx="266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Lieu où le salarié prend habituellement ses repas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A2527D4B-455B-423B-BF32-CC869BAD8CEF}"/>
              </a:ext>
            </a:extLst>
          </p:cNvPr>
          <p:cNvCxnSpPr>
            <a:cxnSpLocks/>
          </p:cNvCxnSpPr>
          <p:nvPr/>
        </p:nvCxnSpPr>
        <p:spPr>
          <a:xfrm>
            <a:off x="3602362" y="4051714"/>
            <a:ext cx="1755406" cy="567589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Graphique 31" descr="Éclair">
            <a:extLst>
              <a:ext uri="{FF2B5EF4-FFF2-40B4-BE49-F238E27FC236}">
                <a16:creationId xmlns:a16="http://schemas.microsoft.com/office/drawing/2014/main" id="{AFE2FE36-ECC3-42FA-A72C-ADF6289509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8383">
            <a:off x="4234410" y="3992448"/>
            <a:ext cx="726951" cy="726951"/>
          </a:xfrm>
          <a:prstGeom prst="rect">
            <a:avLst/>
          </a:prstGeom>
        </p:spPr>
      </p:pic>
      <p:pic>
        <p:nvPicPr>
          <p:cNvPr id="34" name="Graphique 33" descr="Fourchette et couteau">
            <a:extLst>
              <a:ext uri="{FF2B5EF4-FFF2-40B4-BE49-F238E27FC236}">
                <a16:creationId xmlns:a16="http://schemas.microsoft.com/office/drawing/2014/main" id="{825A4F83-5DDB-4BDE-9EF6-EA04D9B391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581713" y="2879237"/>
            <a:ext cx="622185" cy="622185"/>
          </a:xfrm>
          <a:prstGeom prst="rect">
            <a:avLst/>
          </a:prstGeom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E4E90CE-528C-4702-A304-C49F4C739494}"/>
              </a:ext>
            </a:extLst>
          </p:cNvPr>
          <p:cNvCxnSpPr>
            <a:cxnSpLocks/>
          </p:cNvCxnSpPr>
          <p:nvPr/>
        </p:nvCxnSpPr>
        <p:spPr>
          <a:xfrm flipV="1">
            <a:off x="6826474" y="3753777"/>
            <a:ext cx="1430037" cy="485838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4" name="Graphique 23" descr="Éclair">
            <a:extLst>
              <a:ext uri="{FF2B5EF4-FFF2-40B4-BE49-F238E27FC236}">
                <a16:creationId xmlns:a16="http://schemas.microsoft.com/office/drawing/2014/main" id="{31374346-B25C-42EC-87E7-D1F3BC6760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20715010">
            <a:off x="7152006" y="3553346"/>
            <a:ext cx="726951" cy="726951"/>
          </a:xfrm>
          <a:prstGeom prst="rect">
            <a:avLst/>
          </a:prstGeom>
        </p:spPr>
      </p:pic>
      <p:pic>
        <p:nvPicPr>
          <p:cNvPr id="28" name="Graphique 27" descr="Maison">
            <a:extLst>
              <a:ext uri="{FF2B5EF4-FFF2-40B4-BE49-F238E27FC236}">
                <a16:creationId xmlns:a16="http://schemas.microsoft.com/office/drawing/2014/main" id="{C30C7480-D590-4519-865C-41E2865239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069868" y="5008918"/>
            <a:ext cx="914400" cy="914400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B592D7FA-0AD6-4B67-8C8E-218B952C91DE}"/>
              </a:ext>
            </a:extLst>
          </p:cNvPr>
          <p:cNvSpPr txBox="1"/>
          <p:nvPr/>
        </p:nvSpPr>
        <p:spPr>
          <a:xfrm>
            <a:off x="8211411" y="5851893"/>
            <a:ext cx="2664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Lieu de résidence secondaire : lieu de séjour fréquent et régulier 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19D1A765-6024-484F-8665-5B43DF65A19F}"/>
              </a:ext>
            </a:extLst>
          </p:cNvPr>
          <p:cNvCxnSpPr>
            <a:cxnSpLocks/>
          </p:cNvCxnSpPr>
          <p:nvPr/>
        </p:nvCxnSpPr>
        <p:spPr>
          <a:xfrm>
            <a:off x="6690048" y="5018431"/>
            <a:ext cx="2089089" cy="566105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Graphique 36" descr="Éclair">
            <a:extLst>
              <a:ext uri="{FF2B5EF4-FFF2-40B4-BE49-F238E27FC236}">
                <a16:creationId xmlns:a16="http://schemas.microsoft.com/office/drawing/2014/main" id="{FE473862-E154-489D-A5F9-CF6DC7C6D89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8383">
            <a:off x="7492518" y="5015602"/>
            <a:ext cx="726951" cy="726951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A725D069-E0B1-4FAE-800E-06DF952045E0}"/>
              </a:ext>
            </a:extLst>
          </p:cNvPr>
          <p:cNvSpPr txBox="1"/>
          <p:nvPr/>
        </p:nvSpPr>
        <p:spPr>
          <a:xfrm>
            <a:off x="2681638" y="5944226"/>
            <a:ext cx="2664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Autre lieu ou se rend habituellement le salarié pour des raisons familiales</a:t>
            </a:r>
          </a:p>
        </p:txBody>
      </p:sp>
      <p:pic>
        <p:nvPicPr>
          <p:cNvPr id="12" name="Graphique 11" descr="Magasin">
            <a:extLst>
              <a:ext uri="{FF2B5EF4-FFF2-40B4-BE49-F238E27FC236}">
                <a16:creationId xmlns:a16="http://schemas.microsoft.com/office/drawing/2014/main" id="{3FC34A1C-96FE-487B-A16D-B5A0D939CD2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02362" y="5118542"/>
            <a:ext cx="914400" cy="914400"/>
          </a:xfrm>
          <a:prstGeom prst="rect">
            <a:avLst/>
          </a:prstGeom>
        </p:spPr>
      </p:pic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9040F097-E6A8-459B-8971-E7808B556B4A}"/>
              </a:ext>
            </a:extLst>
          </p:cNvPr>
          <p:cNvCxnSpPr>
            <a:cxnSpLocks/>
          </p:cNvCxnSpPr>
          <p:nvPr/>
        </p:nvCxnSpPr>
        <p:spPr>
          <a:xfrm flipV="1">
            <a:off x="4597885" y="4988635"/>
            <a:ext cx="1348059" cy="780884"/>
          </a:xfrm>
          <a:prstGeom prst="straightConnector1">
            <a:avLst/>
          </a:prstGeom>
          <a:ln w="38100">
            <a:solidFill>
              <a:schemeClr val="tx1"/>
            </a:solidFill>
            <a:prstDash val="lgDash"/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1" name="Graphique 40" descr="Éclair">
            <a:extLst>
              <a:ext uri="{FF2B5EF4-FFF2-40B4-BE49-F238E27FC236}">
                <a16:creationId xmlns:a16="http://schemas.microsoft.com/office/drawing/2014/main" id="{1DBBBBF5-944B-4656-889E-AF1459D5F6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556791">
            <a:off x="4908439" y="5047423"/>
            <a:ext cx="726951" cy="7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46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1163C-DC89-4078-B2F4-2EEA2888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Détours ou interruptions de trajet</a:t>
            </a:r>
          </a:p>
        </p:txBody>
      </p:sp>
      <p:pic>
        <p:nvPicPr>
          <p:cNvPr id="4" name="Graphique 3" descr="Poteau indicateur">
            <a:extLst>
              <a:ext uri="{FF2B5EF4-FFF2-40B4-BE49-F238E27FC236}">
                <a16:creationId xmlns:a16="http://schemas.microsoft.com/office/drawing/2014/main" id="{0F152950-BEE0-4371-9003-0AB1C7BE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8869" y="4772244"/>
            <a:ext cx="914400" cy="914400"/>
          </a:xfrm>
          <a:prstGeom prst="rect">
            <a:avLst/>
          </a:prstGeom>
        </p:spPr>
      </p:pic>
      <p:pic>
        <p:nvPicPr>
          <p:cNvPr id="5" name="Graphique 4" descr="Maison">
            <a:extLst>
              <a:ext uri="{FF2B5EF4-FFF2-40B4-BE49-F238E27FC236}">
                <a16:creationId xmlns:a16="http://schemas.microsoft.com/office/drawing/2014/main" id="{7B9F7920-7556-48C2-BFD8-E555469F5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04391" y="2464989"/>
            <a:ext cx="751130" cy="751130"/>
          </a:xfrm>
          <a:prstGeom prst="rect">
            <a:avLst/>
          </a:prstGeom>
        </p:spPr>
      </p:pic>
      <p:pic>
        <p:nvPicPr>
          <p:cNvPr id="6" name="Graphique 5" descr="Ville">
            <a:extLst>
              <a:ext uri="{FF2B5EF4-FFF2-40B4-BE49-F238E27FC236}">
                <a16:creationId xmlns:a16="http://schemas.microsoft.com/office/drawing/2014/main" id="{4EBD0563-7DF9-452A-8298-C61F136B0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2088" y="4109525"/>
            <a:ext cx="1174276" cy="117427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1673477-A559-40DB-933F-A0C80FABF652}"/>
              </a:ext>
            </a:extLst>
          </p:cNvPr>
          <p:cNvCxnSpPr>
            <a:cxnSpLocks/>
          </p:cNvCxnSpPr>
          <p:nvPr/>
        </p:nvCxnSpPr>
        <p:spPr>
          <a:xfrm>
            <a:off x="7192863" y="3218273"/>
            <a:ext cx="1422678" cy="2465581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CD760A0-112F-435E-8D35-AFE66E96666D}"/>
              </a:ext>
            </a:extLst>
          </p:cNvPr>
          <p:cNvCxnSpPr>
            <a:cxnSpLocks/>
          </p:cNvCxnSpPr>
          <p:nvPr/>
        </p:nvCxnSpPr>
        <p:spPr>
          <a:xfrm flipV="1">
            <a:off x="8754572" y="5120871"/>
            <a:ext cx="1597516" cy="562983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83E9F93-117D-4A93-A50F-E1195C73E33E}"/>
              </a:ext>
            </a:extLst>
          </p:cNvPr>
          <p:cNvCxnSpPr>
            <a:cxnSpLocks/>
          </p:cNvCxnSpPr>
          <p:nvPr/>
        </p:nvCxnSpPr>
        <p:spPr>
          <a:xfrm>
            <a:off x="7389474" y="3177762"/>
            <a:ext cx="3184198" cy="1250253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4EE4CC1-B5EC-46DB-A052-462E30DA89E9}"/>
              </a:ext>
            </a:extLst>
          </p:cNvPr>
          <p:cNvSpPr txBox="1"/>
          <p:nvPr/>
        </p:nvSpPr>
        <p:spPr>
          <a:xfrm rot="3678065">
            <a:off x="6901104" y="4738504"/>
            <a:ext cx="184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détour</a:t>
            </a:r>
          </a:p>
        </p:txBody>
      </p:sp>
      <p:pic>
        <p:nvPicPr>
          <p:cNvPr id="13" name="Graphique 12" descr="Fermer">
            <a:extLst>
              <a:ext uri="{FF2B5EF4-FFF2-40B4-BE49-F238E27FC236}">
                <a16:creationId xmlns:a16="http://schemas.microsoft.com/office/drawing/2014/main" id="{0EE76FFE-3300-4FBD-80CD-EEAAAC73F4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469689">
            <a:off x="8659465" y="3455829"/>
            <a:ext cx="694116" cy="69411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C1791EF-36EC-4931-B634-D69C9C1E834A}"/>
              </a:ext>
            </a:extLst>
          </p:cNvPr>
          <p:cNvSpPr txBox="1"/>
          <p:nvPr/>
        </p:nvSpPr>
        <p:spPr>
          <a:xfrm rot="1276009">
            <a:off x="8139561" y="4031686"/>
            <a:ext cx="184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interruption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F509FB-AB98-496E-BDF5-E8BD652F668F}"/>
              </a:ext>
            </a:extLst>
          </p:cNvPr>
          <p:cNvSpPr txBox="1"/>
          <p:nvPr/>
        </p:nvSpPr>
        <p:spPr>
          <a:xfrm rot="1366967">
            <a:off x="8025591" y="3221968"/>
            <a:ext cx="255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Trajet habituel</a:t>
            </a:r>
          </a:p>
        </p:txBody>
      </p:sp>
      <p:pic>
        <p:nvPicPr>
          <p:cNvPr id="18" name="Graphique 17" descr="Livres">
            <a:extLst>
              <a:ext uri="{FF2B5EF4-FFF2-40B4-BE49-F238E27FC236}">
                <a16:creationId xmlns:a16="http://schemas.microsoft.com/office/drawing/2014/main" id="{530EA50C-AB03-4BFF-9AE6-ED9EDFBE6E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975" y="6334023"/>
            <a:ext cx="452893" cy="45289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989C0FB-0926-416A-9B1F-2023C6C9A3C5}"/>
              </a:ext>
            </a:extLst>
          </p:cNvPr>
          <p:cNvSpPr txBox="1"/>
          <p:nvPr/>
        </p:nvSpPr>
        <p:spPr>
          <a:xfrm>
            <a:off x="475663" y="6298859"/>
            <a:ext cx="4520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CSS, art. L.411-2 ;  Cass. soc., 13 oct. 1994, n°92‐12.229 ; Cass. soc., 5 juill. 1966, no 65‐12.042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C49C3E1-5C46-40F4-B143-AC0C6D40EACD}"/>
              </a:ext>
            </a:extLst>
          </p:cNvPr>
          <p:cNvSpPr txBox="1"/>
          <p:nvPr/>
        </p:nvSpPr>
        <p:spPr>
          <a:xfrm>
            <a:off x="1202919" y="2041296"/>
            <a:ext cx="417113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Pris en charge au titre des accidents du trajet si justifiés par des nécessités essentielles de la vie courante ou par le travail</a:t>
            </a:r>
          </a:p>
        </p:txBody>
      </p:sp>
      <p:pic>
        <p:nvPicPr>
          <p:cNvPr id="25" name="Graphique 24" descr="Famille avec un garçon">
            <a:extLst>
              <a:ext uri="{FF2B5EF4-FFF2-40B4-BE49-F238E27FC236}">
                <a16:creationId xmlns:a16="http://schemas.microsoft.com/office/drawing/2014/main" id="{C2034A17-8951-4648-8E16-8AD10B5872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91287" y="4168176"/>
            <a:ext cx="914400" cy="914400"/>
          </a:xfrm>
          <a:prstGeom prst="rect">
            <a:avLst/>
          </a:prstGeom>
        </p:spPr>
      </p:pic>
      <p:pic>
        <p:nvPicPr>
          <p:cNvPr id="29" name="Graphique 28" descr="Médecine">
            <a:extLst>
              <a:ext uri="{FF2B5EF4-FFF2-40B4-BE49-F238E27FC236}">
                <a16:creationId xmlns:a16="http://schemas.microsoft.com/office/drawing/2014/main" id="{62491BE9-BC05-45AF-AECD-A37DE05F0B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449241" y="4206471"/>
            <a:ext cx="914400" cy="9144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49A6280C-CD93-4EE5-A36F-29B7C3E2C1F9}"/>
              </a:ext>
            </a:extLst>
          </p:cNvPr>
          <p:cNvSpPr txBox="1"/>
          <p:nvPr/>
        </p:nvSpPr>
        <p:spPr>
          <a:xfrm>
            <a:off x="3871721" y="5051547"/>
            <a:ext cx="206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 rendre à la pharmacie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EE83630-C0BC-4DA6-A861-ADD94FC0C4BA}"/>
              </a:ext>
            </a:extLst>
          </p:cNvPr>
          <p:cNvSpPr txBox="1"/>
          <p:nvPr/>
        </p:nvSpPr>
        <p:spPr>
          <a:xfrm>
            <a:off x="961780" y="5098335"/>
            <a:ext cx="206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Aller chercher ses enfants à l’école</a:t>
            </a:r>
          </a:p>
        </p:txBody>
      </p:sp>
    </p:spTree>
    <p:extLst>
      <p:ext uri="{BB962C8B-B14F-4D97-AF65-F5344CB8AC3E}">
        <p14:creationId xmlns:p14="http://schemas.microsoft.com/office/powerpoint/2010/main" val="3442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1163C-DC89-4078-B2F4-2EEA2888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Exemple de détour considéré comme relevant du trajet protégé </a:t>
            </a:r>
          </a:p>
        </p:txBody>
      </p:sp>
      <p:pic>
        <p:nvPicPr>
          <p:cNvPr id="4" name="Graphique 3" descr="Poteau indicateur">
            <a:extLst>
              <a:ext uri="{FF2B5EF4-FFF2-40B4-BE49-F238E27FC236}">
                <a16:creationId xmlns:a16="http://schemas.microsoft.com/office/drawing/2014/main" id="{0F152950-BEE0-4371-9003-0AB1C7BE4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1360" y="2750813"/>
            <a:ext cx="700602" cy="700602"/>
          </a:xfrm>
          <a:prstGeom prst="rect">
            <a:avLst/>
          </a:prstGeom>
        </p:spPr>
      </p:pic>
      <p:pic>
        <p:nvPicPr>
          <p:cNvPr id="5" name="Graphique 4" descr="Maison">
            <a:extLst>
              <a:ext uri="{FF2B5EF4-FFF2-40B4-BE49-F238E27FC236}">
                <a16:creationId xmlns:a16="http://schemas.microsoft.com/office/drawing/2014/main" id="{7B9F7920-7556-48C2-BFD8-E555469F5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90678" y="4858514"/>
            <a:ext cx="751130" cy="751130"/>
          </a:xfrm>
          <a:prstGeom prst="rect">
            <a:avLst/>
          </a:prstGeom>
        </p:spPr>
      </p:pic>
      <p:pic>
        <p:nvPicPr>
          <p:cNvPr id="6" name="Graphique 5" descr="Ville">
            <a:extLst>
              <a:ext uri="{FF2B5EF4-FFF2-40B4-BE49-F238E27FC236}">
                <a16:creationId xmlns:a16="http://schemas.microsoft.com/office/drawing/2014/main" id="{4EBD0563-7DF9-452A-8298-C61F136B0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5947" y="4669312"/>
            <a:ext cx="1174276" cy="117427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1673477-A559-40DB-933F-A0C80FABF652}"/>
              </a:ext>
            </a:extLst>
          </p:cNvPr>
          <p:cNvCxnSpPr>
            <a:cxnSpLocks/>
          </p:cNvCxnSpPr>
          <p:nvPr/>
        </p:nvCxnSpPr>
        <p:spPr>
          <a:xfrm flipV="1">
            <a:off x="2591772" y="3377930"/>
            <a:ext cx="3503187" cy="1752014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8CD760A0-112F-435E-8D35-AFE66E96666D}"/>
              </a:ext>
            </a:extLst>
          </p:cNvPr>
          <p:cNvCxnSpPr>
            <a:cxnSpLocks/>
          </p:cNvCxnSpPr>
          <p:nvPr/>
        </p:nvCxnSpPr>
        <p:spPr>
          <a:xfrm>
            <a:off x="6786661" y="3458491"/>
            <a:ext cx="3563132" cy="1705014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83E9F93-117D-4A93-A50F-E1195C73E33E}"/>
              </a:ext>
            </a:extLst>
          </p:cNvPr>
          <p:cNvCxnSpPr>
            <a:cxnSpLocks/>
          </p:cNvCxnSpPr>
          <p:nvPr/>
        </p:nvCxnSpPr>
        <p:spPr>
          <a:xfrm>
            <a:off x="2607370" y="5480172"/>
            <a:ext cx="794351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D4EE4CC1-B5EC-46DB-A052-462E30DA89E9}"/>
              </a:ext>
            </a:extLst>
          </p:cNvPr>
          <p:cNvSpPr txBox="1"/>
          <p:nvPr/>
        </p:nvSpPr>
        <p:spPr>
          <a:xfrm rot="19914618">
            <a:off x="3462919" y="3711381"/>
            <a:ext cx="1840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détour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5F509FB-AB98-496E-BDF5-E8BD652F668F}"/>
              </a:ext>
            </a:extLst>
          </p:cNvPr>
          <p:cNvSpPr txBox="1"/>
          <p:nvPr/>
        </p:nvSpPr>
        <p:spPr>
          <a:xfrm>
            <a:off x="5444723" y="5593054"/>
            <a:ext cx="255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Trajet habituel</a:t>
            </a:r>
          </a:p>
        </p:txBody>
      </p:sp>
      <p:pic>
        <p:nvPicPr>
          <p:cNvPr id="18" name="Graphique 17" descr="Livres">
            <a:extLst>
              <a:ext uri="{FF2B5EF4-FFF2-40B4-BE49-F238E27FC236}">
                <a16:creationId xmlns:a16="http://schemas.microsoft.com/office/drawing/2014/main" id="{530EA50C-AB03-4BFF-9AE6-ED9EDFBE6E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75" y="6334023"/>
            <a:ext cx="452893" cy="45289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989C0FB-0926-416A-9B1F-2023C6C9A3C5}"/>
              </a:ext>
            </a:extLst>
          </p:cNvPr>
          <p:cNvSpPr txBox="1"/>
          <p:nvPr/>
        </p:nvSpPr>
        <p:spPr>
          <a:xfrm>
            <a:off x="497868" y="6406580"/>
            <a:ext cx="452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CSS, art. L.411-2 ;  Cass. soc., 10 déc. 1998, n° 97-13.170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4CB7CA9-0147-4A47-89E7-5ED298941F8E}"/>
              </a:ext>
            </a:extLst>
          </p:cNvPr>
          <p:cNvSpPr txBox="1"/>
          <p:nvPr/>
        </p:nvSpPr>
        <p:spPr>
          <a:xfrm>
            <a:off x="5456104" y="2527324"/>
            <a:ext cx="266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C000"/>
                </a:solidFill>
              </a:rPr>
              <a:t>Kinésithérapeute </a:t>
            </a:r>
          </a:p>
        </p:txBody>
      </p:sp>
      <p:pic>
        <p:nvPicPr>
          <p:cNvPr id="21" name="Graphique 20" descr="Docteur">
            <a:extLst>
              <a:ext uri="{FF2B5EF4-FFF2-40B4-BE49-F238E27FC236}">
                <a16:creationId xmlns:a16="http://schemas.microsoft.com/office/drawing/2014/main" id="{C66ABF86-915A-7545-9A0C-FF274F99A9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79160" y="1822917"/>
            <a:ext cx="807501" cy="8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2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B1163C-DC89-4078-B2F4-2EEA2888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Exemple D’interruption considérée comme relevant du trajet protégé </a:t>
            </a:r>
          </a:p>
        </p:txBody>
      </p:sp>
      <p:pic>
        <p:nvPicPr>
          <p:cNvPr id="5" name="Graphique 4" descr="Maison">
            <a:extLst>
              <a:ext uri="{FF2B5EF4-FFF2-40B4-BE49-F238E27FC236}">
                <a16:creationId xmlns:a16="http://schemas.microsoft.com/office/drawing/2014/main" id="{7B9F7920-7556-48C2-BFD8-E555469F5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0148" y="3429000"/>
            <a:ext cx="1554339" cy="1554339"/>
          </a:xfrm>
          <a:prstGeom prst="rect">
            <a:avLst/>
          </a:prstGeom>
        </p:spPr>
      </p:pic>
      <p:pic>
        <p:nvPicPr>
          <p:cNvPr id="6" name="Graphique 5" descr="Ville">
            <a:extLst>
              <a:ext uri="{FF2B5EF4-FFF2-40B4-BE49-F238E27FC236}">
                <a16:creationId xmlns:a16="http://schemas.microsoft.com/office/drawing/2014/main" id="{4EBD0563-7DF9-452A-8298-C61F136B0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62974" y="3496839"/>
            <a:ext cx="1724025" cy="172402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83E9F93-117D-4A93-A50F-E1195C73E33E}"/>
              </a:ext>
            </a:extLst>
          </p:cNvPr>
          <p:cNvCxnSpPr>
            <a:cxnSpLocks/>
          </p:cNvCxnSpPr>
          <p:nvPr/>
        </p:nvCxnSpPr>
        <p:spPr>
          <a:xfrm>
            <a:off x="3234800" y="4287895"/>
            <a:ext cx="5720317" cy="4875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35F509FB-AB98-496E-BDF5-E8BD652F668F}"/>
              </a:ext>
            </a:extLst>
          </p:cNvPr>
          <p:cNvSpPr txBox="1"/>
          <p:nvPr/>
        </p:nvSpPr>
        <p:spPr>
          <a:xfrm>
            <a:off x="2758071" y="3818935"/>
            <a:ext cx="2554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Trajet habituel</a:t>
            </a:r>
          </a:p>
        </p:txBody>
      </p:sp>
      <p:pic>
        <p:nvPicPr>
          <p:cNvPr id="18" name="Graphique 17" descr="Livres">
            <a:extLst>
              <a:ext uri="{FF2B5EF4-FFF2-40B4-BE49-F238E27FC236}">
                <a16:creationId xmlns:a16="http://schemas.microsoft.com/office/drawing/2014/main" id="{530EA50C-AB03-4BFF-9AE6-ED9EDFBE6E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975" y="6334023"/>
            <a:ext cx="452893" cy="45289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989C0FB-0926-416A-9B1F-2023C6C9A3C5}"/>
              </a:ext>
            </a:extLst>
          </p:cNvPr>
          <p:cNvSpPr txBox="1"/>
          <p:nvPr/>
        </p:nvSpPr>
        <p:spPr>
          <a:xfrm>
            <a:off x="497868" y="6406580"/>
            <a:ext cx="5720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CSS, art. L.411-2 ;  Cass. soc., 17 oct. 1973, n° 72-13.454 </a:t>
            </a:r>
          </a:p>
        </p:txBody>
      </p:sp>
      <p:pic>
        <p:nvPicPr>
          <p:cNvPr id="20" name="Graphique 19" descr="Fermer">
            <a:extLst>
              <a:ext uri="{FF2B5EF4-FFF2-40B4-BE49-F238E27FC236}">
                <a16:creationId xmlns:a16="http://schemas.microsoft.com/office/drawing/2014/main" id="{2F6E8ABC-28C8-1642-B7E8-A5F4A5388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2411" y="3940837"/>
            <a:ext cx="694116" cy="694116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FB12EFB8-9566-BA4D-A943-CEA79A6E655A}"/>
              </a:ext>
            </a:extLst>
          </p:cNvPr>
          <p:cNvSpPr txBox="1"/>
          <p:nvPr/>
        </p:nvSpPr>
        <p:spPr>
          <a:xfrm>
            <a:off x="5101734" y="4739966"/>
            <a:ext cx="2515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FF00"/>
                </a:solidFill>
              </a:rPr>
              <a:t>Interruption pour porter secours à une personne en danger </a:t>
            </a:r>
          </a:p>
        </p:txBody>
      </p:sp>
      <p:pic>
        <p:nvPicPr>
          <p:cNvPr id="12" name="Graphique 11" descr="Médical">
            <a:extLst>
              <a:ext uri="{FF2B5EF4-FFF2-40B4-BE49-F238E27FC236}">
                <a16:creationId xmlns:a16="http://schemas.microsoft.com/office/drawing/2014/main" id="{77641E4A-9E5F-5145-985F-342E8BFE6D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2268" y="57812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10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43559-33E7-4E37-91EC-CD131B88B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Procédure</a:t>
            </a:r>
            <a:r>
              <a:rPr lang="fr-FR" sz="3600" dirty="0"/>
              <a:t> de </a:t>
            </a:r>
            <a:r>
              <a:rPr lang="fr-FR" dirty="0"/>
              <a:t>reconnaissance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/>
              <a:t>accidents du travail et de trajet 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596350CF-297E-4494-9581-1CDFECFA12F5}"/>
              </a:ext>
            </a:extLst>
          </p:cNvPr>
          <p:cNvGraphicFramePr/>
          <p:nvPr/>
        </p:nvGraphicFramePr>
        <p:xfrm>
          <a:off x="336220" y="1956912"/>
          <a:ext cx="11855780" cy="370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Graphique 11" descr="Éclair">
            <a:extLst>
              <a:ext uri="{FF2B5EF4-FFF2-40B4-BE49-F238E27FC236}">
                <a16:creationId xmlns:a16="http://schemas.microsoft.com/office/drawing/2014/main" id="{218890ED-38A7-4AC5-996B-4FEA7B9673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8383">
            <a:off x="2664693" y="1951532"/>
            <a:ext cx="916588" cy="916588"/>
          </a:xfrm>
          <a:prstGeom prst="rect">
            <a:avLst/>
          </a:prstGeom>
        </p:spPr>
      </p:pic>
      <p:pic>
        <p:nvPicPr>
          <p:cNvPr id="22" name="Graphique 21" descr="Livres">
            <a:extLst>
              <a:ext uri="{FF2B5EF4-FFF2-40B4-BE49-F238E27FC236}">
                <a16:creationId xmlns:a16="http://schemas.microsoft.com/office/drawing/2014/main" id="{7FC67FF3-B5DA-4FD7-913F-23B9D9E197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70" y="6389074"/>
            <a:ext cx="452893" cy="45289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3D757F0D-7941-4E2A-93DC-093C0835CB26}"/>
              </a:ext>
            </a:extLst>
          </p:cNvPr>
          <p:cNvSpPr txBox="1"/>
          <p:nvPr/>
        </p:nvSpPr>
        <p:spPr>
          <a:xfrm>
            <a:off x="453458" y="6430854"/>
            <a:ext cx="29978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CSS, art. L. 441-2 ; R. 441-1 </a:t>
            </a:r>
          </a:p>
        </p:txBody>
      </p:sp>
      <p:pic>
        <p:nvPicPr>
          <p:cNvPr id="6" name="Graphique 5" descr="Curseur">
            <a:extLst>
              <a:ext uri="{FF2B5EF4-FFF2-40B4-BE49-F238E27FC236}">
                <a16:creationId xmlns:a16="http://schemas.microsoft.com/office/drawing/2014/main" id="{1E13FC14-3430-4624-AE05-05E845DF4B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170408" y="3101492"/>
            <a:ext cx="914400" cy="914400"/>
          </a:xfrm>
          <a:prstGeom prst="rect">
            <a:avLst/>
          </a:prstGeom>
        </p:spPr>
      </p:pic>
      <p:pic>
        <p:nvPicPr>
          <p:cNvPr id="25" name="Graphique 24" descr="Ampoule et engrenage">
            <a:extLst>
              <a:ext uri="{FF2B5EF4-FFF2-40B4-BE49-F238E27FC236}">
                <a16:creationId xmlns:a16="http://schemas.microsoft.com/office/drawing/2014/main" id="{114E4D22-BE54-4AC9-A7DA-37C277AC14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63216" y="3793825"/>
            <a:ext cx="914400" cy="9144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13873C4E-0E74-403C-9494-F8D145C8D7B0}"/>
              </a:ext>
            </a:extLst>
          </p:cNvPr>
          <p:cNvSpPr txBox="1"/>
          <p:nvPr/>
        </p:nvSpPr>
        <p:spPr>
          <a:xfrm>
            <a:off x="7378787" y="4745542"/>
            <a:ext cx="4183655" cy="1477328"/>
          </a:xfrm>
          <a:prstGeom prst="rect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L’employeur peut </a:t>
            </a:r>
            <a:r>
              <a:rPr lang="fr-FR" b="1" dirty="0"/>
              <a:t>émettre des réserves motivées sur l’origine professionnelle de l’accident </a:t>
            </a:r>
            <a:r>
              <a:rPr lang="fr-FR" dirty="0"/>
              <a:t>lors de la déclaration ou dans les 10 jours suivant sa transmission à la CPAM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1B4CA802-0954-4FD2-BFC5-EE2A024D125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9997" y="5396651"/>
            <a:ext cx="1639405" cy="81199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02172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8B48B8DF-5336-4B3F-B75A-F51B13806038}"/>
              </a:ext>
            </a:extLst>
          </p:cNvPr>
          <p:cNvGraphicFramePr/>
          <p:nvPr/>
        </p:nvGraphicFramePr>
        <p:xfrm>
          <a:off x="106907" y="1967419"/>
          <a:ext cx="11852123" cy="388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Graphique 10" descr="Ampoule et engrenage">
            <a:extLst>
              <a:ext uri="{FF2B5EF4-FFF2-40B4-BE49-F238E27FC236}">
                <a16:creationId xmlns:a16="http://schemas.microsoft.com/office/drawing/2014/main" id="{6AAF956F-FC42-408A-B659-30DF90B97E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61919" y="1742725"/>
            <a:ext cx="914400" cy="91440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C0A99F9-CCAB-4C54-85FE-B2B278FC25E0}"/>
              </a:ext>
            </a:extLst>
          </p:cNvPr>
          <p:cNvSpPr txBox="1"/>
          <p:nvPr/>
        </p:nvSpPr>
        <p:spPr>
          <a:xfrm>
            <a:off x="8135594" y="2671519"/>
            <a:ext cx="3823436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Consultation possible du dossier instruit par la CPAM pendant cette phase</a:t>
            </a:r>
          </a:p>
        </p:txBody>
      </p:sp>
      <p:pic>
        <p:nvPicPr>
          <p:cNvPr id="16" name="Graphique 15" descr="Loupe">
            <a:extLst>
              <a:ext uri="{FF2B5EF4-FFF2-40B4-BE49-F238E27FC236}">
                <a16:creationId xmlns:a16="http://schemas.microsoft.com/office/drawing/2014/main" id="{B4BA2AB9-86FA-4455-8BA5-212B1F55B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75768" y="5377472"/>
            <a:ext cx="914400" cy="914400"/>
          </a:xfrm>
          <a:prstGeom prst="rect">
            <a:avLst/>
          </a:prstGeom>
        </p:spPr>
      </p:pic>
      <p:pic>
        <p:nvPicPr>
          <p:cNvPr id="17" name="Graphique 16" descr="Livres">
            <a:extLst>
              <a:ext uri="{FF2B5EF4-FFF2-40B4-BE49-F238E27FC236}">
                <a16:creationId xmlns:a16="http://schemas.microsoft.com/office/drawing/2014/main" id="{01F4074D-8B49-440B-BDA0-8AA79C2CD7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770" y="6389074"/>
            <a:ext cx="452893" cy="452893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DD6D5383-DD41-4EF1-8370-40655334AEE7}"/>
              </a:ext>
            </a:extLst>
          </p:cNvPr>
          <p:cNvSpPr txBox="1"/>
          <p:nvPr/>
        </p:nvSpPr>
        <p:spPr>
          <a:xfrm>
            <a:off x="453458" y="6430854"/>
            <a:ext cx="29978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/>
              <a:t>CSS, art. R. 441-1 et </a:t>
            </a:r>
            <a:r>
              <a:rPr lang="fr-FR" dirty="0" err="1"/>
              <a:t>suiv</a:t>
            </a:r>
            <a:r>
              <a:rPr lang="fr-FR" dirty="0"/>
              <a:t>.</a:t>
            </a:r>
          </a:p>
        </p:txBody>
      </p:sp>
      <p:pic>
        <p:nvPicPr>
          <p:cNvPr id="19" name="Graphique 18" descr="Ampoule et engrenage">
            <a:extLst>
              <a:ext uri="{FF2B5EF4-FFF2-40B4-BE49-F238E27FC236}">
                <a16:creationId xmlns:a16="http://schemas.microsoft.com/office/drawing/2014/main" id="{18BABF50-6C60-4EA9-B5DA-862EEAC6F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07" y="3946589"/>
            <a:ext cx="914400" cy="91440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74C71785-43D3-4ECA-A25F-98EB6353E021}"/>
              </a:ext>
            </a:extLst>
          </p:cNvPr>
          <p:cNvSpPr txBox="1"/>
          <p:nvPr/>
        </p:nvSpPr>
        <p:spPr>
          <a:xfrm>
            <a:off x="1021307" y="4189168"/>
            <a:ext cx="2333768" cy="584775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Certificat transmis par le salarié ou par le médecin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D011513-935B-40D3-9E06-798906E135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17558" y="1967420"/>
            <a:ext cx="1639405" cy="81199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212EA515-DC7C-4687-BDC6-52C5222A1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325" y="284163"/>
            <a:ext cx="9783763" cy="150812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Procédure</a:t>
            </a:r>
            <a:r>
              <a:rPr lang="fr-FR" sz="3600" dirty="0"/>
              <a:t> de </a:t>
            </a:r>
            <a:r>
              <a:rPr lang="fr-FR" dirty="0"/>
              <a:t>reconnaissance</a:t>
            </a:r>
            <a:br>
              <a:rPr lang="fr-FR" dirty="0"/>
            </a:br>
            <a:r>
              <a:rPr lang="fr-FR" sz="3600" dirty="0"/>
              <a:t>accidents du travail et de trajet </a:t>
            </a:r>
            <a:r>
              <a:rPr lang="fr-FR" sz="3200" dirty="0"/>
              <a:t> </a:t>
            </a:r>
            <a:endParaRPr lang="fr-FR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25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F9909-176F-7043-8E27-52A4CCD67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maladies professionnelles</a:t>
            </a:r>
          </a:p>
        </p:txBody>
      </p:sp>
      <p:pic>
        <p:nvPicPr>
          <p:cNvPr id="7" name="Graphique 6" descr="Trousse de premiers secours">
            <a:extLst>
              <a:ext uri="{FF2B5EF4-FFF2-40B4-BE49-F238E27FC236}">
                <a16:creationId xmlns:a16="http://schemas.microsoft.com/office/drawing/2014/main" id="{600873A1-631B-4EB1-84CB-BF726E79E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2582" y="3812049"/>
            <a:ext cx="1440711" cy="1440711"/>
          </a:xfrm>
          <a:prstGeom prst="rect">
            <a:avLst/>
          </a:prstGeom>
        </p:spPr>
      </p:pic>
      <p:pic>
        <p:nvPicPr>
          <p:cNvPr id="11" name="Graphique 10" descr="Ouvrier du bâtiment">
            <a:extLst>
              <a:ext uri="{FF2B5EF4-FFF2-40B4-BE49-F238E27FC236}">
                <a16:creationId xmlns:a16="http://schemas.microsoft.com/office/drawing/2014/main" id="{99FEC0BC-D5E6-48BE-8EC0-FCEDDF1BB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1915" y="4289237"/>
            <a:ext cx="1736524" cy="1736524"/>
          </a:xfrm>
          <a:prstGeom prst="rect">
            <a:avLst/>
          </a:prstGeom>
        </p:spPr>
      </p:pic>
      <p:pic>
        <p:nvPicPr>
          <p:cNvPr id="12" name="Graphique 11" descr="Chef cuisinier">
            <a:extLst>
              <a:ext uri="{FF2B5EF4-FFF2-40B4-BE49-F238E27FC236}">
                <a16:creationId xmlns:a16="http://schemas.microsoft.com/office/drawing/2014/main" id="{F09F441E-9925-4B81-96A0-C91EBFA7E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2308" y="4357118"/>
            <a:ext cx="1568152" cy="1568152"/>
          </a:xfrm>
          <a:prstGeom prst="rect">
            <a:avLst/>
          </a:prstGeom>
        </p:spPr>
      </p:pic>
      <p:pic>
        <p:nvPicPr>
          <p:cNvPr id="14" name="Graphique 13" descr="Électricien">
            <a:extLst>
              <a:ext uri="{FF2B5EF4-FFF2-40B4-BE49-F238E27FC236}">
                <a16:creationId xmlns:a16="http://schemas.microsoft.com/office/drawing/2014/main" id="{BAF0626F-11DB-4CE4-9AB5-60F424BCB4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11848" y="4325138"/>
            <a:ext cx="1632112" cy="1632112"/>
          </a:xfrm>
          <a:prstGeom prst="rect">
            <a:avLst/>
          </a:prstGeom>
        </p:spPr>
      </p:pic>
      <p:pic>
        <p:nvPicPr>
          <p:cNvPr id="16" name="Graphique 15" descr="Salle de conseil">
            <a:extLst>
              <a:ext uri="{FF2B5EF4-FFF2-40B4-BE49-F238E27FC236}">
                <a16:creationId xmlns:a16="http://schemas.microsoft.com/office/drawing/2014/main" id="{65FC5101-3F5E-4D82-A5AF-48C3C39892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22498" y="4289237"/>
            <a:ext cx="1929126" cy="19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03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FB254-B726-4C92-8D34-852C2562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5" y="217153"/>
            <a:ext cx="11966712" cy="150876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Procédures</a:t>
            </a:r>
            <a:r>
              <a:rPr lang="fr-FR" sz="3600" dirty="0"/>
              <a:t> DE </a:t>
            </a:r>
            <a:r>
              <a:rPr lang="fr-FR" dirty="0"/>
              <a:t>RECONNAISSANCE</a:t>
            </a:r>
            <a:r>
              <a:rPr lang="fr-FR" sz="3600" dirty="0"/>
              <a:t> </a:t>
            </a:r>
            <a:br>
              <a:rPr lang="fr-FR" sz="3600" dirty="0"/>
            </a:br>
            <a:r>
              <a:rPr lang="fr-FR" sz="3600" dirty="0"/>
              <a:t>DU Caractère PROFESSIONNEL DE LA MALADIE</a:t>
            </a:r>
          </a:p>
        </p:txBody>
      </p:sp>
      <p:graphicFrame>
        <p:nvGraphicFramePr>
          <p:cNvPr id="10" name="Diagramme 9">
            <a:extLst>
              <a:ext uri="{FF2B5EF4-FFF2-40B4-BE49-F238E27FC236}">
                <a16:creationId xmlns:a16="http://schemas.microsoft.com/office/drawing/2014/main" id="{947851B4-8E2A-4A06-9482-D67C657DEF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5381866"/>
              </p:ext>
            </p:extLst>
          </p:nvPr>
        </p:nvGraphicFramePr>
        <p:xfrm>
          <a:off x="609601" y="1331829"/>
          <a:ext cx="11357113" cy="555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que 10" descr="Ville">
            <a:extLst>
              <a:ext uri="{FF2B5EF4-FFF2-40B4-BE49-F238E27FC236}">
                <a16:creationId xmlns:a16="http://schemas.microsoft.com/office/drawing/2014/main" id="{97988689-51CF-4BD6-B905-B75B1F83DE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1150" y="5064230"/>
            <a:ext cx="923881" cy="923881"/>
          </a:xfrm>
          <a:prstGeom prst="rect">
            <a:avLst/>
          </a:prstGeom>
        </p:spPr>
      </p:pic>
      <p:pic>
        <p:nvPicPr>
          <p:cNvPr id="13" name="Graphique 12" descr="Trousse de premiers secours">
            <a:extLst>
              <a:ext uri="{FF2B5EF4-FFF2-40B4-BE49-F238E27FC236}">
                <a16:creationId xmlns:a16="http://schemas.microsoft.com/office/drawing/2014/main" id="{78A54492-45C1-4C53-A0B8-3B552D60DA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329764">
            <a:off x="1449472" y="5271360"/>
            <a:ext cx="751115" cy="75111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5B44350E-005B-4578-9C02-296D4D9CDC01}"/>
              </a:ext>
            </a:extLst>
          </p:cNvPr>
          <p:cNvSpPr txBox="1"/>
          <p:nvPr/>
        </p:nvSpPr>
        <p:spPr>
          <a:xfrm>
            <a:off x="384318" y="6443610"/>
            <a:ext cx="485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CSS, L. 461-1, art. R. 461-3,  Annexe II, L. 461-1</a:t>
            </a:r>
          </a:p>
        </p:txBody>
      </p:sp>
      <p:pic>
        <p:nvPicPr>
          <p:cNvPr id="20" name="Graphique 19" descr="Livres">
            <a:extLst>
              <a:ext uri="{FF2B5EF4-FFF2-40B4-BE49-F238E27FC236}">
                <a16:creationId xmlns:a16="http://schemas.microsoft.com/office/drawing/2014/main" id="{087C13CC-842A-4BA5-9D62-6BE200E319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903" y="6378638"/>
            <a:ext cx="452893" cy="452893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E8B8409-6A85-4CCA-B40B-AE6AB6E751E7}"/>
              </a:ext>
            </a:extLst>
          </p:cNvPr>
          <p:cNvCxnSpPr/>
          <p:nvPr/>
        </p:nvCxnSpPr>
        <p:spPr>
          <a:xfrm>
            <a:off x="7805530" y="4439478"/>
            <a:ext cx="0" cy="424070"/>
          </a:xfrm>
          <a:prstGeom prst="line">
            <a:avLst/>
          </a:prstGeom>
          <a:ln w="1905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8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FB254-B726-4C92-8D34-852C2562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5" y="217153"/>
            <a:ext cx="11966712" cy="150876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Maladies désignées dans un tableau </a:t>
            </a:r>
            <a:endParaRPr lang="fr-FR" sz="3600" dirty="0"/>
          </a:p>
        </p:txBody>
      </p:sp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32295349-606E-7D4C-AF52-AF12406018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" t="50000"/>
          <a:stretch/>
        </p:blipFill>
        <p:spPr>
          <a:xfrm>
            <a:off x="98811" y="3763503"/>
            <a:ext cx="11994377" cy="2502857"/>
          </a:xfrm>
          <a:prstGeom prst="rect">
            <a:avLst/>
          </a:prstGeom>
          <a:ln w="19050">
            <a:solidFill>
              <a:srgbClr val="B40000"/>
            </a:solidFill>
          </a:ln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ADB4C4E-B888-804E-A24B-99DE0F3EFB3D}"/>
              </a:ext>
            </a:extLst>
          </p:cNvPr>
          <p:cNvSpPr/>
          <p:nvPr/>
        </p:nvSpPr>
        <p:spPr>
          <a:xfrm>
            <a:off x="1898969" y="2214431"/>
            <a:ext cx="8938920" cy="1060554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Exemple de tableau de maladie professionnelle – 57 § A « Epaule »</a:t>
            </a:r>
          </a:p>
        </p:txBody>
      </p:sp>
    </p:spTree>
    <p:extLst>
      <p:ext uri="{BB962C8B-B14F-4D97-AF65-F5344CB8AC3E}">
        <p14:creationId xmlns:p14="http://schemas.microsoft.com/office/powerpoint/2010/main" val="2575786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BA8AB762-622D-4274-B19C-165734FFF694}"/>
              </a:ext>
            </a:extLst>
          </p:cNvPr>
          <p:cNvSpPr/>
          <p:nvPr/>
        </p:nvSpPr>
        <p:spPr>
          <a:xfrm>
            <a:off x="1232452" y="138254"/>
            <a:ext cx="9727096" cy="744778"/>
          </a:xfrm>
          <a:prstGeom prst="roundRect">
            <a:avLst/>
          </a:prstGeom>
          <a:solidFill>
            <a:srgbClr val="C00000"/>
          </a:solidFill>
          <a:ln>
            <a:solidFill>
              <a:srgbClr val="CD2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Conditions de prise en charge :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3DDF82-3BEE-4022-BD11-86858E9B38C7}"/>
              </a:ext>
            </a:extLst>
          </p:cNvPr>
          <p:cNvSpPr txBox="1"/>
          <p:nvPr/>
        </p:nvSpPr>
        <p:spPr>
          <a:xfrm>
            <a:off x="1061230" y="1818851"/>
            <a:ext cx="10091635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B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Caractère professionnel de la maladie présumé si  : 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La victime présente l’un des symptômes caractéristiques de la maladie</a:t>
            </a:r>
          </a:p>
          <a:p>
            <a:pPr marL="457200" indent="-457200" algn="just">
              <a:buAutoNum type="arabicPeriod"/>
            </a:pPr>
            <a:endParaRPr lang="fr-FR" sz="2000" dirty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La maladie s’est révélée conformément au délai d’incubation  </a:t>
            </a:r>
          </a:p>
          <a:p>
            <a:pPr marL="457200" indent="-457200" algn="just">
              <a:buAutoNum type="arabicPeriod"/>
            </a:pPr>
            <a:endParaRPr lang="fr-FR" sz="2000" dirty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fr-FR" sz="2000" dirty="0">
                <a:solidFill>
                  <a:schemeClr val="bg1"/>
                </a:solidFill>
              </a:rPr>
              <a:t>La maladie a été entrainée par l’un des travaux listés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5690191-520F-4D45-BAA6-594115C4CD50}"/>
              </a:ext>
            </a:extLst>
          </p:cNvPr>
          <p:cNvCxnSpPr>
            <a:cxnSpLocks/>
          </p:cNvCxnSpPr>
          <p:nvPr/>
        </p:nvCxnSpPr>
        <p:spPr>
          <a:xfrm>
            <a:off x="5742659" y="981893"/>
            <a:ext cx="0" cy="65215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C2BBF03-3D0C-4B6B-A386-233D012D17E7}"/>
              </a:ext>
            </a:extLst>
          </p:cNvPr>
          <p:cNvSpPr txBox="1"/>
          <p:nvPr/>
        </p:nvSpPr>
        <p:spPr>
          <a:xfrm>
            <a:off x="729472" y="5234256"/>
            <a:ext cx="10972799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B4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fr-FR" sz="2000" b="1" dirty="0">
                <a:solidFill>
                  <a:schemeClr val="bg1"/>
                </a:solidFill>
              </a:rPr>
              <a:t>Dans ce cas, le salarié n’aura pas à démontrer le caractère professionnel de la maladie</a:t>
            </a:r>
            <a:endParaRPr lang="fr-FR" sz="2000" b="1" dirty="0">
              <a:solidFill>
                <a:srgbClr val="FF0000"/>
              </a:solidFill>
            </a:endParaRPr>
          </a:p>
          <a:p>
            <a:pPr marL="285750" indent="-285750" algn="ctr">
              <a:buFont typeface="Wingdings" pitchFamily="2" charset="2"/>
              <a:buChar char="à"/>
            </a:pPr>
            <a:endParaRPr lang="fr-FR" sz="2000" b="1" dirty="0">
              <a:solidFill>
                <a:schemeClr val="bg1"/>
              </a:solidFill>
            </a:endParaRPr>
          </a:p>
        </p:txBody>
      </p:sp>
      <p:pic>
        <p:nvPicPr>
          <p:cNvPr id="9" name="Graphique 8" descr="Coche">
            <a:extLst>
              <a:ext uri="{FF2B5EF4-FFF2-40B4-BE49-F238E27FC236}">
                <a16:creationId xmlns:a16="http://schemas.microsoft.com/office/drawing/2014/main" id="{506F6724-BF00-4A34-939C-82F7A2E46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46148" y="2399347"/>
            <a:ext cx="1149561" cy="1149561"/>
          </a:xfrm>
          <a:prstGeom prst="rect">
            <a:avLst/>
          </a:prstGeom>
        </p:spPr>
      </p:pic>
      <p:pic>
        <p:nvPicPr>
          <p:cNvPr id="11" name="Graphique 10" descr="Liste de contrôle">
            <a:extLst>
              <a:ext uri="{FF2B5EF4-FFF2-40B4-BE49-F238E27FC236}">
                <a16:creationId xmlns:a16="http://schemas.microsoft.com/office/drawing/2014/main" id="{C09E0886-F696-45FF-9476-778A99B1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97238" y="3620468"/>
            <a:ext cx="496835" cy="496835"/>
          </a:xfrm>
          <a:prstGeom prst="rect">
            <a:avLst/>
          </a:prstGeom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00338EC-387C-E140-9263-7C7F3677D743}"/>
              </a:ext>
            </a:extLst>
          </p:cNvPr>
          <p:cNvCxnSpPr>
            <a:cxnSpLocks/>
          </p:cNvCxnSpPr>
          <p:nvPr/>
        </p:nvCxnSpPr>
        <p:spPr>
          <a:xfrm>
            <a:off x="5742659" y="4419600"/>
            <a:ext cx="0" cy="6373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46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60AC0-908A-1241-A418-323A6D468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662" y="262405"/>
            <a:ext cx="9784080" cy="1508760"/>
          </a:xfrm>
        </p:spPr>
        <p:txBody>
          <a:bodyPr>
            <a:normAutofit/>
          </a:bodyPr>
          <a:lstStyle/>
          <a:p>
            <a:r>
              <a:rPr lang="fr-FR" sz="4800" dirty="0"/>
              <a:t>LES RISQUES PROFESSIONNELS </a:t>
            </a:r>
          </a:p>
        </p:txBody>
      </p:sp>
      <p:pic>
        <p:nvPicPr>
          <p:cNvPr id="4" name="Graphique 3" descr="Ouvrier du bâtiment">
            <a:extLst>
              <a:ext uri="{FF2B5EF4-FFF2-40B4-BE49-F238E27FC236}">
                <a16:creationId xmlns:a16="http://schemas.microsoft.com/office/drawing/2014/main" id="{8E02D31D-C333-F74A-BF8B-BE3257539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4401" y="1939940"/>
            <a:ext cx="1659717" cy="1659717"/>
          </a:xfrm>
          <a:prstGeom prst="rect">
            <a:avLst/>
          </a:prstGeom>
        </p:spPr>
      </p:pic>
      <p:pic>
        <p:nvPicPr>
          <p:cNvPr id="5" name="Graphique 4" descr="Chef cuisinier">
            <a:extLst>
              <a:ext uri="{FF2B5EF4-FFF2-40B4-BE49-F238E27FC236}">
                <a16:creationId xmlns:a16="http://schemas.microsoft.com/office/drawing/2014/main" id="{DA5DB924-DF76-C944-A3D4-82195B3A1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939938"/>
            <a:ext cx="1659719" cy="1659719"/>
          </a:xfrm>
          <a:prstGeom prst="rect">
            <a:avLst/>
          </a:prstGeom>
        </p:spPr>
      </p:pic>
      <p:pic>
        <p:nvPicPr>
          <p:cNvPr id="6" name="Graphique 5" descr="Électricien">
            <a:extLst>
              <a:ext uri="{FF2B5EF4-FFF2-40B4-BE49-F238E27FC236}">
                <a16:creationId xmlns:a16="http://schemas.microsoft.com/office/drawing/2014/main" id="{747E450E-9A5E-024D-8050-A0A34CC9A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3015" y="1981273"/>
            <a:ext cx="1659719" cy="1659719"/>
          </a:xfrm>
          <a:prstGeom prst="rect">
            <a:avLst/>
          </a:prstGeom>
        </p:spPr>
      </p:pic>
      <p:pic>
        <p:nvPicPr>
          <p:cNvPr id="7" name="Graphique 6" descr="Salle de conseil">
            <a:extLst>
              <a:ext uri="{FF2B5EF4-FFF2-40B4-BE49-F238E27FC236}">
                <a16:creationId xmlns:a16="http://schemas.microsoft.com/office/drawing/2014/main" id="{CD29478E-61B4-6048-9334-7F8CCCCFCB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13067" y="1981273"/>
            <a:ext cx="1659720" cy="1659720"/>
          </a:xfrm>
          <a:prstGeom prst="rect">
            <a:avLst/>
          </a:prstGeom>
        </p:spPr>
      </p:pic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5FBA8503-22AE-8E4F-AE19-EDA6787DF7A3}"/>
              </a:ext>
            </a:extLst>
          </p:cNvPr>
          <p:cNvSpPr/>
          <p:nvPr/>
        </p:nvSpPr>
        <p:spPr>
          <a:xfrm rot="16200000">
            <a:off x="5831472" y="-579016"/>
            <a:ext cx="569033" cy="92639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C1FF27-BB84-754B-977D-7C9C6791CC27}"/>
              </a:ext>
            </a:extLst>
          </p:cNvPr>
          <p:cNvSpPr txBox="1"/>
          <p:nvPr/>
        </p:nvSpPr>
        <p:spPr>
          <a:xfrm>
            <a:off x="799269" y="4931765"/>
            <a:ext cx="3143746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Accident du travail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ED01C25-B52A-4D4E-84BA-2EACEB91825F}"/>
              </a:ext>
            </a:extLst>
          </p:cNvPr>
          <p:cNvSpPr txBox="1"/>
          <p:nvPr/>
        </p:nvSpPr>
        <p:spPr>
          <a:xfrm>
            <a:off x="4352350" y="4931765"/>
            <a:ext cx="3143746" cy="523220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Accident de trajet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D3BCCE-A2EE-BB4E-A6F9-A0F8BD72CE83}"/>
              </a:ext>
            </a:extLst>
          </p:cNvPr>
          <p:cNvSpPr txBox="1"/>
          <p:nvPr/>
        </p:nvSpPr>
        <p:spPr>
          <a:xfrm>
            <a:off x="7755719" y="4931765"/>
            <a:ext cx="4076356" cy="52322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Maladies professionnelles </a:t>
            </a:r>
          </a:p>
        </p:txBody>
      </p:sp>
      <p:pic>
        <p:nvPicPr>
          <p:cNvPr id="12" name="Graphique 11" descr="Éclair">
            <a:extLst>
              <a:ext uri="{FF2B5EF4-FFF2-40B4-BE49-F238E27FC236}">
                <a16:creationId xmlns:a16="http://schemas.microsoft.com/office/drawing/2014/main" id="{911E05C5-AC69-4849-8033-DB1A8DA068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997223">
            <a:off x="1604350" y="5504100"/>
            <a:ext cx="960623" cy="960623"/>
          </a:xfrm>
          <a:prstGeom prst="rect">
            <a:avLst/>
          </a:prstGeom>
        </p:spPr>
      </p:pic>
      <p:pic>
        <p:nvPicPr>
          <p:cNvPr id="13" name="Graphique 12" descr="Trousse de premiers secours">
            <a:extLst>
              <a:ext uri="{FF2B5EF4-FFF2-40B4-BE49-F238E27FC236}">
                <a16:creationId xmlns:a16="http://schemas.microsoft.com/office/drawing/2014/main" id="{149E8535-9DB3-AE40-8243-C8FCA8896E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35178" y="5454985"/>
            <a:ext cx="917438" cy="917438"/>
          </a:xfrm>
          <a:prstGeom prst="rect">
            <a:avLst/>
          </a:prstGeom>
        </p:spPr>
      </p:pic>
      <p:pic>
        <p:nvPicPr>
          <p:cNvPr id="14" name="Graphique 13" descr="Éclair">
            <a:extLst>
              <a:ext uri="{FF2B5EF4-FFF2-40B4-BE49-F238E27FC236}">
                <a16:creationId xmlns:a16="http://schemas.microsoft.com/office/drawing/2014/main" id="{D8DA11DA-0DA8-4DB4-B06D-0D80E4AAB8D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97223">
            <a:off x="5443912" y="5755572"/>
            <a:ext cx="960623" cy="96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5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FB254-B726-4C92-8D34-852C2562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5" y="217153"/>
            <a:ext cx="11966712" cy="150876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Maladies NON désignées dans un tableau </a:t>
            </a:r>
            <a:endParaRPr lang="fr-FR" sz="36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2E39CD-06C6-DD45-A048-FB67C093DB1F}"/>
              </a:ext>
            </a:extLst>
          </p:cNvPr>
          <p:cNvSpPr txBox="1"/>
          <p:nvPr/>
        </p:nvSpPr>
        <p:spPr>
          <a:xfrm>
            <a:off x="3275803" y="1930499"/>
            <a:ext cx="5161722" cy="461665"/>
          </a:xfrm>
          <a:prstGeom prst="rect">
            <a:avLst/>
          </a:prstGeom>
          <a:solidFill>
            <a:srgbClr val="CC0066"/>
          </a:solidFill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Deux situations possibles :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6E4FD4E-66AB-AC46-9E73-DAECFF04A1DE}"/>
              </a:ext>
            </a:extLst>
          </p:cNvPr>
          <p:cNvSpPr/>
          <p:nvPr/>
        </p:nvSpPr>
        <p:spPr>
          <a:xfrm>
            <a:off x="237770" y="2986324"/>
            <a:ext cx="5459896" cy="1245704"/>
          </a:xfrm>
          <a:prstGeom prst="ellipse">
            <a:avLst/>
          </a:prstGeom>
          <a:solidFill>
            <a:schemeClr val="tx1">
              <a:lumMod val="85000"/>
            </a:schemeClr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ysClr val="windowText" lastClr="000000"/>
                </a:solidFill>
              </a:rPr>
              <a:t>La maladie est inscrite dans le tableau </a:t>
            </a:r>
            <a:r>
              <a:rPr lang="fr-FR" sz="1600" b="1" dirty="0">
                <a:solidFill>
                  <a:sysClr val="windowText" lastClr="000000"/>
                </a:solidFill>
              </a:rPr>
              <a:t>mais le salarié ne répond pas à l’une ou à plusieurs des conditions fixées par celui-ci</a:t>
            </a:r>
            <a:endParaRPr lang="fr-FR" sz="1600" i="1" dirty="0">
              <a:solidFill>
                <a:sysClr val="windowText" lastClr="000000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AD28519-97AA-B040-8C79-4082BF4AFEFE}"/>
              </a:ext>
            </a:extLst>
          </p:cNvPr>
          <p:cNvSpPr/>
          <p:nvPr/>
        </p:nvSpPr>
        <p:spPr>
          <a:xfrm>
            <a:off x="6164851" y="2986324"/>
            <a:ext cx="5459896" cy="1245704"/>
          </a:xfrm>
          <a:prstGeom prst="ellipse">
            <a:avLst/>
          </a:prstGeom>
          <a:solidFill>
            <a:schemeClr val="tx1">
              <a:lumMod val="85000"/>
            </a:schemeClr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ysClr val="windowText" lastClr="000000"/>
                </a:solidFill>
              </a:rPr>
              <a:t>La maladie </a:t>
            </a:r>
            <a:r>
              <a:rPr lang="fr-FR" sz="1600" b="1" dirty="0">
                <a:solidFill>
                  <a:sysClr val="windowText" lastClr="000000"/>
                </a:solidFill>
              </a:rPr>
              <a:t>n’est pas inscrite dans le tableau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A98009C-9805-2943-9016-E453DC71785D}"/>
              </a:ext>
            </a:extLst>
          </p:cNvPr>
          <p:cNvSpPr txBox="1"/>
          <p:nvPr/>
        </p:nvSpPr>
        <p:spPr>
          <a:xfrm>
            <a:off x="225285" y="4907664"/>
            <a:ext cx="5122103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Il faut prouver un </a:t>
            </a:r>
            <a:r>
              <a:rPr lang="fr-FR" sz="1600" b="1" dirty="0">
                <a:solidFill>
                  <a:schemeClr val="bg1"/>
                </a:solidFill>
              </a:rPr>
              <a:t>lien direct </a:t>
            </a:r>
            <a:r>
              <a:rPr lang="fr-FR" sz="1600" dirty="0">
                <a:solidFill>
                  <a:schemeClr val="bg1"/>
                </a:solidFill>
              </a:rPr>
              <a:t>entre la maladie et le travail habituel du salarié </a:t>
            </a:r>
          </a:p>
        </p:txBody>
      </p:sp>
      <p:sp>
        <p:nvSpPr>
          <p:cNvPr id="10" name="Flèche : bas 5">
            <a:extLst>
              <a:ext uri="{FF2B5EF4-FFF2-40B4-BE49-F238E27FC236}">
                <a16:creationId xmlns:a16="http://schemas.microsoft.com/office/drawing/2014/main" id="{CA754C76-3E6F-524E-8C21-0682FCEED299}"/>
              </a:ext>
            </a:extLst>
          </p:cNvPr>
          <p:cNvSpPr/>
          <p:nvPr/>
        </p:nvSpPr>
        <p:spPr>
          <a:xfrm>
            <a:off x="2670312" y="4342487"/>
            <a:ext cx="397565" cy="425418"/>
          </a:xfrm>
          <a:prstGeom prst="downArrow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2F7437E-374E-EB43-A617-81CECAA0B101}"/>
              </a:ext>
            </a:extLst>
          </p:cNvPr>
          <p:cNvSpPr txBox="1"/>
          <p:nvPr/>
        </p:nvSpPr>
        <p:spPr>
          <a:xfrm>
            <a:off x="6762061" y="4887696"/>
            <a:ext cx="4394730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 w="28575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Pour reconnaître le caractère professionnel, il faut prouver </a:t>
            </a:r>
            <a:r>
              <a:rPr lang="fr-FR" sz="1600" b="1" dirty="0">
                <a:solidFill>
                  <a:schemeClr val="bg1"/>
                </a:solidFill>
              </a:rPr>
              <a:t>2 éléments cumulatifs </a:t>
            </a:r>
          </a:p>
        </p:txBody>
      </p:sp>
      <p:sp>
        <p:nvSpPr>
          <p:cNvPr id="12" name="Flèche : bas 7">
            <a:extLst>
              <a:ext uri="{FF2B5EF4-FFF2-40B4-BE49-F238E27FC236}">
                <a16:creationId xmlns:a16="http://schemas.microsoft.com/office/drawing/2014/main" id="{4597EB10-4A3A-3E48-A871-A680478576BF}"/>
              </a:ext>
            </a:extLst>
          </p:cNvPr>
          <p:cNvSpPr/>
          <p:nvPr/>
        </p:nvSpPr>
        <p:spPr>
          <a:xfrm>
            <a:off x="8760644" y="4341246"/>
            <a:ext cx="397565" cy="412644"/>
          </a:xfrm>
          <a:prstGeom prst="downArrow">
            <a:avLst/>
          </a:prstGeom>
          <a:solidFill>
            <a:srgbClr val="BFBFBF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F45511A-6E6C-8A47-B416-4232A43B3A2A}"/>
              </a:ext>
            </a:extLst>
          </p:cNvPr>
          <p:cNvSpPr txBox="1"/>
          <p:nvPr/>
        </p:nvSpPr>
        <p:spPr>
          <a:xfrm>
            <a:off x="9257784" y="5809850"/>
            <a:ext cx="2713220" cy="830997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Maladie essentiellement et directement causée par le travail habituel de la victime</a:t>
            </a:r>
            <a:endParaRPr lang="fr-FR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7" name="Graphique 16" descr="Liste de contrôle">
            <a:extLst>
              <a:ext uri="{FF2B5EF4-FFF2-40B4-BE49-F238E27FC236}">
                <a16:creationId xmlns:a16="http://schemas.microsoft.com/office/drawing/2014/main" id="{3DD7CDCB-735B-4541-94B6-EB51C98CF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262" y="3170314"/>
            <a:ext cx="673984" cy="673984"/>
          </a:xfrm>
          <a:prstGeom prst="rect">
            <a:avLst/>
          </a:prstGeom>
        </p:spPr>
      </p:pic>
      <p:pic>
        <p:nvPicPr>
          <p:cNvPr id="18" name="Graphique 17" descr="Fermer">
            <a:extLst>
              <a:ext uri="{FF2B5EF4-FFF2-40B4-BE49-F238E27FC236}">
                <a16:creationId xmlns:a16="http://schemas.microsoft.com/office/drawing/2014/main" id="{4C0976FE-E661-2E4A-9541-30C79368F2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3262" y="3155695"/>
            <a:ext cx="397565" cy="397565"/>
          </a:xfrm>
          <a:prstGeom prst="rect">
            <a:avLst/>
          </a:prstGeom>
        </p:spPr>
      </p:pic>
      <p:pic>
        <p:nvPicPr>
          <p:cNvPr id="19" name="Graphique 18" descr="Table">
            <a:extLst>
              <a:ext uri="{FF2B5EF4-FFF2-40B4-BE49-F238E27FC236}">
                <a16:creationId xmlns:a16="http://schemas.microsoft.com/office/drawing/2014/main" id="{F346FD13-9B30-E94D-8642-445284A4D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67322" y="3282144"/>
            <a:ext cx="591914" cy="591914"/>
          </a:xfrm>
          <a:prstGeom prst="rect">
            <a:avLst/>
          </a:prstGeom>
        </p:spPr>
      </p:pic>
      <p:pic>
        <p:nvPicPr>
          <p:cNvPr id="20" name="Graphique 19" descr="Fermer">
            <a:extLst>
              <a:ext uri="{FF2B5EF4-FFF2-40B4-BE49-F238E27FC236}">
                <a16:creationId xmlns:a16="http://schemas.microsoft.com/office/drawing/2014/main" id="{74FB421C-6DF5-5743-A09B-26C970386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9620" y="3245709"/>
            <a:ext cx="397565" cy="397565"/>
          </a:xfrm>
          <a:prstGeom prst="rect">
            <a:avLst/>
          </a:prstGeom>
        </p:spPr>
      </p:pic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F729C5E-F42A-C048-92A2-1C47F06C21F6}"/>
              </a:ext>
            </a:extLst>
          </p:cNvPr>
          <p:cNvCxnSpPr>
            <a:cxnSpLocks/>
          </p:cNvCxnSpPr>
          <p:nvPr/>
        </p:nvCxnSpPr>
        <p:spPr>
          <a:xfrm flipH="1">
            <a:off x="3922643" y="2596751"/>
            <a:ext cx="499320" cy="36981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CCD8989-4F34-AE48-ACB7-35B144E8BDF5}"/>
              </a:ext>
            </a:extLst>
          </p:cNvPr>
          <p:cNvCxnSpPr>
            <a:cxnSpLocks/>
          </p:cNvCxnSpPr>
          <p:nvPr/>
        </p:nvCxnSpPr>
        <p:spPr>
          <a:xfrm>
            <a:off x="7443183" y="2535821"/>
            <a:ext cx="587634" cy="4056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que 24" descr="Ajouter">
            <a:extLst>
              <a:ext uri="{FF2B5EF4-FFF2-40B4-BE49-F238E27FC236}">
                <a16:creationId xmlns:a16="http://schemas.microsoft.com/office/drawing/2014/main" id="{23BAFA16-1261-9B47-910D-EAEA8077E1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13547" y="6021209"/>
            <a:ext cx="443848" cy="44384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B14A0A7-15BC-4385-9343-F50B2AA99CED}"/>
              </a:ext>
            </a:extLst>
          </p:cNvPr>
          <p:cNvSpPr txBox="1"/>
          <p:nvPr/>
        </p:nvSpPr>
        <p:spPr>
          <a:xfrm>
            <a:off x="496805" y="6409164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CSS, art. L. 461-1 al. 3 et al. 4</a:t>
            </a:r>
          </a:p>
        </p:txBody>
      </p:sp>
      <p:pic>
        <p:nvPicPr>
          <p:cNvPr id="24" name="Graphique 23" descr="Livres">
            <a:extLst>
              <a:ext uri="{FF2B5EF4-FFF2-40B4-BE49-F238E27FC236}">
                <a16:creationId xmlns:a16="http://schemas.microsoft.com/office/drawing/2014/main" id="{9B601D96-BBA7-44C7-832C-D652A66EA9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912" y="6393363"/>
            <a:ext cx="452893" cy="452893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E46BDC96-D012-AC40-BFEB-8AF1DF914FF9}"/>
              </a:ext>
            </a:extLst>
          </p:cNvPr>
          <p:cNvSpPr txBox="1"/>
          <p:nvPr/>
        </p:nvSpPr>
        <p:spPr>
          <a:xfrm>
            <a:off x="6563279" y="5932960"/>
            <a:ext cx="2030195" cy="584775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Maladie gravement invalidante</a:t>
            </a:r>
            <a:endParaRPr lang="fr-FR" sz="16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75895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0C116DEF-957E-A646-8883-D32DE54A5A3F}"/>
              </a:ext>
            </a:extLst>
          </p:cNvPr>
          <p:cNvCxnSpPr/>
          <p:nvPr/>
        </p:nvCxnSpPr>
        <p:spPr>
          <a:xfrm>
            <a:off x="1405332" y="3070889"/>
            <a:ext cx="10099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76EFB254-B726-4C92-8D34-852C25621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85" y="217153"/>
            <a:ext cx="11966712" cy="150876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Procédure de reconnaissance : Maladies NON désignées dans un tableau </a:t>
            </a:r>
            <a:endParaRPr lang="fr-FR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13577-9AB2-8B40-99F4-5CA8506CA9B1}"/>
              </a:ext>
            </a:extLst>
          </p:cNvPr>
          <p:cNvSpPr/>
          <p:nvPr/>
        </p:nvSpPr>
        <p:spPr>
          <a:xfrm>
            <a:off x="116859" y="2641399"/>
            <a:ext cx="1911927" cy="1011382"/>
          </a:xfrm>
          <a:prstGeom prst="rect">
            <a:avLst/>
          </a:prstGeom>
          <a:solidFill>
            <a:srgbClr val="CC0066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Saisine du CRRMP par la CPAM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C64821-C286-FC48-804D-7D6BCA823FB0}"/>
              </a:ext>
            </a:extLst>
          </p:cNvPr>
          <p:cNvSpPr/>
          <p:nvPr/>
        </p:nvSpPr>
        <p:spPr>
          <a:xfrm>
            <a:off x="2298949" y="2641399"/>
            <a:ext cx="2036619" cy="1025236"/>
          </a:xfrm>
          <a:prstGeom prst="rect">
            <a:avLst/>
          </a:prstGeom>
          <a:solidFill>
            <a:srgbClr val="CC0066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Instruction du dossier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AC8A90A-BF73-DC4E-A043-C2D6CF3F03BC}"/>
              </a:ext>
            </a:extLst>
          </p:cNvPr>
          <p:cNvSpPr/>
          <p:nvPr/>
        </p:nvSpPr>
        <p:spPr>
          <a:xfrm>
            <a:off x="4602463" y="2641399"/>
            <a:ext cx="2258291" cy="1140630"/>
          </a:xfrm>
          <a:prstGeom prst="rect">
            <a:avLst/>
          </a:prstGeom>
          <a:solidFill>
            <a:srgbClr val="CC0066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Avis motivé du CRRMP 4 mois après la saisine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B64810-52A0-034B-A783-3B79C704370A}"/>
              </a:ext>
            </a:extLst>
          </p:cNvPr>
          <p:cNvSpPr/>
          <p:nvPr/>
        </p:nvSpPr>
        <p:spPr>
          <a:xfrm>
            <a:off x="9666299" y="2583702"/>
            <a:ext cx="2105891" cy="1140630"/>
          </a:xfrm>
          <a:prstGeom prst="rect">
            <a:avLst/>
          </a:prstGeom>
          <a:solidFill>
            <a:srgbClr val="CC0066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Avis rendu à la CPAM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F0C4607-AD58-6740-BA6D-9DBD3D2362CC}"/>
              </a:ext>
            </a:extLst>
          </p:cNvPr>
          <p:cNvSpPr txBox="1"/>
          <p:nvPr/>
        </p:nvSpPr>
        <p:spPr>
          <a:xfrm>
            <a:off x="7689278" y="4704149"/>
            <a:ext cx="4082912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D2939"/>
            </a:solidFill>
          </a:ln>
        </p:spPr>
        <p:txBody>
          <a:bodyPr wrap="square" rtlCol="0">
            <a:spAutoFit/>
          </a:bodyPr>
          <a:lstStyle/>
          <a:p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La caisse devra notifier la décision : 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A </a:t>
            </a:r>
            <a:r>
              <a:rPr lang="fr-FR" sz="1600" b="1" dirty="0">
                <a:solidFill>
                  <a:schemeClr val="bg1"/>
                </a:solidFill>
              </a:rPr>
              <a:t>l’employeur</a:t>
            </a:r>
            <a:r>
              <a:rPr lang="fr-FR" sz="1600" dirty="0">
                <a:solidFill>
                  <a:schemeClr val="bg1"/>
                </a:solidFill>
              </a:rPr>
              <a:t>, en cas de prise en charge</a:t>
            </a:r>
          </a:p>
          <a:p>
            <a:endParaRPr lang="fr-FR" sz="16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/>
                </a:solidFill>
              </a:rPr>
              <a:t>A la </a:t>
            </a:r>
            <a:r>
              <a:rPr lang="fr-FR" sz="1600" b="1" dirty="0">
                <a:solidFill>
                  <a:schemeClr val="bg1"/>
                </a:solidFill>
              </a:rPr>
              <a:t>victime</a:t>
            </a:r>
            <a:r>
              <a:rPr lang="fr-FR" sz="1600" dirty="0">
                <a:solidFill>
                  <a:schemeClr val="bg1"/>
                </a:solidFill>
              </a:rPr>
              <a:t>, en cas de refus de prise en charge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43E75-76DD-504C-9CD6-8F65E5B306D7}"/>
              </a:ext>
            </a:extLst>
          </p:cNvPr>
          <p:cNvSpPr/>
          <p:nvPr/>
        </p:nvSpPr>
        <p:spPr>
          <a:xfrm>
            <a:off x="7127648" y="2641399"/>
            <a:ext cx="2271757" cy="1140630"/>
          </a:xfrm>
          <a:prstGeom prst="rect">
            <a:avLst/>
          </a:prstGeom>
          <a:solidFill>
            <a:srgbClr val="CC0066"/>
          </a:solidFill>
          <a:ln w="28575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 mois supplémentaires si nécessité d’examen ou d’enquête supplémentaire</a:t>
            </a:r>
          </a:p>
        </p:txBody>
      </p:sp>
      <p:cxnSp>
        <p:nvCxnSpPr>
          <p:cNvPr id="31" name="Connecteur : en angle 12">
            <a:extLst>
              <a:ext uri="{FF2B5EF4-FFF2-40B4-BE49-F238E27FC236}">
                <a16:creationId xmlns:a16="http://schemas.microsoft.com/office/drawing/2014/main" id="{ABC4EF7E-D539-4F48-ABD9-0DEBAF63B059}"/>
              </a:ext>
            </a:extLst>
          </p:cNvPr>
          <p:cNvCxnSpPr>
            <a:cxnSpLocks/>
          </p:cNvCxnSpPr>
          <p:nvPr/>
        </p:nvCxnSpPr>
        <p:spPr>
          <a:xfrm rot="5400000">
            <a:off x="9714218" y="3800203"/>
            <a:ext cx="960125" cy="808383"/>
          </a:xfrm>
          <a:prstGeom prst="bentConnector3">
            <a:avLst/>
          </a:prstGeom>
          <a:ln w="28575">
            <a:solidFill>
              <a:srgbClr val="CC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 31">
            <a:extLst>
              <a:ext uri="{FF2B5EF4-FFF2-40B4-BE49-F238E27FC236}">
                <a16:creationId xmlns:a16="http://schemas.microsoft.com/office/drawing/2014/main" id="{2D895A58-7E54-4A45-8893-EE644BB0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314" y="4603295"/>
            <a:ext cx="1639405" cy="811993"/>
          </a:xfrm>
          <a:prstGeom prst="rect">
            <a:avLst/>
          </a:prstGeom>
          <a:ln w="38100">
            <a:solidFill>
              <a:srgbClr val="CC0066"/>
            </a:solidFill>
          </a:ln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FB9CB273-354A-D844-A8CC-7F3667BBE963}"/>
              </a:ext>
            </a:extLst>
          </p:cNvPr>
          <p:cNvSpPr txBox="1"/>
          <p:nvPr/>
        </p:nvSpPr>
        <p:spPr>
          <a:xfrm>
            <a:off x="496805" y="6446789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CSS, art. D. 461-30</a:t>
            </a:r>
          </a:p>
        </p:txBody>
      </p:sp>
      <p:pic>
        <p:nvPicPr>
          <p:cNvPr id="34" name="Graphique 33" descr="Livres">
            <a:extLst>
              <a:ext uri="{FF2B5EF4-FFF2-40B4-BE49-F238E27FC236}">
                <a16:creationId xmlns:a16="http://schemas.microsoft.com/office/drawing/2014/main" id="{FBFF3ED8-2AC3-B04D-A6E8-E079FAE6E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912" y="6430988"/>
            <a:ext cx="452893" cy="452893"/>
          </a:xfrm>
          <a:prstGeom prst="rect">
            <a:avLst/>
          </a:prstGeom>
        </p:spPr>
      </p:pic>
      <p:pic>
        <p:nvPicPr>
          <p:cNvPr id="4" name="Graphique 3" descr="Cour">
            <a:extLst>
              <a:ext uri="{FF2B5EF4-FFF2-40B4-BE49-F238E27FC236}">
                <a16:creationId xmlns:a16="http://schemas.microsoft.com/office/drawing/2014/main" id="{A5D656FE-94B6-485F-8B06-CDD762706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2397" y="33798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6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F9909-176F-7043-8E27-52A4CCD67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PRESTATIONS </a:t>
            </a:r>
          </a:p>
        </p:txBody>
      </p:sp>
      <p:pic>
        <p:nvPicPr>
          <p:cNvPr id="9" name="Graphique 8" descr="Ouvrier du bâtiment">
            <a:extLst>
              <a:ext uri="{FF2B5EF4-FFF2-40B4-BE49-F238E27FC236}">
                <a16:creationId xmlns:a16="http://schemas.microsoft.com/office/drawing/2014/main" id="{7AD329C1-B35A-49CF-9669-575E67DF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5986" y="4477968"/>
            <a:ext cx="1595400" cy="1595400"/>
          </a:xfrm>
          <a:prstGeom prst="rect">
            <a:avLst/>
          </a:prstGeom>
        </p:spPr>
      </p:pic>
      <p:pic>
        <p:nvPicPr>
          <p:cNvPr id="13" name="Graphique 12" descr="Chef cuisinier">
            <a:extLst>
              <a:ext uri="{FF2B5EF4-FFF2-40B4-BE49-F238E27FC236}">
                <a16:creationId xmlns:a16="http://schemas.microsoft.com/office/drawing/2014/main" id="{8DE57053-42B6-42BC-BED7-FD39531CD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9594" y="4555313"/>
            <a:ext cx="1440711" cy="1440711"/>
          </a:xfrm>
          <a:prstGeom prst="rect">
            <a:avLst/>
          </a:prstGeom>
        </p:spPr>
      </p:pic>
      <p:pic>
        <p:nvPicPr>
          <p:cNvPr id="17" name="Graphique 16" descr="Électricien">
            <a:extLst>
              <a:ext uri="{FF2B5EF4-FFF2-40B4-BE49-F238E27FC236}">
                <a16:creationId xmlns:a16="http://schemas.microsoft.com/office/drawing/2014/main" id="{62880DAD-4821-4C93-B3CE-A06172832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0615" y="4555313"/>
            <a:ext cx="1440711" cy="1440711"/>
          </a:xfrm>
          <a:prstGeom prst="rect">
            <a:avLst/>
          </a:prstGeom>
        </p:spPr>
      </p:pic>
      <p:pic>
        <p:nvPicPr>
          <p:cNvPr id="8" name="Graphique 7" descr="Salle de conseil">
            <a:extLst>
              <a:ext uri="{FF2B5EF4-FFF2-40B4-BE49-F238E27FC236}">
                <a16:creationId xmlns:a16="http://schemas.microsoft.com/office/drawing/2014/main" id="{4408D264-607D-414F-AAE6-B6AAF4DC74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2498" y="4289237"/>
            <a:ext cx="1929126" cy="1929126"/>
          </a:xfrm>
          <a:prstGeom prst="rect">
            <a:avLst/>
          </a:prstGeom>
        </p:spPr>
      </p:pic>
      <p:pic>
        <p:nvPicPr>
          <p:cNvPr id="4" name="Graphique 3" descr="Argent">
            <a:extLst>
              <a:ext uri="{FF2B5EF4-FFF2-40B4-BE49-F238E27FC236}">
                <a16:creationId xmlns:a16="http://schemas.microsoft.com/office/drawing/2014/main" id="{713B526A-DD01-4633-A92B-50E7D97F6F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91157">
            <a:off x="5271992" y="3674373"/>
            <a:ext cx="1440711" cy="14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50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C4881-84A0-D943-AAB3-018D7FDB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prise en charge des frais de soins et les mesures de réadaptation : </a:t>
            </a:r>
          </a:p>
        </p:txBody>
      </p:sp>
      <p:pic>
        <p:nvPicPr>
          <p:cNvPr id="5" name="Espace réservé du contenu 4" descr="Fauteuil roulant neuf">
            <a:extLst>
              <a:ext uri="{FF2B5EF4-FFF2-40B4-BE49-F238E27FC236}">
                <a16:creationId xmlns:a16="http://schemas.microsoft.com/office/drawing/2014/main" id="{94FF7314-DE8B-434D-ACA5-054153BAD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658" y="2822270"/>
            <a:ext cx="1845129" cy="1845129"/>
          </a:xfr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DE79B94-76D0-7A49-9674-082B6DBA930C}"/>
              </a:ext>
            </a:extLst>
          </p:cNvPr>
          <p:cNvCxnSpPr>
            <a:stCxn id="5" idx="3"/>
          </p:cNvCxnSpPr>
          <p:nvPr/>
        </p:nvCxnSpPr>
        <p:spPr>
          <a:xfrm flipV="1">
            <a:off x="2005787" y="2495699"/>
            <a:ext cx="1907674" cy="12491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A56C774-48F6-A341-816B-078B7F5D13E8}"/>
              </a:ext>
            </a:extLst>
          </p:cNvPr>
          <p:cNvSpPr/>
          <p:nvPr/>
        </p:nvSpPr>
        <p:spPr>
          <a:xfrm>
            <a:off x="4337584" y="2023139"/>
            <a:ext cx="4474029" cy="84908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Exonération du ticket modérateur 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5790BE4-632D-004D-B6F1-6BB78F3FA26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005787" y="3744835"/>
            <a:ext cx="19076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07DD6A6-23B5-FE42-A710-4CC640CD7650}"/>
              </a:ext>
            </a:extLst>
          </p:cNvPr>
          <p:cNvSpPr/>
          <p:nvPr/>
        </p:nvSpPr>
        <p:spPr>
          <a:xfrm>
            <a:off x="4337583" y="3363685"/>
            <a:ext cx="4474029" cy="881743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Exonération du forfait journalier hospitalier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40D7AFDE-A0EA-4D41-B6C4-E876F2F92941}"/>
              </a:ext>
            </a:extLst>
          </p:cNvPr>
          <p:cNvCxnSpPr>
            <a:stCxn id="5" idx="3"/>
          </p:cNvCxnSpPr>
          <p:nvPr/>
        </p:nvCxnSpPr>
        <p:spPr>
          <a:xfrm>
            <a:off x="2005787" y="3744835"/>
            <a:ext cx="1728060" cy="1134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818329A-14BC-E94E-93DD-B9525DA88897}"/>
              </a:ext>
            </a:extLst>
          </p:cNvPr>
          <p:cNvSpPr/>
          <p:nvPr/>
        </p:nvSpPr>
        <p:spPr>
          <a:xfrm>
            <a:off x="4337582" y="4547507"/>
            <a:ext cx="4474029" cy="86541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Exonération de la participation forfaitaire de 24 €  pour les actes médicaux lourds</a:t>
            </a:r>
          </a:p>
        </p:txBody>
      </p:sp>
      <p:sp>
        <p:nvSpPr>
          <p:cNvPr id="16" name="Plus 15">
            <a:extLst>
              <a:ext uri="{FF2B5EF4-FFF2-40B4-BE49-F238E27FC236}">
                <a16:creationId xmlns:a16="http://schemas.microsoft.com/office/drawing/2014/main" id="{B77CB7C9-A667-B84D-B2D4-976F86422195}"/>
              </a:ext>
            </a:extLst>
          </p:cNvPr>
          <p:cNvSpPr/>
          <p:nvPr/>
        </p:nvSpPr>
        <p:spPr>
          <a:xfrm>
            <a:off x="9124516" y="3430509"/>
            <a:ext cx="914400" cy="881743"/>
          </a:xfrm>
          <a:prstGeom prst="mathPl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E3F779DF-FFFF-3B40-A350-119C9389149C}"/>
              </a:ext>
            </a:extLst>
          </p:cNvPr>
          <p:cNvSpPr/>
          <p:nvPr/>
        </p:nvSpPr>
        <p:spPr>
          <a:xfrm>
            <a:off x="10499909" y="1934934"/>
            <a:ext cx="1531433" cy="347798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victime n’a pas à faire l’avance des frais de soins</a:t>
            </a:r>
          </a:p>
        </p:txBody>
      </p:sp>
      <p:pic>
        <p:nvPicPr>
          <p:cNvPr id="18" name="Graphique 17" descr="Livres">
            <a:extLst>
              <a:ext uri="{FF2B5EF4-FFF2-40B4-BE49-F238E27FC236}">
                <a16:creationId xmlns:a16="http://schemas.microsoft.com/office/drawing/2014/main" id="{1399DD18-B159-934F-9014-F5B359D7A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07" y="6190682"/>
            <a:ext cx="452893" cy="452893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F69F2EF-AE9A-5447-A4AB-E96F9D19B4E2}"/>
              </a:ext>
            </a:extLst>
          </p:cNvPr>
          <p:cNvSpPr txBox="1"/>
          <p:nvPr/>
        </p:nvSpPr>
        <p:spPr>
          <a:xfrm>
            <a:off x="563057" y="6235575"/>
            <a:ext cx="325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CSS., art. L. 431-1 et s.</a:t>
            </a:r>
          </a:p>
          <a:p>
            <a:r>
              <a:rPr lang="fr-FR" dirty="0"/>
              <a:t>Soc., 20 avril 2000 , n°98-14.935 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F23F3560-361E-C84E-A782-84B862AC7290}"/>
              </a:ext>
            </a:extLst>
          </p:cNvPr>
          <p:cNvSpPr/>
          <p:nvPr/>
        </p:nvSpPr>
        <p:spPr>
          <a:xfrm>
            <a:off x="4337582" y="5883002"/>
            <a:ext cx="7693760" cy="760574"/>
          </a:xfrm>
          <a:prstGeom prst="roundRect">
            <a:avLst>
              <a:gd name="adj" fmla="val 1306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 en charge des frais médicaux, fournitures d’appareils, frais de transport, frais d’hospitalisation même après que l’état de la victime soit consolidé</a:t>
            </a:r>
          </a:p>
        </p:txBody>
      </p:sp>
    </p:spTree>
    <p:extLst>
      <p:ext uri="{BB962C8B-B14F-4D97-AF65-F5344CB8AC3E}">
        <p14:creationId xmlns:p14="http://schemas.microsoft.com/office/powerpoint/2010/main" val="410524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2DA246-AAF2-2341-84D2-8F6CA585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revenus de remplacement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84154C73-852B-3B4F-8ACC-83756E0C5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423161"/>
              </p:ext>
            </p:extLst>
          </p:nvPr>
        </p:nvGraphicFramePr>
        <p:xfrm>
          <a:off x="1336277" y="1555668"/>
          <a:ext cx="9514459" cy="2675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3220951C-FFE7-D149-A0C9-FA933AE74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8433633"/>
              </p:ext>
            </p:extLst>
          </p:nvPr>
        </p:nvGraphicFramePr>
        <p:xfrm>
          <a:off x="1331290" y="4000233"/>
          <a:ext cx="9519446" cy="285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10781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F536D-85BC-824E-9A51-00314B83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indemnisation en cas du décès de l’assuré</a:t>
            </a:r>
          </a:p>
        </p:txBody>
      </p:sp>
      <p:graphicFrame>
        <p:nvGraphicFramePr>
          <p:cNvPr id="12" name="Diagramme 11">
            <a:extLst>
              <a:ext uri="{FF2B5EF4-FFF2-40B4-BE49-F238E27FC236}">
                <a16:creationId xmlns:a16="http://schemas.microsoft.com/office/drawing/2014/main" id="{05478FA0-EAF0-254B-A452-C181206F2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4936679"/>
              </p:ext>
            </p:extLst>
          </p:nvPr>
        </p:nvGraphicFramePr>
        <p:xfrm>
          <a:off x="403761" y="1792936"/>
          <a:ext cx="7819519" cy="517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Graphique 12" descr="Livres">
            <a:extLst>
              <a:ext uri="{FF2B5EF4-FFF2-40B4-BE49-F238E27FC236}">
                <a16:creationId xmlns:a16="http://schemas.microsoft.com/office/drawing/2014/main" id="{883F7CF2-658B-7447-8C1F-2D5A9CA0CF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71269" y="6036983"/>
            <a:ext cx="452893" cy="45289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3A553E-79A4-AA4E-AC67-A6B88588D9A8}"/>
              </a:ext>
            </a:extLst>
          </p:cNvPr>
          <p:cNvSpPr/>
          <p:nvPr/>
        </p:nvSpPr>
        <p:spPr>
          <a:xfrm>
            <a:off x="8972151" y="5801765"/>
            <a:ext cx="3134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CSS art. L 434-7 L 434-14 L 434-17 L 461-1 R 434-16 R 434-18 R 434-33 R 461-1</a:t>
            </a:r>
          </a:p>
        </p:txBody>
      </p:sp>
      <p:pic>
        <p:nvPicPr>
          <p:cNvPr id="16" name="Graphique 15" descr="Pierre tombale">
            <a:extLst>
              <a:ext uri="{FF2B5EF4-FFF2-40B4-BE49-F238E27FC236}">
                <a16:creationId xmlns:a16="http://schemas.microsoft.com/office/drawing/2014/main" id="{ECEEA2B6-B2F6-3645-A43A-5AE89CE882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9843" y="2844496"/>
            <a:ext cx="914400" cy="914400"/>
          </a:xfrm>
          <a:prstGeom prst="rect">
            <a:avLst/>
          </a:prstGeom>
        </p:spPr>
      </p:pic>
      <p:pic>
        <p:nvPicPr>
          <p:cNvPr id="18" name="Graphique 17" descr="Pièces">
            <a:extLst>
              <a:ext uri="{FF2B5EF4-FFF2-40B4-BE49-F238E27FC236}">
                <a16:creationId xmlns:a16="http://schemas.microsoft.com/office/drawing/2014/main" id="{5E4F5B2F-F41D-A24F-ACFB-191B80A7E4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9843" y="50827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72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7B283-5705-A948-A595-2759F23F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18" y="290056"/>
            <a:ext cx="10684281" cy="1508760"/>
          </a:xfrm>
        </p:spPr>
        <p:txBody>
          <a:bodyPr/>
          <a:lstStyle/>
          <a:p>
            <a:pPr algn="ctr"/>
            <a:r>
              <a:rPr lang="fr-FR" dirty="0"/>
              <a:t>l’indemnisation complémentaire</a:t>
            </a:r>
            <a:br>
              <a:rPr lang="fr-FR" dirty="0"/>
            </a:br>
            <a:r>
              <a:rPr lang="fr-FR" dirty="0"/>
              <a:t>la faute inexcusable de l’employeur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DD7B104-4D9C-42B6-8557-FEFCE12EDF95}"/>
              </a:ext>
            </a:extLst>
          </p:cNvPr>
          <p:cNvSpPr txBox="1"/>
          <p:nvPr/>
        </p:nvSpPr>
        <p:spPr>
          <a:xfrm>
            <a:off x="496804" y="6544560"/>
            <a:ext cx="6261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CSS, art. L. 452-2, L. 452-3 ;</a:t>
            </a:r>
            <a:r>
              <a:rPr lang="fr-FR" sz="1400" i="1" dirty="0">
                <a:solidFill>
                  <a:schemeClr val="bg1"/>
                </a:solidFill>
              </a:rPr>
              <a:t> </a:t>
            </a:r>
            <a:r>
              <a:rPr lang="fr-FR" sz="1400" dirty="0"/>
              <a:t>Cons. </a:t>
            </a:r>
            <a:r>
              <a:rPr lang="fr-FR" sz="1400" dirty="0" err="1"/>
              <a:t>Const</a:t>
            </a:r>
            <a:r>
              <a:rPr lang="fr-FR" sz="1400" dirty="0"/>
              <a:t>., décision 2010-8 QPC, 18 juin 2010</a:t>
            </a:r>
          </a:p>
          <a:p>
            <a:r>
              <a:rPr lang="fr-FR" sz="1400" dirty="0"/>
              <a:t> </a:t>
            </a:r>
          </a:p>
        </p:txBody>
      </p:sp>
      <p:pic>
        <p:nvPicPr>
          <p:cNvPr id="27" name="Graphique 26" descr="Livres">
            <a:extLst>
              <a:ext uri="{FF2B5EF4-FFF2-40B4-BE49-F238E27FC236}">
                <a16:creationId xmlns:a16="http://schemas.microsoft.com/office/drawing/2014/main" id="{D5111C4C-5B9D-4342-AAD4-2D8B9CCAF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12" y="6430988"/>
            <a:ext cx="452893" cy="452893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AB5BB6E3-EA5E-4F5B-B410-B000850D41A1}"/>
              </a:ext>
            </a:extLst>
          </p:cNvPr>
          <p:cNvSpPr/>
          <p:nvPr/>
        </p:nvSpPr>
        <p:spPr>
          <a:xfrm>
            <a:off x="2567765" y="4532828"/>
            <a:ext cx="2173517" cy="17757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1AD1D8E-0AD2-4CDE-A8F0-BE98F7556939}"/>
              </a:ext>
            </a:extLst>
          </p:cNvPr>
          <p:cNvSpPr/>
          <p:nvPr/>
        </p:nvSpPr>
        <p:spPr>
          <a:xfrm>
            <a:off x="7324021" y="4469939"/>
            <a:ext cx="2173517" cy="177579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115E902-10D1-4CA9-9B80-F1B189D35644}"/>
              </a:ext>
            </a:extLst>
          </p:cNvPr>
          <p:cNvSpPr txBox="1"/>
          <p:nvPr/>
        </p:nvSpPr>
        <p:spPr>
          <a:xfrm>
            <a:off x="2871730" y="4561274"/>
            <a:ext cx="1617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ysClr val="windowText" lastClr="000000"/>
                </a:solidFill>
              </a:rPr>
              <a:t>Rente majorée en cas d’incapacité permanente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60AE6EF-7933-4774-9C75-DE89A32B25E9}"/>
              </a:ext>
            </a:extLst>
          </p:cNvPr>
          <p:cNvSpPr txBox="1"/>
          <p:nvPr/>
        </p:nvSpPr>
        <p:spPr>
          <a:xfrm>
            <a:off x="7455052" y="5034670"/>
            <a:ext cx="1911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ysClr val="windowText" lastClr="000000"/>
                </a:solidFill>
              </a:rPr>
              <a:t>Réparation des autres préjudices </a:t>
            </a:r>
          </a:p>
        </p:txBody>
      </p:sp>
      <p:sp>
        <p:nvSpPr>
          <p:cNvPr id="42" name="Signe Plus 41">
            <a:extLst>
              <a:ext uri="{FF2B5EF4-FFF2-40B4-BE49-F238E27FC236}">
                <a16:creationId xmlns:a16="http://schemas.microsoft.com/office/drawing/2014/main" id="{E6D38EE4-9879-4FC8-8C44-613172BF5A9E}"/>
              </a:ext>
            </a:extLst>
          </p:cNvPr>
          <p:cNvSpPr/>
          <p:nvPr/>
        </p:nvSpPr>
        <p:spPr>
          <a:xfrm>
            <a:off x="5467326" y="5006093"/>
            <a:ext cx="1134473" cy="905798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5E2C9DA-433B-7441-A838-6899E81E90AE}"/>
              </a:ext>
            </a:extLst>
          </p:cNvPr>
          <p:cNvSpPr/>
          <p:nvPr/>
        </p:nvSpPr>
        <p:spPr>
          <a:xfrm>
            <a:off x="1744147" y="2058319"/>
            <a:ext cx="8428554" cy="1497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La faute inexcusable de l’employeur suppose : </a:t>
            </a:r>
          </a:p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la conscience du danger + l’absence de de mesures de prévention par l’employeur</a:t>
            </a:r>
          </a:p>
        </p:txBody>
      </p:sp>
      <p:sp>
        <p:nvSpPr>
          <p:cNvPr id="6" name="Égal 5">
            <a:extLst>
              <a:ext uri="{FF2B5EF4-FFF2-40B4-BE49-F238E27FC236}">
                <a16:creationId xmlns:a16="http://schemas.microsoft.com/office/drawing/2014/main" id="{606BBC15-E2DE-6A44-8D80-C10047A90561}"/>
              </a:ext>
            </a:extLst>
          </p:cNvPr>
          <p:cNvSpPr/>
          <p:nvPr/>
        </p:nvSpPr>
        <p:spPr>
          <a:xfrm>
            <a:off x="4872312" y="3612907"/>
            <a:ext cx="2114276" cy="1005866"/>
          </a:xfrm>
          <a:prstGeom prst="mathEqua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FF964AA-D376-EA4D-97C5-800CE2872CE0}"/>
              </a:ext>
            </a:extLst>
          </p:cNvPr>
          <p:cNvSpPr/>
          <p:nvPr/>
        </p:nvSpPr>
        <p:spPr>
          <a:xfrm>
            <a:off x="9213102" y="4148426"/>
            <a:ext cx="1363405" cy="123715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F41DF8-751A-D144-8B1C-5201A5775BD5}"/>
              </a:ext>
            </a:extLst>
          </p:cNvPr>
          <p:cNvSpPr txBox="1"/>
          <p:nvPr/>
        </p:nvSpPr>
        <p:spPr>
          <a:xfrm>
            <a:off x="9085843" y="4450952"/>
            <a:ext cx="161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Préjudice esthétique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602653B-2C89-F543-926D-F2F36850A466}"/>
              </a:ext>
            </a:extLst>
          </p:cNvPr>
          <p:cNvSpPr/>
          <p:nvPr/>
        </p:nvSpPr>
        <p:spPr>
          <a:xfrm>
            <a:off x="9085842" y="5458992"/>
            <a:ext cx="1363405" cy="108556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93B215-8136-224A-AEBD-DF9C93EF9807}"/>
              </a:ext>
            </a:extLst>
          </p:cNvPr>
          <p:cNvSpPr txBox="1"/>
          <p:nvPr/>
        </p:nvSpPr>
        <p:spPr>
          <a:xfrm>
            <a:off x="8990919" y="5611494"/>
            <a:ext cx="161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ysClr val="windowText" lastClr="000000"/>
                </a:solidFill>
              </a:rPr>
              <a:t>Préjudice physique et moral</a:t>
            </a:r>
          </a:p>
        </p:txBody>
      </p:sp>
    </p:spTree>
    <p:extLst>
      <p:ext uri="{BB962C8B-B14F-4D97-AF65-F5344CB8AC3E}">
        <p14:creationId xmlns:p14="http://schemas.microsoft.com/office/powerpoint/2010/main" val="3494279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F9909-176F-7043-8E27-52A4CCD67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Tarification des Risques professionnels</a:t>
            </a:r>
          </a:p>
        </p:txBody>
      </p:sp>
      <p:pic>
        <p:nvPicPr>
          <p:cNvPr id="9" name="Graphique 8" descr="Ouvrier du bâtiment">
            <a:extLst>
              <a:ext uri="{FF2B5EF4-FFF2-40B4-BE49-F238E27FC236}">
                <a16:creationId xmlns:a16="http://schemas.microsoft.com/office/drawing/2014/main" id="{7AD329C1-B35A-49CF-9669-575E67DF8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5986" y="4477968"/>
            <a:ext cx="1595400" cy="1595400"/>
          </a:xfrm>
          <a:prstGeom prst="rect">
            <a:avLst/>
          </a:prstGeom>
        </p:spPr>
      </p:pic>
      <p:pic>
        <p:nvPicPr>
          <p:cNvPr id="13" name="Graphique 12" descr="Chef cuisinier">
            <a:extLst>
              <a:ext uri="{FF2B5EF4-FFF2-40B4-BE49-F238E27FC236}">
                <a16:creationId xmlns:a16="http://schemas.microsoft.com/office/drawing/2014/main" id="{8DE57053-42B6-42BC-BED7-FD39531CD7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89594" y="4555313"/>
            <a:ext cx="1440711" cy="1440711"/>
          </a:xfrm>
          <a:prstGeom prst="rect">
            <a:avLst/>
          </a:prstGeom>
        </p:spPr>
      </p:pic>
      <p:pic>
        <p:nvPicPr>
          <p:cNvPr id="17" name="Graphique 16" descr="Électricien">
            <a:extLst>
              <a:ext uri="{FF2B5EF4-FFF2-40B4-BE49-F238E27FC236}">
                <a16:creationId xmlns:a16="http://schemas.microsoft.com/office/drawing/2014/main" id="{62880DAD-4821-4C93-B3CE-A06172832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20615" y="4555313"/>
            <a:ext cx="1440711" cy="1440711"/>
          </a:xfrm>
          <a:prstGeom prst="rect">
            <a:avLst/>
          </a:prstGeom>
        </p:spPr>
      </p:pic>
      <p:pic>
        <p:nvPicPr>
          <p:cNvPr id="8" name="Graphique 7" descr="Salle de conseil">
            <a:extLst>
              <a:ext uri="{FF2B5EF4-FFF2-40B4-BE49-F238E27FC236}">
                <a16:creationId xmlns:a16="http://schemas.microsoft.com/office/drawing/2014/main" id="{4408D264-607D-414F-AAE6-B6AAF4DC74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22498" y="4289237"/>
            <a:ext cx="1929126" cy="1929126"/>
          </a:xfrm>
          <a:prstGeom prst="rect">
            <a:avLst/>
          </a:prstGeom>
        </p:spPr>
      </p:pic>
      <p:pic>
        <p:nvPicPr>
          <p:cNvPr id="5" name="Graphique 4" descr="Pièces">
            <a:extLst>
              <a:ext uri="{FF2B5EF4-FFF2-40B4-BE49-F238E27FC236}">
                <a16:creationId xmlns:a16="http://schemas.microsoft.com/office/drawing/2014/main" id="{11857F35-4A6C-4676-95ED-0235A4E6F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1991" y="3813089"/>
            <a:ext cx="1440711" cy="14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16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C6EED-AAB3-3549-BF36-28F3A61F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Cotisation accident du travail et maladie professionnelle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9DA6B1B-853A-7D41-BCFF-35020166F21D}"/>
              </a:ext>
            </a:extLst>
          </p:cNvPr>
          <p:cNvGraphicFramePr/>
          <p:nvPr/>
        </p:nvGraphicFramePr>
        <p:xfrm>
          <a:off x="2032000" y="166290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que 4" descr="Employé de bureau">
            <a:extLst>
              <a:ext uri="{FF2B5EF4-FFF2-40B4-BE49-F238E27FC236}">
                <a16:creationId xmlns:a16="http://schemas.microsoft.com/office/drawing/2014/main" id="{AA0DED6F-217D-B54E-8CB4-DE864513F7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92584" y="2717800"/>
            <a:ext cx="1422400" cy="1422400"/>
          </a:xfrm>
          <a:prstGeom prst="rect">
            <a:avLst/>
          </a:prstGeom>
        </p:spPr>
      </p:pic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D79552F1-0CB3-1847-AF85-E5942AAF52B0}"/>
              </a:ext>
            </a:extLst>
          </p:cNvPr>
          <p:cNvSpPr/>
          <p:nvPr/>
        </p:nvSpPr>
        <p:spPr>
          <a:xfrm>
            <a:off x="7572391" y="3205899"/>
            <a:ext cx="829081" cy="55425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rectangulaire 23">
            <a:extLst>
              <a:ext uri="{FF2B5EF4-FFF2-40B4-BE49-F238E27FC236}">
                <a16:creationId xmlns:a16="http://schemas.microsoft.com/office/drawing/2014/main" id="{7C03F16F-D56C-354A-88EC-57FF0D61B6EC}"/>
              </a:ext>
            </a:extLst>
          </p:cNvPr>
          <p:cNvSpPr/>
          <p:nvPr/>
        </p:nvSpPr>
        <p:spPr>
          <a:xfrm>
            <a:off x="8763567" y="1866707"/>
            <a:ext cx="2547850" cy="931277"/>
          </a:xfrm>
          <a:prstGeom prst="wedgeRectCallout">
            <a:avLst/>
          </a:prstGeom>
          <a:solidFill>
            <a:schemeClr val="accent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Charge exclusive de l’employeur</a:t>
            </a:r>
          </a:p>
        </p:txBody>
      </p:sp>
      <p:pic>
        <p:nvPicPr>
          <p:cNvPr id="8" name="Graphique 7" descr="Livres">
            <a:extLst>
              <a:ext uri="{FF2B5EF4-FFF2-40B4-BE49-F238E27FC236}">
                <a16:creationId xmlns:a16="http://schemas.microsoft.com/office/drawing/2014/main" id="{5227D53C-8E56-0C4A-85EA-FF4853D5B4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7792" y="6301090"/>
            <a:ext cx="390812" cy="39081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CA12BB9-09F3-E145-8793-AC37F37A9177}"/>
              </a:ext>
            </a:extLst>
          </p:cNvPr>
          <p:cNvSpPr txBox="1"/>
          <p:nvPr/>
        </p:nvSpPr>
        <p:spPr>
          <a:xfrm>
            <a:off x="568604" y="6155635"/>
            <a:ext cx="259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CSS, art. L. 241-5</a:t>
            </a:r>
          </a:p>
          <a:p>
            <a:r>
              <a:rPr lang="fr-FR" dirty="0"/>
              <a:t>CSS, art. D.242-6-1 </a:t>
            </a:r>
          </a:p>
        </p:txBody>
      </p:sp>
    </p:spTree>
    <p:extLst>
      <p:ext uri="{BB962C8B-B14F-4D97-AF65-F5344CB8AC3E}">
        <p14:creationId xmlns:p14="http://schemas.microsoft.com/office/powerpoint/2010/main" val="2235963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0DEEA0B8-682D-D74D-A6DE-8CB7A35238E4}"/>
              </a:ext>
            </a:extLst>
          </p:cNvPr>
          <p:cNvSpPr/>
          <p:nvPr/>
        </p:nvSpPr>
        <p:spPr>
          <a:xfrm>
            <a:off x="8859489" y="3421260"/>
            <a:ext cx="2549230" cy="576776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Implantation distincte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1FE23C4-717E-F243-991D-285A527BA176}"/>
              </a:ext>
            </a:extLst>
          </p:cNvPr>
          <p:cNvSpPr/>
          <p:nvPr/>
        </p:nvSpPr>
        <p:spPr>
          <a:xfrm>
            <a:off x="8864337" y="4543915"/>
            <a:ext cx="2549230" cy="587261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Activité propre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50E4F7-E3FE-3E43-B9E9-27853935F786}"/>
              </a:ext>
            </a:extLst>
          </p:cNvPr>
          <p:cNvSpPr/>
          <p:nvPr/>
        </p:nvSpPr>
        <p:spPr>
          <a:xfrm>
            <a:off x="862229" y="6331740"/>
            <a:ext cx="4828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err="1">
                <a:latin typeface="Arial" panose="020B0604020202020204" pitchFamily="34" charset="0"/>
              </a:rPr>
              <a:t>Cass</a:t>
            </a:r>
            <a:r>
              <a:rPr lang="fr-FR" sz="1600" dirty="0">
                <a:latin typeface="Arial" panose="020B0604020202020204" pitchFamily="34" charset="0"/>
              </a:rPr>
              <a:t>. 2e </a:t>
            </a:r>
            <a:r>
              <a:rPr lang="fr-FR" sz="1600" dirty="0" err="1">
                <a:latin typeface="Arial" panose="020B0604020202020204" pitchFamily="34" charset="0"/>
              </a:rPr>
              <a:t>Civ</a:t>
            </a:r>
            <a:r>
              <a:rPr lang="fr-FR" sz="1600" dirty="0">
                <a:latin typeface="Arial" panose="020B0604020202020204" pitchFamily="34" charset="0"/>
              </a:rPr>
              <a:t>., 14 janvier 2010, n°09-11.450, F-P+B</a:t>
            </a:r>
          </a:p>
        </p:txBody>
      </p:sp>
      <p:pic>
        <p:nvPicPr>
          <p:cNvPr id="14" name="Graphique 13" descr="Balance de Thémis">
            <a:extLst>
              <a:ext uri="{FF2B5EF4-FFF2-40B4-BE49-F238E27FC236}">
                <a16:creationId xmlns:a16="http://schemas.microsoft.com/office/drawing/2014/main" id="{022ACF26-DF3F-F644-8910-32417277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475" y="6091417"/>
            <a:ext cx="594849" cy="5948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8926E1-72F5-3346-B40B-633778CC535B}"/>
              </a:ext>
            </a:extLst>
          </p:cNvPr>
          <p:cNvSpPr/>
          <p:nvPr/>
        </p:nvSpPr>
        <p:spPr>
          <a:xfrm>
            <a:off x="4373782" y="1951556"/>
            <a:ext cx="4653941" cy="576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Définition distincte de celle admise en droit du travail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343C585-042B-594D-8877-DE4E59FB3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Notion d’établissement distinct</a:t>
            </a:r>
          </a:p>
        </p:txBody>
      </p:sp>
      <p:sp>
        <p:nvSpPr>
          <p:cNvPr id="11" name="Flèche vers le haut 10">
            <a:extLst>
              <a:ext uri="{FF2B5EF4-FFF2-40B4-BE49-F238E27FC236}">
                <a16:creationId xmlns:a16="http://schemas.microsoft.com/office/drawing/2014/main" id="{25B96629-1B0C-4D47-AB12-AD046751F9E7}"/>
              </a:ext>
            </a:extLst>
          </p:cNvPr>
          <p:cNvSpPr/>
          <p:nvPr/>
        </p:nvSpPr>
        <p:spPr>
          <a:xfrm rot="16937956" flipH="1">
            <a:off x="5479347" y="3432810"/>
            <a:ext cx="369331" cy="553676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C098F15-D674-FC4B-8677-97A80EC4E925}"/>
              </a:ext>
            </a:extLst>
          </p:cNvPr>
          <p:cNvSpPr/>
          <p:nvPr/>
        </p:nvSpPr>
        <p:spPr>
          <a:xfrm>
            <a:off x="2443576" y="2947759"/>
            <a:ext cx="2682188" cy="587261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Chantiers de BTP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A241FDC-E34D-EC4C-B1EB-8CE5D5C7FC30}"/>
              </a:ext>
            </a:extLst>
          </p:cNvPr>
          <p:cNvSpPr/>
          <p:nvPr/>
        </p:nvSpPr>
        <p:spPr>
          <a:xfrm>
            <a:off x="2466018" y="3906330"/>
            <a:ext cx="2682188" cy="742765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Ateliers, dépôts, magasins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E3B54C3-9A2D-E649-9568-4CCBA6CD7511}"/>
              </a:ext>
            </a:extLst>
          </p:cNvPr>
          <p:cNvSpPr/>
          <p:nvPr/>
        </p:nvSpPr>
        <p:spPr>
          <a:xfrm>
            <a:off x="2585952" y="5070026"/>
            <a:ext cx="2682188" cy="718510"/>
          </a:xfrm>
          <a:prstGeom prst="ellipse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Siège social et bureaux</a:t>
            </a:r>
          </a:p>
        </p:txBody>
      </p:sp>
      <p:sp>
        <p:nvSpPr>
          <p:cNvPr id="18" name="Flèche vers le haut 17">
            <a:extLst>
              <a:ext uri="{FF2B5EF4-FFF2-40B4-BE49-F238E27FC236}">
                <a16:creationId xmlns:a16="http://schemas.microsoft.com/office/drawing/2014/main" id="{C5786955-F3EC-A543-853C-A09F4D1A0446}"/>
              </a:ext>
            </a:extLst>
          </p:cNvPr>
          <p:cNvSpPr/>
          <p:nvPr/>
        </p:nvSpPr>
        <p:spPr>
          <a:xfrm rot="16200000" flipH="1">
            <a:off x="5459313" y="4070433"/>
            <a:ext cx="338555" cy="61964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Graphique 4" descr="École">
            <a:extLst>
              <a:ext uri="{FF2B5EF4-FFF2-40B4-BE49-F238E27FC236}">
                <a16:creationId xmlns:a16="http://schemas.microsoft.com/office/drawing/2014/main" id="{B0945ED5-FA8A-244E-9241-0B3C12E27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1760" y="2972674"/>
            <a:ext cx="1830446" cy="2210815"/>
          </a:xfrm>
          <a:prstGeom prst="rect">
            <a:avLst/>
          </a:prstGeom>
        </p:spPr>
      </p:pic>
      <p:sp>
        <p:nvSpPr>
          <p:cNvPr id="19" name="Flèche vers le haut 18">
            <a:extLst>
              <a:ext uri="{FF2B5EF4-FFF2-40B4-BE49-F238E27FC236}">
                <a16:creationId xmlns:a16="http://schemas.microsoft.com/office/drawing/2014/main" id="{96D10470-DA22-7640-A42C-5133F21A2134}"/>
              </a:ext>
            </a:extLst>
          </p:cNvPr>
          <p:cNvSpPr/>
          <p:nvPr/>
        </p:nvSpPr>
        <p:spPr>
          <a:xfrm rot="14674514" flipH="1">
            <a:off x="5506130" y="4815649"/>
            <a:ext cx="369331" cy="56983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vers le haut 19">
            <a:extLst>
              <a:ext uri="{FF2B5EF4-FFF2-40B4-BE49-F238E27FC236}">
                <a16:creationId xmlns:a16="http://schemas.microsoft.com/office/drawing/2014/main" id="{B313505D-18CA-334E-AB56-D603CC3EE2B1}"/>
              </a:ext>
            </a:extLst>
          </p:cNvPr>
          <p:cNvSpPr/>
          <p:nvPr/>
        </p:nvSpPr>
        <p:spPr>
          <a:xfrm rot="6271160" flipH="1">
            <a:off x="8104010" y="4311978"/>
            <a:ext cx="338555" cy="61964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vers le haut 20">
            <a:extLst>
              <a:ext uri="{FF2B5EF4-FFF2-40B4-BE49-F238E27FC236}">
                <a16:creationId xmlns:a16="http://schemas.microsoft.com/office/drawing/2014/main" id="{6EE5ED70-779B-404C-9E46-237667FA1B8B}"/>
              </a:ext>
            </a:extLst>
          </p:cNvPr>
          <p:cNvSpPr/>
          <p:nvPr/>
        </p:nvSpPr>
        <p:spPr>
          <a:xfrm rot="4058956" flipH="1">
            <a:off x="8037192" y="3596508"/>
            <a:ext cx="338555" cy="61964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7DE50F45-D479-5549-9363-CB3BBC78DD4A}"/>
              </a:ext>
            </a:extLst>
          </p:cNvPr>
          <p:cNvSpPr/>
          <p:nvPr/>
        </p:nvSpPr>
        <p:spPr>
          <a:xfrm flipH="1">
            <a:off x="1711333" y="2706553"/>
            <a:ext cx="831272" cy="3142318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E79104-B971-1946-A3B9-20D19E531308}"/>
              </a:ext>
            </a:extLst>
          </p:cNvPr>
          <p:cNvSpPr/>
          <p:nvPr/>
        </p:nvSpPr>
        <p:spPr>
          <a:xfrm>
            <a:off x="163848" y="3696699"/>
            <a:ext cx="1332953" cy="11236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Spécificité dans le BTP</a:t>
            </a:r>
          </a:p>
        </p:txBody>
      </p:sp>
      <p:pic>
        <p:nvPicPr>
          <p:cNvPr id="24" name="Graphique 23" descr="Livres">
            <a:extLst>
              <a:ext uri="{FF2B5EF4-FFF2-40B4-BE49-F238E27FC236}">
                <a16:creationId xmlns:a16="http://schemas.microsoft.com/office/drawing/2014/main" id="{1434FB1F-7FF5-F34F-9ACA-60BA2D1EE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14908" y="6279482"/>
            <a:ext cx="390812" cy="39081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C202E38-E4F0-C040-B67D-5E919C95D837}"/>
              </a:ext>
            </a:extLst>
          </p:cNvPr>
          <p:cNvSpPr/>
          <p:nvPr/>
        </p:nvSpPr>
        <p:spPr>
          <a:xfrm>
            <a:off x="7145249" y="6316934"/>
            <a:ext cx="4548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Arr. min. 15 </a:t>
            </a:r>
            <a:r>
              <a:rPr lang="fr-FR" dirty="0" err="1"/>
              <a:t>févr</a:t>
            </a:r>
            <a:r>
              <a:rPr lang="fr-FR" dirty="0"/>
              <a:t>. 2017, JO 1er mars 2017, art. 1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5522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F9909-176F-7043-8E27-52A4CCD67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 ACCIDENT DU TRAVAIL</a:t>
            </a:r>
          </a:p>
        </p:txBody>
      </p:sp>
      <p:pic>
        <p:nvPicPr>
          <p:cNvPr id="5" name="Graphique 4" descr="Éclair">
            <a:extLst>
              <a:ext uri="{FF2B5EF4-FFF2-40B4-BE49-F238E27FC236}">
                <a16:creationId xmlns:a16="http://schemas.microsoft.com/office/drawing/2014/main" id="{B80DFB8E-54E6-473C-9ADC-3BD64F03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58607">
            <a:off x="5206448" y="3920467"/>
            <a:ext cx="1779103" cy="1779103"/>
          </a:xfrm>
          <a:prstGeom prst="rect">
            <a:avLst/>
          </a:prstGeom>
        </p:spPr>
      </p:pic>
      <p:pic>
        <p:nvPicPr>
          <p:cNvPr id="9" name="Graphique 8" descr="Ouvrier du bâtiment">
            <a:extLst>
              <a:ext uri="{FF2B5EF4-FFF2-40B4-BE49-F238E27FC236}">
                <a16:creationId xmlns:a16="http://schemas.microsoft.com/office/drawing/2014/main" id="{7AD329C1-B35A-49CF-9669-575E67DF8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986" y="4477968"/>
            <a:ext cx="1595400" cy="1595400"/>
          </a:xfrm>
          <a:prstGeom prst="rect">
            <a:avLst/>
          </a:prstGeom>
        </p:spPr>
      </p:pic>
      <p:pic>
        <p:nvPicPr>
          <p:cNvPr id="13" name="Graphique 12" descr="Chef cuisinier">
            <a:extLst>
              <a:ext uri="{FF2B5EF4-FFF2-40B4-BE49-F238E27FC236}">
                <a16:creationId xmlns:a16="http://schemas.microsoft.com/office/drawing/2014/main" id="{8DE57053-42B6-42BC-BED7-FD39531CD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9594" y="4555313"/>
            <a:ext cx="1440711" cy="1440711"/>
          </a:xfrm>
          <a:prstGeom prst="rect">
            <a:avLst/>
          </a:prstGeom>
        </p:spPr>
      </p:pic>
      <p:pic>
        <p:nvPicPr>
          <p:cNvPr id="17" name="Graphique 16" descr="Électricien">
            <a:extLst>
              <a:ext uri="{FF2B5EF4-FFF2-40B4-BE49-F238E27FC236}">
                <a16:creationId xmlns:a16="http://schemas.microsoft.com/office/drawing/2014/main" id="{62880DAD-4821-4C93-B3CE-A06172832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0615" y="4555313"/>
            <a:ext cx="1440711" cy="1440711"/>
          </a:xfrm>
          <a:prstGeom prst="rect">
            <a:avLst/>
          </a:prstGeom>
        </p:spPr>
      </p:pic>
      <p:pic>
        <p:nvPicPr>
          <p:cNvPr id="8" name="Graphique 7" descr="Salle de conseil">
            <a:extLst>
              <a:ext uri="{FF2B5EF4-FFF2-40B4-BE49-F238E27FC236}">
                <a16:creationId xmlns:a16="http://schemas.microsoft.com/office/drawing/2014/main" id="{4408D264-607D-414F-AAE6-B6AAF4DC7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22498" y="4289237"/>
            <a:ext cx="1929126" cy="19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42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7" descr="Livres">
            <a:extLst>
              <a:ext uri="{FF2B5EF4-FFF2-40B4-BE49-F238E27FC236}">
                <a16:creationId xmlns:a16="http://schemas.microsoft.com/office/drawing/2014/main" id="{051EF57C-908F-434E-AFBF-B33621D8A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750" y="6174910"/>
            <a:ext cx="390812" cy="3908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B22031-6608-4C9E-BAAF-C1238BA6BEFB}"/>
              </a:ext>
            </a:extLst>
          </p:cNvPr>
          <p:cNvSpPr txBox="1"/>
          <p:nvPr/>
        </p:nvSpPr>
        <p:spPr>
          <a:xfrm>
            <a:off x="578563" y="5883263"/>
            <a:ext cx="2636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CSS, art. D. 242-6-2, 2°</a:t>
            </a:r>
          </a:p>
          <a:p>
            <a:r>
              <a:rPr lang="en-US" dirty="0"/>
              <a:t>CSS, art. D. 242-6-2, 1°</a:t>
            </a:r>
            <a:endParaRPr lang="fr-FR" baseline="30000" dirty="0">
              <a:ln w="0"/>
            </a:endParaRPr>
          </a:p>
          <a:p>
            <a:r>
              <a:rPr lang="en-US" dirty="0"/>
              <a:t>CSS, art. D. 242-6-2, 3°</a:t>
            </a:r>
            <a:endParaRPr lang="fr-FR" dirty="0"/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2BC03CE4-0E14-6B42-8226-5CB4409F93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3701047"/>
              </p:ext>
            </p:extLst>
          </p:nvPr>
        </p:nvGraphicFramePr>
        <p:xfrm>
          <a:off x="1480589" y="2675127"/>
          <a:ext cx="9754203" cy="292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77267D8-F8D3-BB4B-961D-1A8F541E65E8}"/>
              </a:ext>
            </a:extLst>
          </p:cNvPr>
          <p:cNvSpPr/>
          <p:nvPr/>
        </p:nvSpPr>
        <p:spPr>
          <a:xfrm>
            <a:off x="1222281" y="2052249"/>
            <a:ext cx="10357037" cy="48256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MODE DE TARIFICATION FONCTION DE L’EFFECTIF MOYEN DE L’ENTREPRISE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8CEC9E-8059-3F41-BB57-A2D60AC695C0}"/>
              </a:ext>
            </a:extLst>
          </p:cNvPr>
          <p:cNvSpPr/>
          <p:nvPr/>
        </p:nvSpPr>
        <p:spPr>
          <a:xfrm>
            <a:off x="6400800" y="6174910"/>
            <a:ext cx="5472113" cy="3908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Ces effectifs évoluent en Alsace - Moselle</a:t>
            </a:r>
          </a:p>
        </p:txBody>
      </p:sp>
      <p:pic>
        <p:nvPicPr>
          <p:cNvPr id="6" name="Graphique 5" descr="Avertissement">
            <a:extLst>
              <a:ext uri="{FF2B5EF4-FFF2-40B4-BE49-F238E27FC236}">
                <a16:creationId xmlns:a16="http://schemas.microsoft.com/office/drawing/2014/main" id="{A4CA7029-B4F8-A947-AAEE-8CE5D2043F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99488" y="6142707"/>
            <a:ext cx="457200" cy="45720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E46D7EED-C8B4-B64F-9165-0E7AFCAF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modes de TARIFICATION </a:t>
            </a:r>
          </a:p>
        </p:txBody>
      </p:sp>
    </p:spTree>
    <p:extLst>
      <p:ext uri="{BB962C8B-B14F-4D97-AF65-F5344CB8AC3E}">
        <p14:creationId xmlns:p14="http://schemas.microsoft.com/office/powerpoint/2010/main" val="41171106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7" descr="Livres">
            <a:extLst>
              <a:ext uri="{FF2B5EF4-FFF2-40B4-BE49-F238E27FC236}">
                <a16:creationId xmlns:a16="http://schemas.microsoft.com/office/drawing/2014/main" id="{051EF57C-908F-434E-AFBF-B33621D8A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750" y="6174910"/>
            <a:ext cx="390812" cy="39081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2B22031-6608-4C9E-BAAF-C1238BA6BEFB}"/>
              </a:ext>
            </a:extLst>
          </p:cNvPr>
          <p:cNvSpPr txBox="1"/>
          <p:nvPr/>
        </p:nvSpPr>
        <p:spPr>
          <a:xfrm>
            <a:off x="584859" y="6174910"/>
            <a:ext cx="2636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CSS, art. D. 242-</a:t>
            </a:r>
            <a:r>
              <a:rPr lang="fr-FR" dirty="0"/>
              <a:t>30</a:t>
            </a:r>
          </a:p>
        </p:txBody>
      </p:sp>
      <p:graphicFrame>
        <p:nvGraphicFramePr>
          <p:cNvPr id="15" name="Diagramme 14">
            <a:extLst>
              <a:ext uri="{FF2B5EF4-FFF2-40B4-BE49-F238E27FC236}">
                <a16:creationId xmlns:a16="http://schemas.microsoft.com/office/drawing/2014/main" id="{2BC03CE4-0E14-6B42-8226-5CB4409F93E4}"/>
              </a:ext>
            </a:extLst>
          </p:cNvPr>
          <p:cNvGraphicFramePr/>
          <p:nvPr/>
        </p:nvGraphicFramePr>
        <p:xfrm>
          <a:off x="1523697" y="3047660"/>
          <a:ext cx="9754203" cy="2927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977267D8-F8D3-BB4B-961D-1A8F541E65E8}"/>
              </a:ext>
            </a:extLst>
          </p:cNvPr>
          <p:cNvSpPr/>
          <p:nvPr/>
        </p:nvSpPr>
        <p:spPr>
          <a:xfrm>
            <a:off x="1222279" y="2223944"/>
            <a:ext cx="10357037" cy="48256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MODE DE TARIFICATION FONCTION DE L’EFFECTIF MOYEN DE L’ENTREPRISE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46D7EED-C8B4-B64F-9165-0E7AFCAF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Cas particulier du </a:t>
            </a:r>
            <a:r>
              <a:rPr lang="fr-FR" dirty="0" err="1"/>
              <a:t>btp</a:t>
            </a:r>
            <a:r>
              <a:rPr lang="fr-FR" dirty="0"/>
              <a:t> en alsace-</a:t>
            </a:r>
            <a:r>
              <a:rPr lang="fr-FR" dirty="0" err="1"/>
              <a:t>moselle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742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3E0B55-DC1D-734A-8502-19183C0E18E6}"/>
                  </a:ext>
                </a:extLst>
              </p:cNvPr>
              <p:cNvSpPr/>
              <p:nvPr/>
            </p:nvSpPr>
            <p:spPr>
              <a:xfrm>
                <a:off x="1177192" y="4197140"/>
                <a:ext cx="10147300" cy="109220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𝑉𝑎𝑙𝑒𝑢𝑟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𝑑𝑢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𝑟𝑖𝑠𝑞𝑢𝑒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𝑟𝑖𝑜𝑑𝑒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𝑡𝑟𝑖𝑒𝑛𝑛𝑎𝑙𝑒</m:t>
                          </m:r>
                        </m:num>
                        <m:den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𝑆𝑎𝑙𝑎𝑖𝑟𝑒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𝑏𝑟𝑢𝑡𝑠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𝑐𝑙𝑎𝑟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𝑎𝑢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𝑐𝑜𝑢𝑟𝑠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𝑑𝑒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𝑙𝑎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𝑟𝑖𝑜𝑑𝑒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𝑡𝑟𝑖𝑒𝑛𝑛𝑎𝑙𝑒</m:t>
                          </m:r>
                        </m:den>
                      </m:f>
                      <m:r>
                        <a:rPr lang="fr-F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fr-F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D3E0B55-DC1D-734A-8502-19183C0E1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192" y="4197140"/>
                <a:ext cx="10147300" cy="1092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phique 7" descr="Livres">
            <a:extLst>
              <a:ext uri="{FF2B5EF4-FFF2-40B4-BE49-F238E27FC236}">
                <a16:creationId xmlns:a16="http://schemas.microsoft.com/office/drawing/2014/main" id="{D58D2EBC-2EF7-8845-B2AF-C10EFE43C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475" y="6408281"/>
            <a:ext cx="390812" cy="39081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8E73087-5FB0-8B49-9EB2-15AA4BDCFE9E}"/>
              </a:ext>
            </a:extLst>
          </p:cNvPr>
          <p:cNvSpPr txBox="1"/>
          <p:nvPr/>
        </p:nvSpPr>
        <p:spPr>
          <a:xfrm>
            <a:off x="560287" y="6389158"/>
            <a:ext cx="259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CSS, art. D.242-6-1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601AC1-70E0-6740-9702-ED619ED339BE}"/>
              </a:ext>
            </a:extLst>
          </p:cNvPr>
          <p:cNvSpPr/>
          <p:nvPr/>
        </p:nvSpPr>
        <p:spPr>
          <a:xfrm>
            <a:off x="169475" y="2419080"/>
            <a:ext cx="3367669" cy="89209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Nombre total de sinistre recensé X Coût moyen de la catégorie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B4CB6BA7-7135-524C-BDD3-CF89C7F2FFDD}"/>
              </a:ext>
            </a:extLst>
          </p:cNvPr>
          <p:cNvCxnSpPr>
            <a:stCxn id="2" idx="2"/>
          </p:cNvCxnSpPr>
          <p:nvPr/>
        </p:nvCxnSpPr>
        <p:spPr>
          <a:xfrm>
            <a:off x="1853310" y="3311178"/>
            <a:ext cx="2264230" cy="845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1A7A8E9-5337-DE49-89E1-E0432359C0BF}"/>
              </a:ext>
            </a:extLst>
          </p:cNvPr>
          <p:cNvSpPr/>
          <p:nvPr/>
        </p:nvSpPr>
        <p:spPr>
          <a:xfrm>
            <a:off x="4482847" y="2375096"/>
            <a:ext cx="1254302" cy="95660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</a:rPr>
              <a:t>Coût moyen</a:t>
            </a:r>
          </a:p>
        </p:txBody>
      </p:sp>
      <p:sp>
        <p:nvSpPr>
          <p:cNvPr id="14" name="Flèche vers la droite 5">
            <a:extLst>
              <a:ext uri="{FF2B5EF4-FFF2-40B4-BE49-F238E27FC236}">
                <a16:creationId xmlns:a16="http://schemas.microsoft.com/office/drawing/2014/main" id="{05A8C66D-E9CF-4C41-BEF8-ABC91A40B86E}"/>
              </a:ext>
            </a:extLst>
          </p:cNvPr>
          <p:cNvSpPr/>
          <p:nvPr/>
        </p:nvSpPr>
        <p:spPr>
          <a:xfrm>
            <a:off x="5840766" y="2705341"/>
            <a:ext cx="402635" cy="3330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2802DBC-0ABA-0C45-ABC7-934A4D49F083}"/>
              </a:ext>
            </a:extLst>
          </p:cNvPr>
          <p:cNvSpPr/>
          <p:nvPr/>
        </p:nvSpPr>
        <p:spPr>
          <a:xfrm>
            <a:off x="6430594" y="2101340"/>
            <a:ext cx="3192069" cy="1391699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 Dépenses annuelles moyennes causées par les sinistres de gravité équivalente survenus dans chaque secteur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èche vers la droite 5">
            <a:extLst>
              <a:ext uri="{FF2B5EF4-FFF2-40B4-BE49-F238E27FC236}">
                <a16:creationId xmlns:a16="http://schemas.microsoft.com/office/drawing/2014/main" id="{A6934FFF-92FD-0042-B351-C8BEA89AB355}"/>
              </a:ext>
            </a:extLst>
          </p:cNvPr>
          <p:cNvSpPr/>
          <p:nvPr/>
        </p:nvSpPr>
        <p:spPr>
          <a:xfrm>
            <a:off x="3784541" y="2705341"/>
            <a:ext cx="446048" cy="34662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3182A6E6-8622-0544-8B17-6C73DBB5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TARIFICATION individuelle – taux brut</a:t>
            </a:r>
          </a:p>
        </p:txBody>
      </p:sp>
      <p:sp>
        <p:nvSpPr>
          <p:cNvPr id="17" name="Flèche vers la droite 5">
            <a:extLst>
              <a:ext uri="{FF2B5EF4-FFF2-40B4-BE49-F238E27FC236}">
                <a16:creationId xmlns:a16="http://schemas.microsoft.com/office/drawing/2014/main" id="{8B3F820F-EC9C-C445-AED6-08B163FC922F}"/>
              </a:ext>
            </a:extLst>
          </p:cNvPr>
          <p:cNvSpPr/>
          <p:nvPr/>
        </p:nvSpPr>
        <p:spPr>
          <a:xfrm>
            <a:off x="9804380" y="2712102"/>
            <a:ext cx="402635" cy="33309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5E6B16F6-E79C-4D4B-BFF3-62F8A3C04463}"/>
              </a:ext>
            </a:extLst>
          </p:cNvPr>
          <p:cNvSpPr/>
          <p:nvPr/>
        </p:nvSpPr>
        <p:spPr>
          <a:xfrm>
            <a:off x="10338690" y="2386827"/>
            <a:ext cx="1709108" cy="956603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 w="0"/>
                <a:solidFill>
                  <a:schemeClr val="tx1"/>
                </a:solidFill>
              </a:rPr>
              <a:t>Déterminé par arrêté chaque année</a:t>
            </a:r>
          </a:p>
        </p:txBody>
      </p:sp>
    </p:spTree>
    <p:extLst>
      <p:ext uri="{BB962C8B-B14F-4D97-AF65-F5344CB8AC3E}">
        <p14:creationId xmlns:p14="http://schemas.microsoft.com/office/powerpoint/2010/main" val="186817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B39FE0-0AAD-C042-B9C8-CC52A2B81676}"/>
                  </a:ext>
                </a:extLst>
              </p:cNvPr>
              <p:cNvSpPr/>
              <p:nvPr/>
            </p:nvSpPr>
            <p:spPr>
              <a:xfrm>
                <a:off x="1475520" y="2059419"/>
                <a:ext cx="10147300" cy="1092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𝑻𝒂𝒖𝒙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𝒏𝒆𝒕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𝑻𝒂𝒖𝒙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𝒃𝒓𝒖𝒕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𝑻𝒂𝒖𝒙</m:t>
                              </m:r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𝒃𝒓𝒖𝒕</m:t>
                              </m:r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fr-FR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fr-FR" sz="2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den>
                          </m:f>
                        </m:e>
                      </m:d>
                      <m:r>
                        <a:rPr lang="fr-FR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fr-FR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8B39FE0-0AAD-C042-B9C8-CC52A2B816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520" y="2059419"/>
                <a:ext cx="10147300" cy="1092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5E091894-EFA3-6B47-9F99-20E6DC8878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4470179"/>
              </p:ext>
            </p:extLst>
          </p:nvPr>
        </p:nvGraphicFramePr>
        <p:xfrm>
          <a:off x="4782572" y="3597377"/>
          <a:ext cx="6861827" cy="260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que 7" descr="Livres">
            <a:extLst>
              <a:ext uri="{FF2B5EF4-FFF2-40B4-BE49-F238E27FC236}">
                <a16:creationId xmlns:a16="http://schemas.microsoft.com/office/drawing/2014/main" id="{BC732264-FA2C-E14A-81A4-DA9D0E616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4708" y="6336052"/>
            <a:ext cx="390812" cy="3908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2FFD524-F2E4-004A-993B-594B56B4EB0D}"/>
              </a:ext>
            </a:extLst>
          </p:cNvPr>
          <p:cNvSpPr txBox="1"/>
          <p:nvPr/>
        </p:nvSpPr>
        <p:spPr>
          <a:xfrm>
            <a:off x="1559683" y="6203175"/>
            <a:ext cx="339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CSS, art. D. 242-6-3</a:t>
            </a:r>
          </a:p>
          <a:p>
            <a:r>
              <a:rPr lang="en-US" dirty="0"/>
              <a:t>CSS, art. D. 242-6-9</a:t>
            </a:r>
          </a:p>
          <a:p>
            <a:endParaRPr lang="fr-FR" dirty="0"/>
          </a:p>
        </p:txBody>
      </p:sp>
      <p:graphicFrame>
        <p:nvGraphicFramePr>
          <p:cNvPr id="13" name="Diagramme 12">
            <a:extLst>
              <a:ext uri="{FF2B5EF4-FFF2-40B4-BE49-F238E27FC236}">
                <a16:creationId xmlns:a16="http://schemas.microsoft.com/office/drawing/2014/main" id="{EB993771-12C4-6745-AAED-23D014E7E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945701"/>
              </p:ext>
            </p:extLst>
          </p:nvPr>
        </p:nvGraphicFramePr>
        <p:xfrm>
          <a:off x="-94963" y="3151619"/>
          <a:ext cx="4730182" cy="2755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5A1300F5-E97F-024C-AEE0-82BC718CCADD}"/>
              </a:ext>
            </a:extLst>
          </p:cNvPr>
          <p:cNvSpPr/>
          <p:nvPr/>
        </p:nvSpPr>
        <p:spPr>
          <a:xfrm>
            <a:off x="2901812" y="3360526"/>
            <a:ext cx="1396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b="1" dirty="0">
                <a:solidFill>
                  <a:srgbClr val="00B0F0"/>
                </a:solidFill>
              </a:rPr>
              <a:t>Taux BRUT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91578101-BE3C-2947-B942-4424A4C4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TARIFICATION individuelle – taux net</a:t>
            </a:r>
          </a:p>
        </p:txBody>
      </p:sp>
    </p:spTree>
    <p:extLst>
      <p:ext uri="{BB962C8B-B14F-4D97-AF65-F5344CB8AC3E}">
        <p14:creationId xmlns:p14="http://schemas.microsoft.com/office/powerpoint/2010/main" val="3010376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7" descr="Livres">
            <a:extLst>
              <a:ext uri="{FF2B5EF4-FFF2-40B4-BE49-F238E27FC236}">
                <a16:creationId xmlns:a16="http://schemas.microsoft.com/office/drawing/2014/main" id="{4EB39956-483B-8A4E-BAF8-FA160F13D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299" y="6333205"/>
            <a:ext cx="390812" cy="39081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73BA65-EB1C-AB49-B4A3-CE973EEEC8A3}"/>
              </a:ext>
            </a:extLst>
          </p:cNvPr>
          <p:cNvSpPr txBox="1"/>
          <p:nvPr/>
        </p:nvSpPr>
        <p:spPr>
          <a:xfrm>
            <a:off x="592274" y="6200328"/>
            <a:ext cx="339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CSS, art. D. 242-6-2</a:t>
            </a:r>
          </a:p>
          <a:p>
            <a:r>
              <a:rPr lang="en-US" dirty="0"/>
              <a:t>CSS, art. D. 242-6-14</a:t>
            </a:r>
          </a:p>
          <a:p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7161362-C9BA-0749-88FA-1B8E28471F50}"/>
              </a:ext>
            </a:extLst>
          </p:cNvPr>
          <p:cNvSpPr/>
          <p:nvPr/>
        </p:nvSpPr>
        <p:spPr>
          <a:xfrm>
            <a:off x="2047471" y="2360501"/>
            <a:ext cx="2895600" cy="851929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Taux calculé en fonction de la sinistralité du secteur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722CCE8-04F2-AB49-A54D-013A8CD63072}"/>
              </a:ext>
            </a:extLst>
          </p:cNvPr>
          <p:cNvSpPr/>
          <p:nvPr/>
        </p:nvSpPr>
        <p:spPr>
          <a:xfrm>
            <a:off x="6672909" y="2360501"/>
            <a:ext cx="4631592" cy="851929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/>
              <a:t>Barèmes nationaux fixés annuellement par arrêté pour chaque catégorie professionnelle</a:t>
            </a:r>
          </a:p>
        </p:txBody>
      </p:sp>
      <p:sp>
        <p:nvSpPr>
          <p:cNvPr id="32" name="Flèche vers la droite 5">
            <a:extLst>
              <a:ext uri="{FF2B5EF4-FFF2-40B4-BE49-F238E27FC236}">
                <a16:creationId xmlns:a16="http://schemas.microsoft.com/office/drawing/2014/main" id="{2D582D95-C666-444F-AD3A-61DC37F5EE6E}"/>
              </a:ext>
            </a:extLst>
          </p:cNvPr>
          <p:cNvSpPr/>
          <p:nvPr/>
        </p:nvSpPr>
        <p:spPr>
          <a:xfrm>
            <a:off x="5499100" y="2571403"/>
            <a:ext cx="617780" cy="43313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à angle droit 32">
            <a:extLst>
              <a:ext uri="{FF2B5EF4-FFF2-40B4-BE49-F238E27FC236}">
                <a16:creationId xmlns:a16="http://schemas.microsoft.com/office/drawing/2014/main" id="{01E7FA0F-6237-BC49-8E85-C15959DB713E}"/>
              </a:ext>
            </a:extLst>
          </p:cNvPr>
          <p:cNvSpPr/>
          <p:nvPr/>
        </p:nvSpPr>
        <p:spPr>
          <a:xfrm rot="5400000">
            <a:off x="2159087" y="3526774"/>
            <a:ext cx="1336431" cy="860371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87F09525-B14F-D14F-96F2-D410D2D25659}"/>
              </a:ext>
            </a:extLst>
          </p:cNvPr>
          <p:cNvSpPr/>
          <p:nvPr/>
        </p:nvSpPr>
        <p:spPr>
          <a:xfrm>
            <a:off x="3507493" y="3829754"/>
            <a:ext cx="2895601" cy="94253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Déterminés après avis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C604F2C5-69E9-5E40-A10F-150F4E66BB5D}"/>
              </a:ext>
            </a:extLst>
          </p:cNvPr>
          <p:cNvSpPr/>
          <p:nvPr/>
        </p:nvSpPr>
        <p:spPr>
          <a:xfrm>
            <a:off x="7165093" y="3829753"/>
            <a:ext cx="4159399" cy="942535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 la Commission </a:t>
            </a:r>
            <a:r>
              <a:rPr lang="fr-FR" b="1" dirty="0"/>
              <a:t>accidents du travail et des maladies professionnelles</a:t>
            </a:r>
            <a:r>
              <a:rPr lang="fr-FR" dirty="0"/>
              <a:t> de la branche </a:t>
            </a:r>
            <a:r>
              <a:rPr lang="fr-FR" b="1" dirty="0"/>
              <a:t>AT/MP</a:t>
            </a:r>
            <a:endParaRPr lang="fr-FR" dirty="0"/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353E60E9-C44F-8842-8343-778C83D7547C}"/>
              </a:ext>
            </a:extLst>
          </p:cNvPr>
          <p:cNvSpPr/>
          <p:nvPr/>
        </p:nvSpPr>
        <p:spPr>
          <a:xfrm>
            <a:off x="7165093" y="5207000"/>
            <a:ext cx="4159399" cy="771788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 comités techniques nationaux compétents (CTN).</a:t>
            </a:r>
          </a:p>
        </p:txBody>
      </p: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FBC4E53-D849-0042-B979-FCD241D20890}"/>
              </a:ext>
            </a:extLst>
          </p:cNvPr>
          <p:cNvCxnSpPr>
            <a:stCxn id="34" idx="3"/>
            <a:endCxn id="35" idx="1"/>
          </p:cNvCxnSpPr>
          <p:nvPr/>
        </p:nvCxnSpPr>
        <p:spPr>
          <a:xfrm flipV="1">
            <a:off x="6403094" y="4301021"/>
            <a:ext cx="76199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CF52F4F2-BB51-4446-8376-04A3107B90BD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6403094" y="4301022"/>
            <a:ext cx="761999" cy="12918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393C5D61-C242-1840-95A2-EA3E60EAC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TARIFICATION collective - taux</a:t>
            </a:r>
          </a:p>
        </p:txBody>
      </p:sp>
    </p:spTree>
    <p:extLst>
      <p:ext uri="{BB962C8B-B14F-4D97-AF65-F5344CB8AC3E}">
        <p14:creationId xmlns:p14="http://schemas.microsoft.com/office/powerpoint/2010/main" val="16616000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7" descr="Livres">
            <a:extLst>
              <a:ext uri="{FF2B5EF4-FFF2-40B4-BE49-F238E27FC236}">
                <a16:creationId xmlns:a16="http://schemas.microsoft.com/office/drawing/2014/main" id="{4EB39956-483B-8A4E-BAF8-FA160F13D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011" y="6347204"/>
            <a:ext cx="390812" cy="39081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73BA65-EB1C-AB49-B4A3-CE973EEEC8A3}"/>
              </a:ext>
            </a:extLst>
          </p:cNvPr>
          <p:cNvSpPr txBox="1"/>
          <p:nvPr/>
        </p:nvSpPr>
        <p:spPr>
          <a:xfrm>
            <a:off x="512823" y="6379698"/>
            <a:ext cx="613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CSS, art. D. 242-6-2 ; CSS, art. D. 242-6-13 ; art. D. 242-6-14</a:t>
            </a:r>
          </a:p>
          <a:p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DCEFA68-B188-E445-B35A-31B69C143D35}"/>
              </a:ext>
            </a:extLst>
          </p:cNvPr>
          <p:cNvSpPr/>
          <p:nvPr/>
        </p:nvSpPr>
        <p:spPr>
          <a:xfrm>
            <a:off x="2294792" y="1963747"/>
            <a:ext cx="3395611" cy="9566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Fraction du taux net collectif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9F2C4AC-E43B-0E42-BECA-5C76306E507F}"/>
              </a:ext>
            </a:extLst>
          </p:cNvPr>
          <p:cNvSpPr/>
          <p:nvPr/>
        </p:nvSpPr>
        <p:spPr>
          <a:xfrm>
            <a:off x="7477313" y="1963747"/>
            <a:ext cx="3564131" cy="9566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Fraction du taux net individuel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EB9D08-6B2A-5C4E-AEB4-6A8BBCA791F0}"/>
              </a:ext>
            </a:extLst>
          </p:cNvPr>
          <p:cNvSpPr txBox="1"/>
          <p:nvPr/>
        </p:nvSpPr>
        <p:spPr>
          <a:xfrm>
            <a:off x="6064284" y="1414078"/>
            <a:ext cx="4372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/>
              <a:t>+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0F2E73A0-AF04-6848-AE6F-43A54BE6E3A8}"/>
              </a:ext>
            </a:extLst>
          </p:cNvPr>
          <p:cNvSpPr/>
          <p:nvPr/>
        </p:nvSpPr>
        <p:spPr>
          <a:xfrm>
            <a:off x="2443544" y="3176561"/>
            <a:ext cx="8597900" cy="504877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fractions de taux varient en fonction du nombre de salariés</a:t>
            </a:r>
          </a:p>
        </p:txBody>
      </p:sp>
      <p:pic>
        <p:nvPicPr>
          <p:cNvPr id="11" name="Graphique 10" descr="Avertissement">
            <a:extLst>
              <a:ext uri="{FF2B5EF4-FFF2-40B4-BE49-F238E27FC236}">
                <a16:creationId xmlns:a16="http://schemas.microsoft.com/office/drawing/2014/main" id="{09E072A1-3C1B-AF41-961A-638FEACE9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1744" y="3206738"/>
            <a:ext cx="660401" cy="660401"/>
          </a:xfrm>
          <a:prstGeom prst="rect">
            <a:avLst/>
          </a:prstGeom>
        </p:spPr>
      </p:pic>
      <p:pic>
        <p:nvPicPr>
          <p:cNvPr id="12" name="Graphique 11" descr="Avertissement">
            <a:extLst>
              <a:ext uri="{FF2B5EF4-FFF2-40B4-BE49-F238E27FC236}">
                <a16:creationId xmlns:a16="http://schemas.microsoft.com/office/drawing/2014/main" id="{24823DAE-DBE8-A744-8D48-333D744F1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2844" y="3176561"/>
            <a:ext cx="660400" cy="660400"/>
          </a:xfrm>
          <a:prstGeom prst="rect">
            <a:avLst/>
          </a:prstGeom>
        </p:spPr>
      </p:pic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E9019420-322C-7043-B391-88C3E6B7A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9365"/>
              </p:ext>
            </p:extLst>
          </p:nvPr>
        </p:nvGraphicFramePr>
        <p:xfrm>
          <a:off x="2138745" y="4095459"/>
          <a:ext cx="9207498" cy="190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69166">
                  <a:extLst>
                    <a:ext uri="{9D8B030D-6E8A-4147-A177-3AD203B41FA5}">
                      <a16:colId xmlns:a16="http://schemas.microsoft.com/office/drawing/2014/main" val="2300158770"/>
                    </a:ext>
                  </a:extLst>
                </a:gridCol>
                <a:gridCol w="3069166">
                  <a:extLst>
                    <a:ext uri="{9D8B030D-6E8A-4147-A177-3AD203B41FA5}">
                      <a16:colId xmlns:a16="http://schemas.microsoft.com/office/drawing/2014/main" val="2205303643"/>
                    </a:ext>
                  </a:extLst>
                </a:gridCol>
                <a:gridCol w="3069166">
                  <a:extLst>
                    <a:ext uri="{9D8B030D-6E8A-4147-A177-3AD203B41FA5}">
                      <a16:colId xmlns:a16="http://schemas.microsoft.com/office/drawing/2014/main" val="4212548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Nombres de salariés de l’entreprise (1)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Fraction du taux individuel (2)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Fraction du taux collectif (2)</a:t>
                      </a:r>
                      <a:endParaRPr lang="fr-FR" dirty="0"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007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≤ 20 et &lt; 150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dirty="0">
                          <a:effectLst/>
                        </a:rPr>
                        <a:t>0,9/130 × (E-20) + 0,1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u="none" strike="noStrike" dirty="0">
                          <a:effectLst/>
                        </a:rPr>
                        <a:t>1-[0,9/130 × (E-20) + 0,1]</a:t>
                      </a:r>
                      <a:endParaRPr lang="fr-FR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4147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fr-FR" sz="1800" u="none" strike="noStrike" dirty="0">
                          <a:effectLst/>
                        </a:rPr>
                        <a:t>(1) L'entreprise peut comporter un ou plusieurs établissements.</a:t>
                      </a:r>
                      <a:endParaRPr lang="fr-FR" sz="1800" dirty="0">
                        <a:effectLst/>
                      </a:endParaRPr>
                    </a:p>
                    <a:p>
                      <a:pPr rtl="0" fontAlgn="t">
                        <a:spcBef>
                          <a:spcPts val="1000"/>
                        </a:spcBef>
                        <a:spcAft>
                          <a:spcPts val="1000"/>
                        </a:spcAft>
                      </a:pPr>
                      <a:r>
                        <a:rPr lang="fr-FR" sz="1800" u="none" strike="noStrike" dirty="0">
                          <a:effectLst/>
                        </a:rPr>
                        <a:t>(2) E représente l'effectif de l'entreprise tel que défini à l'article </a:t>
                      </a:r>
                      <a:r>
                        <a:rPr lang="fr-FR" sz="1800" u="sng" strike="noStrike" dirty="0">
                          <a:effectLst/>
                          <a:hlinkClick r:id="rId6"/>
                        </a:rPr>
                        <a:t>R. 130-1</a:t>
                      </a:r>
                      <a:r>
                        <a:rPr lang="fr-FR" sz="1800" u="none" strike="noStrike" dirty="0">
                          <a:effectLst/>
                        </a:rPr>
                        <a:t>.</a:t>
                      </a:r>
                      <a:endParaRPr lang="fr-FR" sz="1800" dirty="0">
                        <a:effectLst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601300"/>
                  </a:ext>
                </a:extLst>
              </a:tr>
            </a:tbl>
          </a:graphicData>
        </a:graphic>
      </p:graphicFrame>
      <p:sp>
        <p:nvSpPr>
          <p:cNvPr id="13" name="Titre 1">
            <a:extLst>
              <a:ext uri="{FF2B5EF4-FFF2-40B4-BE49-F238E27FC236}">
                <a16:creationId xmlns:a16="http://schemas.microsoft.com/office/drawing/2014/main" id="{801F94C3-C17B-494D-BDD5-80B7212F3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TARIFICATION mixte</a:t>
            </a:r>
          </a:p>
        </p:txBody>
      </p:sp>
    </p:spTree>
    <p:extLst>
      <p:ext uri="{BB962C8B-B14F-4D97-AF65-F5344CB8AC3E}">
        <p14:creationId xmlns:p14="http://schemas.microsoft.com/office/powerpoint/2010/main" val="940321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7" descr="Livres">
            <a:extLst>
              <a:ext uri="{FF2B5EF4-FFF2-40B4-BE49-F238E27FC236}">
                <a16:creationId xmlns:a16="http://schemas.microsoft.com/office/drawing/2014/main" id="{4EB39956-483B-8A4E-BAF8-FA160F13D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011" y="6347204"/>
            <a:ext cx="390812" cy="39081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73BA65-EB1C-AB49-B4A3-CE973EEEC8A3}"/>
              </a:ext>
            </a:extLst>
          </p:cNvPr>
          <p:cNvSpPr txBox="1"/>
          <p:nvPr/>
        </p:nvSpPr>
        <p:spPr>
          <a:xfrm>
            <a:off x="512823" y="6379698"/>
            <a:ext cx="613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CSS, art. D. 242-37</a:t>
            </a:r>
          </a:p>
          <a:p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DCEFA68-B188-E445-B35A-31B69C143D35}"/>
              </a:ext>
            </a:extLst>
          </p:cNvPr>
          <p:cNvSpPr/>
          <p:nvPr/>
        </p:nvSpPr>
        <p:spPr>
          <a:xfrm>
            <a:off x="2294792" y="1963747"/>
            <a:ext cx="3395611" cy="9566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Fraction du taux net collectif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9F2C4AC-E43B-0E42-BECA-5C76306E507F}"/>
              </a:ext>
            </a:extLst>
          </p:cNvPr>
          <p:cNvSpPr/>
          <p:nvPr/>
        </p:nvSpPr>
        <p:spPr>
          <a:xfrm>
            <a:off x="7477313" y="1963747"/>
            <a:ext cx="3564131" cy="95660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Fraction du taux net individuel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EB9D08-6B2A-5C4E-AEB4-6A8BBCA791F0}"/>
              </a:ext>
            </a:extLst>
          </p:cNvPr>
          <p:cNvSpPr txBox="1"/>
          <p:nvPr/>
        </p:nvSpPr>
        <p:spPr>
          <a:xfrm>
            <a:off x="6064284" y="1414078"/>
            <a:ext cx="4372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/>
              <a:t>+</a:t>
            </a:r>
          </a:p>
        </p:txBody>
      </p:sp>
      <p:sp>
        <p:nvSpPr>
          <p:cNvPr id="10" name="Rectangle : avec coin arrondi 9">
            <a:extLst>
              <a:ext uri="{FF2B5EF4-FFF2-40B4-BE49-F238E27FC236}">
                <a16:creationId xmlns:a16="http://schemas.microsoft.com/office/drawing/2014/main" id="{0F2E73A0-AF04-6848-AE6F-43A54BE6E3A8}"/>
              </a:ext>
            </a:extLst>
          </p:cNvPr>
          <p:cNvSpPr/>
          <p:nvPr/>
        </p:nvSpPr>
        <p:spPr>
          <a:xfrm>
            <a:off x="2443544" y="3176561"/>
            <a:ext cx="8597900" cy="504877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fractions de taux varient en fonction du nombre de salariés</a:t>
            </a:r>
          </a:p>
        </p:txBody>
      </p:sp>
      <p:pic>
        <p:nvPicPr>
          <p:cNvPr id="11" name="Graphique 10" descr="Avertissement">
            <a:extLst>
              <a:ext uri="{FF2B5EF4-FFF2-40B4-BE49-F238E27FC236}">
                <a16:creationId xmlns:a16="http://schemas.microsoft.com/office/drawing/2014/main" id="{09E072A1-3C1B-AF41-961A-638FEACE9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1744" y="3206738"/>
            <a:ext cx="660401" cy="660401"/>
          </a:xfrm>
          <a:prstGeom prst="rect">
            <a:avLst/>
          </a:prstGeom>
        </p:spPr>
      </p:pic>
      <p:pic>
        <p:nvPicPr>
          <p:cNvPr id="12" name="Graphique 11" descr="Avertissement">
            <a:extLst>
              <a:ext uri="{FF2B5EF4-FFF2-40B4-BE49-F238E27FC236}">
                <a16:creationId xmlns:a16="http://schemas.microsoft.com/office/drawing/2014/main" id="{24823DAE-DBE8-A744-8D48-333D744F1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12844" y="3176561"/>
            <a:ext cx="660400" cy="660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au 18">
                <a:extLst>
                  <a:ext uri="{FF2B5EF4-FFF2-40B4-BE49-F238E27FC236}">
                    <a16:creationId xmlns:a16="http://schemas.microsoft.com/office/drawing/2014/main" id="{E9019420-322C-7043-B391-88C3E6B7AE9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8745" y="4095459"/>
              <a:ext cx="9207498" cy="215119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69166">
                      <a:extLst>
                        <a:ext uri="{9D8B030D-6E8A-4147-A177-3AD203B41FA5}">
                          <a16:colId xmlns:a16="http://schemas.microsoft.com/office/drawing/2014/main" val="2300158770"/>
                        </a:ext>
                      </a:extLst>
                    </a:gridCol>
                    <a:gridCol w="3069166">
                      <a:extLst>
                        <a:ext uri="{9D8B030D-6E8A-4147-A177-3AD203B41FA5}">
                          <a16:colId xmlns:a16="http://schemas.microsoft.com/office/drawing/2014/main" val="2205303643"/>
                        </a:ext>
                      </a:extLst>
                    </a:gridCol>
                    <a:gridCol w="3069166">
                      <a:extLst>
                        <a:ext uri="{9D8B030D-6E8A-4147-A177-3AD203B41FA5}">
                          <a16:colId xmlns:a16="http://schemas.microsoft.com/office/drawing/2014/main" val="42125487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Nombres de salariés de l’entreprise (1)</a:t>
                          </a:r>
                          <a:endParaRPr lang="fr-FR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Fraction du taux individuel (2)</a:t>
                          </a:r>
                          <a:endParaRPr lang="fr-FR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Fraction du taux collectif (2)</a:t>
                          </a:r>
                          <a:endParaRPr lang="fr-FR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200761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fr-FR" b="1" dirty="0">
                              <a:solidFill>
                                <a:srgbClr val="FF0000"/>
                              </a:solidFill>
                            </a:rPr>
                            <a:t>≤ 50 et &lt; 300</a:t>
                          </a:r>
                          <a:endParaRPr lang="fr-FR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fr-FR" sz="1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0,075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1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fr-FR" sz="1800" b="1" i="0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+2,5 </m:t>
                                    </m:r>
                                  </m:num>
                                  <m:den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800" b="1" i="0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18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lang="fr-FR" sz="1800" b="1" i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(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𝟎𝟕𝟓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𝑬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FR" sz="1800" b="1" i="1" kern="120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fr-FR" sz="1800" b="1" i="0" kern="1200" dirty="0">
                            <a:solidFill>
                              <a:srgbClr val="FF0000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641473"/>
                      </a:ext>
                    </a:extLst>
                  </a:tr>
                  <a:tr h="370840">
                    <a:tc gridSpan="3">
                      <a:txBody>
                        <a:bodyPr/>
                        <a:lstStyle/>
                        <a:p>
                          <a:pPr rtl="0" fontAlgn="t"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fr-FR" sz="1800" u="none" strike="noStrike" dirty="0">
                              <a:effectLst/>
                            </a:rPr>
                            <a:t>(1) L'entreprise peut comporter un ou plusieurs établissements.</a:t>
                          </a:r>
                          <a:endParaRPr lang="fr-FR" sz="1800" dirty="0">
                            <a:effectLst/>
                          </a:endParaRPr>
                        </a:p>
                        <a:p>
                          <a:pPr rtl="0" fontAlgn="t"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fr-FR" sz="1800" u="none" strike="noStrike" dirty="0">
                              <a:effectLst/>
                            </a:rPr>
                            <a:t>(2) E représente l'effectif de l'entreprise tel que défini à l'article </a:t>
                          </a:r>
                          <a:r>
                            <a:rPr lang="fr-FR" sz="1800" u="sng" strike="noStrike" dirty="0">
                              <a:effectLst/>
                              <a:hlinkClick r:id="rId6"/>
                            </a:rPr>
                            <a:t>R. 130-1</a:t>
                          </a:r>
                          <a:r>
                            <a:rPr lang="fr-FR" sz="1800" u="none" strike="noStrike" dirty="0">
                              <a:effectLst/>
                            </a:rPr>
                            <a:t>.</a:t>
                          </a:r>
                          <a:endParaRPr lang="fr-FR" sz="1800" dirty="0"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6013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au 18">
                <a:extLst>
                  <a:ext uri="{FF2B5EF4-FFF2-40B4-BE49-F238E27FC236}">
                    <a16:creationId xmlns:a16="http://schemas.microsoft.com/office/drawing/2014/main" id="{E9019420-322C-7043-B391-88C3E6B7AE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8279797"/>
                  </p:ext>
                </p:extLst>
              </p:nvPr>
            </p:nvGraphicFramePr>
            <p:xfrm>
              <a:off x="2138745" y="4095459"/>
              <a:ext cx="9207498" cy="215119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3069166">
                      <a:extLst>
                        <a:ext uri="{9D8B030D-6E8A-4147-A177-3AD203B41FA5}">
                          <a16:colId xmlns:a16="http://schemas.microsoft.com/office/drawing/2014/main" val="2300158770"/>
                        </a:ext>
                      </a:extLst>
                    </a:gridCol>
                    <a:gridCol w="3069166">
                      <a:extLst>
                        <a:ext uri="{9D8B030D-6E8A-4147-A177-3AD203B41FA5}">
                          <a16:colId xmlns:a16="http://schemas.microsoft.com/office/drawing/2014/main" val="2205303643"/>
                        </a:ext>
                      </a:extLst>
                    </a:gridCol>
                    <a:gridCol w="3069166">
                      <a:extLst>
                        <a:ext uri="{9D8B030D-6E8A-4147-A177-3AD203B41FA5}">
                          <a16:colId xmlns:a16="http://schemas.microsoft.com/office/drawing/2014/main" val="421254873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Nombres de salariés de l’entreprise (1)</a:t>
                          </a:r>
                          <a:endParaRPr lang="fr-FR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Fraction du taux individuel (2)</a:t>
                          </a:r>
                          <a:endParaRPr lang="fr-FR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Fraction du taux collectif (2)</a:t>
                          </a:r>
                          <a:endParaRPr lang="fr-FR" dirty="0">
                            <a:latin typeface="+mn-lt"/>
                          </a:endParaRPr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32007613"/>
                      </a:ext>
                    </a:extLst>
                  </a:tr>
                  <a:tr h="617030">
                    <a:tc>
                      <a:txBody>
                        <a:bodyPr/>
                        <a:lstStyle/>
                        <a:p>
                          <a:r>
                            <a:rPr lang="fr-FR" b="1" dirty="0">
                              <a:solidFill>
                                <a:srgbClr val="FF0000"/>
                              </a:solidFill>
                            </a:rPr>
                            <a:t>≤ 50 et &lt; 300</a:t>
                          </a:r>
                          <a:endParaRPr lang="fr-FR" b="1" dirty="0">
                            <a:solidFill>
                              <a:srgbClr val="FF0000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7"/>
                          <a:stretch>
                            <a:fillRect l="-100413" t="-110417" r="-100413" b="-1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7"/>
                          <a:stretch>
                            <a:fillRect l="-200413" t="-110417" r="-413" b="-16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41473"/>
                      </a:ext>
                    </a:extLst>
                  </a:tr>
                  <a:tr h="894080">
                    <a:tc gridSpan="3">
                      <a:txBody>
                        <a:bodyPr/>
                        <a:lstStyle/>
                        <a:p>
                          <a:pPr rtl="0" fontAlgn="t"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fr-FR" sz="1800" u="none" strike="noStrike" dirty="0">
                              <a:effectLst/>
                            </a:rPr>
                            <a:t>(1) L'entreprise peut comporter un ou plusieurs établissements.</a:t>
                          </a:r>
                          <a:endParaRPr lang="fr-FR" sz="1800" dirty="0">
                            <a:effectLst/>
                          </a:endParaRPr>
                        </a:p>
                        <a:p>
                          <a:pPr rtl="0" fontAlgn="t">
                            <a:spcBef>
                              <a:spcPts val="1000"/>
                            </a:spcBef>
                            <a:spcAft>
                              <a:spcPts val="1000"/>
                            </a:spcAft>
                          </a:pPr>
                          <a:r>
                            <a:rPr lang="fr-FR" sz="1800" u="none" strike="noStrike" dirty="0">
                              <a:effectLst/>
                            </a:rPr>
                            <a:t>(2) E représente l'effectif de l'entreprise tel que défini à l'article </a:t>
                          </a:r>
                          <a:r>
                            <a:rPr lang="fr-FR" sz="1800" u="sng" strike="noStrike" dirty="0">
                              <a:effectLst/>
                              <a:hlinkClick r:id="rId8"/>
                            </a:rPr>
                            <a:t>R. 130-1</a:t>
                          </a:r>
                          <a:r>
                            <a:rPr lang="fr-FR" sz="1800" u="none" strike="noStrike" dirty="0">
                              <a:effectLst/>
                            </a:rPr>
                            <a:t>.</a:t>
                          </a:r>
                          <a:endParaRPr lang="fr-FR" sz="1800" dirty="0">
                            <a:effectLst/>
                            <a:latin typeface="+mn-lt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86013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itre 1">
            <a:extLst>
              <a:ext uri="{FF2B5EF4-FFF2-40B4-BE49-F238E27FC236}">
                <a16:creationId xmlns:a16="http://schemas.microsoft.com/office/drawing/2014/main" id="{07F936BA-B710-0243-A03D-3C69ECF4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Cas particulier du </a:t>
            </a:r>
            <a:r>
              <a:rPr lang="fr-FR" dirty="0" err="1"/>
              <a:t>btp</a:t>
            </a:r>
            <a:r>
              <a:rPr lang="fr-FR" dirty="0"/>
              <a:t> en alsace-</a:t>
            </a:r>
            <a:r>
              <a:rPr lang="fr-FR" dirty="0" err="1"/>
              <a:t>moselle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926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que 7" descr="Livres">
            <a:extLst>
              <a:ext uri="{FF2B5EF4-FFF2-40B4-BE49-F238E27FC236}">
                <a16:creationId xmlns:a16="http://schemas.microsoft.com/office/drawing/2014/main" id="{4EB39956-483B-8A4E-BAF8-FA160F13D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308" y="6449019"/>
            <a:ext cx="390812" cy="39081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373BA65-EB1C-AB49-B4A3-CE973EEEC8A3}"/>
              </a:ext>
            </a:extLst>
          </p:cNvPr>
          <p:cNvSpPr txBox="1"/>
          <p:nvPr/>
        </p:nvSpPr>
        <p:spPr>
          <a:xfrm>
            <a:off x="573589" y="6193500"/>
            <a:ext cx="339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CSS, art. D. 242-6-1</a:t>
            </a:r>
          </a:p>
          <a:p>
            <a:r>
              <a:rPr lang="en-US" dirty="0"/>
              <a:t>CSS, art. </a:t>
            </a:r>
            <a:r>
              <a:rPr lang="fr-FR" dirty="0"/>
              <a:t>D. 242-29 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F73E32D8-1400-0443-8E58-22173CB91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520" y="5194693"/>
            <a:ext cx="236673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2" name="Graphique 21" descr="Usine">
            <a:extLst>
              <a:ext uri="{FF2B5EF4-FFF2-40B4-BE49-F238E27FC236}">
                <a16:creationId xmlns:a16="http://schemas.microsoft.com/office/drawing/2014/main" id="{C1AE98C4-E8DF-6D4F-A225-42EC95F3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049" y="962547"/>
            <a:ext cx="2500643" cy="2500643"/>
          </a:xfrm>
          <a:prstGeom prst="rect">
            <a:avLst/>
          </a:prstGeom>
        </p:spPr>
      </p:pic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BB790749-BD9E-3A43-9ED8-68C2C7120DC4}"/>
              </a:ext>
            </a:extLst>
          </p:cNvPr>
          <p:cNvSpPr/>
          <p:nvPr/>
        </p:nvSpPr>
        <p:spPr>
          <a:xfrm>
            <a:off x="1708148" y="1957387"/>
            <a:ext cx="2823411" cy="841483"/>
          </a:xfrm>
          <a:prstGeom prst="round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</a:rPr>
              <a:t>Taux individuel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AF556858-6E8A-964E-89B5-E1CB6B0BB586}"/>
              </a:ext>
            </a:extLst>
          </p:cNvPr>
          <p:cNvSpPr/>
          <p:nvPr/>
        </p:nvSpPr>
        <p:spPr>
          <a:xfrm>
            <a:off x="8539182" y="1957387"/>
            <a:ext cx="2823410" cy="84148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ln w="0"/>
                <a:solidFill>
                  <a:schemeClr val="tx1"/>
                </a:solidFill>
              </a:rPr>
              <a:t>Taux mixte</a:t>
            </a:r>
          </a:p>
        </p:txBody>
      </p:sp>
      <p:sp>
        <p:nvSpPr>
          <p:cNvPr id="26" name="Flèche vers le haut 14">
            <a:extLst>
              <a:ext uri="{FF2B5EF4-FFF2-40B4-BE49-F238E27FC236}">
                <a16:creationId xmlns:a16="http://schemas.microsoft.com/office/drawing/2014/main" id="{BC9C9E6B-C192-9D4F-8C1D-B0C1C17F044F}"/>
              </a:ext>
            </a:extLst>
          </p:cNvPr>
          <p:cNvSpPr/>
          <p:nvPr/>
        </p:nvSpPr>
        <p:spPr>
          <a:xfrm rot="10800000" flipH="1">
            <a:off x="6177086" y="3199406"/>
            <a:ext cx="548500" cy="923332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ADC9A84-39BA-1348-B01B-4C5DB412D63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531559" y="2378129"/>
            <a:ext cx="1011991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9EFA81A-DBAC-234E-9B4B-820492568728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7785692" y="2378128"/>
            <a:ext cx="753490" cy="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75406BA-ECC9-CA4C-A5CF-DE01CE0C979D}"/>
              </a:ext>
            </a:extLst>
          </p:cNvPr>
          <p:cNvSpPr/>
          <p:nvPr/>
        </p:nvSpPr>
        <p:spPr>
          <a:xfrm>
            <a:off x="1564600" y="4192446"/>
            <a:ext cx="7840198" cy="457057"/>
          </a:xfrm>
          <a:prstGeom prst="round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Taux unique de cotisation déterminé et notifié par la CARSAT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D0F3E31-E7B5-F544-B732-FE84C796931F}"/>
              </a:ext>
            </a:extLst>
          </p:cNvPr>
          <p:cNvSpPr txBox="1"/>
          <p:nvPr/>
        </p:nvSpPr>
        <p:spPr>
          <a:xfrm>
            <a:off x="4763579" y="2009477"/>
            <a:ext cx="5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97627A9-BA48-3F4E-9603-64B695522111}"/>
              </a:ext>
            </a:extLst>
          </p:cNvPr>
          <p:cNvSpPr txBox="1"/>
          <p:nvPr/>
        </p:nvSpPr>
        <p:spPr>
          <a:xfrm>
            <a:off x="7888462" y="2000766"/>
            <a:ext cx="54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</a:t>
            </a:r>
          </a:p>
        </p:txBody>
      </p:sp>
      <p:sp>
        <p:nvSpPr>
          <p:cNvPr id="30" name="Flèche à angle droit 10">
            <a:extLst>
              <a:ext uri="{FF2B5EF4-FFF2-40B4-BE49-F238E27FC236}">
                <a16:creationId xmlns:a16="http://schemas.microsoft.com/office/drawing/2014/main" id="{65BBE4EE-14C9-A849-B6D2-E29489A0839F}"/>
              </a:ext>
            </a:extLst>
          </p:cNvPr>
          <p:cNvSpPr/>
          <p:nvPr/>
        </p:nvSpPr>
        <p:spPr>
          <a:xfrm rot="5400000">
            <a:off x="1465071" y="4998685"/>
            <a:ext cx="1407487" cy="709124"/>
          </a:xfrm>
          <a:prstGeom prst="bent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B8804A92-14D7-C545-972E-DA7DAFC6C1C9}"/>
              </a:ext>
            </a:extLst>
          </p:cNvPr>
          <p:cNvSpPr/>
          <p:nvPr/>
        </p:nvSpPr>
        <p:spPr>
          <a:xfrm>
            <a:off x="2836530" y="5783810"/>
            <a:ext cx="6411570" cy="332855"/>
          </a:xfrm>
          <a:prstGeom prst="round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Ayant une même activité́ professionnelle.</a:t>
            </a:r>
          </a:p>
        </p:txBody>
      </p:sp>
      <p:sp>
        <p:nvSpPr>
          <p:cNvPr id="33" name="Flèche vers le haut 14">
            <a:extLst>
              <a:ext uri="{FF2B5EF4-FFF2-40B4-BE49-F238E27FC236}">
                <a16:creationId xmlns:a16="http://schemas.microsoft.com/office/drawing/2014/main" id="{320D0A2E-95C3-D241-B3C1-972255B543D4}"/>
              </a:ext>
            </a:extLst>
          </p:cNvPr>
          <p:cNvSpPr/>
          <p:nvPr/>
        </p:nvSpPr>
        <p:spPr>
          <a:xfrm rot="5400000" flipH="1">
            <a:off x="2052890" y="4683588"/>
            <a:ext cx="369333" cy="57164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C4535B1B-DF53-1546-BBF5-48D191CD7507}"/>
              </a:ext>
            </a:extLst>
          </p:cNvPr>
          <p:cNvSpPr/>
          <p:nvPr/>
        </p:nvSpPr>
        <p:spPr>
          <a:xfrm>
            <a:off x="2831286" y="5283815"/>
            <a:ext cx="6422058" cy="369335"/>
          </a:xfrm>
          <a:prstGeom prst="round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Appartenant à la même catégorie de risque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8B4BB34-6F3C-2140-ABE6-41DBB2CF1150}"/>
              </a:ext>
            </a:extLst>
          </p:cNvPr>
          <p:cNvSpPr txBox="1"/>
          <p:nvPr/>
        </p:nvSpPr>
        <p:spPr>
          <a:xfrm rot="5400000">
            <a:off x="6261059" y="3608298"/>
            <a:ext cx="136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Demande</a:t>
            </a:r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069FBD46-1CDC-A347-A8D5-F8CF8221ACAD}"/>
              </a:ext>
            </a:extLst>
          </p:cNvPr>
          <p:cNvSpPr/>
          <p:nvPr/>
        </p:nvSpPr>
        <p:spPr>
          <a:xfrm>
            <a:off x="9404798" y="4060385"/>
            <a:ext cx="450166" cy="221331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35973183-F224-6049-A8E2-EF2E7A08FB03}"/>
              </a:ext>
            </a:extLst>
          </p:cNvPr>
          <p:cNvSpPr/>
          <p:nvPr/>
        </p:nvSpPr>
        <p:spPr>
          <a:xfrm>
            <a:off x="10011662" y="4362585"/>
            <a:ext cx="1935009" cy="15829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n w="0"/>
                <a:solidFill>
                  <a:schemeClr val="bg1"/>
                </a:solidFill>
              </a:rPr>
              <a:t>1 unique code risque</a:t>
            </a:r>
          </a:p>
          <a:p>
            <a:pPr algn="ctr"/>
            <a:r>
              <a:rPr lang="fr-FR" sz="2000" dirty="0">
                <a:ln w="0"/>
                <a:solidFill>
                  <a:schemeClr val="bg1"/>
                </a:solidFill>
              </a:rPr>
              <a:t>=</a:t>
            </a:r>
          </a:p>
          <a:p>
            <a:pPr algn="ctr"/>
            <a:r>
              <a:rPr lang="fr-FR" sz="2000" dirty="0">
                <a:ln w="0"/>
                <a:solidFill>
                  <a:schemeClr val="bg1"/>
                </a:solidFill>
              </a:rPr>
              <a:t>1 taux AT/MP</a:t>
            </a:r>
          </a:p>
          <a:p>
            <a:pPr algn="ctr"/>
            <a:r>
              <a:rPr lang="fr-FR" sz="2000" dirty="0">
                <a:ln w="0"/>
                <a:solidFill>
                  <a:schemeClr val="bg1"/>
                </a:solidFill>
              </a:rPr>
              <a:t>unique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B78DA761-2037-E042-9CB5-9F7C294CC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168787"/>
            <a:ext cx="9784080" cy="1508760"/>
          </a:xfrm>
        </p:spPr>
        <p:txBody>
          <a:bodyPr/>
          <a:lstStyle/>
          <a:p>
            <a:pPr algn="ctr"/>
            <a:r>
              <a:rPr lang="fr-FR" dirty="0"/>
              <a:t>Exception : tarification unique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83EA936B-8E42-A640-B07F-872EB3D626A8}"/>
              </a:ext>
            </a:extLst>
          </p:cNvPr>
          <p:cNvSpPr/>
          <p:nvPr/>
        </p:nvSpPr>
        <p:spPr>
          <a:xfrm>
            <a:off x="2831286" y="4795275"/>
            <a:ext cx="6422058" cy="369335"/>
          </a:xfrm>
          <a:prstGeom prst="roundRect">
            <a:avLst/>
          </a:prstGeom>
          <a:solidFill>
            <a:srgbClr val="F796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 l’ensemble des établissements de l’entreprise</a:t>
            </a:r>
          </a:p>
        </p:txBody>
      </p:sp>
      <p:sp>
        <p:nvSpPr>
          <p:cNvPr id="37" name="Flèche vers le haut 14">
            <a:extLst>
              <a:ext uri="{FF2B5EF4-FFF2-40B4-BE49-F238E27FC236}">
                <a16:creationId xmlns:a16="http://schemas.microsoft.com/office/drawing/2014/main" id="{3902D6A0-057C-D847-B6F3-A82ADA81624E}"/>
              </a:ext>
            </a:extLst>
          </p:cNvPr>
          <p:cNvSpPr/>
          <p:nvPr/>
        </p:nvSpPr>
        <p:spPr>
          <a:xfrm rot="5400000" flipH="1">
            <a:off x="2064415" y="5182661"/>
            <a:ext cx="369333" cy="57164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321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5D9028F-CEEA-414E-86DD-150DFC40D24B}"/>
              </a:ext>
            </a:extLst>
          </p:cNvPr>
          <p:cNvSpPr txBox="1"/>
          <p:nvPr/>
        </p:nvSpPr>
        <p:spPr>
          <a:xfrm>
            <a:off x="2452786" y="148165"/>
            <a:ext cx="69043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/>
              <a:t>Merci pour votre attention </a:t>
            </a:r>
          </a:p>
        </p:txBody>
      </p:sp>
      <p:pic>
        <p:nvPicPr>
          <p:cNvPr id="3" name="Graphique 2" descr="Public cible">
            <a:extLst>
              <a:ext uri="{FF2B5EF4-FFF2-40B4-BE49-F238E27FC236}">
                <a16:creationId xmlns:a16="http://schemas.microsoft.com/office/drawing/2014/main" id="{7641B0F5-2625-9A45-8907-6B1C3702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0752" y="2649351"/>
            <a:ext cx="2988450" cy="2988450"/>
          </a:xfrm>
          <a:prstGeom prst="rect">
            <a:avLst/>
          </a:prstGeom>
        </p:spPr>
      </p:pic>
      <p:pic>
        <p:nvPicPr>
          <p:cNvPr id="4" name="Graphique 3" descr="Éclair">
            <a:extLst>
              <a:ext uri="{FF2B5EF4-FFF2-40B4-BE49-F238E27FC236}">
                <a16:creationId xmlns:a16="http://schemas.microsoft.com/office/drawing/2014/main" id="{6CC09F42-A087-D648-AC7F-A471A61B3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97223">
            <a:off x="7258235" y="2839414"/>
            <a:ext cx="1556300" cy="1556300"/>
          </a:xfrm>
          <a:prstGeom prst="rect">
            <a:avLst/>
          </a:prstGeom>
        </p:spPr>
      </p:pic>
      <p:pic>
        <p:nvPicPr>
          <p:cNvPr id="5" name="Graphique 4" descr="Trousse de premiers secours">
            <a:extLst>
              <a:ext uri="{FF2B5EF4-FFF2-40B4-BE49-F238E27FC236}">
                <a16:creationId xmlns:a16="http://schemas.microsoft.com/office/drawing/2014/main" id="{6C10F4BA-C161-9C45-BFD3-B94E43926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9608713">
            <a:off x="3009373" y="3074267"/>
            <a:ext cx="1440711" cy="1440711"/>
          </a:xfrm>
          <a:prstGeom prst="rect">
            <a:avLst/>
          </a:prstGeom>
        </p:spPr>
      </p:pic>
      <p:pic>
        <p:nvPicPr>
          <p:cNvPr id="6" name="Graphique 5" descr="Éclair">
            <a:extLst>
              <a:ext uri="{FF2B5EF4-FFF2-40B4-BE49-F238E27FC236}">
                <a16:creationId xmlns:a16="http://schemas.microsoft.com/office/drawing/2014/main" id="{9CF95AB2-80B1-4A14-A2D5-EB723258B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8226">
            <a:off x="7688102" y="3751956"/>
            <a:ext cx="1556300" cy="15563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B76B5A2-3B86-4184-B1B6-CF2A1B7EEC54}"/>
              </a:ext>
            </a:extLst>
          </p:cNvPr>
          <p:cNvSpPr txBox="1"/>
          <p:nvPr/>
        </p:nvSpPr>
        <p:spPr>
          <a:xfrm>
            <a:off x="2953484" y="5403394"/>
            <a:ext cx="588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Mariam ATMAN, Lisa BERNARD , Bélinda BERNARDO, Kamel BOULACHEB, Alexandre BRUEL, Clémence DIMPRE, Julianne DRENOU, Marisa LABOURDETTE, Camélia MEKKIOU, Lucie NGUYEN KIM, Nathan SEBBAGH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DE90991-9E5F-4B0A-9B6F-5C31F39A29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8887" y="-1"/>
            <a:ext cx="2211525" cy="172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0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DC6EED-AAB3-3549-BF36-28F3A61F5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L’ACCIDENT DU TRAVAIL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9DA6B1B-853A-7D41-BCFF-35020166F21D}"/>
              </a:ext>
            </a:extLst>
          </p:cNvPr>
          <p:cNvGraphicFramePr/>
          <p:nvPr/>
        </p:nvGraphicFramePr>
        <p:xfrm>
          <a:off x="2032000" y="7535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phique 10" descr="Docteur">
            <a:extLst>
              <a:ext uri="{FF2B5EF4-FFF2-40B4-BE49-F238E27FC236}">
                <a16:creationId xmlns:a16="http://schemas.microsoft.com/office/drawing/2014/main" id="{45A49D32-6414-435B-842B-32427A6903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60556" y="4886264"/>
            <a:ext cx="1218203" cy="1218203"/>
          </a:xfrm>
          <a:prstGeom prst="rect">
            <a:avLst/>
          </a:prstGeom>
        </p:spPr>
      </p:pic>
      <p:pic>
        <p:nvPicPr>
          <p:cNvPr id="12" name="Graphique 11" descr="Partager avec une personne">
            <a:extLst>
              <a:ext uri="{FF2B5EF4-FFF2-40B4-BE49-F238E27FC236}">
                <a16:creationId xmlns:a16="http://schemas.microsoft.com/office/drawing/2014/main" id="{4E12DD66-8F04-46DF-922D-1FC11762D7A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0647" y="4759737"/>
            <a:ext cx="1605287" cy="1605287"/>
          </a:xfrm>
          <a:prstGeom prst="rect">
            <a:avLst/>
          </a:prstGeom>
        </p:spPr>
      </p:pic>
      <p:pic>
        <p:nvPicPr>
          <p:cNvPr id="13" name="Graphique 12" descr="Usine">
            <a:extLst>
              <a:ext uri="{FF2B5EF4-FFF2-40B4-BE49-F238E27FC236}">
                <a16:creationId xmlns:a16="http://schemas.microsoft.com/office/drawing/2014/main" id="{6FE82C6C-AD5E-4AF4-9BD9-0268E09C81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627823" y="4798926"/>
            <a:ext cx="1409342" cy="140934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B6D6E41-F7AB-3642-897C-246112DA100F}"/>
              </a:ext>
            </a:extLst>
          </p:cNvPr>
          <p:cNvSpPr txBox="1"/>
          <p:nvPr/>
        </p:nvSpPr>
        <p:spPr>
          <a:xfrm>
            <a:off x="574512" y="6407951"/>
            <a:ext cx="2271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CSS, art. L. 411-1</a:t>
            </a:r>
          </a:p>
        </p:txBody>
      </p:sp>
      <p:pic>
        <p:nvPicPr>
          <p:cNvPr id="9" name="Graphique 8" descr="Livres">
            <a:extLst>
              <a:ext uri="{FF2B5EF4-FFF2-40B4-BE49-F238E27FC236}">
                <a16:creationId xmlns:a16="http://schemas.microsoft.com/office/drawing/2014/main" id="{412D7EFD-50BF-E044-BB65-1993E788A6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535" y="6330031"/>
            <a:ext cx="494395" cy="494395"/>
          </a:xfrm>
          <a:prstGeom prst="rect">
            <a:avLst/>
          </a:prstGeom>
        </p:spPr>
      </p:pic>
      <p:pic>
        <p:nvPicPr>
          <p:cNvPr id="10" name="Graphique 9" descr="Analyser">
            <a:extLst>
              <a:ext uri="{FF2B5EF4-FFF2-40B4-BE49-F238E27FC236}">
                <a16:creationId xmlns:a16="http://schemas.microsoft.com/office/drawing/2014/main" id="{182698DF-D777-45FB-AD58-2DB437A34E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46865" y="4742561"/>
            <a:ext cx="1429639" cy="142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5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5D059-3FCA-4073-B7ED-DDE83F533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fait accidentel</a:t>
            </a:r>
          </a:p>
        </p:txBody>
      </p:sp>
      <p:sp>
        <p:nvSpPr>
          <p:cNvPr id="4" name="Flèche : droite rayée 3">
            <a:extLst>
              <a:ext uri="{FF2B5EF4-FFF2-40B4-BE49-F238E27FC236}">
                <a16:creationId xmlns:a16="http://schemas.microsoft.com/office/drawing/2014/main" id="{9841BAD7-71A7-453F-9364-9A5031370462}"/>
              </a:ext>
            </a:extLst>
          </p:cNvPr>
          <p:cNvSpPr/>
          <p:nvPr/>
        </p:nvSpPr>
        <p:spPr>
          <a:xfrm>
            <a:off x="903514" y="3967518"/>
            <a:ext cx="3429000" cy="1060791"/>
          </a:xfrm>
          <a:prstGeom prst="striped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CE84D5B-E389-421B-91A4-B1D80B2CF520}"/>
              </a:ext>
            </a:extLst>
          </p:cNvPr>
          <p:cNvSpPr txBox="1"/>
          <p:nvPr/>
        </p:nvSpPr>
        <p:spPr>
          <a:xfrm>
            <a:off x="3004481" y="5890347"/>
            <a:ext cx="793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Différence avec la maladie professionnelle qui est considérée comme le résultat d’un processus évolutif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4662122A-3B80-436B-9B5F-F5843358E4DD}"/>
              </a:ext>
            </a:extLst>
          </p:cNvPr>
          <p:cNvSpPr/>
          <p:nvPr/>
        </p:nvSpPr>
        <p:spPr>
          <a:xfrm>
            <a:off x="2502353" y="5936841"/>
            <a:ext cx="482600" cy="330200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A72A14B-3340-4584-BD82-F2C3059B9D54}"/>
              </a:ext>
            </a:extLst>
          </p:cNvPr>
          <p:cNvSpPr txBox="1"/>
          <p:nvPr/>
        </p:nvSpPr>
        <p:spPr>
          <a:xfrm>
            <a:off x="5413345" y="4205287"/>
            <a:ext cx="8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OU </a:t>
            </a:r>
          </a:p>
        </p:txBody>
      </p:sp>
      <p:pic>
        <p:nvPicPr>
          <p:cNvPr id="10" name="Graphique 9" descr="Éclair">
            <a:extLst>
              <a:ext uri="{FF2B5EF4-FFF2-40B4-BE49-F238E27FC236}">
                <a16:creationId xmlns:a16="http://schemas.microsoft.com/office/drawing/2014/main" id="{48485C41-30A9-4C83-A6E4-FB95AD157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5214" y="4022695"/>
            <a:ext cx="914400" cy="914400"/>
          </a:xfrm>
          <a:prstGeom prst="rect">
            <a:avLst/>
          </a:prstGeom>
        </p:spPr>
      </p:pic>
      <p:sp>
        <p:nvSpPr>
          <p:cNvPr id="11" name="Flèche : droite rayée 10">
            <a:extLst>
              <a:ext uri="{FF2B5EF4-FFF2-40B4-BE49-F238E27FC236}">
                <a16:creationId xmlns:a16="http://schemas.microsoft.com/office/drawing/2014/main" id="{84CECE2F-4B5E-45F8-82C8-CFFE653C9B6F}"/>
              </a:ext>
            </a:extLst>
          </p:cNvPr>
          <p:cNvSpPr/>
          <p:nvPr/>
        </p:nvSpPr>
        <p:spPr>
          <a:xfrm>
            <a:off x="7514401" y="3967280"/>
            <a:ext cx="3979881" cy="1060791"/>
          </a:xfrm>
          <a:prstGeom prst="stripedRightArrow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Graphique 11" descr="Éclair">
            <a:extLst>
              <a:ext uri="{FF2B5EF4-FFF2-40B4-BE49-F238E27FC236}">
                <a16:creationId xmlns:a16="http://schemas.microsoft.com/office/drawing/2014/main" id="{38FF0ED4-3517-44C5-8018-607C60E6A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6802" y="4083879"/>
            <a:ext cx="914400" cy="914400"/>
          </a:xfrm>
          <a:prstGeom prst="rect">
            <a:avLst/>
          </a:prstGeom>
        </p:spPr>
      </p:pic>
      <p:pic>
        <p:nvPicPr>
          <p:cNvPr id="13" name="Graphique 12" descr="Éclair">
            <a:extLst>
              <a:ext uri="{FF2B5EF4-FFF2-40B4-BE49-F238E27FC236}">
                <a16:creationId xmlns:a16="http://schemas.microsoft.com/office/drawing/2014/main" id="{B7D9A552-520F-41C7-956D-58D1FE918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81202" y="4083864"/>
            <a:ext cx="914400" cy="914400"/>
          </a:xfrm>
          <a:prstGeom prst="rect">
            <a:avLst/>
          </a:prstGeom>
        </p:spPr>
      </p:pic>
      <p:pic>
        <p:nvPicPr>
          <p:cNvPr id="14" name="Graphique 13" descr="Éclair">
            <a:extLst>
              <a:ext uri="{FF2B5EF4-FFF2-40B4-BE49-F238E27FC236}">
                <a16:creationId xmlns:a16="http://schemas.microsoft.com/office/drawing/2014/main" id="{DCF18C03-9067-47CC-8A00-945881DB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1002" y="4056850"/>
            <a:ext cx="914400" cy="9144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0A888181-18E8-4C72-B1A1-225A0EFA78D0}"/>
              </a:ext>
            </a:extLst>
          </p:cNvPr>
          <p:cNvSpPr txBox="1"/>
          <p:nvPr/>
        </p:nvSpPr>
        <p:spPr>
          <a:xfrm>
            <a:off x="998764" y="2480000"/>
            <a:ext cx="2981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Un </a:t>
            </a:r>
            <a:r>
              <a:rPr lang="fr-FR" sz="2000" b="1" dirty="0"/>
              <a:t>évènement unique </a:t>
            </a:r>
            <a:r>
              <a:rPr lang="fr-FR" sz="2000" dirty="0"/>
              <a:t>soudain survenu à une date certaine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47212F7-7F7C-4BC5-BD89-C7EDF9DBA531}"/>
              </a:ext>
            </a:extLst>
          </p:cNvPr>
          <p:cNvSpPr txBox="1"/>
          <p:nvPr/>
        </p:nvSpPr>
        <p:spPr>
          <a:xfrm>
            <a:off x="7623121" y="2385801"/>
            <a:ext cx="2981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Une </a:t>
            </a:r>
            <a:r>
              <a:rPr lang="fr-FR" sz="2000" b="1" dirty="0"/>
              <a:t>série d’évènements </a:t>
            </a:r>
            <a:r>
              <a:rPr lang="fr-FR" sz="2000" dirty="0"/>
              <a:t>survenus à des dates certaines</a:t>
            </a:r>
          </a:p>
        </p:txBody>
      </p:sp>
      <p:pic>
        <p:nvPicPr>
          <p:cNvPr id="17" name="Graphique 16" descr="Analyser">
            <a:extLst>
              <a:ext uri="{FF2B5EF4-FFF2-40B4-BE49-F238E27FC236}">
                <a16:creationId xmlns:a16="http://schemas.microsoft.com/office/drawing/2014/main" id="{63CC3738-C291-4DDF-AFDC-46E8F3216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2431" y="3562773"/>
            <a:ext cx="459922" cy="459922"/>
          </a:xfrm>
          <a:prstGeom prst="rect">
            <a:avLst/>
          </a:prstGeom>
        </p:spPr>
      </p:pic>
      <p:pic>
        <p:nvPicPr>
          <p:cNvPr id="18" name="Graphique 17" descr="Aiguille">
            <a:extLst>
              <a:ext uri="{FF2B5EF4-FFF2-40B4-BE49-F238E27FC236}">
                <a16:creationId xmlns:a16="http://schemas.microsoft.com/office/drawing/2014/main" id="{9B0C1771-6CC0-498C-A1DF-9CC0A4B91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85630" y="3578382"/>
            <a:ext cx="459922" cy="459922"/>
          </a:xfrm>
          <a:prstGeom prst="rect">
            <a:avLst/>
          </a:prstGeom>
        </p:spPr>
      </p:pic>
      <p:pic>
        <p:nvPicPr>
          <p:cNvPr id="19" name="Graphique 18" descr="Aiguille">
            <a:extLst>
              <a:ext uri="{FF2B5EF4-FFF2-40B4-BE49-F238E27FC236}">
                <a16:creationId xmlns:a16="http://schemas.microsoft.com/office/drawing/2014/main" id="{4A83B1DD-12FC-4CC5-8960-FC7195A23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5219" y="3594135"/>
            <a:ext cx="459922" cy="459922"/>
          </a:xfrm>
          <a:prstGeom prst="rect">
            <a:avLst/>
          </a:prstGeom>
        </p:spPr>
      </p:pic>
      <p:pic>
        <p:nvPicPr>
          <p:cNvPr id="20" name="Graphique 19" descr="Aiguille">
            <a:extLst>
              <a:ext uri="{FF2B5EF4-FFF2-40B4-BE49-F238E27FC236}">
                <a16:creationId xmlns:a16="http://schemas.microsoft.com/office/drawing/2014/main" id="{A0F0D8BF-6D67-4913-910D-DB5AC0B00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5686" y="3566195"/>
            <a:ext cx="459922" cy="459922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8137F85-EC31-40C6-9034-FE3FBDEC1D77}"/>
              </a:ext>
            </a:extLst>
          </p:cNvPr>
          <p:cNvSpPr txBox="1"/>
          <p:nvPr/>
        </p:nvSpPr>
        <p:spPr>
          <a:xfrm>
            <a:off x="1552120" y="4980900"/>
            <a:ext cx="1440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 : chute …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9022B6-66D3-42DF-B5A6-38AC2C412B65}"/>
              </a:ext>
            </a:extLst>
          </p:cNvPr>
          <p:cNvSpPr txBox="1"/>
          <p:nvPr/>
        </p:nvSpPr>
        <p:spPr>
          <a:xfrm>
            <a:off x="7859488" y="4994251"/>
            <a:ext cx="1955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 : injection …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1A1E381-ABBF-5E42-B8B3-FDE147A69BD9}"/>
              </a:ext>
            </a:extLst>
          </p:cNvPr>
          <p:cNvSpPr txBox="1"/>
          <p:nvPr/>
        </p:nvSpPr>
        <p:spPr>
          <a:xfrm>
            <a:off x="179337" y="6573824"/>
            <a:ext cx="60687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Cass. 2e civ., 15 juin 2004, n° 02-31.194 ; Cass. soc., 2 avr. 2003, n° 00-21.768</a:t>
            </a:r>
            <a:endParaRPr lang="fr-FR" sz="1400" dirty="0"/>
          </a:p>
        </p:txBody>
      </p:sp>
      <p:pic>
        <p:nvPicPr>
          <p:cNvPr id="26" name="Graphique 25" descr="Livres">
            <a:extLst>
              <a:ext uri="{FF2B5EF4-FFF2-40B4-BE49-F238E27FC236}">
                <a16:creationId xmlns:a16="http://schemas.microsoft.com/office/drawing/2014/main" id="{9059C552-0D53-7640-A039-4244C773AF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8091" y="6369768"/>
            <a:ext cx="494395" cy="49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D1353A-4D40-42E3-9566-B60EFAD06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Provoquant une </a:t>
            </a:r>
            <a:r>
              <a:rPr lang="fr-FR" b="1" dirty="0"/>
              <a:t>Lésion </a:t>
            </a:r>
            <a:r>
              <a:rPr lang="fr-FR" dirty="0"/>
              <a:t>CERTAINE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14E6B7-5D54-4095-92FB-6DF94BFAFBE9}"/>
              </a:ext>
            </a:extLst>
          </p:cNvPr>
          <p:cNvSpPr txBox="1"/>
          <p:nvPr/>
        </p:nvSpPr>
        <p:spPr>
          <a:xfrm>
            <a:off x="4796997" y="1943227"/>
            <a:ext cx="271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Lésion 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3F598A1-DA6C-4A83-B8BA-19B722D641B4}"/>
              </a:ext>
            </a:extLst>
          </p:cNvPr>
          <p:cNvCxnSpPr>
            <a:cxnSpLocks/>
          </p:cNvCxnSpPr>
          <p:nvPr/>
        </p:nvCxnSpPr>
        <p:spPr>
          <a:xfrm flipH="1">
            <a:off x="2732834" y="2661810"/>
            <a:ext cx="2064163" cy="1079319"/>
          </a:xfrm>
          <a:prstGeom prst="straightConnector1">
            <a:avLst/>
          </a:prstGeom>
          <a:ln w="76200">
            <a:solidFill>
              <a:srgbClr val="BFBFB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F9A1D4E5-70FC-4A03-88C9-C2384A8A342B}"/>
              </a:ext>
            </a:extLst>
          </p:cNvPr>
          <p:cNvCxnSpPr>
            <a:cxnSpLocks/>
          </p:cNvCxnSpPr>
          <p:nvPr/>
        </p:nvCxnSpPr>
        <p:spPr>
          <a:xfrm>
            <a:off x="7674078" y="2640098"/>
            <a:ext cx="2449636" cy="1213445"/>
          </a:xfrm>
          <a:prstGeom prst="straightConnector1">
            <a:avLst/>
          </a:prstGeom>
          <a:ln w="76200">
            <a:solidFill>
              <a:srgbClr val="BFBFB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9820E59-B354-4C84-84AE-5EA58B717F85}"/>
              </a:ext>
            </a:extLst>
          </p:cNvPr>
          <p:cNvCxnSpPr>
            <a:cxnSpLocks/>
          </p:cNvCxnSpPr>
          <p:nvPr/>
        </p:nvCxnSpPr>
        <p:spPr>
          <a:xfrm flipH="1">
            <a:off x="5048931" y="2902929"/>
            <a:ext cx="390486" cy="950614"/>
          </a:xfrm>
          <a:prstGeom prst="straightConnector1">
            <a:avLst/>
          </a:prstGeom>
          <a:ln w="76200">
            <a:solidFill>
              <a:srgbClr val="BFBFB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407654D-1B5E-437B-AD6F-01335B8F63BA}"/>
              </a:ext>
            </a:extLst>
          </p:cNvPr>
          <p:cNvCxnSpPr>
            <a:cxnSpLocks/>
          </p:cNvCxnSpPr>
          <p:nvPr/>
        </p:nvCxnSpPr>
        <p:spPr>
          <a:xfrm>
            <a:off x="6752585" y="2902929"/>
            <a:ext cx="682926" cy="903812"/>
          </a:xfrm>
          <a:prstGeom prst="straightConnector1">
            <a:avLst/>
          </a:prstGeom>
          <a:ln w="76200">
            <a:solidFill>
              <a:srgbClr val="BFBFBF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EC0FF-DB1A-4E29-AD0F-B605A8828347}"/>
              </a:ext>
            </a:extLst>
          </p:cNvPr>
          <p:cNvSpPr/>
          <p:nvPr/>
        </p:nvSpPr>
        <p:spPr>
          <a:xfrm>
            <a:off x="827314" y="3982248"/>
            <a:ext cx="2121183" cy="15087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Interne ou externe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87F30-A48A-4FEB-A11B-EBC13E3FC81D}"/>
              </a:ext>
            </a:extLst>
          </p:cNvPr>
          <p:cNvSpPr/>
          <p:nvPr/>
        </p:nvSpPr>
        <p:spPr>
          <a:xfrm>
            <a:off x="3736406" y="3982248"/>
            <a:ext cx="2121183" cy="158078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Visible ou non visible (plaie physique ou traumatisme interne, risques psycho sociaux)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4798F8-AE25-4625-AAF2-122E581CD893}"/>
              </a:ext>
            </a:extLst>
          </p:cNvPr>
          <p:cNvSpPr/>
          <p:nvPr/>
        </p:nvSpPr>
        <p:spPr>
          <a:xfrm>
            <a:off x="6581475" y="3982248"/>
            <a:ext cx="2185206" cy="15087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Plus ou moins grave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049F7B-EEA4-469F-BD4E-31BEC2910799}"/>
              </a:ext>
            </a:extLst>
          </p:cNvPr>
          <p:cNvSpPr/>
          <p:nvPr/>
        </p:nvSpPr>
        <p:spPr>
          <a:xfrm>
            <a:off x="9490566" y="3982248"/>
            <a:ext cx="2309547" cy="150876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r>
              <a:rPr lang="fr-FR" dirty="0">
                <a:solidFill>
                  <a:schemeClr val="tx1"/>
                </a:solidFill>
              </a:rPr>
              <a:t>Avoir des conséquences sur l’intégrité physique,  mentale ou morale du salarié</a:t>
            </a:r>
          </a:p>
          <a:p>
            <a:pPr algn="ctr"/>
            <a:endParaRPr lang="fr-FR" dirty="0"/>
          </a:p>
        </p:txBody>
      </p:sp>
      <p:pic>
        <p:nvPicPr>
          <p:cNvPr id="19" name="Graphique 18" descr="ADN">
            <a:extLst>
              <a:ext uri="{FF2B5EF4-FFF2-40B4-BE49-F238E27FC236}">
                <a16:creationId xmlns:a16="http://schemas.microsoft.com/office/drawing/2014/main" id="{8D2F77C9-C752-4DE7-850A-20D21C370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396011" y="5563028"/>
            <a:ext cx="914400" cy="914400"/>
          </a:xfrm>
          <a:prstGeom prst="rect">
            <a:avLst/>
          </a:prstGeom>
        </p:spPr>
      </p:pic>
      <p:pic>
        <p:nvPicPr>
          <p:cNvPr id="27" name="Graphique 26" descr="Cerveau dans une tête">
            <a:extLst>
              <a:ext uri="{FF2B5EF4-FFF2-40B4-BE49-F238E27FC236}">
                <a16:creationId xmlns:a16="http://schemas.microsoft.com/office/drawing/2014/main" id="{86A4BCE5-FFDB-44FC-830B-C8143E0FE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88139" y="5561158"/>
            <a:ext cx="914400" cy="914400"/>
          </a:xfrm>
          <a:prstGeom prst="rect">
            <a:avLst/>
          </a:prstGeom>
        </p:spPr>
      </p:pic>
      <p:pic>
        <p:nvPicPr>
          <p:cNvPr id="31" name="Graphique 30" descr="Pulsation">
            <a:extLst>
              <a:ext uri="{FF2B5EF4-FFF2-40B4-BE49-F238E27FC236}">
                <a16:creationId xmlns:a16="http://schemas.microsoft.com/office/drawing/2014/main" id="{92B74004-5823-437A-86BF-8826BB679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6125" y="5455071"/>
            <a:ext cx="914400" cy="914400"/>
          </a:xfrm>
          <a:prstGeom prst="rect">
            <a:avLst/>
          </a:prstGeom>
        </p:spPr>
      </p:pic>
      <p:pic>
        <p:nvPicPr>
          <p:cNvPr id="43" name="Graphique 42" descr="Œil">
            <a:extLst>
              <a:ext uri="{FF2B5EF4-FFF2-40B4-BE49-F238E27FC236}">
                <a16:creationId xmlns:a16="http://schemas.microsoft.com/office/drawing/2014/main" id="{B33CD5EC-1CB7-4C6C-BA2E-E76C3804D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6720" y="54986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5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11C7E-E62C-400E-A2B7-E9486FA93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Subordination juridique entre l’employeur et le salarié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0296197-BE1F-4628-9BD6-37F5BAD14E66}"/>
              </a:ext>
            </a:extLst>
          </p:cNvPr>
          <p:cNvSpPr txBox="1"/>
          <p:nvPr/>
        </p:nvSpPr>
        <p:spPr>
          <a:xfrm>
            <a:off x="982707" y="6389158"/>
            <a:ext cx="11382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Elément caractéristique du contrat de travail (autres éléments : fourniture du travail et rémunération)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F81A6E89-F680-42DD-BC15-7F0B68EFC0ED}"/>
              </a:ext>
            </a:extLst>
          </p:cNvPr>
          <p:cNvSpPr/>
          <p:nvPr/>
        </p:nvSpPr>
        <p:spPr>
          <a:xfrm>
            <a:off x="500107" y="6427143"/>
            <a:ext cx="482600" cy="330200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Graphique 13" descr="Classroom">
            <a:extLst>
              <a:ext uri="{FF2B5EF4-FFF2-40B4-BE49-F238E27FC236}">
                <a16:creationId xmlns:a16="http://schemas.microsoft.com/office/drawing/2014/main" id="{29B113F9-44DA-41DC-9CBF-58E539FD1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22097" y="5208940"/>
            <a:ext cx="851999" cy="851999"/>
          </a:xfrm>
          <a:prstGeom prst="rect">
            <a:avLst/>
          </a:prstGeom>
        </p:spPr>
      </p:pic>
      <p:pic>
        <p:nvPicPr>
          <p:cNvPr id="15" name="Graphique 14" descr="Contrat">
            <a:extLst>
              <a:ext uri="{FF2B5EF4-FFF2-40B4-BE49-F238E27FC236}">
                <a16:creationId xmlns:a16="http://schemas.microsoft.com/office/drawing/2014/main" id="{84D6CE7F-61EB-4E2E-AF32-0B4B5234B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05207" y="5245670"/>
            <a:ext cx="851164" cy="851164"/>
          </a:xfrm>
          <a:prstGeom prst="rect">
            <a:avLst/>
          </a:prstGeom>
        </p:spPr>
      </p:pic>
      <p:pic>
        <p:nvPicPr>
          <p:cNvPr id="16" name="Graphique 15" descr="Employé de bureau">
            <a:extLst>
              <a:ext uri="{FF2B5EF4-FFF2-40B4-BE49-F238E27FC236}">
                <a16:creationId xmlns:a16="http://schemas.microsoft.com/office/drawing/2014/main" id="{C13D818F-4A1B-4EEA-9A39-4533424C2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08624" y="5143336"/>
            <a:ext cx="962055" cy="962055"/>
          </a:xfrm>
          <a:prstGeom prst="rect">
            <a:avLst/>
          </a:prstGeom>
        </p:spPr>
      </p:pic>
      <p:graphicFrame>
        <p:nvGraphicFramePr>
          <p:cNvPr id="30" name="Diagramme 29">
            <a:extLst>
              <a:ext uri="{FF2B5EF4-FFF2-40B4-BE49-F238E27FC236}">
                <a16:creationId xmlns:a16="http://schemas.microsoft.com/office/drawing/2014/main" id="{C32DD1C0-B2A0-4019-BE50-73AB1E69DAD5}"/>
              </a:ext>
            </a:extLst>
          </p:cNvPr>
          <p:cNvGraphicFramePr/>
          <p:nvPr/>
        </p:nvGraphicFramePr>
        <p:xfrm>
          <a:off x="2035629" y="1497147"/>
          <a:ext cx="8951370" cy="423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869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D06867-49FF-476A-8424-87DEF0999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SURVENU A L’OCCASION DU TRAVAIL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E2DFFD-0760-436E-B50E-892023627EF0}"/>
              </a:ext>
            </a:extLst>
          </p:cNvPr>
          <p:cNvSpPr txBox="1"/>
          <p:nvPr/>
        </p:nvSpPr>
        <p:spPr>
          <a:xfrm>
            <a:off x="979309" y="2172490"/>
            <a:ext cx="3475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Accident par le fait ou à l’occasion du travail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515843-5ED7-448D-9A78-B7C62998704C}"/>
              </a:ext>
            </a:extLst>
          </p:cNvPr>
          <p:cNvSpPr txBox="1"/>
          <p:nvPr/>
        </p:nvSpPr>
        <p:spPr>
          <a:xfrm>
            <a:off x="9252273" y="2285038"/>
            <a:ext cx="2628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Présomption d’accident du travail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9BE7B3B8-FEA0-4A71-9050-20D78ED528AA}"/>
              </a:ext>
            </a:extLst>
          </p:cNvPr>
          <p:cNvSpPr/>
          <p:nvPr/>
        </p:nvSpPr>
        <p:spPr>
          <a:xfrm>
            <a:off x="4383314" y="2361333"/>
            <a:ext cx="482600" cy="330200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Graphique 6" descr="Réseau social">
            <a:extLst>
              <a:ext uri="{FF2B5EF4-FFF2-40B4-BE49-F238E27FC236}">
                <a16:creationId xmlns:a16="http://schemas.microsoft.com/office/drawing/2014/main" id="{23DACF28-7D4A-4662-BC7B-88D6B7DFD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202" y="2016319"/>
            <a:ext cx="914400" cy="914400"/>
          </a:xfrm>
          <a:prstGeom prst="rect">
            <a:avLst/>
          </a:prstGeo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EB8CF466-96CE-4EFE-AC30-B88D5B881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732362"/>
              </p:ext>
            </p:extLst>
          </p:nvPr>
        </p:nvGraphicFramePr>
        <p:xfrm>
          <a:off x="3642114" y="3156072"/>
          <a:ext cx="6111486" cy="3713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Graphique 8" descr="Ville">
            <a:extLst>
              <a:ext uri="{FF2B5EF4-FFF2-40B4-BE49-F238E27FC236}">
                <a16:creationId xmlns:a16="http://schemas.microsoft.com/office/drawing/2014/main" id="{54D711F2-6D84-4E1D-A87C-76CF85755A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63832" y="5151437"/>
            <a:ext cx="1153886" cy="1153886"/>
          </a:xfrm>
          <a:prstGeom prst="rect">
            <a:avLst/>
          </a:prstGeom>
        </p:spPr>
      </p:pic>
      <p:pic>
        <p:nvPicPr>
          <p:cNvPr id="10" name="Graphique 9" descr="Pelleteuse">
            <a:extLst>
              <a:ext uri="{FF2B5EF4-FFF2-40B4-BE49-F238E27FC236}">
                <a16:creationId xmlns:a16="http://schemas.microsoft.com/office/drawing/2014/main" id="{E5DAEFA0-1EE0-45DC-8FFE-BE954B4B1F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3459" y="5085464"/>
            <a:ext cx="1206422" cy="120642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FF0840-F07F-4579-A3EC-560D2DD03F9D}"/>
              </a:ext>
            </a:extLst>
          </p:cNvPr>
          <p:cNvSpPr txBox="1"/>
          <p:nvPr/>
        </p:nvSpPr>
        <p:spPr>
          <a:xfrm>
            <a:off x="5201520" y="1946483"/>
            <a:ext cx="29554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/>
              <a:t>Tout endroit où le salarié est p	lacé sous la subordination juridique de l’employeur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2D3BB014-92FD-4811-8498-3B4AA408436A}"/>
              </a:ext>
            </a:extLst>
          </p:cNvPr>
          <p:cNvSpPr/>
          <p:nvPr/>
        </p:nvSpPr>
        <p:spPr>
          <a:xfrm>
            <a:off x="8567592" y="2391195"/>
            <a:ext cx="482600" cy="330200"/>
          </a:xfrm>
          <a:prstGeom prst="rightArrow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65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F9909-176F-7043-8E27-52A4CCD67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L’ ACCIDENT DE TRAJET</a:t>
            </a:r>
          </a:p>
        </p:txBody>
      </p:sp>
      <p:pic>
        <p:nvPicPr>
          <p:cNvPr id="5" name="Graphique 4" descr="Éclair">
            <a:extLst>
              <a:ext uri="{FF2B5EF4-FFF2-40B4-BE49-F238E27FC236}">
                <a16:creationId xmlns:a16="http://schemas.microsoft.com/office/drawing/2014/main" id="{B80DFB8E-54E6-473C-9ADC-3BD64F03E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58607">
            <a:off x="5206448" y="3920467"/>
            <a:ext cx="1779103" cy="1779103"/>
          </a:xfrm>
          <a:prstGeom prst="rect">
            <a:avLst/>
          </a:prstGeom>
        </p:spPr>
      </p:pic>
      <p:pic>
        <p:nvPicPr>
          <p:cNvPr id="9" name="Graphique 8" descr="Ouvrier du bâtiment">
            <a:extLst>
              <a:ext uri="{FF2B5EF4-FFF2-40B4-BE49-F238E27FC236}">
                <a16:creationId xmlns:a16="http://schemas.microsoft.com/office/drawing/2014/main" id="{7AD329C1-B35A-49CF-9669-575E67DF8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5986" y="4477968"/>
            <a:ext cx="1595400" cy="1595400"/>
          </a:xfrm>
          <a:prstGeom prst="rect">
            <a:avLst/>
          </a:prstGeom>
        </p:spPr>
      </p:pic>
      <p:pic>
        <p:nvPicPr>
          <p:cNvPr id="13" name="Graphique 12" descr="Chef cuisinier">
            <a:extLst>
              <a:ext uri="{FF2B5EF4-FFF2-40B4-BE49-F238E27FC236}">
                <a16:creationId xmlns:a16="http://schemas.microsoft.com/office/drawing/2014/main" id="{8DE57053-42B6-42BC-BED7-FD39531CD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9594" y="4555313"/>
            <a:ext cx="1440711" cy="1440711"/>
          </a:xfrm>
          <a:prstGeom prst="rect">
            <a:avLst/>
          </a:prstGeom>
        </p:spPr>
      </p:pic>
      <p:pic>
        <p:nvPicPr>
          <p:cNvPr id="17" name="Graphique 16" descr="Électricien">
            <a:extLst>
              <a:ext uri="{FF2B5EF4-FFF2-40B4-BE49-F238E27FC236}">
                <a16:creationId xmlns:a16="http://schemas.microsoft.com/office/drawing/2014/main" id="{62880DAD-4821-4C93-B3CE-A061728320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0615" y="4555313"/>
            <a:ext cx="1440711" cy="1440711"/>
          </a:xfrm>
          <a:prstGeom prst="rect">
            <a:avLst/>
          </a:prstGeom>
        </p:spPr>
      </p:pic>
      <p:pic>
        <p:nvPicPr>
          <p:cNvPr id="8" name="Graphique 7" descr="Salle de conseil">
            <a:extLst>
              <a:ext uri="{FF2B5EF4-FFF2-40B4-BE49-F238E27FC236}">
                <a16:creationId xmlns:a16="http://schemas.microsoft.com/office/drawing/2014/main" id="{4408D264-607D-414F-AAE6-B6AAF4DC74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22498" y="4289237"/>
            <a:ext cx="1929126" cy="19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36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À bande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À bande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À bande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11511</TotalTime>
  <Words>2182</Words>
  <Application>Microsoft Macintosh PowerPoint</Application>
  <PresentationFormat>Grand écran</PresentationFormat>
  <Paragraphs>291</Paragraphs>
  <Slides>38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Corbel</vt:lpstr>
      <vt:lpstr>Tahoma</vt:lpstr>
      <vt:lpstr>Wingdings</vt:lpstr>
      <vt:lpstr>À bandes</vt:lpstr>
      <vt:lpstr>La prise en charge  des risques professionnels </vt:lpstr>
      <vt:lpstr>LES RISQUES PROFESSIONNELS </vt:lpstr>
      <vt:lpstr>L’ ACCIDENT DU TRAVAIL</vt:lpstr>
      <vt:lpstr>L’ACCIDENT DU TRAVAIL</vt:lpstr>
      <vt:lpstr>Le fait accidentel</vt:lpstr>
      <vt:lpstr>Provoquant une Lésion CERTAINE</vt:lpstr>
      <vt:lpstr>Subordination juridique entre l’employeur et le salarié </vt:lpstr>
      <vt:lpstr>SURVENU A L’OCCASION DU TRAVAIL</vt:lpstr>
      <vt:lpstr>L’ ACCIDENT DE TRAJET</vt:lpstr>
      <vt:lpstr>Qu’est ce qu’UN accident de trajet ?</vt:lpstr>
      <vt:lpstr>Détours ou interruptions de trajet</vt:lpstr>
      <vt:lpstr>Exemple de détour considéré comme relevant du trajet protégé </vt:lpstr>
      <vt:lpstr>Exemple D’interruption considérée comme relevant du trajet protégé </vt:lpstr>
      <vt:lpstr>Procédure de reconnaissance  accidents du travail et de trajet </vt:lpstr>
      <vt:lpstr>Procédure de reconnaissance accidents du travail et de trajet  </vt:lpstr>
      <vt:lpstr>Les maladies professionnelles</vt:lpstr>
      <vt:lpstr>Procédures DE RECONNAISSANCE  DU Caractère PROFESSIONNEL DE LA MALADIE</vt:lpstr>
      <vt:lpstr>Maladies désignées dans un tableau </vt:lpstr>
      <vt:lpstr>Présentation PowerPoint</vt:lpstr>
      <vt:lpstr>Maladies NON désignées dans un tableau </vt:lpstr>
      <vt:lpstr>Procédure de reconnaissance : Maladies NON désignées dans un tableau </vt:lpstr>
      <vt:lpstr>PRESTATIONS </vt:lpstr>
      <vt:lpstr>La prise en charge des frais de soins et les mesures de réadaptation : </vt:lpstr>
      <vt:lpstr>Les revenus de remplacement</vt:lpstr>
      <vt:lpstr>indemnisation en cas du décès de l’assuré</vt:lpstr>
      <vt:lpstr>l’indemnisation complémentaire la faute inexcusable de l’employeur</vt:lpstr>
      <vt:lpstr>Tarification des Risques professionnels</vt:lpstr>
      <vt:lpstr>Cotisation accident du travail et maladie professionnelle</vt:lpstr>
      <vt:lpstr>Notion d’établissement distinct</vt:lpstr>
      <vt:lpstr>modes de TARIFICATION </vt:lpstr>
      <vt:lpstr>Cas particulier du btp en alsace-moselle</vt:lpstr>
      <vt:lpstr>TARIFICATION individuelle – taux brut</vt:lpstr>
      <vt:lpstr>TARIFICATION individuelle – taux net</vt:lpstr>
      <vt:lpstr>TARIFICATION collective - taux</vt:lpstr>
      <vt:lpstr>TARIFICATION mixte</vt:lpstr>
      <vt:lpstr>Cas particulier du btp en alsace-moselle</vt:lpstr>
      <vt:lpstr>Exception : tarification unique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législation des risques professionnels</dc:title>
  <dc:creator>Lucie NGUYEN KIM</dc:creator>
  <cp:lastModifiedBy>Microsoft Office User</cp:lastModifiedBy>
  <cp:revision>198</cp:revision>
  <dcterms:created xsi:type="dcterms:W3CDTF">2020-03-05T13:12:21Z</dcterms:created>
  <dcterms:modified xsi:type="dcterms:W3CDTF">2020-05-15T06:26:46Z</dcterms:modified>
</cp:coreProperties>
</file>